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151"/>
  </p:notesMasterIdLst>
  <p:sldIdLst>
    <p:sldId id="256" r:id="rId2"/>
    <p:sldId id="956" r:id="rId3"/>
    <p:sldId id="964" r:id="rId4"/>
    <p:sldId id="1047" r:id="rId5"/>
    <p:sldId id="1048" r:id="rId6"/>
    <p:sldId id="1176" r:id="rId7"/>
    <p:sldId id="1177" r:id="rId8"/>
    <p:sldId id="1178" r:id="rId9"/>
    <p:sldId id="1049" r:id="rId10"/>
    <p:sldId id="1041" r:id="rId11"/>
    <p:sldId id="1179" r:id="rId12"/>
    <p:sldId id="1180" r:id="rId13"/>
    <p:sldId id="1181" r:id="rId14"/>
    <p:sldId id="1182" r:id="rId15"/>
    <p:sldId id="1183" r:id="rId16"/>
    <p:sldId id="1050" r:id="rId17"/>
    <p:sldId id="1051" r:id="rId18"/>
    <p:sldId id="1184" r:id="rId19"/>
    <p:sldId id="1053" r:id="rId20"/>
    <p:sldId id="1054" r:id="rId21"/>
    <p:sldId id="1185" r:id="rId22"/>
    <p:sldId id="1186" r:id="rId23"/>
    <p:sldId id="1042" r:id="rId24"/>
    <p:sldId id="1187" r:id="rId25"/>
    <p:sldId id="1188" r:id="rId26"/>
    <p:sldId id="1189" r:id="rId27"/>
    <p:sldId id="1190" r:id="rId28"/>
    <p:sldId id="1191" r:id="rId29"/>
    <p:sldId id="1192" r:id="rId30"/>
    <p:sldId id="1193" r:id="rId31"/>
    <p:sldId id="1058" r:id="rId32"/>
    <p:sldId id="1194" r:id="rId33"/>
    <p:sldId id="1195" r:id="rId34"/>
    <p:sldId id="1196" r:id="rId35"/>
    <p:sldId id="1197" r:id="rId36"/>
    <p:sldId id="1043" r:id="rId37"/>
    <p:sldId id="1198" r:id="rId38"/>
    <p:sldId id="1213" r:id="rId39"/>
    <p:sldId id="1214" r:id="rId40"/>
    <p:sldId id="1215" r:id="rId41"/>
    <p:sldId id="1216" r:id="rId42"/>
    <p:sldId id="1217" r:id="rId43"/>
    <p:sldId id="1218" r:id="rId44"/>
    <p:sldId id="1219" r:id="rId45"/>
    <p:sldId id="1220" r:id="rId46"/>
    <p:sldId id="1067" r:id="rId47"/>
    <p:sldId id="1221" r:id="rId48"/>
    <p:sldId id="1222" r:id="rId49"/>
    <p:sldId id="1223" r:id="rId50"/>
    <p:sldId id="1224" r:id="rId51"/>
    <p:sldId id="1071" r:id="rId52"/>
    <p:sldId id="1225" r:id="rId53"/>
    <p:sldId id="1226" r:id="rId54"/>
    <p:sldId id="1227" r:id="rId55"/>
    <p:sldId id="1228" r:id="rId56"/>
    <p:sldId id="1229" r:id="rId57"/>
    <p:sldId id="1204" r:id="rId58"/>
    <p:sldId id="1230" r:id="rId59"/>
    <p:sldId id="1205" r:id="rId60"/>
    <p:sldId id="1231" r:id="rId61"/>
    <p:sldId id="1232" r:id="rId62"/>
    <p:sldId id="1233" r:id="rId63"/>
    <p:sldId id="1234" r:id="rId64"/>
    <p:sldId id="1206" r:id="rId65"/>
    <p:sldId id="1235" r:id="rId66"/>
    <p:sldId id="1207" r:id="rId67"/>
    <p:sldId id="1236" r:id="rId68"/>
    <p:sldId id="1208" r:id="rId69"/>
    <p:sldId id="1090" r:id="rId70"/>
    <p:sldId id="1237" r:id="rId71"/>
    <p:sldId id="1092" r:id="rId72"/>
    <p:sldId id="1209" r:id="rId73"/>
    <p:sldId id="1210" r:id="rId74"/>
    <p:sldId id="1211" r:id="rId75"/>
    <p:sldId id="1212" r:id="rId76"/>
    <p:sldId id="1044" r:id="rId77"/>
    <p:sldId id="1238" r:id="rId78"/>
    <p:sldId id="1203" r:id="rId79"/>
    <p:sldId id="1239" r:id="rId80"/>
    <p:sldId id="1240" r:id="rId81"/>
    <p:sldId id="1241" r:id="rId82"/>
    <p:sldId id="1242" r:id="rId83"/>
    <p:sldId id="1243" r:id="rId84"/>
    <p:sldId id="1244" r:id="rId85"/>
    <p:sldId id="1245" r:id="rId86"/>
    <p:sldId id="1246" r:id="rId87"/>
    <p:sldId id="1247" r:id="rId88"/>
    <p:sldId id="1248" r:id="rId89"/>
    <p:sldId id="1111" r:id="rId90"/>
    <p:sldId id="1249" r:id="rId91"/>
    <p:sldId id="1250" r:id="rId92"/>
    <p:sldId id="1251" r:id="rId93"/>
    <p:sldId id="1252" r:id="rId94"/>
    <p:sldId id="1253" r:id="rId95"/>
    <p:sldId id="1199" r:id="rId96"/>
    <p:sldId id="1254" r:id="rId97"/>
    <p:sldId id="1255" r:id="rId98"/>
    <p:sldId id="1256" r:id="rId99"/>
    <p:sldId id="1200" r:id="rId100"/>
    <p:sldId id="1201" r:id="rId101"/>
    <p:sldId id="1257" r:id="rId102"/>
    <p:sldId id="1202" r:id="rId103"/>
    <p:sldId id="1258" r:id="rId104"/>
    <p:sldId id="1045" r:id="rId105"/>
    <p:sldId id="1259" r:id="rId106"/>
    <p:sldId id="1260" r:id="rId107"/>
    <p:sldId id="1261" r:id="rId108"/>
    <p:sldId id="1262" r:id="rId109"/>
    <p:sldId id="1263" r:id="rId110"/>
    <p:sldId id="1264" r:id="rId111"/>
    <p:sldId id="1265" r:id="rId112"/>
    <p:sldId id="1266" r:id="rId113"/>
    <p:sldId id="1267" r:id="rId114"/>
    <p:sldId id="1268" r:id="rId115"/>
    <p:sldId id="1269" r:id="rId116"/>
    <p:sldId id="340" r:id="rId117"/>
    <p:sldId id="1270" r:id="rId118"/>
    <p:sldId id="1046" r:id="rId119"/>
    <p:sldId id="1271" r:id="rId120"/>
    <p:sldId id="1272" r:id="rId121"/>
    <p:sldId id="1273" r:id="rId122"/>
    <p:sldId id="1274" r:id="rId123"/>
    <p:sldId id="1275" r:id="rId124"/>
    <p:sldId id="1276" r:id="rId125"/>
    <p:sldId id="1277" r:id="rId126"/>
    <p:sldId id="1278" r:id="rId127"/>
    <p:sldId id="1279" r:id="rId128"/>
    <p:sldId id="1280" r:id="rId129"/>
    <p:sldId id="1281" r:id="rId130"/>
    <p:sldId id="1282" r:id="rId131"/>
    <p:sldId id="1283" r:id="rId132"/>
    <p:sldId id="1284" r:id="rId133"/>
    <p:sldId id="1285" r:id="rId134"/>
    <p:sldId id="1286" r:id="rId135"/>
    <p:sldId id="1287" r:id="rId136"/>
    <p:sldId id="1288" r:id="rId137"/>
    <p:sldId id="1289" r:id="rId138"/>
    <p:sldId id="1290" r:id="rId139"/>
    <p:sldId id="1291" r:id="rId140"/>
    <p:sldId id="1292" r:id="rId141"/>
    <p:sldId id="1293" r:id="rId142"/>
    <p:sldId id="1038" r:id="rId143"/>
    <p:sldId id="1294" r:id="rId144"/>
    <p:sldId id="1295" r:id="rId145"/>
    <p:sldId id="1105" r:id="rId146"/>
    <p:sldId id="1296" r:id="rId147"/>
    <p:sldId id="1297" r:id="rId148"/>
    <p:sldId id="1298" r:id="rId149"/>
    <p:sldId id="1299" r:id="rId150"/>
  </p:sldIdLst>
  <p:sldSz cx="9144000" cy="5143500" type="screen16x9"/>
  <p:notesSz cx="6858000" cy="9144000"/>
  <p:embeddedFontLst>
    <p:embeddedFont>
      <p:font typeface="Arial Narrow" panose="020B0606020202030204" pitchFamily="34" charset="0"/>
      <p:regular r:id="rId152"/>
      <p:bold r:id="rId153"/>
      <p:italic r:id="rId154"/>
      <p:boldItalic r:id="rId155"/>
    </p:embeddedFont>
    <p:embeddedFont>
      <p:font typeface="Comic Sans MS" panose="030F0702030302020204" pitchFamily="66" charset="0"/>
      <p:regular r:id="rId156"/>
      <p:bold r:id="rId157"/>
      <p:italic r:id="rId158"/>
      <p:boldItalic r:id="rId159"/>
    </p:embeddedFont>
    <p:embeddedFont>
      <p:font typeface="Gill Sans MT" panose="020B0502020104020203" pitchFamily="34" charset="0"/>
      <p:regular r:id="rId160"/>
      <p:bold r:id="rId161"/>
      <p:italic r:id="rId162"/>
      <p:boldItalic r:id="rId163"/>
    </p:embeddedFont>
    <p:embeddedFont>
      <p:font typeface="MS PGothic" panose="020B0600070205080204" pitchFamily="34" charset="-128"/>
      <p:regular r:id="rId164"/>
    </p:embeddedFont>
    <p:embeddedFont>
      <p:font typeface="Raleway" pitchFamily="2" charset="0"/>
      <p:regular r:id="rId165"/>
      <p:bold r:id="rId166"/>
      <p:italic r:id="rId167"/>
      <p:boldItalic r:id="rId168"/>
    </p:embeddedFont>
    <p:embeddedFont>
      <p:font typeface="Raleway Light" pitchFamily="2" charset="0"/>
      <p:regular r:id="rId169"/>
      <p:bold r:id="rId170"/>
      <p:italic r:id="rId171"/>
      <p:boldItalic r:id="rId172"/>
    </p:embeddedFont>
    <p:embeddedFont>
      <p:font typeface="Raleway SemiBold" pitchFamily="2" charset="0"/>
      <p:regular r:id="rId173"/>
      <p:bold r:id="rId174"/>
      <p:italic r:id="rId175"/>
      <p:boldItalic r:id="rId176"/>
    </p:embeddedFont>
    <p:embeddedFont>
      <p:font typeface="Tahoma" panose="020B0604030504040204" pitchFamily="34" charset="0"/>
      <p:regular r:id="rId177"/>
      <p:bold r:id="rId178"/>
    </p:embeddedFont>
    <p:embeddedFont>
      <p:font typeface="Wingdings 3" panose="05040102010807070707" pitchFamily="18" charset="2"/>
      <p:regular r:id="rId1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D49206-DD86-4D76-961E-C3516F81EE7E}">
  <a:tblStyle styleId="{5BD49206-DD86-4D76-961E-C3516F81EE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63"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8.fntdata"/><Relationship Id="rId170" Type="http://schemas.openxmlformats.org/officeDocument/2006/relationships/font" Target="fonts/font1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9.fntdata"/><Relationship Id="rId181"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20.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10.fntdata"/><Relationship Id="rId182"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openxmlformats.org/officeDocument/2006/relationships/font" Target="fonts/font5.fntdata"/><Relationship Id="rId177" Type="http://schemas.openxmlformats.org/officeDocument/2006/relationships/font" Target="fonts/font26.fntdata"/><Relationship Id="rId172" Type="http://schemas.openxmlformats.org/officeDocument/2006/relationships/font" Target="fonts/font2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1.fntdata"/><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6.fntdata"/><Relationship Id="rId178" Type="http://schemas.openxmlformats.org/officeDocument/2006/relationships/font" Target="fonts/font27.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fntdata"/><Relationship Id="rId173"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2.fntdata"/><Relationship Id="rId184"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2.fntdata"/><Relationship Id="rId174" Type="http://schemas.openxmlformats.org/officeDocument/2006/relationships/font" Target="fonts/font23.fntdata"/><Relationship Id="rId179" Type="http://schemas.openxmlformats.org/officeDocument/2006/relationships/font" Target="fonts/font2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13.fntdata"/><Relationship Id="rId169"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3.fntdata"/><Relationship Id="rId175" Type="http://schemas.openxmlformats.org/officeDocument/2006/relationships/font" Target="fonts/font2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4.fntdata"/><Relationship Id="rId176" Type="http://schemas.openxmlformats.org/officeDocument/2006/relationships/font" Target="fonts/font25.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15.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man Elsayed Elsayed Taha" userId="7d6171cf-43f8-4872-af01-f60cdb83b3a0" providerId="ADAL" clId="{B4C1B18C-BD29-478C-A288-97DEEC3B0705}"/>
    <pc:docChg chg="modSld">
      <pc:chgData name="Ayman Elsayed Elsayed Taha" userId="7d6171cf-43f8-4872-af01-f60cdb83b3a0" providerId="ADAL" clId="{B4C1B18C-BD29-478C-A288-97DEEC3B0705}" dt="2024-04-21T08:29:03.925" v="2" actId="404"/>
      <pc:docMkLst>
        <pc:docMk/>
      </pc:docMkLst>
      <pc:sldChg chg="modSp mod">
        <pc:chgData name="Ayman Elsayed Elsayed Taha" userId="7d6171cf-43f8-4872-af01-f60cdb83b3a0" providerId="ADAL" clId="{B4C1B18C-BD29-478C-A288-97DEEC3B0705}" dt="2024-04-21T08:29:03.925" v="2" actId="404"/>
        <pc:sldMkLst>
          <pc:docMk/>
          <pc:sldMk cId="2261465745" sldId="1212"/>
        </pc:sldMkLst>
        <pc:spChg chg="mod">
          <ac:chgData name="Ayman Elsayed Elsayed Taha" userId="7d6171cf-43f8-4872-af01-f60cdb83b3a0" providerId="ADAL" clId="{B4C1B18C-BD29-478C-A288-97DEEC3B0705}" dt="2024-04-21T08:29:03.925" v="2" actId="404"/>
          <ac:spMkLst>
            <pc:docMk/>
            <pc:sldMk cId="2261465745" sldId="1212"/>
            <ac:spMk id="2" creationId="{3B8CD900-19EC-824C-BF74-AADFBF5A172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7b61ea6080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7b61ea6080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a:t>
            </a:fld>
            <a:endParaRPr lang="en-US"/>
          </a:p>
        </p:txBody>
      </p:sp>
    </p:spTree>
    <p:extLst>
      <p:ext uri="{BB962C8B-B14F-4D97-AF65-F5344CB8AC3E}">
        <p14:creationId xmlns:p14="http://schemas.microsoft.com/office/powerpoint/2010/main" val="11676838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706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TCP’s three way handshake, that operates as follows</a:t>
            </a:r>
          </a:p>
          <a:p>
            <a:r>
              <a:rPr lang="en-US" dirty="0"/>
              <a:t> </a:t>
            </a:r>
          </a:p>
          <a:p>
            <a:r>
              <a:rPr lang="en-US" dirty="0"/>
              <a:t>Let’s say the client and server both create a TCP socket as we learned about in Chapter 2 and enter the LISTEN state</a:t>
            </a:r>
          </a:p>
          <a:p>
            <a:endParaRPr lang="en-US" dirty="0"/>
          </a:p>
          <a:p>
            <a:r>
              <a:rPr lang="en-US" dirty="0"/>
              <a:t>The client then connects to the server sending a SYN message with a sequence number x (SYN Message is an TCP Segment with SYN but set in the header – you might want to go back and review the TCP segment format!)</a:t>
            </a:r>
          </a:p>
          <a:p>
            <a:endParaRPr lang="en-US" dirty="0"/>
          </a:p>
          <a:p>
            <a:r>
              <a:rPr lang="en-US" dirty="0"/>
              <a:t>The server is waiting for a connection, and receives the SYN message enters the SYN received state (NOT the established state and sends a SYN ACK message back.</a:t>
            </a:r>
          </a:p>
          <a:p>
            <a:endParaRPr lang="en-US" dirty="0"/>
          </a:p>
          <a:p>
            <a:r>
              <a:rPr lang="en-US" dirty="0"/>
              <a:t>Finally the client sends an ACK message to the server, and when the server receiver this enters the </a:t>
            </a:r>
            <a:r>
              <a:rPr lang="en-US" dirty="0" err="1"/>
              <a:t>ESTABLished</a:t>
            </a:r>
            <a:r>
              <a:rPr lang="en-US" dirty="0"/>
              <a:t> state.  This is when the application process would see the return from the wait on the  socket accept() call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15648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usual, there’s a human protocol analogy to the three way handshake, and I still remember thinking about this clinging for my life while climbing up a rockface</a:t>
            </a:r>
          </a:p>
          <a:p>
            <a:endParaRPr lang="en-US" dirty="0"/>
          </a:p>
          <a:p>
            <a:r>
              <a:rPr lang="en-US" dirty="0"/>
              <a:t>When you want start climbing you first say ON BELOW (meaning ARE YOU READY WITH MY SAFETY ROPE)</a:t>
            </a:r>
          </a:p>
          <a:p>
            <a:r>
              <a:rPr lang="en-US" dirty="0"/>
              <a:t>THE BELYER (server) responds BELAY ON (that lets you know the belayer is ready for you)</a:t>
            </a:r>
          </a:p>
          <a:p>
            <a:r>
              <a:rPr lang="en-US" dirty="0"/>
              <a:t>And then you say CLIMING</a:t>
            </a:r>
          </a:p>
          <a:p>
            <a:endParaRPr lang="en-US" dirty="0"/>
          </a:p>
          <a:p>
            <a:r>
              <a:rPr lang="en-US" dirty="0"/>
              <a:t>It’s amazing what can pass through your head when your clinging for your life o 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599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All good things must come to an end, and that’s true for a TCP connection as well.</a:t>
            </a:r>
          </a:p>
          <a:p>
            <a:endParaRPr lang="en-US" dirty="0"/>
          </a:p>
          <a:p>
            <a:r>
              <a:rPr lang="en-US" dirty="0"/>
              <a:t>And of course there’s a protocol for one side to gracefully close of a TCP connection using a FIN message, to which the other side sends a FINACK message and waits around a bit to respond to any retransmitted FIN messages before timing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85817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104</a:t>
            </a:fld>
            <a:endParaRPr lang="en-US"/>
          </a:p>
        </p:txBody>
      </p:sp>
    </p:spTree>
    <p:extLst>
      <p:ext uri="{BB962C8B-B14F-4D97-AF65-F5344CB8AC3E}">
        <p14:creationId xmlns:p14="http://schemas.microsoft.com/office/powerpoint/2010/main" val="11463937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3599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711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3457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87021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4577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5137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79288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65187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46001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9711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563537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48438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C85D20-FC40-294D-80D2-53640716AB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903556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C85D20-FC40-294D-80D2-53640716AB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88600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118</a:t>
            </a:fld>
            <a:endParaRPr lang="en-US"/>
          </a:p>
        </p:txBody>
      </p:sp>
    </p:spTree>
    <p:extLst>
      <p:ext uri="{BB962C8B-B14F-4D97-AF65-F5344CB8AC3E}">
        <p14:creationId xmlns:p14="http://schemas.microsoft.com/office/powerpoint/2010/main" val="213854872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769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182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429059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773164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8482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95609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21622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64029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109869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12012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9623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469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1759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05523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33165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120300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40867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89814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135</a:t>
            </a:fld>
            <a:endParaRPr lang="en-US"/>
          </a:p>
        </p:txBody>
      </p:sp>
    </p:spTree>
    <p:extLst>
      <p:ext uri="{BB962C8B-B14F-4D97-AF65-F5344CB8AC3E}">
        <p14:creationId xmlns:p14="http://schemas.microsoft.com/office/powerpoint/2010/main" val="219699997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75186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16384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51897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3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43570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860039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141</a:t>
            </a:fld>
            <a:endParaRPr lang="en-US"/>
          </a:p>
        </p:txBody>
      </p:sp>
    </p:spTree>
    <p:extLst>
      <p:ext uri="{BB962C8B-B14F-4D97-AF65-F5344CB8AC3E}">
        <p14:creationId xmlns:p14="http://schemas.microsoft.com/office/powerpoint/2010/main" val="337074662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142</a:t>
            </a:fld>
            <a:endParaRPr lang="en-US"/>
          </a:p>
        </p:txBody>
      </p:sp>
    </p:spTree>
    <p:extLst>
      <p:ext uri="{BB962C8B-B14F-4D97-AF65-F5344CB8AC3E}">
        <p14:creationId xmlns:p14="http://schemas.microsoft.com/office/powerpoint/2010/main" val="152639813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02477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46381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00653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44071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147</a:t>
            </a:fld>
            <a:endParaRPr lang="en-US"/>
          </a:p>
        </p:txBody>
      </p:sp>
    </p:spTree>
    <p:extLst>
      <p:ext uri="{BB962C8B-B14F-4D97-AF65-F5344CB8AC3E}">
        <p14:creationId xmlns:p14="http://schemas.microsoft.com/office/powerpoint/2010/main" val="39207727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943935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149</a:t>
            </a:fld>
            <a:endParaRPr lang="en-US"/>
          </a:p>
        </p:txBody>
      </p:sp>
    </p:spTree>
    <p:extLst>
      <p:ext uri="{BB962C8B-B14F-4D97-AF65-F5344CB8AC3E}">
        <p14:creationId xmlns:p14="http://schemas.microsoft.com/office/powerpoint/2010/main" val="423062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01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282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333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462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2143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a:t>
            </a:fld>
            <a:endParaRPr lang="en-US"/>
          </a:p>
        </p:txBody>
      </p:sp>
    </p:spTree>
    <p:extLst>
      <p:ext uri="{BB962C8B-B14F-4D97-AF65-F5344CB8AC3E}">
        <p14:creationId xmlns:p14="http://schemas.microsoft.com/office/powerpoint/2010/main" val="2616235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59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794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341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23</a:t>
            </a:fld>
            <a:endParaRPr lang="en-US"/>
          </a:p>
        </p:txBody>
      </p:sp>
    </p:spTree>
    <p:extLst>
      <p:ext uri="{BB962C8B-B14F-4D97-AF65-F5344CB8AC3E}">
        <p14:creationId xmlns:p14="http://schemas.microsoft.com/office/powerpoint/2010/main" val="3390898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69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25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this RFC – </a:t>
            </a:r>
            <a:r>
              <a:rPr lang="en-US"/>
              <a:t>it’s only 2.5 pages!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823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869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92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2057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a:t>
            </a:fld>
            <a:endParaRPr lang="en-US"/>
          </a:p>
        </p:txBody>
      </p:sp>
    </p:spTree>
    <p:extLst>
      <p:ext uri="{BB962C8B-B14F-4D97-AF65-F5344CB8AC3E}">
        <p14:creationId xmlns:p14="http://schemas.microsoft.com/office/powerpoint/2010/main" val="1624932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069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381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443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076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338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965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36</a:t>
            </a:fld>
            <a:endParaRPr lang="en-US"/>
          </a:p>
        </p:txBody>
      </p:sp>
    </p:spTree>
    <p:extLst>
      <p:ext uri="{BB962C8B-B14F-4D97-AF65-F5344CB8AC3E}">
        <p14:creationId xmlns:p14="http://schemas.microsoft.com/office/powerpoint/2010/main" val="15082176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arrows through reliable data transfer channel is just one way – reliably send from sender to receiver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415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Spend some time talking about how its to the sender and receiver side protocol that IMPLEMENTS reliable data transfer</a:t>
            </a:r>
          </a:p>
          <a:p>
            <a:endParaRPr lang="en-US" dirty="0"/>
          </a:p>
          <a:p>
            <a:r>
              <a:rPr lang="en-US" dirty="0"/>
              <a:t>Communication over unreliable channel is </a:t>
            </a:r>
            <a:r>
              <a:rPr lang="en-US" dirty="0" err="1"/>
              <a:t>TWO-way</a:t>
            </a:r>
            <a:r>
              <a:rPr lang="en-US" dirty="0"/>
              <a:t>: sender and receiver will exchange messages back and forth to IMPLEMENT one-way  reliable data transfer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7671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So we have a sender side and a receiver side. How much work they’ll have to do depends on the  IMPAIRMENTS introduced by channel – if the channel is perfect – no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8117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By logical communication , we</a:t>
            </a:r>
          </a:p>
          <a:p>
            <a:r>
              <a:rPr lang="en-US" sz="1200" kern="1200" dirty="0">
                <a:solidFill>
                  <a:schemeClr val="tx1"/>
                </a:solidFill>
                <a:effectLst/>
                <a:latin typeface="+mn-lt"/>
                <a:ea typeface="+mn-ea"/>
                <a:cs typeface="+mn-cs"/>
              </a:rPr>
              <a:t>mean that from an application’s perspective, it is as if the hosts running the processes</a:t>
            </a:r>
          </a:p>
          <a:p>
            <a:r>
              <a:rPr lang="en-US" sz="1200" kern="1200" dirty="0">
                <a:solidFill>
                  <a:schemeClr val="tx1"/>
                </a:solidFill>
                <a:effectLst/>
                <a:latin typeface="+mn-lt"/>
                <a:ea typeface="+mn-ea"/>
                <a:cs typeface="+mn-cs"/>
              </a:rPr>
              <a:t>were directly connected; in reality, the hosts may be on opposite sides of the</a:t>
            </a:r>
          </a:p>
          <a:p>
            <a:r>
              <a:rPr lang="en-US" sz="1200" kern="1200" dirty="0">
                <a:solidFill>
                  <a:schemeClr val="tx1"/>
                </a:solidFill>
                <a:effectLst/>
                <a:latin typeface="+mn-lt"/>
                <a:ea typeface="+mn-ea"/>
                <a:cs typeface="+mn-cs"/>
              </a:rPr>
              <a:t>planet, connected via numerous routers and a wide range of link types. Application</a:t>
            </a:r>
          </a:p>
          <a:p>
            <a:r>
              <a:rPr lang="en-US" sz="1200" kern="1200" dirty="0">
                <a:solidFill>
                  <a:schemeClr val="tx1"/>
                </a:solidFill>
                <a:effectLst/>
                <a:latin typeface="+mn-lt"/>
                <a:ea typeface="+mn-ea"/>
                <a:cs typeface="+mn-cs"/>
              </a:rPr>
              <a:t>processes use the logical communication provided by the transport layer to send</a:t>
            </a:r>
          </a:p>
          <a:p>
            <a:r>
              <a:rPr lang="en-US" sz="1200" kern="1200" dirty="0">
                <a:solidFill>
                  <a:schemeClr val="tx1"/>
                </a:solidFill>
                <a:effectLst/>
                <a:latin typeface="+mn-lt"/>
                <a:ea typeface="+mn-ea"/>
                <a:cs typeface="+mn-cs"/>
              </a:rPr>
              <a:t>messages to each other, free from the worry of the details of the physical infrastructure</a:t>
            </a:r>
          </a:p>
          <a:p>
            <a:r>
              <a:rPr lang="en-US" sz="1200" kern="1200" dirty="0">
                <a:solidFill>
                  <a:schemeClr val="tx1"/>
                </a:solidFill>
                <a:effectLst/>
                <a:latin typeface="+mn-lt"/>
                <a:ea typeface="+mn-ea"/>
                <a:cs typeface="+mn-cs"/>
              </a:rPr>
              <a:t>used to carry these messages.</a:t>
            </a:r>
          </a:p>
          <a:p>
            <a:endParaRPr lang="en-US" dirty="0"/>
          </a:p>
          <a:p>
            <a:r>
              <a:rPr lang="en-US" dirty="0"/>
              <a:t>Let’s look at each of these three (logical communications, actions,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214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point of view to keep in mind – it’s easy for US to look at sender and receiver together and see what is happening.  OH – that message sent was lost. </a:t>
            </a:r>
          </a:p>
          <a:p>
            <a:endParaRPr lang="en-US" dirty="0"/>
          </a:p>
          <a:p>
            <a:r>
              <a:rPr lang="en-US" dirty="0"/>
              <a:t>But think about it say from senders POV How does the sender know if its transmitted message over the unreliable channel got though??  ONLY if receiver somehow signals to the sender that it was received.</a:t>
            </a:r>
          </a:p>
          <a:p>
            <a:endParaRPr lang="en-US" dirty="0"/>
          </a:p>
          <a:p>
            <a:endParaRPr lang="en-US" dirty="0"/>
          </a:p>
          <a:p>
            <a:r>
              <a:rPr lang="en-US" dirty="0"/>
              <a:t>The key point here is that one side does NOT know what is going on at the other side – it’s as if there’s a curtain between them.  Everything they know about the other can ONLY be learned by sending/receiving messages.</a:t>
            </a:r>
          </a:p>
          <a:p>
            <a:endParaRPr lang="en-US" dirty="0"/>
          </a:p>
          <a:p>
            <a:r>
              <a:rPr lang="en-US" dirty="0"/>
              <a:t>Sender process wants to make sure a segment got through.  But it can just somehow magically look through curtain to see if receiver got it.  It will be up to the receiver to let the sender KNOW that it (the receiver) has correctly received the segment.</a:t>
            </a:r>
          </a:p>
          <a:p>
            <a:endParaRPr lang="en-US" dirty="0"/>
          </a:p>
          <a:p>
            <a:r>
              <a:rPr lang="en-US" dirty="0"/>
              <a:t>How will the sender and receiver do that – that’s the PROTOCOL.</a:t>
            </a:r>
          </a:p>
          <a:p>
            <a:endParaRPr lang="en-US" dirty="0"/>
          </a:p>
          <a:p>
            <a:r>
              <a:rPr lang="en-US" dirty="0"/>
              <a:t> Before starting to develop a protocol, let’s look more closely at the interface (the API if you will)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9849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2704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SO let’s get started in developing our reliable data transfer protocol, which we’ll call </a:t>
            </a:r>
            <a:r>
              <a:rPr lang="en-US" dirty="0" err="1"/>
              <a:t>rdt</a:t>
            </a:r>
            <a:r>
              <a:rPr lang="en-US" dirty="0"/>
              <a:t> (need a good acronym for protocol – like HTTP, TCP, UDP, IP)</a:t>
            </a:r>
          </a:p>
          <a:p>
            <a:endParaRPr lang="en-US" dirty="0"/>
          </a:p>
          <a:p>
            <a:r>
              <a:rPr lang="en-US" dirty="0"/>
              <a:t>Bullet points 1 and 2</a:t>
            </a:r>
          </a:p>
          <a:p>
            <a:endParaRPr lang="en-US" dirty="0"/>
          </a:p>
          <a:p>
            <a:endParaRPr lang="en-US" dirty="0"/>
          </a:p>
          <a:p>
            <a:r>
              <a:rPr lang="en-US" dirty="0"/>
              <a:t>NOW if we are going to develop a protocol, so we’ll need some way to SPECIFY a protocol.  </a:t>
            </a:r>
            <a:r>
              <a:rPr lang="en-US" b="1" i="1" dirty="0"/>
              <a:t>How</a:t>
            </a:r>
            <a:r>
              <a:rPr lang="en-US" dirty="0"/>
              <a:t> do we do that?</a:t>
            </a:r>
          </a:p>
          <a:p>
            <a:endParaRPr lang="en-US" dirty="0"/>
          </a:p>
          <a:p>
            <a:r>
              <a:rPr lang="en-US" dirty="0"/>
              <a:t>We could write text, but as all know, that’s prone to misinterpretation, and might be incomplete.  You might write a specification, and then think “oh yeah – I forgot about that case”</a:t>
            </a:r>
          </a:p>
          <a:p>
            <a:endParaRPr lang="en-US" dirty="0"/>
          </a:p>
          <a:p>
            <a:r>
              <a:rPr lang="en-US" dirty="0"/>
              <a:t>What we need is more </a:t>
            </a:r>
            <a:r>
              <a:rPr lang="en-US" b="1" i="1" dirty="0"/>
              <a:t>formal</a:t>
            </a:r>
            <a:r>
              <a:rPr lang="en-US" dirty="0"/>
              <a:t> way to specify a protocol.  In fact, with a formal specification there may be ways to PROVE PROPERTIES about a specification.  But that’s an advanced topic we won’t get into here. We’ll start here by adopting a fairly simple protocol specification technique known as finite state machines (FSM)</a:t>
            </a:r>
          </a:p>
          <a:p>
            <a:endParaRPr lang="en-US" dirty="0"/>
          </a:p>
          <a:p>
            <a:r>
              <a:rPr lang="en-US" dirty="0"/>
              <a:t>And as the name might suggest, a central notion of finite state machines is the notion of STATE </a:t>
            </a:r>
          </a:p>
          <a:p>
            <a:r>
              <a:rPr lang="en-US" dirty="0"/>
              <a:t>&lt;talk about state&gt;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42469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We’ll start with the simplest case possible - an unreliable channel that is, in fact perfect – no segments are lost, corrupted, </a:t>
            </a:r>
            <a:r>
              <a:rPr lang="en-US" dirty="0" err="1"/>
              <a:t>dupplicated</a:t>
            </a:r>
            <a:r>
              <a:rPr lang="en-US" dirty="0"/>
              <a:t> or reordered.  The sender just sends and it pops out the other side(perhaps after some delay) perfectly.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84518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977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317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8977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2660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933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0146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336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9242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4469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30153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0094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9158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998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86749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029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see the familiar four state sender from our </a:t>
            </a:r>
            <a:r>
              <a:rPr lang="en-US" dirty="0" err="1"/>
              <a:t>rdt</a:t>
            </a:r>
            <a:r>
              <a:rPr lang="en-US" dirty="0"/>
              <a:t> 2.1 and 2.2 protocols. Top two states when sending packet with zero seq # and bottom two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2053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see the familiar four state sender from our </a:t>
            </a:r>
            <a:r>
              <a:rPr lang="en-US" dirty="0" err="1"/>
              <a:t>rdt</a:t>
            </a:r>
            <a:r>
              <a:rPr lang="en-US" dirty="0"/>
              <a:t> 2.1 and 2.2 protocols. Top two states when sending packet with zero seq # and bottom two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83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9287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1548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946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if RTT=30 </a:t>
            </a:r>
            <a:r>
              <a:rPr kumimoji="0" lang="en-US" sz="1200" b="0" i="0" u="none" strike="noStrike" kern="1200" cap="none" spc="0" normalizeH="0" baseline="0" noProof="0" dirty="0" err="1">
                <a:ln>
                  <a:noFill/>
                </a:ln>
                <a:solidFill>
                  <a:prstClr val="black"/>
                </a:solidFill>
                <a:effectLst/>
                <a:uLnTx/>
                <a:uFillTx/>
                <a:latin typeface="+mn-lt"/>
                <a:ea typeface="ＭＳ Ｐゴシック" charset="0"/>
                <a:cs typeface="+mn-cs"/>
              </a:rPr>
              <a:t>msec</a:t>
            </a: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 1KB pkt every 30 </a:t>
            </a:r>
            <a:r>
              <a:rPr kumimoji="0" lang="en-US" sz="1200" b="0" i="0" u="none" strike="noStrike" kern="1200" cap="none" spc="0" normalizeH="0" baseline="0" noProof="0" dirty="0" err="1">
                <a:ln>
                  <a:noFill/>
                </a:ln>
                <a:solidFill>
                  <a:prstClr val="black"/>
                </a:solidFill>
                <a:effectLst/>
                <a:uLnTx/>
                <a:uFillTx/>
                <a:latin typeface="+mn-lt"/>
                <a:ea typeface="ＭＳ Ｐゴシック" charset="0"/>
                <a:cs typeface="+mn-cs"/>
              </a:rPr>
              <a:t>msec</a:t>
            </a: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 33kB/sec </a:t>
            </a:r>
            <a:r>
              <a:rPr kumimoji="0" lang="en-US" sz="1200" b="0" i="0" u="none" strike="noStrike" kern="1200" cap="none" spc="0" normalizeH="0" baseline="0" noProof="0" dirty="0" err="1">
                <a:ln>
                  <a:noFill/>
                </a:ln>
                <a:solidFill>
                  <a:prstClr val="black"/>
                </a:solidFill>
                <a:effectLst/>
                <a:uLnTx/>
                <a:uFillTx/>
                <a:latin typeface="+mn-lt"/>
                <a:ea typeface="ＭＳ Ｐゴシック" charset="0"/>
                <a:cs typeface="+mn-cs"/>
              </a:rPr>
              <a:t>thruput</a:t>
            </a: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 over 1 Gbps link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network protocol limits use of physical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Let’s develop a formula for utilization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2625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7997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6030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8788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two generic forms of pipelined protocols: </a:t>
            </a:r>
            <a:r>
              <a:rPr kumimoji="0" lang="en-US" sz="1200" b="0" i="1" u="none" strike="noStrike" kern="1200" cap="none" spc="0" normalizeH="0" baseline="0" noProof="0" dirty="0">
                <a:ln>
                  <a:noFill/>
                </a:ln>
                <a:solidFill>
                  <a:srgbClr val="CC0000"/>
                </a:solidFill>
                <a:effectLst/>
                <a:uLnTx/>
                <a:uFillTx/>
                <a:latin typeface="+mn-lt"/>
                <a:ea typeface="+mn-ea"/>
                <a:cs typeface="+mn-cs"/>
              </a:rPr>
              <a:t>go-Back-N, selective repeat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1228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window size of 14, 8 have been sent but are not yet </a:t>
            </a:r>
            <a:r>
              <a:rPr lang="en-US" dirty="0" err="1"/>
              <a:t>ackowledgedm</a:t>
            </a:r>
            <a:r>
              <a:rPr lang="en-US" dirty="0"/>
              <a:t> 6 sequence numbers are available for us. In </a:t>
            </a:r>
            <a:r>
              <a:rPr lang="en-US" dirty="0" err="1"/>
              <a:t>woindow</a:t>
            </a:r>
            <a:r>
              <a:rPr lang="en-US" dirty="0"/>
              <a:t>, but no calls from above to use them.</a:t>
            </a:r>
          </a:p>
          <a:p>
            <a:endParaRPr lang="en-US" dirty="0"/>
          </a:p>
          <a:p>
            <a:r>
              <a:rPr lang="en-US" dirty="0"/>
              <a:t>Note – we’ll skip the Go-Back-N FSM specification you can </a:t>
            </a:r>
            <a:r>
              <a:rPr lang="en-US" dirty="0" err="1"/>
              <a:t>chack</a:t>
            </a:r>
            <a:r>
              <a:rPr lang="en-US" dirty="0"/>
              <a:t> that out in </a:t>
            </a:r>
            <a:r>
              <a:rPr lang="en-US" dirty="0" err="1"/>
              <a:t>powerpoitn</a:t>
            </a:r>
            <a:r>
              <a:rPr lang="en-US" dirty="0"/>
              <a:t> slides or book)</a:t>
            </a:r>
          </a:p>
          <a:p>
            <a:endParaRPr lang="en-US" dirty="0"/>
          </a:p>
          <a:p>
            <a:r>
              <a:rPr lang="en-US" dirty="0"/>
              <a:t>TCP uses cumulative ACK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40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Note – we’ll skip the Go-Back-N FSM specification (actually it’s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175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Let’s skip FSM specification for GBN – check out the book or ppt – and let’s watch GBN sender and receivers  in action.</a:t>
            </a:r>
          </a:p>
          <a:p>
            <a:r>
              <a:rPr lang="en-US" dirty="0"/>
              <a:t>Let assume a window size of 4.  at t=0, sender sends packets 0, 1, 2 3, 4, and packet 2 will be lost</a:t>
            </a:r>
          </a:p>
          <a:p>
            <a:endParaRPr lang="en-US" dirty="0"/>
          </a:p>
          <a:p>
            <a:r>
              <a:rPr lang="en-US" dirty="0"/>
              <a:t>At the receiver:</a:t>
            </a:r>
          </a:p>
          <a:p>
            <a:r>
              <a:rPr lang="en-US" dirty="0"/>
              <a:t>Packet 0 received ACK0 generated</a:t>
            </a:r>
          </a:p>
          <a:p>
            <a:r>
              <a:rPr lang="en-US" dirty="0"/>
              <a:t>Packet 1 received ACK1 generated</a:t>
            </a:r>
          </a:p>
          <a:p>
            <a:r>
              <a:rPr lang="en-US" dirty="0"/>
              <a:t>Packet 2 is lost, and so when packet 3 is received, ACK 1 is sent – that’s the cumulative ACK, re-Acknowledging the receipt of packet 1. and in this implementation packet 3 is discarded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386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198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An important mechanism of GBN was the use of the cumulative acknowledgements, and as we mentioned, cumulative ACKs are used in TCP</a:t>
            </a:r>
          </a:p>
          <a:p>
            <a:endParaRPr lang="en-US" dirty="0"/>
          </a:p>
          <a:p>
            <a:r>
              <a:rPr lang="en-US" dirty="0"/>
              <a:t>An alternate ACK mechanism would be for the receiver to </a:t>
            </a:r>
            <a:r>
              <a:rPr lang="en-US" dirty="0" err="1"/>
              <a:t>indiviually</a:t>
            </a:r>
            <a:r>
              <a:rPr lang="en-US" dirty="0"/>
              <a:t> acknowledge specific packets as they are received.  This mechanism is at the heart of the Selective repeat protocol.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8948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1479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If the packet is in order, its data will be delivered, as will any buffered data that can now be </a:t>
            </a:r>
            <a:r>
              <a:rPr lang="en-US" dirty="0" err="1"/>
              <a:t>delived</a:t>
            </a:r>
            <a:r>
              <a:rPr lang="en-US" dirty="0"/>
              <a:t> in order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1247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2702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8764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43068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76</a:t>
            </a:fld>
            <a:endParaRPr lang="en-US"/>
          </a:p>
        </p:txBody>
      </p:sp>
    </p:spTree>
    <p:extLst>
      <p:ext uri="{BB962C8B-B14F-4D97-AF65-F5344CB8AC3E}">
        <p14:creationId xmlns:p14="http://schemas.microsoft.com/office/powerpoint/2010/main" val="3882601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Typical MSS is 1460 bytes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5840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394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887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3544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key thing to note here is that the ACK number (43) on the B-to-A segment is one more than the sequence number (42) on the A-</a:t>
            </a:r>
            <a:r>
              <a:rPr lang="en-US" dirty="0" err="1"/>
              <a:t>toB</a:t>
            </a:r>
            <a:r>
              <a:rPr lang="en-US" dirty="0"/>
              <a:t> segment that triggered that ACK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the ACK number (80) on the </a:t>
            </a:r>
            <a:r>
              <a:rPr lang="en-US"/>
              <a:t>last A-to-B </a:t>
            </a:r>
            <a:r>
              <a:rPr lang="en-US" dirty="0"/>
              <a:t>segment is one more than the sequence number (79) on the B-to-A segment that triggered that ACK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1822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6266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This is how TCP re-computes the estimated RTT each time a new </a:t>
            </a:r>
            <a:r>
              <a:rPr lang="en-US" dirty="0" err="1"/>
              <a:t>SampleRTT</a:t>
            </a:r>
            <a:r>
              <a:rPr lang="en-US" dirty="0"/>
              <a:t> is taken.</a:t>
            </a:r>
          </a:p>
          <a:p>
            <a:r>
              <a:rPr lang="en-US" dirty="0"/>
              <a:t>The process is knows as an </a:t>
            </a:r>
            <a:r>
              <a:rPr lang="en-US" dirty="0" err="1"/>
              <a:t>exponeitally</a:t>
            </a:r>
            <a:r>
              <a:rPr lang="en-US" dirty="0"/>
              <a:t> weighted moving average, shown by the equation here.</a:t>
            </a:r>
          </a:p>
          <a:p>
            <a:r>
              <a:rPr lang="en-US" dirty="0"/>
              <a:t>&lt;say it&gt;</a:t>
            </a:r>
          </a:p>
          <a:p>
            <a:r>
              <a:rPr lang="en-US" dirty="0"/>
              <a:t>Where alpha reflects the influence of the most recent measurements on the estimated RTT; a typical value of alpha used in </a:t>
            </a:r>
            <a:r>
              <a:rPr lang="en-US" dirty="0" err="1"/>
              <a:t>implementaitons</a:t>
            </a:r>
            <a:r>
              <a:rPr lang="en-US" dirty="0"/>
              <a:t> is .125</a:t>
            </a:r>
          </a:p>
          <a:p>
            <a:endParaRPr lang="en-US" dirty="0"/>
          </a:p>
          <a:p>
            <a:r>
              <a:rPr lang="en-US" dirty="0"/>
              <a:t>The graph at the bottom show measured RTTs </a:t>
            </a:r>
            <a:r>
              <a:rPr lang="en-US" dirty="0" err="1"/>
              <a:t>beween</a:t>
            </a:r>
            <a:r>
              <a:rPr lang="en-US" dirty="0"/>
              <a:t> a host in the Massachusetts and a host in France, as well as the estimated, “smoothed”  RTT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3563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Given this value of the estimated RTT, TCP computes the timeout interval to be the estimated RTT plus a “safety margin”</a:t>
            </a:r>
          </a:p>
          <a:p>
            <a:r>
              <a:rPr lang="en-US" dirty="0"/>
              <a:t> </a:t>
            </a:r>
          </a:p>
          <a:p>
            <a:r>
              <a:rPr lang="en-US" dirty="0"/>
              <a:t>And the intuition is that if we are seeing a large variation in SAMPLERTT – the RTT estimates are fluctuating a lot - then we’ll want a larger </a:t>
            </a:r>
            <a:r>
              <a:rPr lang="en-US" dirty="0" err="1"/>
              <a:t>savety</a:t>
            </a:r>
            <a:r>
              <a:rPr lang="en-US" dirty="0"/>
              <a:t> margin</a:t>
            </a:r>
          </a:p>
          <a:p>
            <a:endParaRPr lang="en-US" dirty="0"/>
          </a:p>
          <a:p>
            <a:r>
              <a:rPr lang="en-US" dirty="0"/>
              <a:t>So TCP computes the Timeout interval to be the Estimated RTT plus 4 times a measure of deviation in the RTT.</a:t>
            </a:r>
          </a:p>
          <a:p>
            <a:endParaRPr lang="en-US" dirty="0"/>
          </a:p>
          <a:p>
            <a:r>
              <a:rPr lang="en-US" dirty="0"/>
              <a:t>The deviation in the RTT is computed as the </a:t>
            </a:r>
            <a:r>
              <a:rPr lang="en-US" dirty="0" err="1"/>
              <a:t>eWMA</a:t>
            </a:r>
            <a:r>
              <a:rPr lang="en-US" dirty="0"/>
              <a:t> of the difference between the most recently measured </a:t>
            </a:r>
            <a:r>
              <a:rPr lang="en-US" dirty="0" err="1"/>
              <a:t>SampleRTT</a:t>
            </a:r>
            <a:r>
              <a:rPr lang="en-US" dirty="0"/>
              <a:t> from the Estimated RTT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075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Given these details of TCP sequence numbers, acks, and timers, we can now describe the big picture view of how the TCP sender and receiver operate</a:t>
            </a:r>
          </a:p>
          <a:p>
            <a:endParaRPr lang="en-US" dirty="0"/>
          </a:p>
          <a:p>
            <a:r>
              <a:rPr lang="en-US" dirty="0"/>
              <a:t>You can check out FSMs in book; let’s just give an English text description here and let’s start with the sender.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377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Rather than immediately </a:t>
            </a:r>
            <a:r>
              <a:rPr lang="en-US" dirty="0" err="1"/>
              <a:t>ACKnowledig</a:t>
            </a:r>
            <a:r>
              <a:rPr lang="en-US" dirty="0"/>
              <a:t> this segment, many TCP implementations will wait for half a second for another in-order segment to arrive, and then generate a single cumulative ACK for both segments – thus decreasing the amount of ACK traffic.  The arrival of this second in-order segment and the cumulative ACK generation that covers both segments is the second row in this table.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57111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cement our understanding of TCP reliability, let’s look a a few retransmission scenarios</a:t>
            </a:r>
          </a:p>
          <a:p>
            <a:endParaRPr lang="en-US" dirty="0"/>
          </a:p>
          <a:p>
            <a:r>
              <a:rPr lang="en-US" dirty="0"/>
              <a:t>In the first case a TCP segments is </a:t>
            </a:r>
            <a:r>
              <a:rPr lang="en-US" dirty="0" err="1"/>
              <a:t>transmited</a:t>
            </a:r>
            <a:r>
              <a:rPr lang="en-US" dirty="0"/>
              <a:t> and the ACK is lost, and the TCP timeout mechanism results in another copy of being transmitted and then re-</a:t>
            </a:r>
            <a:r>
              <a:rPr lang="en-US" dirty="0" err="1"/>
              <a:t>ACKed</a:t>
            </a:r>
            <a:r>
              <a:rPr lang="en-US" dirty="0"/>
              <a:t> a the sender</a:t>
            </a:r>
          </a:p>
          <a:p>
            <a:endParaRPr lang="en-US" dirty="0"/>
          </a:p>
          <a:p>
            <a:r>
              <a:rPr lang="en-US" dirty="0"/>
              <a:t>In the second example two segments are sent and acknowledged, but there is a premature timeout e for the first segment, which is retransmitted.  </a:t>
            </a:r>
            <a:r>
              <a:rPr lang="en-US" dirty="0" err="1"/>
              <a:t>Notet</a:t>
            </a:r>
            <a:r>
              <a:rPr lang="en-US" dirty="0"/>
              <a:t> that when this retransmitted segment is received, the receiver has already received the first two segments, and so resends a cumulative ACK for both segments received so far, rather than an ACK for just this fist segment.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0587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in this last example, two segments are again transmitted, the first ACK is lost but the second ACK, a cumulative ACK arrives at the sender, which then can transmit a third segment, knowing that the first two have arrived, even though the ACK for the first segment was lost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3433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wrap up our study of TCP reliability by discussing an optimization to the original TCP known as TCP fast retransmit,</a:t>
            </a:r>
          </a:p>
          <a:p>
            <a:endParaRPr lang="en-US" dirty="0"/>
          </a:p>
          <a:p>
            <a:r>
              <a:rPr lang="en-US" dirty="0"/>
              <a:t>Take a look at this example on the right where 5 segments are transmitted and the second segment is lost.  In this case the TCP receiver sends an ACK 100 acknowledging the first received segment.</a:t>
            </a:r>
          </a:p>
          <a:p>
            <a:r>
              <a:rPr lang="en-US" dirty="0"/>
              <a:t>When the third segment arrives at the receiver, the TCP receiver sends another ACK 100 since the second segment has not arrived. And similarly for the 4</a:t>
            </a:r>
            <a:r>
              <a:rPr lang="en-US" baseline="30000" dirty="0"/>
              <a:t>th</a:t>
            </a:r>
            <a:r>
              <a:rPr lang="en-US" dirty="0"/>
              <a:t> and 5</a:t>
            </a:r>
            <a:r>
              <a:rPr lang="en-US" baseline="30000" dirty="0"/>
              <a:t>th</a:t>
            </a:r>
            <a:r>
              <a:rPr lang="en-US" dirty="0"/>
              <a:t> segments to arrive.</a:t>
            </a:r>
          </a:p>
          <a:p>
            <a:endParaRPr lang="en-US" dirty="0"/>
          </a:p>
          <a:p>
            <a:r>
              <a:rPr lang="en-US" dirty="0"/>
              <a:t>Now what does the sender see?  The sender receives the first ACK 100 it has been hoping for, but then three additional duplicate ACK100s arrive.  The sender knows that somethings’ wrong – it knows the first segment arrived at the receiver  but three later arriving segments at the receiver – the ones that generated the three duplicate ACKs – we received correctly but were not in order.  That is, that there was a missing segment at the receiver when each of the three duplicate ACK were generated.</a:t>
            </a:r>
          </a:p>
          <a:p>
            <a:endParaRPr lang="en-US" dirty="0"/>
          </a:p>
          <a:p>
            <a:r>
              <a:rPr lang="en-US" dirty="0"/>
              <a:t>With fast retransmit, the arrival of three duplicate ACK causes the sender to retransmit its oldest </a:t>
            </a:r>
            <a:r>
              <a:rPr lang="en-US" dirty="0" err="1"/>
              <a:t>unACKed</a:t>
            </a:r>
            <a:r>
              <a:rPr lang="en-US" dirty="0"/>
              <a:t> segment, without waiting for a timeout event.  This allows TCP to recover more quickly from what is very likely a loss event</a:t>
            </a:r>
          </a:p>
          <a:p>
            <a:endParaRPr lang="en-US" dirty="0"/>
          </a:p>
          <a:p>
            <a:r>
              <a:rPr lang="en-US" dirty="0"/>
              <a:t>specifically that the second segment has been lost, since three higher -numbered segments were received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1026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89</a:t>
            </a:fld>
            <a:endParaRPr lang="en-US"/>
          </a:p>
        </p:txBody>
      </p:sp>
    </p:spTree>
    <p:extLst>
      <p:ext uri="{BB962C8B-B14F-4D97-AF65-F5344CB8AC3E}">
        <p14:creationId xmlns:p14="http://schemas.microsoft.com/office/powerpoint/2010/main" val="3117778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8775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3774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80571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3280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05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how TCP implement flow control.  The basic idea is simple – the receiver informs the sender how much free buffer space there is, and the sender is limited to send no more than this amount of data.  That the value o RWND in the diagram to the right.</a:t>
            </a:r>
          </a:p>
          <a:p>
            <a:endParaRPr lang="en-US" dirty="0"/>
          </a:p>
          <a:p>
            <a:r>
              <a:rPr lang="en-US" dirty="0"/>
              <a:t>This information is carried from the receiver to the sender in the “receiver advertised window” (do a PIP of header) in the TCP header, and the value will change as the amount of free buffer space fluctuates over time.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56401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how TCP implement flow control.  The basic idea is simple – the receiver informs the sender how much free buffer space there is, and the sender is limited to send no more than this amount of data.  That the value o RWND in the diagram to the right.</a:t>
            </a:r>
          </a:p>
          <a:p>
            <a:endParaRPr lang="en-US" dirty="0"/>
          </a:p>
          <a:p>
            <a:r>
              <a:rPr lang="en-US" dirty="0"/>
              <a:t>This information is carried from the receiver to the sender in the “receiver advertised window” (do a PIP of header) in the TCP header, and the value will change as the amount of free buffer space fluctuates over time.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3418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The other TCP topic we’ll want to consider here is that of “connection  management”</a:t>
            </a:r>
          </a:p>
          <a:p>
            <a:endParaRPr lang="en-US" dirty="0"/>
          </a:p>
          <a:p>
            <a:pPr marL="0" indent="0">
              <a:buFont typeface="Arial" panose="020B0604020202020204" pitchFamily="34" charset="0"/>
              <a:buNone/>
            </a:pPr>
            <a:r>
              <a:rPr lang="en-US" dirty="0"/>
              <a:t>The TCP sender and </a:t>
            </a:r>
            <a:r>
              <a:rPr lang="en-US" dirty="0" err="1"/>
              <a:t>reciver</a:t>
            </a:r>
            <a:r>
              <a:rPr lang="en-US" dirty="0"/>
              <a:t> have a number of pieces of shared state that they must establish before actually communication</a:t>
            </a:r>
          </a:p>
          <a:p>
            <a:pPr marL="171450" indent="-171450">
              <a:buFont typeface="Arial" panose="020B0604020202020204" pitchFamily="34" charset="0"/>
              <a:buChar char="•"/>
            </a:pPr>
            <a:r>
              <a:rPr lang="en-US" dirty="0"/>
              <a:t>FIRST </a:t>
            </a:r>
            <a:r>
              <a:rPr lang="en-US" dirty="0" err="1"/>
              <a:t>theym</a:t>
            </a:r>
            <a:r>
              <a:rPr lang="en-US" dirty="0"/>
              <a:t> </a:t>
            </a:r>
            <a:r>
              <a:rPr lang="en-US" dirty="0" err="1"/>
              <a:t>ust</a:t>
            </a:r>
            <a:r>
              <a:rPr lang="en-US" dirty="0"/>
              <a:t> both agree that they WANT to communicate with each other</a:t>
            </a:r>
          </a:p>
          <a:p>
            <a:pPr marL="171450" indent="-171450">
              <a:buFont typeface="Arial" panose="020B0604020202020204" pitchFamily="34" charset="0"/>
              <a:buChar char="•"/>
            </a:pPr>
            <a:r>
              <a:rPr lang="en-US" dirty="0"/>
              <a:t>Secondly there are connection parameters – the initial sequence number and the initial receiver-advertised </a:t>
            </a:r>
            <a:r>
              <a:rPr lang="en-US" dirty="0" err="1"/>
              <a:t>bufferspace</a:t>
            </a:r>
            <a:r>
              <a:rPr lang="en-US" dirty="0"/>
              <a:t> that they’ll want to agree on</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is done via a so-called handshake protocol – the client reaching our to the server, and the server answering back.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before diving into the TCP handshake protocol, let’s first consider the problem of handshaking, of establishing shared state.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5701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Here’s an example of a two way handshake.  Alice reaches out to Bob and say’s “let’s talk” and Bob says OK, and they start their conversation</a:t>
            </a:r>
          </a:p>
          <a:p>
            <a:endParaRPr lang="en-US" dirty="0"/>
          </a:p>
          <a:p>
            <a:r>
              <a:rPr lang="en-US" dirty="0"/>
              <a:t>For a network protocol, the equivalent protocol would be a client sending a “request connection” message saying ”let’s talk, the initial sequence number is x”</a:t>
            </a:r>
          </a:p>
          <a:p>
            <a:r>
              <a:rPr lang="en-US" dirty="0"/>
              <a:t>And the server would respond with a message ”I accept your connect x”</a:t>
            </a:r>
          </a:p>
          <a:p>
            <a:endParaRPr lang="en-US" dirty="0"/>
          </a:p>
          <a:p>
            <a:r>
              <a:rPr lang="en-US" dirty="0"/>
              <a:t>And the question we want to ask ourselves is &lt;talk through&gt;</a:t>
            </a:r>
          </a:p>
          <a:p>
            <a:endParaRPr lang="en-US" dirty="0"/>
          </a:p>
          <a:p>
            <a:r>
              <a:rPr lang="en-US" dirty="0"/>
              <a:t>Will this work?  Let’s look at a few scenarios…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42492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6018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89066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mailto:someone@example.com"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00" y="1337340"/>
            <a:ext cx="9144000" cy="2651700"/>
          </a:xfrm>
          <a:prstGeom prst="rect">
            <a:avLst/>
          </a:prstGeom>
          <a:solidFill>
            <a:srgbClr val="129A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52400" y="1953400"/>
            <a:ext cx="4775400" cy="10977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lt1"/>
              </a:buClr>
              <a:buSzPts val="3800"/>
              <a:buFont typeface="Calibri"/>
              <a:buNone/>
              <a:defRPr sz="3800">
                <a:solidFill>
                  <a:schemeClr val="lt1"/>
                </a:solidFill>
                <a:latin typeface="Calibri"/>
                <a:ea typeface="Calibri"/>
                <a:cs typeface="Calibri"/>
                <a:sym typeface="Calibri"/>
              </a:defRPr>
            </a:lvl1pPr>
            <a:lvl2pPr lvl="1" algn="ctr" rtl="0">
              <a:spcBef>
                <a:spcPts val="0"/>
              </a:spcBef>
              <a:spcAft>
                <a:spcPts val="0"/>
              </a:spcAft>
              <a:buSzPts val="5200"/>
              <a:buFont typeface="Calibri"/>
              <a:buNone/>
              <a:defRPr sz="5200">
                <a:latin typeface="Calibri"/>
                <a:ea typeface="Calibri"/>
                <a:cs typeface="Calibri"/>
                <a:sym typeface="Calibri"/>
              </a:defRPr>
            </a:lvl2pPr>
            <a:lvl3pPr lvl="2" algn="ctr" rtl="0">
              <a:spcBef>
                <a:spcPts val="0"/>
              </a:spcBef>
              <a:spcAft>
                <a:spcPts val="0"/>
              </a:spcAft>
              <a:buSzPts val="5200"/>
              <a:buFont typeface="Calibri"/>
              <a:buNone/>
              <a:defRPr sz="5200">
                <a:latin typeface="Calibri"/>
                <a:ea typeface="Calibri"/>
                <a:cs typeface="Calibri"/>
                <a:sym typeface="Calibri"/>
              </a:defRPr>
            </a:lvl3pPr>
            <a:lvl4pPr lvl="3" algn="ctr" rtl="0">
              <a:spcBef>
                <a:spcPts val="0"/>
              </a:spcBef>
              <a:spcAft>
                <a:spcPts val="0"/>
              </a:spcAft>
              <a:buSzPts val="5200"/>
              <a:buFont typeface="Calibri"/>
              <a:buNone/>
              <a:defRPr sz="5200">
                <a:latin typeface="Calibri"/>
                <a:ea typeface="Calibri"/>
                <a:cs typeface="Calibri"/>
                <a:sym typeface="Calibri"/>
              </a:defRPr>
            </a:lvl4pPr>
            <a:lvl5pPr lvl="4" algn="ctr" rtl="0">
              <a:spcBef>
                <a:spcPts val="0"/>
              </a:spcBef>
              <a:spcAft>
                <a:spcPts val="0"/>
              </a:spcAft>
              <a:buSzPts val="5200"/>
              <a:buFont typeface="Calibri"/>
              <a:buNone/>
              <a:defRPr sz="5200">
                <a:latin typeface="Calibri"/>
                <a:ea typeface="Calibri"/>
                <a:cs typeface="Calibri"/>
                <a:sym typeface="Calibri"/>
              </a:defRPr>
            </a:lvl5pPr>
            <a:lvl6pPr lvl="5" algn="ctr" rtl="0">
              <a:spcBef>
                <a:spcPts val="0"/>
              </a:spcBef>
              <a:spcAft>
                <a:spcPts val="0"/>
              </a:spcAft>
              <a:buSzPts val="5200"/>
              <a:buFont typeface="Calibri"/>
              <a:buNone/>
              <a:defRPr sz="5200">
                <a:latin typeface="Calibri"/>
                <a:ea typeface="Calibri"/>
                <a:cs typeface="Calibri"/>
                <a:sym typeface="Calibri"/>
              </a:defRPr>
            </a:lvl6pPr>
            <a:lvl7pPr lvl="6" algn="ctr" rtl="0">
              <a:spcBef>
                <a:spcPts val="0"/>
              </a:spcBef>
              <a:spcAft>
                <a:spcPts val="0"/>
              </a:spcAft>
              <a:buSzPts val="5200"/>
              <a:buFont typeface="Calibri"/>
              <a:buNone/>
              <a:defRPr sz="5200">
                <a:latin typeface="Calibri"/>
                <a:ea typeface="Calibri"/>
                <a:cs typeface="Calibri"/>
                <a:sym typeface="Calibri"/>
              </a:defRPr>
            </a:lvl7pPr>
            <a:lvl8pPr lvl="7" algn="ctr" rtl="0">
              <a:spcBef>
                <a:spcPts val="0"/>
              </a:spcBef>
              <a:spcAft>
                <a:spcPts val="0"/>
              </a:spcAft>
              <a:buSzPts val="5200"/>
              <a:buFont typeface="Calibri"/>
              <a:buNone/>
              <a:defRPr sz="5200">
                <a:latin typeface="Calibri"/>
                <a:ea typeface="Calibri"/>
                <a:cs typeface="Calibri"/>
                <a:sym typeface="Calibri"/>
              </a:defRPr>
            </a:lvl8pPr>
            <a:lvl9pPr lvl="8" algn="ctr" rtl="0">
              <a:spcBef>
                <a:spcPts val="0"/>
              </a:spcBef>
              <a:spcAft>
                <a:spcPts val="0"/>
              </a:spcAft>
              <a:buSzPts val="5200"/>
              <a:buFont typeface="Calibri"/>
              <a:buNone/>
              <a:defRPr sz="5200">
                <a:latin typeface="Calibri"/>
                <a:ea typeface="Calibri"/>
                <a:cs typeface="Calibri"/>
                <a:sym typeface="Calibri"/>
              </a:defRPr>
            </a:lvl9pPr>
          </a:lstStyle>
          <a:p>
            <a:endParaRPr/>
          </a:p>
        </p:txBody>
      </p:sp>
      <p:sp>
        <p:nvSpPr>
          <p:cNvPr id="12" name="Google Shape;12;p2"/>
          <p:cNvSpPr txBox="1">
            <a:spLocks noGrp="1"/>
          </p:cNvSpPr>
          <p:nvPr>
            <p:ph type="subTitle" idx="1"/>
          </p:nvPr>
        </p:nvSpPr>
        <p:spPr>
          <a:xfrm>
            <a:off x="152400" y="3051175"/>
            <a:ext cx="4510800" cy="575700"/>
          </a:xfrm>
          <a:prstGeom prst="rect">
            <a:avLst/>
          </a:prstGeom>
          <a:ln>
            <a:noFill/>
          </a:ln>
        </p:spPr>
        <p:txBody>
          <a:bodyPr spcFirstLastPara="1" wrap="square" lIns="91425" tIns="91425" rIns="91425" bIns="91425" anchor="ctr" anchorCtr="0">
            <a:normAutofit/>
          </a:bodyPr>
          <a:lstStyle>
            <a:lvl1pPr lvl="0" rtl="0">
              <a:lnSpc>
                <a:spcPct val="100000"/>
              </a:lnSpc>
              <a:spcBef>
                <a:spcPts val="0"/>
              </a:spcBef>
              <a:spcAft>
                <a:spcPts val="0"/>
              </a:spcAft>
              <a:buClr>
                <a:schemeClr val="lt1"/>
              </a:buClr>
              <a:buSzPts val="22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SzPts val="2500"/>
              <a:buFont typeface="Calibri"/>
              <a:buNone/>
              <a:defRPr sz="2500">
                <a:latin typeface="Calibri"/>
                <a:ea typeface="Calibri"/>
                <a:cs typeface="Calibri"/>
                <a:sym typeface="Calibri"/>
              </a:defRPr>
            </a:lvl2pPr>
            <a:lvl3pPr lvl="2" rtl="0">
              <a:lnSpc>
                <a:spcPct val="100000"/>
              </a:lnSpc>
              <a:spcBef>
                <a:spcPts val="0"/>
              </a:spcBef>
              <a:spcAft>
                <a:spcPts val="0"/>
              </a:spcAft>
              <a:buSzPts val="2500"/>
              <a:buFont typeface="Calibri"/>
              <a:buNone/>
              <a:defRPr sz="2500">
                <a:latin typeface="Calibri"/>
                <a:ea typeface="Calibri"/>
                <a:cs typeface="Calibri"/>
                <a:sym typeface="Calibri"/>
              </a:defRPr>
            </a:lvl3pPr>
            <a:lvl4pPr lvl="3" rtl="0">
              <a:lnSpc>
                <a:spcPct val="100000"/>
              </a:lnSpc>
              <a:spcBef>
                <a:spcPts val="0"/>
              </a:spcBef>
              <a:spcAft>
                <a:spcPts val="0"/>
              </a:spcAft>
              <a:buSzPts val="2500"/>
              <a:buFont typeface="Calibri"/>
              <a:buNone/>
              <a:defRPr sz="2500">
                <a:latin typeface="Calibri"/>
                <a:ea typeface="Calibri"/>
                <a:cs typeface="Calibri"/>
                <a:sym typeface="Calibri"/>
              </a:defRPr>
            </a:lvl4pPr>
            <a:lvl5pPr lvl="4" rtl="0">
              <a:lnSpc>
                <a:spcPct val="100000"/>
              </a:lnSpc>
              <a:spcBef>
                <a:spcPts val="0"/>
              </a:spcBef>
              <a:spcAft>
                <a:spcPts val="0"/>
              </a:spcAft>
              <a:buSzPts val="2500"/>
              <a:buFont typeface="Calibri"/>
              <a:buNone/>
              <a:defRPr sz="2500">
                <a:latin typeface="Calibri"/>
                <a:ea typeface="Calibri"/>
                <a:cs typeface="Calibri"/>
                <a:sym typeface="Calibri"/>
              </a:defRPr>
            </a:lvl5pPr>
            <a:lvl6pPr lvl="5" rtl="0">
              <a:lnSpc>
                <a:spcPct val="100000"/>
              </a:lnSpc>
              <a:spcBef>
                <a:spcPts val="0"/>
              </a:spcBef>
              <a:spcAft>
                <a:spcPts val="0"/>
              </a:spcAft>
              <a:buSzPts val="2500"/>
              <a:buFont typeface="Calibri"/>
              <a:buNone/>
              <a:defRPr sz="2500">
                <a:latin typeface="Calibri"/>
                <a:ea typeface="Calibri"/>
                <a:cs typeface="Calibri"/>
                <a:sym typeface="Calibri"/>
              </a:defRPr>
            </a:lvl6pPr>
            <a:lvl7pPr lvl="6" rtl="0">
              <a:lnSpc>
                <a:spcPct val="100000"/>
              </a:lnSpc>
              <a:spcBef>
                <a:spcPts val="0"/>
              </a:spcBef>
              <a:spcAft>
                <a:spcPts val="0"/>
              </a:spcAft>
              <a:buSzPts val="2500"/>
              <a:buFont typeface="Calibri"/>
              <a:buNone/>
              <a:defRPr sz="2500">
                <a:latin typeface="Calibri"/>
                <a:ea typeface="Calibri"/>
                <a:cs typeface="Calibri"/>
                <a:sym typeface="Calibri"/>
              </a:defRPr>
            </a:lvl7pPr>
            <a:lvl8pPr lvl="7" rtl="0">
              <a:lnSpc>
                <a:spcPct val="100000"/>
              </a:lnSpc>
              <a:spcBef>
                <a:spcPts val="0"/>
              </a:spcBef>
              <a:spcAft>
                <a:spcPts val="0"/>
              </a:spcAft>
              <a:buSzPts val="2500"/>
              <a:buFont typeface="Calibri"/>
              <a:buNone/>
              <a:defRPr sz="2500">
                <a:latin typeface="Calibri"/>
                <a:ea typeface="Calibri"/>
                <a:cs typeface="Calibri"/>
                <a:sym typeface="Calibri"/>
              </a:defRPr>
            </a:lvl8pPr>
            <a:lvl9pPr lvl="8" rtl="0">
              <a:lnSpc>
                <a:spcPct val="100000"/>
              </a:lnSpc>
              <a:spcBef>
                <a:spcPts val="0"/>
              </a:spcBef>
              <a:spcAft>
                <a:spcPts val="0"/>
              </a:spcAft>
              <a:buSzPts val="2500"/>
              <a:buFont typeface="Calibri"/>
              <a:buNone/>
              <a:defRPr sz="2500">
                <a:latin typeface="Calibri"/>
                <a:ea typeface="Calibri"/>
                <a:cs typeface="Calibri"/>
                <a:sym typeface="Calibri"/>
              </a:defRPr>
            </a:lvl9pPr>
          </a:lstStyle>
          <a:p>
            <a:endParaRPr/>
          </a:p>
        </p:txBody>
      </p:sp>
      <p:pic>
        <p:nvPicPr>
          <p:cNvPr id="13" name="Google Shape;13;p2"/>
          <p:cNvPicPr preferRelativeResize="0"/>
          <p:nvPr/>
        </p:nvPicPr>
        <p:blipFill rotWithShape="1">
          <a:blip r:embed="rId2">
            <a:alphaModFix/>
          </a:blip>
          <a:srcRect l="11500" t="8575" r="11214" b="8091"/>
          <a:stretch/>
        </p:blipFill>
        <p:spPr>
          <a:xfrm>
            <a:off x="4757750" y="428625"/>
            <a:ext cx="4263401" cy="4286251"/>
          </a:xfrm>
          <a:prstGeom prst="rect">
            <a:avLst/>
          </a:prstGeom>
          <a:noFill/>
          <a:ln>
            <a:noFill/>
          </a:ln>
        </p:spPr>
      </p:pic>
      <p:sp>
        <p:nvSpPr>
          <p:cNvPr id="14" name="Google Shape;14;p2"/>
          <p:cNvSpPr txBox="1">
            <a:spLocks noGrp="1"/>
          </p:cNvSpPr>
          <p:nvPr>
            <p:ph type="sldNum" idx="12"/>
          </p:nvPr>
        </p:nvSpPr>
        <p:spPr>
          <a:xfrm>
            <a:off x="152400" y="4507400"/>
            <a:ext cx="2506200" cy="622500"/>
          </a:xfrm>
          <a:prstGeom prst="rect">
            <a:avLst/>
          </a:prstGeom>
        </p:spPr>
        <p:txBody>
          <a:bodyPr spcFirstLastPara="1" wrap="square" lIns="91425" tIns="91425" rIns="91425" bIns="91425" anchor="ctr" anchorCtr="0">
            <a:normAutofit lnSpcReduction="10000"/>
          </a:bodyPr>
          <a:lstStyle>
            <a:lvl1pPr lvl="0" algn="l" rtl="0">
              <a:lnSpc>
                <a:spcPct val="115000"/>
              </a:lnSpc>
              <a:buNone/>
              <a:defRPr sz="900" b="1">
                <a:solidFill>
                  <a:schemeClr val="dk1"/>
                </a:solidFill>
                <a:latin typeface="Calibri"/>
                <a:ea typeface="Calibri"/>
                <a:cs typeface="Calibri"/>
                <a:sym typeface="Calibri"/>
              </a:defRPr>
            </a:lvl1pPr>
            <a:lvl2pPr lvl="1" algn="l" rtl="0">
              <a:lnSpc>
                <a:spcPct val="115000"/>
              </a:lnSpc>
              <a:buNone/>
              <a:defRPr sz="900" b="1">
                <a:solidFill>
                  <a:schemeClr val="dk1"/>
                </a:solidFill>
                <a:latin typeface="Calibri"/>
                <a:ea typeface="Calibri"/>
                <a:cs typeface="Calibri"/>
                <a:sym typeface="Calibri"/>
              </a:defRPr>
            </a:lvl2pPr>
            <a:lvl3pPr lvl="2" algn="l" rtl="0">
              <a:lnSpc>
                <a:spcPct val="115000"/>
              </a:lnSpc>
              <a:buNone/>
              <a:defRPr sz="900" b="1">
                <a:solidFill>
                  <a:schemeClr val="dk1"/>
                </a:solidFill>
                <a:latin typeface="Calibri"/>
                <a:ea typeface="Calibri"/>
                <a:cs typeface="Calibri"/>
                <a:sym typeface="Calibri"/>
              </a:defRPr>
            </a:lvl3pPr>
            <a:lvl4pPr lvl="3" algn="l" rtl="0">
              <a:lnSpc>
                <a:spcPct val="115000"/>
              </a:lnSpc>
              <a:buNone/>
              <a:defRPr sz="900" b="1">
                <a:solidFill>
                  <a:schemeClr val="dk1"/>
                </a:solidFill>
                <a:latin typeface="Calibri"/>
                <a:ea typeface="Calibri"/>
                <a:cs typeface="Calibri"/>
                <a:sym typeface="Calibri"/>
              </a:defRPr>
            </a:lvl4pPr>
            <a:lvl5pPr lvl="4" algn="l" rtl="0">
              <a:lnSpc>
                <a:spcPct val="115000"/>
              </a:lnSpc>
              <a:buNone/>
              <a:defRPr sz="900" b="1">
                <a:solidFill>
                  <a:schemeClr val="dk1"/>
                </a:solidFill>
                <a:latin typeface="Calibri"/>
                <a:ea typeface="Calibri"/>
                <a:cs typeface="Calibri"/>
                <a:sym typeface="Calibri"/>
              </a:defRPr>
            </a:lvl5pPr>
            <a:lvl6pPr lvl="5" algn="l" rtl="0">
              <a:lnSpc>
                <a:spcPct val="115000"/>
              </a:lnSpc>
              <a:buNone/>
              <a:defRPr sz="900" b="1">
                <a:solidFill>
                  <a:schemeClr val="dk1"/>
                </a:solidFill>
                <a:latin typeface="Calibri"/>
                <a:ea typeface="Calibri"/>
                <a:cs typeface="Calibri"/>
                <a:sym typeface="Calibri"/>
              </a:defRPr>
            </a:lvl6pPr>
            <a:lvl7pPr lvl="6" algn="l" rtl="0">
              <a:lnSpc>
                <a:spcPct val="115000"/>
              </a:lnSpc>
              <a:buNone/>
              <a:defRPr sz="900" b="1">
                <a:solidFill>
                  <a:schemeClr val="dk1"/>
                </a:solidFill>
                <a:latin typeface="Calibri"/>
                <a:ea typeface="Calibri"/>
                <a:cs typeface="Calibri"/>
                <a:sym typeface="Calibri"/>
              </a:defRPr>
            </a:lvl7pPr>
            <a:lvl8pPr lvl="7" algn="l" rtl="0">
              <a:lnSpc>
                <a:spcPct val="115000"/>
              </a:lnSpc>
              <a:buNone/>
              <a:defRPr sz="900" b="1">
                <a:solidFill>
                  <a:schemeClr val="dk1"/>
                </a:solidFill>
                <a:latin typeface="Calibri"/>
                <a:ea typeface="Calibri"/>
                <a:cs typeface="Calibri"/>
                <a:sym typeface="Calibri"/>
              </a:defRPr>
            </a:lvl8pPr>
            <a:lvl9pPr lvl="8" algn="l" rtl="0">
              <a:lnSpc>
                <a:spcPct val="115000"/>
              </a:lnSpc>
              <a:buNone/>
              <a:defRPr sz="900" b="1">
                <a:solidFill>
                  <a:schemeClr val="dk1"/>
                </a:solidFill>
                <a:latin typeface="Calibri"/>
                <a:ea typeface="Calibri"/>
                <a:cs typeface="Calibri"/>
                <a:sym typeface="Calibri"/>
              </a:defRPr>
            </a:lvl9pPr>
          </a:lstStyle>
          <a:p>
            <a:pPr marL="0" lvl="0" indent="0" algn="l" rtl="0">
              <a:spcBef>
                <a:spcPts val="0"/>
              </a:spcBef>
              <a:spcAft>
                <a:spcPts val="0"/>
              </a:spcAft>
              <a:buNone/>
            </a:pPr>
            <a:r>
              <a:rPr lang="en"/>
              <a:t>©</a:t>
            </a:r>
            <a:r>
              <a:rPr lang="en" b="0"/>
              <a:t>  Semester 20xx -</a:t>
            </a:r>
            <a:r>
              <a:rPr lang="en"/>
              <a:t> Title. First &amp; Last Name</a:t>
            </a:r>
            <a:br>
              <a:rPr lang="en" b="0"/>
            </a:br>
            <a:r>
              <a:rPr lang="en" b="0"/>
              <a:t>Building, office No.</a:t>
            </a:r>
            <a:endParaRPr b="0"/>
          </a:p>
          <a:p>
            <a:pPr marL="0" lvl="0" indent="0" algn="l" rtl="0">
              <a:spcBef>
                <a:spcPts val="0"/>
              </a:spcBef>
              <a:spcAft>
                <a:spcPts val="0"/>
              </a:spcAft>
              <a:buNone/>
            </a:pPr>
            <a:r>
              <a:rPr lang="en" b="0" u="sng">
                <a:solidFill>
                  <a:schemeClr val="hlink"/>
                </a:solidFill>
                <a:hlinkClick r:id="rId3"/>
              </a:rPr>
              <a:t>someone@example.com</a:t>
            </a:r>
            <a:endParaRPr b="0"/>
          </a:p>
        </p:txBody>
      </p:sp>
      <p:pic>
        <p:nvPicPr>
          <p:cNvPr id="15" name="Google Shape;15;p2"/>
          <p:cNvPicPr preferRelativeResize="0"/>
          <p:nvPr/>
        </p:nvPicPr>
        <p:blipFill>
          <a:blip r:embed="rId4">
            <a:alphaModFix/>
          </a:blip>
          <a:stretch>
            <a:fillRect/>
          </a:stretch>
        </p:blipFill>
        <p:spPr>
          <a:xfrm>
            <a:off x="152400" y="196525"/>
            <a:ext cx="1785374" cy="6224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Font typeface="Calibri"/>
              <a:buNone/>
              <a:defRPr sz="4200">
                <a:latin typeface="Calibri"/>
                <a:ea typeface="Calibri"/>
                <a:cs typeface="Calibri"/>
                <a:sym typeface="Calibri"/>
              </a:defRPr>
            </a:lvl1pPr>
            <a:lvl2pPr lvl="1" algn="ctr">
              <a:spcBef>
                <a:spcPts val="0"/>
              </a:spcBef>
              <a:spcAft>
                <a:spcPts val="0"/>
              </a:spcAft>
              <a:buSzPts val="4200"/>
              <a:buFont typeface="Calibri"/>
              <a:buNone/>
              <a:defRPr sz="4200">
                <a:latin typeface="Calibri"/>
                <a:ea typeface="Calibri"/>
                <a:cs typeface="Calibri"/>
                <a:sym typeface="Calibri"/>
              </a:defRPr>
            </a:lvl2pPr>
            <a:lvl3pPr lvl="2" algn="ctr">
              <a:spcBef>
                <a:spcPts val="0"/>
              </a:spcBef>
              <a:spcAft>
                <a:spcPts val="0"/>
              </a:spcAft>
              <a:buSzPts val="4200"/>
              <a:buFont typeface="Calibri"/>
              <a:buNone/>
              <a:defRPr sz="4200">
                <a:latin typeface="Calibri"/>
                <a:ea typeface="Calibri"/>
                <a:cs typeface="Calibri"/>
                <a:sym typeface="Calibri"/>
              </a:defRPr>
            </a:lvl3pPr>
            <a:lvl4pPr lvl="3" algn="ctr">
              <a:spcBef>
                <a:spcPts val="0"/>
              </a:spcBef>
              <a:spcAft>
                <a:spcPts val="0"/>
              </a:spcAft>
              <a:buSzPts val="4200"/>
              <a:buFont typeface="Calibri"/>
              <a:buNone/>
              <a:defRPr sz="4200">
                <a:latin typeface="Calibri"/>
                <a:ea typeface="Calibri"/>
                <a:cs typeface="Calibri"/>
                <a:sym typeface="Calibri"/>
              </a:defRPr>
            </a:lvl4pPr>
            <a:lvl5pPr lvl="4" algn="ctr">
              <a:spcBef>
                <a:spcPts val="0"/>
              </a:spcBef>
              <a:spcAft>
                <a:spcPts val="0"/>
              </a:spcAft>
              <a:buSzPts val="4200"/>
              <a:buFont typeface="Calibri"/>
              <a:buNone/>
              <a:defRPr sz="4200">
                <a:latin typeface="Calibri"/>
                <a:ea typeface="Calibri"/>
                <a:cs typeface="Calibri"/>
                <a:sym typeface="Calibri"/>
              </a:defRPr>
            </a:lvl5pPr>
            <a:lvl6pPr lvl="5" algn="ctr">
              <a:spcBef>
                <a:spcPts val="0"/>
              </a:spcBef>
              <a:spcAft>
                <a:spcPts val="0"/>
              </a:spcAft>
              <a:buSzPts val="4200"/>
              <a:buFont typeface="Calibri"/>
              <a:buNone/>
              <a:defRPr sz="4200">
                <a:latin typeface="Calibri"/>
                <a:ea typeface="Calibri"/>
                <a:cs typeface="Calibri"/>
                <a:sym typeface="Calibri"/>
              </a:defRPr>
            </a:lvl6pPr>
            <a:lvl7pPr lvl="6" algn="ctr">
              <a:spcBef>
                <a:spcPts val="0"/>
              </a:spcBef>
              <a:spcAft>
                <a:spcPts val="0"/>
              </a:spcAft>
              <a:buSzPts val="4200"/>
              <a:buFont typeface="Calibri"/>
              <a:buNone/>
              <a:defRPr sz="4200">
                <a:latin typeface="Calibri"/>
                <a:ea typeface="Calibri"/>
                <a:cs typeface="Calibri"/>
                <a:sym typeface="Calibri"/>
              </a:defRPr>
            </a:lvl7pPr>
            <a:lvl8pPr lvl="7" algn="ctr">
              <a:spcBef>
                <a:spcPts val="0"/>
              </a:spcBef>
              <a:spcAft>
                <a:spcPts val="0"/>
              </a:spcAft>
              <a:buSzPts val="4200"/>
              <a:buFont typeface="Calibri"/>
              <a:buNone/>
              <a:defRPr sz="4200">
                <a:latin typeface="Calibri"/>
                <a:ea typeface="Calibri"/>
                <a:cs typeface="Calibri"/>
                <a:sym typeface="Calibri"/>
              </a:defRPr>
            </a:lvl8pPr>
            <a:lvl9pPr lvl="8" algn="ctr">
              <a:spcBef>
                <a:spcPts val="0"/>
              </a:spcBef>
              <a:spcAft>
                <a:spcPts val="0"/>
              </a:spcAft>
              <a:buSzPts val="4200"/>
              <a:buFont typeface="Calibri"/>
              <a:buNone/>
              <a:defRPr sz="4200">
                <a:latin typeface="Calibri"/>
                <a:ea typeface="Calibri"/>
                <a:cs typeface="Calibri"/>
                <a:sym typeface="Calibri"/>
              </a:defRPr>
            </a:lvl9pPr>
          </a:lstStyle>
          <a:p>
            <a:endParaRPr/>
          </a:p>
        </p:txBody>
      </p:sp>
      <p:sp>
        <p:nvSpPr>
          <p:cNvPr id="42" name="Google Shape;42;p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Calibri"/>
              <a:buNone/>
              <a:defRPr sz="2100">
                <a:latin typeface="Calibri"/>
                <a:ea typeface="Calibri"/>
                <a:cs typeface="Calibri"/>
                <a:sym typeface="Calibri"/>
              </a:defRPr>
            </a:lvl1pPr>
            <a:lvl2pPr lvl="1" algn="ctr">
              <a:lnSpc>
                <a:spcPct val="100000"/>
              </a:lnSpc>
              <a:spcBef>
                <a:spcPts val="0"/>
              </a:spcBef>
              <a:spcAft>
                <a:spcPts val="0"/>
              </a:spcAft>
              <a:buSzPts val="2100"/>
              <a:buFont typeface="Calibri"/>
              <a:buNone/>
              <a:defRPr sz="2100">
                <a:latin typeface="Calibri"/>
                <a:ea typeface="Calibri"/>
                <a:cs typeface="Calibri"/>
                <a:sym typeface="Calibri"/>
              </a:defRPr>
            </a:lvl2pPr>
            <a:lvl3pPr lvl="2" algn="ctr">
              <a:lnSpc>
                <a:spcPct val="100000"/>
              </a:lnSpc>
              <a:spcBef>
                <a:spcPts val="0"/>
              </a:spcBef>
              <a:spcAft>
                <a:spcPts val="0"/>
              </a:spcAft>
              <a:buSzPts val="2100"/>
              <a:buFont typeface="Calibri"/>
              <a:buNone/>
              <a:defRPr sz="2100">
                <a:latin typeface="Calibri"/>
                <a:ea typeface="Calibri"/>
                <a:cs typeface="Calibri"/>
                <a:sym typeface="Calibri"/>
              </a:defRPr>
            </a:lvl3pPr>
            <a:lvl4pPr lvl="3" algn="ctr">
              <a:lnSpc>
                <a:spcPct val="100000"/>
              </a:lnSpc>
              <a:spcBef>
                <a:spcPts val="0"/>
              </a:spcBef>
              <a:spcAft>
                <a:spcPts val="0"/>
              </a:spcAft>
              <a:buSzPts val="2100"/>
              <a:buFont typeface="Calibri"/>
              <a:buNone/>
              <a:defRPr sz="2100">
                <a:latin typeface="Calibri"/>
                <a:ea typeface="Calibri"/>
                <a:cs typeface="Calibri"/>
                <a:sym typeface="Calibri"/>
              </a:defRPr>
            </a:lvl4pPr>
            <a:lvl5pPr lvl="4" algn="ctr">
              <a:lnSpc>
                <a:spcPct val="100000"/>
              </a:lnSpc>
              <a:spcBef>
                <a:spcPts val="0"/>
              </a:spcBef>
              <a:spcAft>
                <a:spcPts val="0"/>
              </a:spcAft>
              <a:buSzPts val="2100"/>
              <a:buFont typeface="Calibri"/>
              <a:buNone/>
              <a:defRPr sz="2100">
                <a:latin typeface="Calibri"/>
                <a:ea typeface="Calibri"/>
                <a:cs typeface="Calibri"/>
                <a:sym typeface="Calibri"/>
              </a:defRPr>
            </a:lvl5pPr>
            <a:lvl6pPr lvl="5" algn="ctr">
              <a:lnSpc>
                <a:spcPct val="100000"/>
              </a:lnSpc>
              <a:spcBef>
                <a:spcPts val="0"/>
              </a:spcBef>
              <a:spcAft>
                <a:spcPts val="0"/>
              </a:spcAft>
              <a:buSzPts val="2100"/>
              <a:buFont typeface="Calibri"/>
              <a:buNone/>
              <a:defRPr sz="2100">
                <a:latin typeface="Calibri"/>
                <a:ea typeface="Calibri"/>
                <a:cs typeface="Calibri"/>
                <a:sym typeface="Calibri"/>
              </a:defRPr>
            </a:lvl6pPr>
            <a:lvl7pPr lvl="6" algn="ctr">
              <a:lnSpc>
                <a:spcPct val="100000"/>
              </a:lnSpc>
              <a:spcBef>
                <a:spcPts val="0"/>
              </a:spcBef>
              <a:spcAft>
                <a:spcPts val="0"/>
              </a:spcAft>
              <a:buSzPts val="2100"/>
              <a:buFont typeface="Calibri"/>
              <a:buNone/>
              <a:defRPr sz="2100">
                <a:latin typeface="Calibri"/>
                <a:ea typeface="Calibri"/>
                <a:cs typeface="Calibri"/>
                <a:sym typeface="Calibri"/>
              </a:defRPr>
            </a:lvl7pPr>
            <a:lvl8pPr lvl="7" algn="ctr">
              <a:lnSpc>
                <a:spcPct val="100000"/>
              </a:lnSpc>
              <a:spcBef>
                <a:spcPts val="0"/>
              </a:spcBef>
              <a:spcAft>
                <a:spcPts val="0"/>
              </a:spcAft>
              <a:buSzPts val="2100"/>
              <a:buFont typeface="Calibri"/>
              <a:buNone/>
              <a:defRPr sz="2100">
                <a:latin typeface="Calibri"/>
                <a:ea typeface="Calibri"/>
                <a:cs typeface="Calibri"/>
                <a:sym typeface="Calibri"/>
              </a:defRPr>
            </a:lvl8pPr>
            <a:lvl9pPr lvl="8" algn="ctr">
              <a:lnSpc>
                <a:spcPct val="100000"/>
              </a:lnSpc>
              <a:spcBef>
                <a:spcPts val="0"/>
              </a:spcBef>
              <a:spcAft>
                <a:spcPts val="0"/>
              </a:spcAft>
              <a:buSzPts val="2100"/>
              <a:buFont typeface="Calibri"/>
              <a:buNone/>
              <a:defRPr sz="2100">
                <a:latin typeface="Calibri"/>
                <a:ea typeface="Calibri"/>
                <a:cs typeface="Calibri"/>
                <a:sym typeface="Calibri"/>
              </a:defRPr>
            </a:lvl9pPr>
          </a:lstStyle>
          <a:p>
            <a:endParaRPr/>
          </a:p>
        </p:txBody>
      </p:sp>
      <p:sp>
        <p:nvSpPr>
          <p:cNvPr id="43" name="Google Shape;43;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Font typeface="Calibri"/>
              <a:buChar char="●"/>
              <a:defRPr>
                <a:latin typeface="Calibri"/>
                <a:ea typeface="Calibri"/>
                <a:cs typeface="Calibri"/>
                <a:sym typeface="Calibri"/>
              </a:defRPr>
            </a:lvl1pPr>
            <a:lvl2pPr marL="914400" lvl="1" indent="-317500">
              <a:spcBef>
                <a:spcPts val="0"/>
              </a:spcBef>
              <a:spcAft>
                <a:spcPts val="0"/>
              </a:spcAft>
              <a:buSzPts val="1400"/>
              <a:buFont typeface="Calibri"/>
              <a:buChar char="○"/>
              <a:defRPr>
                <a:latin typeface="Calibri"/>
                <a:ea typeface="Calibri"/>
                <a:cs typeface="Calibri"/>
                <a:sym typeface="Calibri"/>
              </a:defRPr>
            </a:lvl2pPr>
            <a:lvl3pPr marL="1371600" lvl="2" indent="-317500">
              <a:spcBef>
                <a:spcPts val="0"/>
              </a:spcBef>
              <a:spcAft>
                <a:spcPts val="0"/>
              </a:spcAft>
              <a:buSzPts val="1400"/>
              <a:buFont typeface="Calibri"/>
              <a:buChar char="■"/>
              <a:defRPr>
                <a:latin typeface="Calibri"/>
                <a:ea typeface="Calibri"/>
                <a:cs typeface="Calibri"/>
                <a:sym typeface="Calibri"/>
              </a:defRPr>
            </a:lvl3pPr>
            <a:lvl4pPr marL="1828800" lvl="3" indent="-317500">
              <a:spcBef>
                <a:spcPts val="0"/>
              </a:spcBef>
              <a:spcAft>
                <a:spcPts val="0"/>
              </a:spcAft>
              <a:buSzPts val="1400"/>
              <a:buFont typeface="Calibri"/>
              <a:buChar char="●"/>
              <a:defRPr>
                <a:latin typeface="Calibri"/>
                <a:ea typeface="Calibri"/>
                <a:cs typeface="Calibri"/>
                <a:sym typeface="Calibri"/>
              </a:defRPr>
            </a:lvl4pPr>
            <a:lvl5pPr marL="2286000" lvl="4" indent="-317500">
              <a:spcBef>
                <a:spcPts val="0"/>
              </a:spcBef>
              <a:spcAft>
                <a:spcPts val="0"/>
              </a:spcAft>
              <a:buSzPts val="1400"/>
              <a:buFont typeface="Calibri"/>
              <a:buChar char="○"/>
              <a:defRPr>
                <a:latin typeface="Calibri"/>
                <a:ea typeface="Calibri"/>
                <a:cs typeface="Calibri"/>
                <a:sym typeface="Calibri"/>
              </a:defRPr>
            </a:lvl5pPr>
            <a:lvl6pPr marL="2743200" lvl="5" indent="-317500">
              <a:spcBef>
                <a:spcPts val="0"/>
              </a:spcBef>
              <a:spcAft>
                <a:spcPts val="0"/>
              </a:spcAft>
              <a:buSzPts val="1400"/>
              <a:buFont typeface="Calibri"/>
              <a:buChar char="■"/>
              <a:defRPr>
                <a:latin typeface="Calibri"/>
                <a:ea typeface="Calibri"/>
                <a:cs typeface="Calibri"/>
                <a:sym typeface="Calibri"/>
              </a:defRPr>
            </a:lvl6pPr>
            <a:lvl7pPr marL="3200400" lvl="6" indent="-317500">
              <a:spcBef>
                <a:spcPts val="0"/>
              </a:spcBef>
              <a:spcAft>
                <a:spcPts val="0"/>
              </a:spcAft>
              <a:buSzPts val="1400"/>
              <a:buFont typeface="Calibri"/>
              <a:buChar char="●"/>
              <a:defRPr>
                <a:latin typeface="Calibri"/>
                <a:ea typeface="Calibri"/>
                <a:cs typeface="Calibri"/>
                <a:sym typeface="Calibri"/>
              </a:defRPr>
            </a:lvl7pPr>
            <a:lvl8pPr marL="3657600" lvl="7" indent="-317500">
              <a:spcBef>
                <a:spcPts val="0"/>
              </a:spcBef>
              <a:spcAft>
                <a:spcPts val="0"/>
              </a:spcAft>
              <a:buSzPts val="1400"/>
              <a:buFont typeface="Calibri"/>
              <a:buChar char="○"/>
              <a:defRPr>
                <a:latin typeface="Calibri"/>
                <a:ea typeface="Calibri"/>
                <a:cs typeface="Calibri"/>
                <a:sym typeface="Calibri"/>
              </a:defRPr>
            </a:lvl8pPr>
            <a:lvl9pPr marL="4114800" lvl="8" indent="-317500">
              <a:spcBef>
                <a:spcPts val="0"/>
              </a:spcBef>
              <a:spcAft>
                <a:spcPts val="0"/>
              </a:spcAft>
              <a:buSzPts val="1400"/>
              <a:buFont typeface="Calibri"/>
              <a:buChar char="■"/>
              <a:defRPr>
                <a:latin typeface="Calibri"/>
                <a:ea typeface="Calibri"/>
                <a:cs typeface="Calibri"/>
                <a:sym typeface="Calibri"/>
              </a:defRPr>
            </a:lvl9pPr>
          </a:lstStyle>
          <a:p>
            <a:endParaRPr/>
          </a:p>
        </p:txBody>
      </p:sp>
      <p:pic>
        <p:nvPicPr>
          <p:cNvPr id="44" name="Google Shape;44;p8"/>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45" name="Google Shape;45;p8"/>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
              <a:t>Page - </a:t>
            </a: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Calibri"/>
              <a:buNone/>
              <a:defRPr>
                <a:latin typeface="Calibri"/>
                <a:ea typeface="Calibri"/>
                <a:cs typeface="Calibri"/>
                <a:sym typeface="Calibri"/>
              </a:defRPr>
            </a:lvl1pPr>
          </a:lstStyle>
          <a:p>
            <a:endParaRPr/>
          </a:p>
        </p:txBody>
      </p:sp>
      <p:pic>
        <p:nvPicPr>
          <p:cNvPr id="48" name="Google Shape;48;p9"/>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49" name="Google Shape;49;p9"/>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
              <a:t>Page - </a:t>
            </a: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two columns">
  <p:cSld name="BIG_NUMBER">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Calibri"/>
              <a:buNone/>
              <a:defRPr>
                <a:latin typeface="Calibri"/>
                <a:ea typeface="Calibri"/>
                <a:cs typeface="Calibri"/>
                <a:sym typeface="Calibri"/>
              </a:defRPr>
            </a:lvl1pPr>
            <a:lvl2pPr lvl="1" rtl="0">
              <a:spcBef>
                <a:spcPts val="0"/>
              </a:spcBef>
              <a:spcAft>
                <a:spcPts val="0"/>
              </a:spcAft>
              <a:buSzPts val="2800"/>
              <a:buFont typeface="Calibri"/>
              <a:buNone/>
              <a:defRPr>
                <a:latin typeface="Calibri"/>
                <a:ea typeface="Calibri"/>
                <a:cs typeface="Calibri"/>
                <a:sym typeface="Calibri"/>
              </a:defRPr>
            </a:lvl2pPr>
            <a:lvl3pPr lvl="2" rtl="0">
              <a:spcBef>
                <a:spcPts val="0"/>
              </a:spcBef>
              <a:spcAft>
                <a:spcPts val="0"/>
              </a:spcAft>
              <a:buSzPts val="2800"/>
              <a:buFont typeface="Calibri"/>
              <a:buNone/>
              <a:defRPr>
                <a:latin typeface="Calibri"/>
                <a:ea typeface="Calibri"/>
                <a:cs typeface="Calibri"/>
                <a:sym typeface="Calibri"/>
              </a:defRPr>
            </a:lvl3pPr>
            <a:lvl4pPr lvl="3" rtl="0">
              <a:spcBef>
                <a:spcPts val="0"/>
              </a:spcBef>
              <a:spcAft>
                <a:spcPts val="0"/>
              </a:spcAft>
              <a:buSzPts val="2800"/>
              <a:buFont typeface="Calibri"/>
              <a:buNone/>
              <a:defRPr>
                <a:latin typeface="Calibri"/>
                <a:ea typeface="Calibri"/>
                <a:cs typeface="Calibri"/>
                <a:sym typeface="Calibri"/>
              </a:defRPr>
            </a:lvl4pPr>
            <a:lvl5pPr lvl="4" rtl="0">
              <a:spcBef>
                <a:spcPts val="0"/>
              </a:spcBef>
              <a:spcAft>
                <a:spcPts val="0"/>
              </a:spcAft>
              <a:buSzPts val="2800"/>
              <a:buFont typeface="Calibri"/>
              <a:buNone/>
              <a:defRPr>
                <a:latin typeface="Calibri"/>
                <a:ea typeface="Calibri"/>
                <a:cs typeface="Calibri"/>
                <a:sym typeface="Calibri"/>
              </a:defRPr>
            </a:lvl5pPr>
            <a:lvl6pPr lvl="5" rtl="0">
              <a:spcBef>
                <a:spcPts val="0"/>
              </a:spcBef>
              <a:spcAft>
                <a:spcPts val="0"/>
              </a:spcAft>
              <a:buSzPts val="2800"/>
              <a:buFont typeface="Calibri"/>
              <a:buNone/>
              <a:defRPr>
                <a:latin typeface="Calibri"/>
                <a:ea typeface="Calibri"/>
                <a:cs typeface="Calibri"/>
                <a:sym typeface="Calibri"/>
              </a:defRPr>
            </a:lvl6pPr>
            <a:lvl7pPr lvl="6" rtl="0">
              <a:spcBef>
                <a:spcPts val="0"/>
              </a:spcBef>
              <a:spcAft>
                <a:spcPts val="0"/>
              </a:spcAft>
              <a:buSzPts val="2800"/>
              <a:buFont typeface="Calibri"/>
              <a:buNone/>
              <a:defRPr>
                <a:latin typeface="Calibri"/>
                <a:ea typeface="Calibri"/>
                <a:cs typeface="Calibri"/>
                <a:sym typeface="Calibri"/>
              </a:defRPr>
            </a:lvl7pPr>
            <a:lvl8pPr lvl="7" rtl="0">
              <a:spcBef>
                <a:spcPts val="0"/>
              </a:spcBef>
              <a:spcAft>
                <a:spcPts val="0"/>
              </a:spcAft>
              <a:buSzPts val="2800"/>
              <a:buFont typeface="Calibri"/>
              <a:buNone/>
              <a:defRPr>
                <a:latin typeface="Calibri"/>
                <a:ea typeface="Calibri"/>
                <a:cs typeface="Calibri"/>
                <a:sym typeface="Calibri"/>
              </a:defRPr>
            </a:lvl8pPr>
            <a:lvl9pPr lvl="8" rtl="0">
              <a:spcBef>
                <a:spcPts val="0"/>
              </a:spcBef>
              <a:spcAft>
                <a:spcPts val="0"/>
              </a:spcAft>
              <a:buSzPts val="2800"/>
              <a:buFont typeface="Calibri"/>
              <a:buNone/>
              <a:defRPr>
                <a:latin typeface="Calibri"/>
                <a:ea typeface="Calibri"/>
                <a:cs typeface="Calibri"/>
                <a:sym typeface="Calibri"/>
              </a:defRPr>
            </a:lvl9pPr>
          </a:lstStyle>
          <a:p>
            <a:endParaRPr/>
          </a:p>
        </p:txBody>
      </p:sp>
      <p:sp>
        <p:nvSpPr>
          <p:cNvPr id="52" name="Google Shape;52;p10"/>
          <p:cNvSpPr txBox="1">
            <a:spLocks noGrp="1"/>
          </p:cNvSpPr>
          <p:nvPr>
            <p:ph type="body" idx="1"/>
          </p:nvPr>
        </p:nvSpPr>
        <p:spPr>
          <a:xfrm>
            <a:off x="311700" y="12286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Font typeface="Calibri"/>
              <a:buChar char="●"/>
              <a:defRPr sz="1400">
                <a:latin typeface="Calibri"/>
                <a:ea typeface="Calibri"/>
                <a:cs typeface="Calibri"/>
                <a:sym typeface="Calibri"/>
              </a:defRPr>
            </a:lvl1pPr>
            <a:lvl2pPr marL="914400" lvl="1" indent="-304800" rtl="0">
              <a:spcBef>
                <a:spcPts val="0"/>
              </a:spcBef>
              <a:spcAft>
                <a:spcPts val="0"/>
              </a:spcAft>
              <a:buSzPts val="1200"/>
              <a:buFont typeface="Calibri"/>
              <a:buChar char="○"/>
              <a:defRPr sz="1200">
                <a:latin typeface="Calibri"/>
                <a:ea typeface="Calibri"/>
                <a:cs typeface="Calibri"/>
                <a:sym typeface="Calibri"/>
              </a:defRPr>
            </a:lvl2pPr>
            <a:lvl3pPr marL="1371600" lvl="2" indent="-304800" rtl="0">
              <a:spcBef>
                <a:spcPts val="0"/>
              </a:spcBef>
              <a:spcAft>
                <a:spcPts val="0"/>
              </a:spcAft>
              <a:buSzPts val="1200"/>
              <a:buFont typeface="Calibri"/>
              <a:buChar char="■"/>
              <a:defRPr sz="1200">
                <a:latin typeface="Calibri"/>
                <a:ea typeface="Calibri"/>
                <a:cs typeface="Calibri"/>
                <a:sym typeface="Calibri"/>
              </a:defRPr>
            </a:lvl3pPr>
            <a:lvl4pPr marL="1828800" lvl="3" indent="-304800" rtl="0">
              <a:spcBef>
                <a:spcPts val="0"/>
              </a:spcBef>
              <a:spcAft>
                <a:spcPts val="0"/>
              </a:spcAft>
              <a:buSzPts val="1200"/>
              <a:buFont typeface="Calibri"/>
              <a:buChar char="●"/>
              <a:defRPr sz="1200">
                <a:latin typeface="Calibri"/>
                <a:ea typeface="Calibri"/>
                <a:cs typeface="Calibri"/>
                <a:sym typeface="Calibri"/>
              </a:defRPr>
            </a:lvl4pPr>
            <a:lvl5pPr marL="2286000" lvl="4" indent="-304800" rtl="0">
              <a:spcBef>
                <a:spcPts val="0"/>
              </a:spcBef>
              <a:spcAft>
                <a:spcPts val="0"/>
              </a:spcAft>
              <a:buSzPts val="1200"/>
              <a:buFont typeface="Calibri"/>
              <a:buChar char="○"/>
              <a:defRPr sz="1200">
                <a:latin typeface="Calibri"/>
                <a:ea typeface="Calibri"/>
                <a:cs typeface="Calibri"/>
                <a:sym typeface="Calibri"/>
              </a:defRPr>
            </a:lvl5pPr>
            <a:lvl6pPr marL="2743200" lvl="5" indent="-304800" rtl="0">
              <a:spcBef>
                <a:spcPts val="0"/>
              </a:spcBef>
              <a:spcAft>
                <a:spcPts val="0"/>
              </a:spcAft>
              <a:buSzPts val="1200"/>
              <a:buFont typeface="Calibri"/>
              <a:buChar char="■"/>
              <a:defRPr sz="1200">
                <a:latin typeface="Calibri"/>
                <a:ea typeface="Calibri"/>
                <a:cs typeface="Calibri"/>
                <a:sym typeface="Calibri"/>
              </a:defRPr>
            </a:lvl6pPr>
            <a:lvl7pPr marL="3200400" lvl="6" indent="-304800" rtl="0">
              <a:spcBef>
                <a:spcPts val="0"/>
              </a:spcBef>
              <a:spcAft>
                <a:spcPts val="0"/>
              </a:spcAft>
              <a:buSzPts val="1200"/>
              <a:buFont typeface="Calibri"/>
              <a:buChar char="●"/>
              <a:defRPr sz="1200">
                <a:latin typeface="Calibri"/>
                <a:ea typeface="Calibri"/>
                <a:cs typeface="Calibri"/>
                <a:sym typeface="Calibri"/>
              </a:defRPr>
            </a:lvl7pPr>
            <a:lvl8pPr marL="3657600" lvl="7" indent="-304800" rtl="0">
              <a:spcBef>
                <a:spcPts val="0"/>
              </a:spcBef>
              <a:spcAft>
                <a:spcPts val="0"/>
              </a:spcAft>
              <a:buSzPts val="1200"/>
              <a:buFont typeface="Calibri"/>
              <a:buChar char="○"/>
              <a:defRPr sz="1200">
                <a:latin typeface="Calibri"/>
                <a:ea typeface="Calibri"/>
                <a:cs typeface="Calibri"/>
                <a:sym typeface="Calibri"/>
              </a:defRPr>
            </a:lvl8pPr>
            <a:lvl9pPr marL="4114800" lvl="8" indent="-304800" rtl="0">
              <a:spcBef>
                <a:spcPts val="0"/>
              </a:spcBef>
              <a:spcAft>
                <a:spcPts val="0"/>
              </a:spcAft>
              <a:buSzPts val="1200"/>
              <a:buFont typeface="Calibri"/>
              <a:buChar char="■"/>
              <a:defRPr sz="1200">
                <a:latin typeface="Calibri"/>
                <a:ea typeface="Calibri"/>
                <a:cs typeface="Calibri"/>
                <a:sym typeface="Calibri"/>
              </a:defRPr>
            </a:lvl9pPr>
          </a:lstStyle>
          <a:p>
            <a:endParaRPr/>
          </a:p>
        </p:txBody>
      </p:sp>
      <p:sp>
        <p:nvSpPr>
          <p:cNvPr id="53" name="Google Shape;53;p10"/>
          <p:cNvSpPr txBox="1">
            <a:spLocks noGrp="1"/>
          </p:cNvSpPr>
          <p:nvPr>
            <p:ph type="body" idx="2"/>
          </p:nvPr>
        </p:nvSpPr>
        <p:spPr>
          <a:xfrm>
            <a:off x="4832400" y="12286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Font typeface="Calibri"/>
              <a:buChar char="●"/>
              <a:defRPr sz="1400">
                <a:latin typeface="Calibri"/>
                <a:ea typeface="Calibri"/>
                <a:cs typeface="Calibri"/>
                <a:sym typeface="Calibri"/>
              </a:defRPr>
            </a:lvl1pPr>
            <a:lvl2pPr marL="914400" lvl="1" indent="-304800" rtl="0">
              <a:spcBef>
                <a:spcPts val="0"/>
              </a:spcBef>
              <a:spcAft>
                <a:spcPts val="0"/>
              </a:spcAft>
              <a:buSzPts val="1200"/>
              <a:buFont typeface="Calibri"/>
              <a:buChar char="○"/>
              <a:defRPr sz="1200">
                <a:latin typeface="Calibri"/>
                <a:ea typeface="Calibri"/>
                <a:cs typeface="Calibri"/>
                <a:sym typeface="Calibri"/>
              </a:defRPr>
            </a:lvl2pPr>
            <a:lvl3pPr marL="1371600" lvl="2" indent="-304800" rtl="0">
              <a:spcBef>
                <a:spcPts val="0"/>
              </a:spcBef>
              <a:spcAft>
                <a:spcPts val="0"/>
              </a:spcAft>
              <a:buSzPts val="1200"/>
              <a:buFont typeface="Calibri"/>
              <a:buChar char="■"/>
              <a:defRPr sz="1200">
                <a:latin typeface="Calibri"/>
                <a:ea typeface="Calibri"/>
                <a:cs typeface="Calibri"/>
                <a:sym typeface="Calibri"/>
              </a:defRPr>
            </a:lvl3pPr>
            <a:lvl4pPr marL="1828800" lvl="3" indent="-304800" rtl="0">
              <a:spcBef>
                <a:spcPts val="0"/>
              </a:spcBef>
              <a:spcAft>
                <a:spcPts val="0"/>
              </a:spcAft>
              <a:buSzPts val="1200"/>
              <a:buFont typeface="Calibri"/>
              <a:buChar char="●"/>
              <a:defRPr sz="1200">
                <a:latin typeface="Calibri"/>
                <a:ea typeface="Calibri"/>
                <a:cs typeface="Calibri"/>
                <a:sym typeface="Calibri"/>
              </a:defRPr>
            </a:lvl4pPr>
            <a:lvl5pPr marL="2286000" lvl="4" indent="-304800" rtl="0">
              <a:spcBef>
                <a:spcPts val="0"/>
              </a:spcBef>
              <a:spcAft>
                <a:spcPts val="0"/>
              </a:spcAft>
              <a:buSzPts val="1200"/>
              <a:buFont typeface="Calibri"/>
              <a:buChar char="○"/>
              <a:defRPr sz="1200">
                <a:latin typeface="Calibri"/>
                <a:ea typeface="Calibri"/>
                <a:cs typeface="Calibri"/>
                <a:sym typeface="Calibri"/>
              </a:defRPr>
            </a:lvl5pPr>
            <a:lvl6pPr marL="2743200" lvl="5" indent="-304800" rtl="0">
              <a:spcBef>
                <a:spcPts val="0"/>
              </a:spcBef>
              <a:spcAft>
                <a:spcPts val="0"/>
              </a:spcAft>
              <a:buSzPts val="1200"/>
              <a:buFont typeface="Calibri"/>
              <a:buChar char="■"/>
              <a:defRPr sz="1200">
                <a:latin typeface="Calibri"/>
                <a:ea typeface="Calibri"/>
                <a:cs typeface="Calibri"/>
                <a:sym typeface="Calibri"/>
              </a:defRPr>
            </a:lvl6pPr>
            <a:lvl7pPr marL="3200400" lvl="6" indent="-304800" rtl="0">
              <a:spcBef>
                <a:spcPts val="0"/>
              </a:spcBef>
              <a:spcAft>
                <a:spcPts val="0"/>
              </a:spcAft>
              <a:buSzPts val="1200"/>
              <a:buFont typeface="Calibri"/>
              <a:buChar char="●"/>
              <a:defRPr sz="1200">
                <a:latin typeface="Calibri"/>
                <a:ea typeface="Calibri"/>
                <a:cs typeface="Calibri"/>
                <a:sym typeface="Calibri"/>
              </a:defRPr>
            </a:lvl7pPr>
            <a:lvl8pPr marL="3657600" lvl="7" indent="-304800" rtl="0">
              <a:spcBef>
                <a:spcPts val="0"/>
              </a:spcBef>
              <a:spcAft>
                <a:spcPts val="0"/>
              </a:spcAft>
              <a:buSzPts val="1200"/>
              <a:buFont typeface="Calibri"/>
              <a:buChar char="○"/>
              <a:defRPr sz="1200">
                <a:latin typeface="Calibri"/>
                <a:ea typeface="Calibri"/>
                <a:cs typeface="Calibri"/>
                <a:sym typeface="Calibri"/>
              </a:defRPr>
            </a:lvl8pPr>
            <a:lvl9pPr marL="4114800" lvl="8" indent="-304800" rtl="0">
              <a:spcBef>
                <a:spcPts val="0"/>
              </a:spcBef>
              <a:spcAft>
                <a:spcPts val="0"/>
              </a:spcAft>
              <a:buSzPts val="1200"/>
              <a:buFont typeface="Calibri"/>
              <a:buChar char="■"/>
              <a:defRPr sz="1200">
                <a:latin typeface="Calibri"/>
                <a:ea typeface="Calibri"/>
                <a:cs typeface="Calibri"/>
                <a:sym typeface="Calibri"/>
              </a:defRPr>
            </a:lvl9pPr>
          </a:lstStyle>
          <a:p>
            <a:endParaRPr/>
          </a:p>
        </p:txBody>
      </p:sp>
      <p:pic>
        <p:nvPicPr>
          <p:cNvPr id="54" name="Google Shape;54;p10"/>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55" name="Google Shape;55;p10"/>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
              <a:t>Page - </a:t>
            </a: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56"/>
        <p:cNvGrpSpPr/>
        <p:nvPr/>
      </p:nvGrpSpPr>
      <p:grpSpPr>
        <a:xfrm>
          <a:off x="0" y="0"/>
          <a:ext cx="0" cy="0"/>
          <a:chOff x="0" y="0"/>
          <a:chExt cx="0" cy="0"/>
        </a:xfrm>
      </p:grpSpPr>
      <p:pic>
        <p:nvPicPr>
          <p:cNvPr id="57" name="Google Shape;57;p11"/>
          <p:cNvPicPr preferRelativeResize="0"/>
          <p:nvPr/>
        </p:nvPicPr>
        <p:blipFill>
          <a:blip r:embed="rId2">
            <a:alphaModFix amt="41000"/>
          </a:blip>
          <a:stretch>
            <a:fillRect/>
          </a:stretch>
        </p:blipFill>
        <p:spPr>
          <a:xfrm>
            <a:off x="7944725" y="4133099"/>
            <a:ext cx="887575" cy="820874"/>
          </a:xfrm>
          <a:prstGeom prst="rect">
            <a:avLst/>
          </a:prstGeom>
          <a:noFill/>
          <a:ln>
            <a:noFill/>
          </a:ln>
        </p:spPr>
      </p:pic>
      <p:sp>
        <p:nvSpPr>
          <p:cNvPr id="58" name="Google Shape;58;p11"/>
          <p:cNvSpPr txBox="1">
            <a:spLocks noGrp="1"/>
          </p:cNvSpPr>
          <p:nvPr>
            <p:ph type="sldNum" idx="12"/>
          </p:nvPr>
        </p:nvSpPr>
        <p:spPr>
          <a:xfrm>
            <a:off x="311700" y="4568875"/>
            <a:ext cx="853200" cy="393600"/>
          </a:xfrm>
          <a:prstGeom prst="rect">
            <a:avLst/>
          </a:prstGeom>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
              <a:t>Page - </a:t>
            </a: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628650" y="1293020"/>
            <a:ext cx="78867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33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6914712" y="4832317"/>
            <a:ext cx="2057400" cy="273844"/>
          </a:xfrm>
          <a:prstGeom prst="rect">
            <a:avLst/>
          </a:prstGeom>
        </p:spPr>
        <p:txBody>
          <a:bodyPr vert="horz" lIns="91440" tIns="45720" rIns="91440" bIns="45720" rtlCol="0" anchor="ctr"/>
          <a:lstStyle>
            <a:lvl1pPr algn="r">
              <a:defRPr sz="825">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015623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33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6914712" y="4832317"/>
            <a:ext cx="2057400" cy="273844"/>
          </a:xfrm>
          <a:prstGeom prst="rect">
            <a:avLst/>
          </a:prstGeom>
        </p:spPr>
        <p:txBody>
          <a:bodyPr vert="horz" lIns="91440" tIns="45720" rIns="91440" bIns="45720" rtlCol="0" anchor="ctr"/>
          <a:lstStyle>
            <a:lvl1pPr algn="r">
              <a:defRPr sz="825">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448680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solidFill>
            <a:srgbClr val="129AA7"/>
          </a:solid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Raleway SemiBold"/>
              <a:buNone/>
              <a:defRPr sz="2800">
                <a:solidFill>
                  <a:schemeClr val="lt1"/>
                </a:solidFill>
                <a:latin typeface="Raleway SemiBold"/>
                <a:ea typeface="Raleway SemiBold"/>
                <a:cs typeface="Raleway SemiBold"/>
                <a:sym typeface="Raleway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aleway"/>
              <a:buChar char="●"/>
              <a:defRPr sz="1800">
                <a:solidFill>
                  <a:schemeClr val="dk1"/>
                </a:solidFill>
                <a:latin typeface="Raleway"/>
                <a:ea typeface="Raleway"/>
                <a:cs typeface="Raleway"/>
                <a:sym typeface="Raleway"/>
              </a:defRPr>
            </a:lvl1pPr>
            <a:lvl2pPr marL="914400" lvl="1"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marL="1371600" lvl="2"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marL="1828800" lvl="3"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marL="2286000" lvl="4"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marL="2743200" lvl="5"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marL="3200400" lvl="6"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marL="3657600" lvl="7"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marL="4114800" lvl="8"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311700" y="4568875"/>
            <a:ext cx="853200" cy="393600"/>
          </a:xfrm>
          <a:prstGeom prst="rect">
            <a:avLst/>
          </a:prstGeom>
          <a:noFill/>
          <a:ln>
            <a:noFill/>
          </a:ln>
        </p:spPr>
        <p:txBody>
          <a:bodyPr spcFirstLastPara="1" wrap="square" lIns="91425" tIns="91425" rIns="91425" bIns="91425" anchor="ctr" anchorCtr="0">
            <a:normAutofit/>
          </a:bodyPr>
          <a:lstStyle>
            <a:lvl1pPr lvl="0" rtl="0">
              <a:buNone/>
              <a:defRPr sz="850">
                <a:solidFill>
                  <a:schemeClr val="dk2"/>
                </a:solidFill>
                <a:latin typeface="Raleway Light"/>
                <a:ea typeface="Raleway Light"/>
                <a:cs typeface="Raleway Light"/>
                <a:sym typeface="Raleway Light"/>
              </a:defRPr>
            </a:lvl1pPr>
            <a:lvl2pPr lvl="1" rtl="0">
              <a:buNone/>
              <a:defRPr sz="850">
                <a:solidFill>
                  <a:schemeClr val="dk2"/>
                </a:solidFill>
                <a:latin typeface="Raleway Light"/>
                <a:ea typeface="Raleway Light"/>
                <a:cs typeface="Raleway Light"/>
                <a:sym typeface="Raleway Light"/>
              </a:defRPr>
            </a:lvl2pPr>
            <a:lvl3pPr lvl="2" rtl="0">
              <a:buNone/>
              <a:defRPr sz="850">
                <a:solidFill>
                  <a:schemeClr val="dk2"/>
                </a:solidFill>
                <a:latin typeface="Raleway Light"/>
                <a:ea typeface="Raleway Light"/>
                <a:cs typeface="Raleway Light"/>
                <a:sym typeface="Raleway Light"/>
              </a:defRPr>
            </a:lvl3pPr>
            <a:lvl4pPr lvl="3" rtl="0">
              <a:buNone/>
              <a:defRPr sz="850">
                <a:solidFill>
                  <a:schemeClr val="dk2"/>
                </a:solidFill>
                <a:latin typeface="Raleway Light"/>
                <a:ea typeface="Raleway Light"/>
                <a:cs typeface="Raleway Light"/>
                <a:sym typeface="Raleway Light"/>
              </a:defRPr>
            </a:lvl4pPr>
            <a:lvl5pPr lvl="4" rtl="0">
              <a:buNone/>
              <a:defRPr sz="850">
                <a:solidFill>
                  <a:schemeClr val="dk2"/>
                </a:solidFill>
                <a:latin typeface="Raleway Light"/>
                <a:ea typeface="Raleway Light"/>
                <a:cs typeface="Raleway Light"/>
                <a:sym typeface="Raleway Light"/>
              </a:defRPr>
            </a:lvl5pPr>
            <a:lvl6pPr lvl="5" rtl="0">
              <a:buNone/>
              <a:defRPr sz="850">
                <a:solidFill>
                  <a:schemeClr val="dk2"/>
                </a:solidFill>
                <a:latin typeface="Raleway Light"/>
                <a:ea typeface="Raleway Light"/>
                <a:cs typeface="Raleway Light"/>
                <a:sym typeface="Raleway Light"/>
              </a:defRPr>
            </a:lvl6pPr>
            <a:lvl7pPr lvl="6" rtl="0">
              <a:buNone/>
              <a:defRPr sz="850">
                <a:solidFill>
                  <a:schemeClr val="dk2"/>
                </a:solidFill>
                <a:latin typeface="Raleway Light"/>
                <a:ea typeface="Raleway Light"/>
                <a:cs typeface="Raleway Light"/>
                <a:sym typeface="Raleway Light"/>
              </a:defRPr>
            </a:lvl7pPr>
            <a:lvl8pPr lvl="7" rtl="0">
              <a:buNone/>
              <a:defRPr sz="850">
                <a:solidFill>
                  <a:schemeClr val="dk2"/>
                </a:solidFill>
                <a:latin typeface="Raleway Light"/>
                <a:ea typeface="Raleway Light"/>
                <a:cs typeface="Raleway Light"/>
                <a:sym typeface="Raleway Light"/>
              </a:defRPr>
            </a:lvl8pPr>
            <a:lvl9pPr lvl="8" rtl="0">
              <a:buNone/>
              <a:defRPr sz="850">
                <a:solidFill>
                  <a:schemeClr val="dk2"/>
                </a:solidFill>
                <a:latin typeface="Raleway Light"/>
                <a:ea typeface="Raleway Light"/>
                <a:cs typeface="Raleway Light"/>
                <a:sym typeface="Raleway Light"/>
              </a:defRPr>
            </a:lvl9pPr>
          </a:lstStyle>
          <a:p>
            <a:pPr marL="0" lvl="0" indent="0" algn="l" rtl="0">
              <a:spcBef>
                <a:spcPts val="0"/>
              </a:spcBef>
              <a:spcAft>
                <a:spcPts val="0"/>
              </a:spcAft>
              <a:buNone/>
            </a:pPr>
            <a:r>
              <a:rPr lang="en"/>
              <a:t>Page - </a:t>
            </a:r>
            <a:fld id="{00000000-1234-1234-1234-123412341234}" type="slidenum">
              <a:rPr lang="en"/>
              <a:t>‹#›</a:t>
            </a:fld>
            <a:endParaRPr>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6" r:id="rId4"/>
    <p:sldLayoutId id="2147483657" r:id="rId5"/>
    <p:sldLayoutId id="2147483659" r:id="rId6"/>
    <p:sldLayoutId id="2147483660"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0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image" Target="../media/image46.jpeg"/></Relationships>
</file>

<file path=ppt/slides/_rels/slide10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1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61.emf"/><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1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1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40.emf"/></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8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9.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image" Target="../media/image46.jpeg"/></Relationships>
</file>

<file path=ppt/slides/_rels/slide9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49.png"/></Relationships>
</file>

<file path=ppt/slides/_rels/slide9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9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2"/>
          <p:cNvSpPr txBox="1">
            <a:spLocks noGrp="1"/>
          </p:cNvSpPr>
          <p:nvPr>
            <p:ph type="ctrTitle"/>
          </p:nvPr>
        </p:nvSpPr>
        <p:spPr>
          <a:xfrm>
            <a:off x="152400" y="1953400"/>
            <a:ext cx="4775400" cy="1097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920" dirty="0"/>
              <a:t>Network Basics</a:t>
            </a:r>
            <a:endParaRPr sz="2920" dirty="0"/>
          </a:p>
        </p:txBody>
      </p:sp>
      <p:sp>
        <p:nvSpPr>
          <p:cNvPr id="64" name="Google Shape;64;p12"/>
          <p:cNvSpPr txBox="1">
            <a:spLocks noGrp="1"/>
          </p:cNvSpPr>
          <p:nvPr>
            <p:ph type="subTitle" idx="1"/>
          </p:nvPr>
        </p:nvSpPr>
        <p:spPr>
          <a:xfrm>
            <a:off x="152400" y="3051175"/>
            <a:ext cx="4510800" cy="575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bg1"/>
                </a:solidFill>
              </a:rPr>
              <a:t>Chapter 2: </a:t>
            </a:r>
            <a:r>
              <a:rPr lang="en-US" altLang="en-US" sz="2400" b="1" dirty="0">
                <a:solidFill>
                  <a:schemeClr val="bg1"/>
                </a:solidFill>
                <a:latin typeface="+mj-lt"/>
              </a:rPr>
              <a:t>Transport Layer</a:t>
            </a:r>
            <a:endParaRPr dirty="0">
              <a:solidFill>
                <a:schemeClr val="bg1"/>
              </a:solidFill>
            </a:endParaRPr>
          </a:p>
        </p:txBody>
      </p:sp>
      <p:sp>
        <p:nvSpPr>
          <p:cNvPr id="65" name="Google Shape;65;p12"/>
          <p:cNvSpPr txBox="1">
            <a:spLocks noGrp="1"/>
          </p:cNvSpPr>
          <p:nvPr>
            <p:ph type="sldNum" idx="12"/>
          </p:nvPr>
        </p:nvSpPr>
        <p:spPr>
          <a:xfrm>
            <a:off x="152400" y="4507400"/>
            <a:ext cx="3399900" cy="6225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000" dirty="0"/>
              <a:t>©</a:t>
            </a:r>
            <a:r>
              <a:rPr lang="en" sz="1000" b="0" dirty="0">
                <a:latin typeface="Raleway Light"/>
                <a:ea typeface="Raleway Light"/>
                <a:cs typeface="Raleway Light"/>
                <a:sym typeface="Raleway Light"/>
              </a:rPr>
              <a:t>  Spring 2024 -</a:t>
            </a:r>
            <a:r>
              <a:rPr lang="en" sz="1000" dirty="0"/>
              <a:t> Dr. Ayman Taha</a:t>
            </a:r>
            <a:endParaRPr sz="1000" b="0" dirty="0">
              <a:latin typeface="Raleway Light"/>
              <a:ea typeface="Raleway Light"/>
              <a:cs typeface="Raleway Light"/>
              <a:sym typeface="Raleway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886700" cy="670967"/>
          </a:xfrm>
        </p:spPr>
        <p:txBody>
          <a:bodyPr>
            <a:normAutofit fontScale="90000"/>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99018" y="1060508"/>
            <a:ext cx="4963582" cy="3771809"/>
          </a:xfrm>
        </p:spPr>
        <p:txBody>
          <a:bodyPr>
            <a:normAutofit fontScale="85000" lnSpcReduction="10000"/>
          </a:bodyPr>
          <a:lstStyle/>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Transport-layer services</a:t>
            </a:r>
          </a:p>
          <a:p>
            <a:pPr marL="302419" indent="-214313">
              <a:spcBef>
                <a:spcPts val="600"/>
              </a:spcBef>
              <a:buClr>
                <a:srgbClr val="010086"/>
              </a:buClr>
            </a:pPr>
            <a:r>
              <a:rPr lang="en-US" altLang="en-US" sz="2400" dirty="0">
                <a:cs typeface="Calibri" panose="020F0502020204030204" pitchFamily="34" charset="0"/>
              </a:rPr>
              <a:t>Multiplexing and demultiplexing</a:t>
            </a:r>
          </a:p>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Connectionless transport: UDP</a:t>
            </a:r>
          </a:p>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Principles of reliable data transfer </a:t>
            </a:r>
          </a:p>
          <a:p>
            <a:pPr marL="302419" indent="-214313">
              <a:spcBef>
                <a:spcPts val="600"/>
              </a:spcBef>
              <a:buClr>
                <a:schemeClr val="bg1">
                  <a:lumMod val="75000"/>
                </a:schemeClr>
              </a:buClr>
            </a:pPr>
            <a:r>
              <a:rPr lang="en-US" sz="2400" dirty="0">
                <a:solidFill>
                  <a:schemeClr val="bg1">
                    <a:lumMod val="75000"/>
                  </a:schemeClr>
                </a:solidFill>
              </a:rPr>
              <a:t>Connection-oriented transport: TCP</a:t>
            </a:r>
          </a:p>
          <a:p>
            <a:pPr marL="302419" indent="-214313">
              <a:spcBef>
                <a:spcPts val="600"/>
              </a:spcBef>
              <a:buClr>
                <a:schemeClr val="bg1">
                  <a:lumMod val="75000"/>
                </a:schemeClr>
              </a:buClr>
            </a:pPr>
            <a:r>
              <a:rPr lang="en-US" sz="2400" dirty="0">
                <a:solidFill>
                  <a:schemeClr val="bg1">
                    <a:lumMod val="75000"/>
                  </a:schemeClr>
                </a:solidFill>
              </a:rPr>
              <a:t>Principles of congestion control</a:t>
            </a:r>
          </a:p>
          <a:p>
            <a:pPr marL="302419" indent="-214313">
              <a:spcBef>
                <a:spcPts val="600"/>
              </a:spcBef>
              <a:buClr>
                <a:schemeClr val="bg1">
                  <a:lumMod val="75000"/>
                </a:schemeClr>
              </a:buClr>
            </a:pPr>
            <a:r>
              <a:rPr lang="en-US" sz="2400" dirty="0">
                <a:solidFill>
                  <a:schemeClr val="bg1">
                    <a:lumMod val="75000"/>
                  </a:schemeClr>
                </a:solidFill>
              </a:rPr>
              <a:t>TCP congestion control</a:t>
            </a:r>
          </a:p>
          <a:p>
            <a:pPr marL="302419" indent="-214313">
              <a:spcBef>
                <a:spcPts val="600"/>
              </a:spcBef>
              <a:buClr>
                <a:schemeClr val="bg1">
                  <a:lumMod val="75000"/>
                </a:schemeClr>
              </a:buClr>
            </a:pPr>
            <a:r>
              <a:rPr lang="en-US" sz="2400" dirty="0">
                <a:solidFill>
                  <a:schemeClr val="bg1">
                    <a:lumMod val="75000"/>
                  </a:schemeClr>
                </a:solidFill>
              </a:rPr>
              <a:t>Evolution of transport-layer functionality</a:t>
            </a:r>
          </a:p>
          <a:p>
            <a:pPr marL="302419" indent="-214313">
              <a:spcBef>
                <a:spcPts val="600"/>
              </a:spcBef>
              <a:buClr>
                <a:schemeClr val="bg1">
                  <a:lumMod val="75000"/>
                </a:schemeClr>
              </a:buClr>
            </a:pPr>
            <a:endParaRPr lang="en-US" sz="2400" dirty="0">
              <a:solidFill>
                <a:schemeClr val="bg1">
                  <a:lumMod val="75000"/>
                </a:schemeClr>
              </a:solidFill>
            </a:endParaRPr>
          </a:p>
          <a:p>
            <a:pPr eaLnBrk="1" hangingPunct="1">
              <a:buFont typeface="Wingdings" panose="05000000000000000000" pitchFamily="2" charset="2"/>
              <a:buNone/>
            </a:pPr>
            <a:endParaRPr lang="en-US" altLang="en-US" dirty="0"/>
          </a:p>
        </p:txBody>
      </p:sp>
      <p:sp>
        <p:nvSpPr>
          <p:cNvPr id="3" name="Slide Number Placeholder 2">
            <a:extLst>
              <a:ext uri="{FF2B5EF4-FFF2-40B4-BE49-F238E27FC236}">
                <a16:creationId xmlns:a16="http://schemas.microsoft.com/office/drawing/2014/main" id="{F220B21A-FE22-1F4F-81B8-C7DE0CD9911F}"/>
              </a:ext>
            </a:extLst>
          </p:cNvPr>
          <p:cNvSpPr>
            <a:spLocks noGrp="1"/>
          </p:cNvSpPr>
          <p:nvPr>
            <p:ph type="sldNum" sz="quarter" idx="4"/>
          </p:nvPr>
        </p:nvSpPr>
        <p:spPr/>
        <p:txBody>
          <a:bodyPr/>
          <a:lstStyle/>
          <a:p>
            <a:r>
              <a:rPr lang="en-US"/>
              <a:t>Transport Layer: 3-</a:t>
            </a:r>
            <a:fld id="{C4204591-24BD-A542-B9D5-F8D8A88D2FEE}" type="slidenum">
              <a:rPr lang="en-US" smtClean="0"/>
              <a:pPr/>
              <a:t>10</a:t>
            </a:fld>
            <a:endParaRPr lang="en-US" dirty="0"/>
          </a:p>
        </p:txBody>
      </p:sp>
      <p:pic>
        <p:nvPicPr>
          <p:cNvPr id="6" name="Picture 5">
            <a:extLst>
              <a:ext uri="{FF2B5EF4-FFF2-40B4-BE49-F238E27FC236}">
                <a16:creationId xmlns:a16="http://schemas.microsoft.com/office/drawing/2014/main" id="{E9956B19-18BF-2345-8627-5E54E4C0AD20}"/>
              </a:ext>
            </a:extLst>
          </p:cNvPr>
          <p:cNvPicPr>
            <a:picLocks noChangeAspect="1"/>
          </p:cNvPicPr>
          <p:nvPr/>
        </p:nvPicPr>
        <p:blipFill>
          <a:blip r:embed="rId3"/>
          <a:stretch>
            <a:fillRect/>
          </a:stretch>
        </p:blipFill>
        <p:spPr>
          <a:xfrm>
            <a:off x="5830747" y="970103"/>
            <a:ext cx="2743200" cy="2057400"/>
          </a:xfrm>
          <a:prstGeom prst="rect">
            <a:avLst/>
          </a:prstGeom>
        </p:spPr>
      </p:pic>
    </p:spTree>
    <p:extLst>
      <p:ext uri="{BB962C8B-B14F-4D97-AF65-F5344CB8AC3E}">
        <p14:creationId xmlns:p14="http://schemas.microsoft.com/office/powerpoint/2010/main" val="11481755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2-way handshake scenarios</a:t>
            </a:r>
          </a:p>
        </p:txBody>
      </p:sp>
      <p:grpSp>
        <p:nvGrpSpPr>
          <p:cNvPr id="357" name="Group 152">
            <a:extLst>
              <a:ext uri="{FF2B5EF4-FFF2-40B4-BE49-F238E27FC236}">
                <a16:creationId xmlns:a16="http://schemas.microsoft.com/office/drawing/2014/main" id="{9C2006BA-AA2D-8544-A70F-118097C53265}"/>
              </a:ext>
            </a:extLst>
          </p:cNvPr>
          <p:cNvGrpSpPr>
            <a:grpSpLocks/>
          </p:cNvGrpSpPr>
          <p:nvPr/>
        </p:nvGrpSpPr>
        <p:grpSpPr bwMode="auto">
          <a:xfrm>
            <a:off x="6129881" y="1007130"/>
            <a:ext cx="2950369" cy="3426619"/>
            <a:chOff x="3150" y="1107"/>
            <a:chExt cx="2478" cy="2878"/>
          </a:xfrm>
        </p:grpSpPr>
        <p:sp>
          <p:nvSpPr>
            <p:cNvPr id="358" name="Line 153">
              <a:extLst>
                <a:ext uri="{FF2B5EF4-FFF2-40B4-BE49-F238E27FC236}">
                  <a16:creationId xmlns:a16="http://schemas.microsoft.com/office/drawing/2014/main" id="{C056962F-C2E4-4D43-8591-63C2094689E9}"/>
                </a:ext>
              </a:extLst>
            </p:cNvPr>
            <p:cNvSpPr>
              <a:spLocks noChangeShapeType="1"/>
            </p:cNvSpPr>
            <p:nvPr/>
          </p:nvSpPr>
          <p:spPr bwMode="auto">
            <a:xfrm flipH="1">
              <a:off x="4822" y="1490"/>
              <a:ext cx="1" cy="2495"/>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59" name="Text Box 154">
              <a:extLst>
                <a:ext uri="{FF2B5EF4-FFF2-40B4-BE49-F238E27FC236}">
                  <a16:creationId xmlns:a16="http://schemas.microsoft.com/office/drawing/2014/main" id="{CDA652F2-819F-6848-A5C9-8D9B66F9680B}"/>
                </a:ext>
              </a:extLst>
            </p:cNvPr>
            <p:cNvSpPr txBox="1">
              <a:spLocks noChangeArrowheads="1"/>
            </p:cNvSpPr>
            <p:nvPr/>
          </p:nvSpPr>
          <p:spPr bwMode="auto">
            <a:xfrm>
              <a:off x="3150" y="2983"/>
              <a:ext cx="738" cy="4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85000"/>
                </a:lnSpc>
                <a:spcBef>
                  <a:spcPct val="0"/>
                </a:spcBef>
                <a:spcAft>
                  <a:spcPct val="0"/>
                </a:spcAft>
                <a:buClrTx/>
                <a:defRPr/>
              </a:pPr>
              <a:r>
                <a:rPr lang="en-US" sz="1200">
                  <a:solidFill>
                    <a:srgbClr val="000000"/>
                  </a:solidFill>
                  <a:cs typeface="+mn-cs"/>
                </a:rPr>
                <a:t>client terminates</a:t>
              </a:r>
            </a:p>
          </p:txBody>
        </p:sp>
        <p:sp>
          <p:nvSpPr>
            <p:cNvPr id="360" name="Line 155">
              <a:extLst>
                <a:ext uri="{FF2B5EF4-FFF2-40B4-BE49-F238E27FC236}">
                  <a16:creationId xmlns:a16="http://schemas.microsoft.com/office/drawing/2014/main" id="{666153C5-2212-0042-ABC5-919CF540FFF1}"/>
                </a:ext>
              </a:extLst>
            </p:cNvPr>
            <p:cNvSpPr>
              <a:spLocks noChangeShapeType="1"/>
            </p:cNvSpPr>
            <p:nvPr/>
          </p:nvSpPr>
          <p:spPr bwMode="auto">
            <a:xfrm flipH="1">
              <a:off x="3845" y="1451"/>
              <a:ext cx="15" cy="1549"/>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61" name="Line 156">
              <a:extLst>
                <a:ext uri="{FF2B5EF4-FFF2-40B4-BE49-F238E27FC236}">
                  <a16:creationId xmlns:a16="http://schemas.microsoft.com/office/drawing/2014/main" id="{16ACB45E-8A1D-F74A-9C70-18C251DD28E3}"/>
                </a:ext>
              </a:extLst>
            </p:cNvPr>
            <p:cNvSpPr>
              <a:spLocks noChangeShapeType="1"/>
            </p:cNvSpPr>
            <p:nvPr/>
          </p:nvSpPr>
          <p:spPr bwMode="auto">
            <a:xfrm flipH="1">
              <a:off x="3850" y="1726"/>
              <a:ext cx="990" cy="60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62" name="Rectangle 157">
              <a:extLst>
                <a:ext uri="{FF2B5EF4-FFF2-40B4-BE49-F238E27FC236}">
                  <a16:creationId xmlns:a16="http://schemas.microsoft.com/office/drawing/2014/main" id="{7479C1A9-07F7-CD4C-A137-D663CAEFD43C}"/>
                </a:ext>
              </a:extLst>
            </p:cNvPr>
            <p:cNvSpPr>
              <a:spLocks noChangeArrowheads="1"/>
            </p:cNvSpPr>
            <p:nvPr/>
          </p:nvSpPr>
          <p:spPr bwMode="auto">
            <a:xfrm>
              <a:off x="4200" y="1761"/>
              <a:ext cx="277"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63" name="Text Box 158">
              <a:extLst>
                <a:ext uri="{FF2B5EF4-FFF2-40B4-BE49-F238E27FC236}">
                  <a16:creationId xmlns:a16="http://schemas.microsoft.com/office/drawing/2014/main" id="{07E98DEC-15BD-8E44-8C66-72860ACC5678}"/>
                </a:ext>
              </a:extLst>
            </p:cNvPr>
            <p:cNvSpPr txBox="1">
              <a:spLocks noChangeArrowheads="1"/>
            </p:cNvSpPr>
            <p:nvPr/>
          </p:nvSpPr>
          <p:spPr bwMode="auto">
            <a:xfrm>
              <a:off x="3290" y="2221"/>
              <a:ext cx="529"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CC0000"/>
                  </a:solidFill>
                  <a:cs typeface="+mn-cs"/>
                </a:rPr>
                <a:t>ESTAB</a:t>
              </a:r>
            </a:p>
          </p:txBody>
        </p:sp>
        <p:sp>
          <p:nvSpPr>
            <p:cNvPr id="364" name="Oval 159">
              <a:extLst>
                <a:ext uri="{FF2B5EF4-FFF2-40B4-BE49-F238E27FC236}">
                  <a16:creationId xmlns:a16="http://schemas.microsoft.com/office/drawing/2014/main" id="{C387CC00-D294-7442-8EAF-0E4792392432}"/>
                </a:ext>
              </a:extLst>
            </p:cNvPr>
            <p:cNvSpPr>
              <a:spLocks noChangeArrowheads="1"/>
            </p:cNvSpPr>
            <p:nvPr/>
          </p:nvSpPr>
          <p:spPr bwMode="auto">
            <a:xfrm>
              <a:off x="3817" y="2299"/>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solidFill>
                  <a:srgbClr val="CC0000"/>
                </a:solidFill>
                <a:latin typeface="Tahoma" charset="0"/>
                <a:ea typeface="ＭＳ Ｐゴシック" charset="0"/>
                <a:cs typeface="+mn-cs"/>
              </a:endParaRPr>
            </a:p>
          </p:txBody>
        </p:sp>
        <p:sp>
          <p:nvSpPr>
            <p:cNvPr id="365" name="Text Box 160">
              <a:extLst>
                <a:ext uri="{FF2B5EF4-FFF2-40B4-BE49-F238E27FC236}">
                  <a16:creationId xmlns:a16="http://schemas.microsoft.com/office/drawing/2014/main" id="{A3029202-6E45-6F46-B68F-696E31F63852}"/>
                </a:ext>
              </a:extLst>
            </p:cNvPr>
            <p:cNvSpPr txBox="1">
              <a:spLocks noChangeArrowheads="1"/>
            </p:cNvSpPr>
            <p:nvPr/>
          </p:nvSpPr>
          <p:spPr bwMode="auto">
            <a:xfrm>
              <a:off x="3167" y="1380"/>
              <a:ext cx="659" cy="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spcBef>
                  <a:spcPct val="0"/>
                </a:spcBef>
                <a:spcAft>
                  <a:spcPct val="0"/>
                </a:spcAft>
                <a:buClrTx/>
                <a:defRPr/>
              </a:pPr>
              <a:r>
                <a:rPr lang="en-US" sz="1200">
                  <a:solidFill>
                    <a:srgbClr val="000000"/>
                  </a:solidFill>
                  <a:cs typeface="+mn-cs"/>
                </a:rPr>
                <a:t>choose x</a:t>
              </a:r>
            </a:p>
            <a:p>
              <a:pPr algn="r" defTabSz="685800" eaLnBrk="0" fontAlgn="base" hangingPunct="0">
                <a:spcBef>
                  <a:spcPct val="0"/>
                </a:spcBef>
                <a:spcAft>
                  <a:spcPct val="0"/>
                </a:spcAft>
                <a:buClrTx/>
                <a:defRPr/>
              </a:pPr>
              <a:endParaRPr lang="en-US" sz="1200">
                <a:solidFill>
                  <a:srgbClr val="000000"/>
                </a:solidFill>
                <a:cs typeface="+mn-cs"/>
              </a:endParaRPr>
            </a:p>
          </p:txBody>
        </p:sp>
        <p:sp>
          <p:nvSpPr>
            <p:cNvPr id="366" name="Line 161">
              <a:extLst>
                <a:ext uri="{FF2B5EF4-FFF2-40B4-BE49-F238E27FC236}">
                  <a16:creationId xmlns:a16="http://schemas.microsoft.com/office/drawing/2014/main" id="{0FC46209-BD0B-0445-AF05-C8310A8E862F}"/>
                </a:ext>
              </a:extLst>
            </p:cNvPr>
            <p:cNvSpPr>
              <a:spLocks noChangeShapeType="1"/>
            </p:cNvSpPr>
            <p:nvPr/>
          </p:nvSpPr>
          <p:spPr bwMode="auto">
            <a:xfrm>
              <a:off x="3888" y="1503"/>
              <a:ext cx="932" cy="199"/>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67" name="Rectangle 162">
              <a:extLst>
                <a:ext uri="{FF2B5EF4-FFF2-40B4-BE49-F238E27FC236}">
                  <a16:creationId xmlns:a16="http://schemas.microsoft.com/office/drawing/2014/main" id="{636932A4-EF38-E141-9BEF-C806F12D9ABB}"/>
                </a:ext>
              </a:extLst>
            </p:cNvPr>
            <p:cNvSpPr>
              <a:spLocks noChangeArrowheads="1"/>
            </p:cNvSpPr>
            <p:nvPr/>
          </p:nvSpPr>
          <p:spPr bwMode="auto">
            <a:xfrm>
              <a:off x="4088" y="1494"/>
              <a:ext cx="490"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68" name="Text Box 163">
              <a:extLst>
                <a:ext uri="{FF2B5EF4-FFF2-40B4-BE49-F238E27FC236}">
                  <a16:creationId xmlns:a16="http://schemas.microsoft.com/office/drawing/2014/main" id="{09C7E230-4405-9E40-BEB3-C33FFEF6366D}"/>
                </a:ext>
              </a:extLst>
            </p:cNvPr>
            <p:cNvSpPr txBox="1">
              <a:spLocks noChangeArrowheads="1"/>
            </p:cNvSpPr>
            <p:nvPr/>
          </p:nvSpPr>
          <p:spPr bwMode="auto">
            <a:xfrm>
              <a:off x="3918" y="1473"/>
              <a:ext cx="851" cy="23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req_conn(x)</a:t>
              </a:r>
            </a:p>
          </p:txBody>
        </p:sp>
        <p:sp>
          <p:nvSpPr>
            <p:cNvPr id="369" name="Text Box 164">
              <a:extLst>
                <a:ext uri="{FF2B5EF4-FFF2-40B4-BE49-F238E27FC236}">
                  <a16:creationId xmlns:a16="http://schemas.microsoft.com/office/drawing/2014/main" id="{8AEE0E4A-F8B4-9A4D-85F5-6FF0942C65C4}"/>
                </a:ext>
              </a:extLst>
            </p:cNvPr>
            <p:cNvSpPr txBox="1">
              <a:spLocks noChangeArrowheads="1"/>
            </p:cNvSpPr>
            <p:nvPr/>
          </p:nvSpPr>
          <p:spPr bwMode="auto">
            <a:xfrm>
              <a:off x="4840" y="1636"/>
              <a:ext cx="529"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CC0000"/>
                  </a:solidFill>
                  <a:cs typeface="+mn-cs"/>
                </a:rPr>
                <a:t>ESTAB</a:t>
              </a:r>
            </a:p>
          </p:txBody>
        </p:sp>
        <p:sp>
          <p:nvSpPr>
            <p:cNvPr id="370" name="Oval 165">
              <a:extLst>
                <a:ext uri="{FF2B5EF4-FFF2-40B4-BE49-F238E27FC236}">
                  <a16:creationId xmlns:a16="http://schemas.microsoft.com/office/drawing/2014/main" id="{837C2516-1B6F-784E-B717-4861DCB88C9F}"/>
                </a:ext>
              </a:extLst>
            </p:cNvPr>
            <p:cNvSpPr>
              <a:spLocks noChangeArrowheads="1"/>
            </p:cNvSpPr>
            <p:nvPr/>
          </p:nvSpPr>
          <p:spPr bwMode="auto">
            <a:xfrm>
              <a:off x="4794" y="1710"/>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solidFill>
                  <a:srgbClr val="CC0000"/>
                </a:solidFill>
                <a:latin typeface="Tahoma" charset="0"/>
                <a:ea typeface="ＭＳ Ｐゴシック" charset="0"/>
                <a:cs typeface="+mn-cs"/>
              </a:endParaRPr>
            </a:p>
          </p:txBody>
        </p:sp>
        <p:grpSp>
          <p:nvGrpSpPr>
            <p:cNvPr id="371" name="Group 166">
              <a:extLst>
                <a:ext uri="{FF2B5EF4-FFF2-40B4-BE49-F238E27FC236}">
                  <a16:creationId xmlns:a16="http://schemas.microsoft.com/office/drawing/2014/main" id="{A1A4C995-57EF-2B44-9A2B-4B574A973474}"/>
                </a:ext>
              </a:extLst>
            </p:cNvPr>
            <p:cNvGrpSpPr>
              <a:grpSpLocks/>
            </p:cNvGrpSpPr>
            <p:nvPr/>
          </p:nvGrpSpPr>
          <p:grpSpPr bwMode="auto">
            <a:xfrm>
              <a:off x="3983" y="1848"/>
              <a:ext cx="850" cy="233"/>
              <a:chOff x="1042" y="2085"/>
              <a:chExt cx="850" cy="233"/>
            </a:xfrm>
          </p:grpSpPr>
          <p:sp>
            <p:nvSpPr>
              <p:cNvPr id="417" name="Rectangle 167">
                <a:extLst>
                  <a:ext uri="{FF2B5EF4-FFF2-40B4-BE49-F238E27FC236}">
                    <a16:creationId xmlns:a16="http://schemas.microsoft.com/office/drawing/2014/main" id="{5B3B9AC0-C168-2542-9619-9FFE0FFD6E75}"/>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18" name="Text Box 168">
                <a:extLst>
                  <a:ext uri="{FF2B5EF4-FFF2-40B4-BE49-F238E27FC236}">
                    <a16:creationId xmlns:a16="http://schemas.microsoft.com/office/drawing/2014/main" id="{FAF5722C-69B4-6B44-95D4-000562ACFDF9}"/>
                  </a:ext>
                </a:extLst>
              </p:cNvPr>
              <p:cNvSpPr txBox="1">
                <a:spLocks noChangeArrowheads="1"/>
              </p:cNvSpPr>
              <p:nvPr/>
            </p:nvSpPr>
            <p:spPr bwMode="auto">
              <a:xfrm>
                <a:off x="1042" y="2085"/>
                <a:ext cx="850" cy="23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acc_conn(x)</a:t>
                </a:r>
              </a:p>
            </p:txBody>
          </p:sp>
        </p:grpSp>
        <p:sp>
          <p:nvSpPr>
            <p:cNvPr id="372" name="Line 169">
              <a:extLst>
                <a:ext uri="{FF2B5EF4-FFF2-40B4-BE49-F238E27FC236}">
                  <a16:creationId xmlns:a16="http://schemas.microsoft.com/office/drawing/2014/main" id="{73E51126-71B9-DA4D-B01B-7072D4E22BDC}"/>
                </a:ext>
              </a:extLst>
            </p:cNvPr>
            <p:cNvSpPr>
              <a:spLocks noChangeShapeType="1"/>
            </p:cNvSpPr>
            <p:nvPr/>
          </p:nvSpPr>
          <p:spPr bwMode="auto">
            <a:xfrm>
              <a:off x="3877" y="2345"/>
              <a:ext cx="932" cy="199"/>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73" name="Rectangle 170">
              <a:extLst>
                <a:ext uri="{FF2B5EF4-FFF2-40B4-BE49-F238E27FC236}">
                  <a16:creationId xmlns:a16="http://schemas.microsoft.com/office/drawing/2014/main" id="{8B70B875-EE96-E044-B8D9-41CF1BBB693D}"/>
                </a:ext>
              </a:extLst>
            </p:cNvPr>
            <p:cNvSpPr>
              <a:spLocks noChangeArrowheads="1"/>
            </p:cNvSpPr>
            <p:nvPr/>
          </p:nvSpPr>
          <p:spPr bwMode="auto">
            <a:xfrm>
              <a:off x="4077" y="2336"/>
              <a:ext cx="490"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74" name="Text Box 171">
              <a:extLst>
                <a:ext uri="{FF2B5EF4-FFF2-40B4-BE49-F238E27FC236}">
                  <a16:creationId xmlns:a16="http://schemas.microsoft.com/office/drawing/2014/main" id="{069C4711-758D-CF4A-A407-6F22C98DCF70}"/>
                </a:ext>
              </a:extLst>
            </p:cNvPr>
            <p:cNvSpPr txBox="1">
              <a:spLocks noChangeArrowheads="1"/>
            </p:cNvSpPr>
            <p:nvPr/>
          </p:nvSpPr>
          <p:spPr bwMode="auto">
            <a:xfrm>
              <a:off x="3967" y="2315"/>
              <a:ext cx="733" cy="23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a:solidFill>
                    <a:srgbClr val="000000"/>
                  </a:solidFill>
                  <a:cs typeface="+mn-cs"/>
                </a:rPr>
                <a:t>data(x+1)</a:t>
              </a:r>
            </a:p>
          </p:txBody>
        </p:sp>
        <p:sp>
          <p:nvSpPr>
            <p:cNvPr id="375" name="Oval 172">
              <a:extLst>
                <a:ext uri="{FF2B5EF4-FFF2-40B4-BE49-F238E27FC236}">
                  <a16:creationId xmlns:a16="http://schemas.microsoft.com/office/drawing/2014/main" id="{B63CF324-44AD-D941-BFE9-6823A7212A48}"/>
                </a:ext>
              </a:extLst>
            </p:cNvPr>
            <p:cNvSpPr>
              <a:spLocks noChangeArrowheads="1"/>
            </p:cNvSpPr>
            <p:nvPr/>
          </p:nvSpPr>
          <p:spPr bwMode="auto">
            <a:xfrm>
              <a:off x="4790" y="2524"/>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solidFill>
                  <a:srgbClr val="CC0000"/>
                </a:solidFill>
                <a:latin typeface="Tahoma" charset="0"/>
                <a:ea typeface="ＭＳ Ｐゴシック" charset="0"/>
                <a:cs typeface="+mn-cs"/>
              </a:endParaRPr>
            </a:p>
          </p:txBody>
        </p:sp>
        <p:sp>
          <p:nvSpPr>
            <p:cNvPr id="376" name="Text Box 173">
              <a:extLst>
                <a:ext uri="{FF2B5EF4-FFF2-40B4-BE49-F238E27FC236}">
                  <a16:creationId xmlns:a16="http://schemas.microsoft.com/office/drawing/2014/main" id="{21C7DDF1-6000-FA4F-8259-FD106EBA0F67}"/>
                </a:ext>
              </a:extLst>
            </p:cNvPr>
            <p:cNvSpPr txBox="1">
              <a:spLocks noChangeArrowheads="1"/>
            </p:cNvSpPr>
            <p:nvPr/>
          </p:nvSpPr>
          <p:spPr bwMode="auto">
            <a:xfrm>
              <a:off x="4890" y="2373"/>
              <a:ext cx="738" cy="3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85000"/>
                </a:lnSpc>
                <a:spcBef>
                  <a:spcPct val="0"/>
                </a:spcBef>
                <a:spcAft>
                  <a:spcPct val="0"/>
                </a:spcAft>
                <a:buClrTx/>
                <a:defRPr/>
              </a:pPr>
              <a:r>
                <a:rPr lang="en-US" sz="1200">
                  <a:solidFill>
                    <a:srgbClr val="000000"/>
                  </a:solidFill>
                  <a:cs typeface="+mn-cs"/>
                </a:rPr>
                <a:t>accept</a:t>
              </a:r>
            </a:p>
            <a:p>
              <a:pPr defTabSz="685800" eaLnBrk="0" fontAlgn="base" hangingPunct="0">
                <a:lnSpc>
                  <a:spcPct val="85000"/>
                </a:lnSpc>
                <a:spcBef>
                  <a:spcPct val="0"/>
                </a:spcBef>
                <a:spcAft>
                  <a:spcPct val="0"/>
                </a:spcAft>
                <a:buClrTx/>
                <a:defRPr/>
              </a:pPr>
              <a:r>
                <a:rPr lang="en-US" sz="1200">
                  <a:solidFill>
                    <a:srgbClr val="000000"/>
                  </a:solidFill>
                  <a:cs typeface="+mn-cs"/>
                </a:rPr>
                <a:t>data(x+1)</a:t>
              </a:r>
            </a:p>
          </p:txBody>
        </p:sp>
        <p:grpSp>
          <p:nvGrpSpPr>
            <p:cNvPr id="377" name="Group 174">
              <a:extLst>
                <a:ext uri="{FF2B5EF4-FFF2-40B4-BE49-F238E27FC236}">
                  <a16:creationId xmlns:a16="http://schemas.microsoft.com/office/drawing/2014/main" id="{67E235CF-E2F0-4A4C-B6BE-CB6AC0D0B6B1}"/>
                </a:ext>
              </a:extLst>
            </p:cNvPr>
            <p:cNvGrpSpPr>
              <a:grpSpLocks/>
            </p:cNvGrpSpPr>
            <p:nvPr/>
          </p:nvGrpSpPr>
          <p:grpSpPr bwMode="auto">
            <a:xfrm>
              <a:off x="3826" y="2803"/>
              <a:ext cx="1515" cy="322"/>
              <a:chOff x="3818" y="2796"/>
              <a:chExt cx="1515" cy="322"/>
            </a:xfrm>
          </p:grpSpPr>
          <p:sp>
            <p:nvSpPr>
              <p:cNvPr id="415" name="Line 175">
                <a:extLst>
                  <a:ext uri="{FF2B5EF4-FFF2-40B4-BE49-F238E27FC236}">
                    <a16:creationId xmlns:a16="http://schemas.microsoft.com/office/drawing/2014/main" id="{BC5ADDF2-7CBC-484B-8D57-A55A75E1FA1C}"/>
                  </a:ext>
                </a:extLst>
              </p:cNvPr>
              <p:cNvSpPr>
                <a:spLocks noChangeShapeType="1"/>
              </p:cNvSpPr>
              <p:nvPr/>
            </p:nvSpPr>
            <p:spPr bwMode="auto">
              <a:xfrm>
                <a:off x="3818" y="2951"/>
                <a:ext cx="1515" cy="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16" name="Text Box 176">
                <a:extLst>
                  <a:ext uri="{FF2B5EF4-FFF2-40B4-BE49-F238E27FC236}">
                    <a16:creationId xmlns:a16="http://schemas.microsoft.com/office/drawing/2014/main" id="{4DB46F2E-E4BE-194B-8D43-E5E134B15493}"/>
                  </a:ext>
                </a:extLst>
              </p:cNvPr>
              <p:cNvSpPr txBox="1">
                <a:spLocks noChangeArrowheads="1"/>
              </p:cNvSpPr>
              <p:nvPr/>
            </p:nvSpPr>
            <p:spPr bwMode="auto">
              <a:xfrm>
                <a:off x="3967" y="2796"/>
                <a:ext cx="750" cy="32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90000"/>
                  </a:lnSpc>
                  <a:spcBef>
                    <a:spcPct val="0"/>
                  </a:spcBef>
                  <a:spcAft>
                    <a:spcPct val="0"/>
                  </a:spcAft>
                  <a:buClrTx/>
                  <a:defRPr/>
                </a:pPr>
                <a:r>
                  <a:rPr lang="en-US" sz="1050">
                    <a:solidFill>
                      <a:srgbClr val="000000"/>
                    </a:solidFill>
                    <a:cs typeface="+mn-cs"/>
                  </a:rPr>
                  <a:t>connection </a:t>
                </a:r>
              </a:p>
              <a:p>
                <a:pPr algn="ctr" defTabSz="685800" eaLnBrk="0" fontAlgn="base" hangingPunct="0">
                  <a:lnSpc>
                    <a:spcPct val="90000"/>
                  </a:lnSpc>
                  <a:spcBef>
                    <a:spcPct val="0"/>
                  </a:spcBef>
                  <a:spcAft>
                    <a:spcPct val="0"/>
                  </a:spcAft>
                  <a:buClrTx/>
                  <a:defRPr/>
                </a:pPr>
                <a:r>
                  <a:rPr lang="en-US" sz="1050">
                    <a:solidFill>
                      <a:srgbClr val="000000"/>
                    </a:solidFill>
                    <a:cs typeface="+mn-cs"/>
                  </a:rPr>
                  <a:t>x completes</a:t>
                </a:r>
              </a:p>
            </p:txBody>
          </p:sp>
        </p:grpSp>
        <p:sp>
          <p:nvSpPr>
            <p:cNvPr id="378" name="Text Box 177">
              <a:extLst>
                <a:ext uri="{FF2B5EF4-FFF2-40B4-BE49-F238E27FC236}">
                  <a16:creationId xmlns:a16="http://schemas.microsoft.com/office/drawing/2014/main" id="{1C719B44-FA92-594B-8E17-4A5C23A8F44E}"/>
                </a:ext>
              </a:extLst>
            </p:cNvPr>
            <p:cNvSpPr txBox="1">
              <a:spLocks noChangeArrowheads="1"/>
            </p:cNvSpPr>
            <p:nvPr/>
          </p:nvSpPr>
          <p:spPr bwMode="auto">
            <a:xfrm>
              <a:off x="4830" y="2962"/>
              <a:ext cx="738" cy="3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85000"/>
                </a:lnSpc>
                <a:spcBef>
                  <a:spcPct val="0"/>
                </a:spcBef>
                <a:spcAft>
                  <a:spcPct val="0"/>
                </a:spcAft>
                <a:buClrTx/>
                <a:defRPr/>
              </a:pPr>
              <a:r>
                <a:rPr lang="en-US" sz="1200">
                  <a:solidFill>
                    <a:srgbClr val="000000"/>
                  </a:solidFill>
                  <a:cs typeface="+mn-cs"/>
                </a:rPr>
                <a:t>server</a:t>
              </a:r>
            </a:p>
            <a:p>
              <a:pPr defTabSz="685800" eaLnBrk="0" fontAlgn="base" hangingPunct="0">
                <a:lnSpc>
                  <a:spcPct val="85000"/>
                </a:lnSpc>
                <a:spcBef>
                  <a:spcPct val="0"/>
                </a:spcBef>
                <a:spcAft>
                  <a:spcPct val="0"/>
                </a:spcAft>
                <a:buClrTx/>
                <a:defRPr/>
              </a:pPr>
              <a:r>
                <a:rPr lang="en-US" sz="1200">
                  <a:solidFill>
                    <a:srgbClr val="000000"/>
                  </a:solidFill>
                  <a:cs typeface="+mn-cs"/>
                </a:rPr>
                <a:t>forgets x</a:t>
              </a:r>
            </a:p>
          </p:txBody>
        </p:sp>
        <p:grpSp>
          <p:nvGrpSpPr>
            <p:cNvPr id="379" name="Group 178">
              <a:extLst>
                <a:ext uri="{FF2B5EF4-FFF2-40B4-BE49-F238E27FC236}">
                  <a16:creationId xmlns:a16="http://schemas.microsoft.com/office/drawing/2014/main" id="{EC86099C-C8AD-6846-8AE7-34CA041B869C}"/>
                </a:ext>
              </a:extLst>
            </p:cNvPr>
            <p:cNvGrpSpPr>
              <a:grpSpLocks/>
            </p:cNvGrpSpPr>
            <p:nvPr/>
          </p:nvGrpSpPr>
          <p:grpSpPr bwMode="auto">
            <a:xfrm>
              <a:off x="3570" y="1119"/>
              <a:ext cx="391" cy="307"/>
              <a:chOff x="-44" y="1473"/>
              <a:chExt cx="981" cy="1105"/>
            </a:xfrm>
          </p:grpSpPr>
          <p:pic>
            <p:nvPicPr>
              <p:cNvPr id="413" name="Picture 179" descr="desktop_computer_stylized_medium">
                <a:extLst>
                  <a:ext uri="{FF2B5EF4-FFF2-40B4-BE49-F238E27FC236}">
                    <a16:creationId xmlns:a16="http://schemas.microsoft.com/office/drawing/2014/main" id="{F1C9C236-427D-834B-8DAC-99F53A437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4" name="Freeform 180">
                <a:extLst>
                  <a:ext uri="{FF2B5EF4-FFF2-40B4-BE49-F238E27FC236}">
                    <a16:creationId xmlns:a16="http://schemas.microsoft.com/office/drawing/2014/main" id="{77EA5CD5-1868-AB46-B031-A7892A487F0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380" name="Group 181">
              <a:extLst>
                <a:ext uri="{FF2B5EF4-FFF2-40B4-BE49-F238E27FC236}">
                  <a16:creationId xmlns:a16="http://schemas.microsoft.com/office/drawing/2014/main" id="{D3F68FA6-F7DF-A146-A605-ABBDC8F8EFF8}"/>
                </a:ext>
              </a:extLst>
            </p:cNvPr>
            <p:cNvGrpSpPr>
              <a:grpSpLocks/>
            </p:cNvGrpSpPr>
            <p:nvPr/>
          </p:nvGrpSpPr>
          <p:grpSpPr bwMode="auto">
            <a:xfrm>
              <a:off x="4709" y="1107"/>
              <a:ext cx="212" cy="323"/>
              <a:chOff x="4140" y="429"/>
              <a:chExt cx="1425" cy="2396"/>
            </a:xfrm>
          </p:grpSpPr>
          <p:sp>
            <p:nvSpPr>
              <p:cNvPr id="381" name="Freeform 182">
                <a:extLst>
                  <a:ext uri="{FF2B5EF4-FFF2-40B4-BE49-F238E27FC236}">
                    <a16:creationId xmlns:a16="http://schemas.microsoft.com/office/drawing/2014/main" id="{1D2E36D3-F983-B54A-87F8-4B0FB1D0A97A}"/>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82" name="Rectangle 183">
                <a:extLst>
                  <a:ext uri="{FF2B5EF4-FFF2-40B4-BE49-F238E27FC236}">
                    <a16:creationId xmlns:a16="http://schemas.microsoft.com/office/drawing/2014/main" id="{86762413-0C19-5E4F-AA7E-12F7BBEF4FE0}"/>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83" name="Freeform 184">
                <a:extLst>
                  <a:ext uri="{FF2B5EF4-FFF2-40B4-BE49-F238E27FC236}">
                    <a16:creationId xmlns:a16="http://schemas.microsoft.com/office/drawing/2014/main" id="{9ABD2B3D-5A73-0E4B-91D1-78596AD0A854}"/>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84" name="Freeform 185">
                <a:extLst>
                  <a:ext uri="{FF2B5EF4-FFF2-40B4-BE49-F238E27FC236}">
                    <a16:creationId xmlns:a16="http://schemas.microsoft.com/office/drawing/2014/main" id="{CAECD6F3-58BC-F24D-9434-643EDC4E7A8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85" name="Rectangle 186">
                <a:extLst>
                  <a:ext uri="{FF2B5EF4-FFF2-40B4-BE49-F238E27FC236}">
                    <a16:creationId xmlns:a16="http://schemas.microsoft.com/office/drawing/2014/main" id="{D640048A-92E5-F240-B20B-73B8FE8B2413}"/>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86" name="Group 187">
                <a:extLst>
                  <a:ext uri="{FF2B5EF4-FFF2-40B4-BE49-F238E27FC236}">
                    <a16:creationId xmlns:a16="http://schemas.microsoft.com/office/drawing/2014/main" id="{55FC97C6-B1FB-854D-94BE-E7BED8E1DC83}"/>
                  </a:ext>
                </a:extLst>
              </p:cNvPr>
              <p:cNvGrpSpPr>
                <a:grpSpLocks/>
              </p:cNvGrpSpPr>
              <p:nvPr/>
            </p:nvGrpSpPr>
            <p:grpSpPr bwMode="auto">
              <a:xfrm>
                <a:off x="4749" y="668"/>
                <a:ext cx="581" cy="145"/>
                <a:chOff x="614" y="2568"/>
                <a:chExt cx="725" cy="139"/>
              </a:xfrm>
            </p:grpSpPr>
            <p:sp>
              <p:nvSpPr>
                <p:cNvPr id="411" name="AutoShape 188">
                  <a:extLst>
                    <a:ext uri="{FF2B5EF4-FFF2-40B4-BE49-F238E27FC236}">
                      <a16:creationId xmlns:a16="http://schemas.microsoft.com/office/drawing/2014/main" id="{E2DCD474-0D76-1D47-938B-0347B4119D35}"/>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12" name="AutoShape 189">
                  <a:extLst>
                    <a:ext uri="{FF2B5EF4-FFF2-40B4-BE49-F238E27FC236}">
                      <a16:creationId xmlns:a16="http://schemas.microsoft.com/office/drawing/2014/main" id="{ADC0CDA4-3ACC-784D-AFDA-1C6EA9C54117}"/>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87" name="Rectangle 190">
                <a:extLst>
                  <a:ext uri="{FF2B5EF4-FFF2-40B4-BE49-F238E27FC236}">
                    <a16:creationId xmlns:a16="http://schemas.microsoft.com/office/drawing/2014/main" id="{AEEFE7D3-0B38-EE42-AA94-340CFCA0C0A3}"/>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88" name="Group 191">
                <a:extLst>
                  <a:ext uri="{FF2B5EF4-FFF2-40B4-BE49-F238E27FC236}">
                    <a16:creationId xmlns:a16="http://schemas.microsoft.com/office/drawing/2014/main" id="{3BFA70F3-4887-4A45-A0B0-300E77757667}"/>
                  </a:ext>
                </a:extLst>
              </p:cNvPr>
              <p:cNvGrpSpPr>
                <a:grpSpLocks/>
              </p:cNvGrpSpPr>
              <p:nvPr/>
            </p:nvGrpSpPr>
            <p:grpSpPr bwMode="auto">
              <a:xfrm>
                <a:off x="4747" y="994"/>
                <a:ext cx="581" cy="134"/>
                <a:chOff x="614" y="2568"/>
                <a:chExt cx="725" cy="139"/>
              </a:xfrm>
            </p:grpSpPr>
            <p:sp>
              <p:nvSpPr>
                <p:cNvPr id="409" name="AutoShape 192">
                  <a:extLst>
                    <a:ext uri="{FF2B5EF4-FFF2-40B4-BE49-F238E27FC236}">
                      <a16:creationId xmlns:a16="http://schemas.microsoft.com/office/drawing/2014/main" id="{14B933DF-A76C-E94B-9362-3D28B4CBFFB6}"/>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10" name="AutoShape 193">
                  <a:extLst>
                    <a:ext uri="{FF2B5EF4-FFF2-40B4-BE49-F238E27FC236}">
                      <a16:creationId xmlns:a16="http://schemas.microsoft.com/office/drawing/2014/main" id="{D1EC9173-2D5E-F641-9324-62AF5244C467}"/>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89" name="Rectangle 194">
                <a:extLst>
                  <a:ext uri="{FF2B5EF4-FFF2-40B4-BE49-F238E27FC236}">
                    <a16:creationId xmlns:a16="http://schemas.microsoft.com/office/drawing/2014/main" id="{B180E0D5-32AA-5A4A-92D4-28F216DC536B}"/>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90" name="Rectangle 195">
                <a:extLst>
                  <a:ext uri="{FF2B5EF4-FFF2-40B4-BE49-F238E27FC236}">
                    <a16:creationId xmlns:a16="http://schemas.microsoft.com/office/drawing/2014/main" id="{A3E70690-FEFF-2446-B890-3315B37B0B0D}"/>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91" name="Group 196">
                <a:extLst>
                  <a:ext uri="{FF2B5EF4-FFF2-40B4-BE49-F238E27FC236}">
                    <a16:creationId xmlns:a16="http://schemas.microsoft.com/office/drawing/2014/main" id="{4184D53B-C370-5248-82BB-5D96E5BF521A}"/>
                  </a:ext>
                </a:extLst>
              </p:cNvPr>
              <p:cNvGrpSpPr>
                <a:grpSpLocks/>
              </p:cNvGrpSpPr>
              <p:nvPr/>
            </p:nvGrpSpPr>
            <p:grpSpPr bwMode="auto">
              <a:xfrm>
                <a:off x="4735" y="1627"/>
                <a:ext cx="582" cy="151"/>
                <a:chOff x="614" y="2568"/>
                <a:chExt cx="725" cy="139"/>
              </a:xfrm>
            </p:grpSpPr>
            <p:sp>
              <p:nvSpPr>
                <p:cNvPr id="407" name="AutoShape 197">
                  <a:extLst>
                    <a:ext uri="{FF2B5EF4-FFF2-40B4-BE49-F238E27FC236}">
                      <a16:creationId xmlns:a16="http://schemas.microsoft.com/office/drawing/2014/main" id="{66CD18C8-97C8-AD49-8806-45F2C3FA3A20}"/>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8" name="AutoShape 198">
                  <a:extLst>
                    <a:ext uri="{FF2B5EF4-FFF2-40B4-BE49-F238E27FC236}">
                      <a16:creationId xmlns:a16="http://schemas.microsoft.com/office/drawing/2014/main" id="{E4596270-7ACC-5941-82EB-426AAF88315D}"/>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92" name="Freeform 199">
                <a:extLst>
                  <a:ext uri="{FF2B5EF4-FFF2-40B4-BE49-F238E27FC236}">
                    <a16:creationId xmlns:a16="http://schemas.microsoft.com/office/drawing/2014/main" id="{8D520046-573E-1549-A1AD-345D7B8191CB}"/>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393" name="Group 200">
                <a:extLst>
                  <a:ext uri="{FF2B5EF4-FFF2-40B4-BE49-F238E27FC236}">
                    <a16:creationId xmlns:a16="http://schemas.microsoft.com/office/drawing/2014/main" id="{CBDA9A7E-0A7F-D64B-867D-2FC72D58322A}"/>
                  </a:ext>
                </a:extLst>
              </p:cNvPr>
              <p:cNvGrpSpPr>
                <a:grpSpLocks/>
              </p:cNvGrpSpPr>
              <p:nvPr/>
            </p:nvGrpSpPr>
            <p:grpSpPr bwMode="auto">
              <a:xfrm>
                <a:off x="4739" y="1327"/>
                <a:ext cx="582" cy="139"/>
                <a:chOff x="614" y="2568"/>
                <a:chExt cx="725" cy="139"/>
              </a:xfrm>
            </p:grpSpPr>
            <p:sp>
              <p:nvSpPr>
                <p:cNvPr id="405" name="AutoShape 201">
                  <a:extLst>
                    <a:ext uri="{FF2B5EF4-FFF2-40B4-BE49-F238E27FC236}">
                      <a16:creationId xmlns:a16="http://schemas.microsoft.com/office/drawing/2014/main" id="{F7CB7A1E-7741-E24C-AFB5-5F057AFD0C52}"/>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6" name="AutoShape 202">
                  <a:extLst>
                    <a:ext uri="{FF2B5EF4-FFF2-40B4-BE49-F238E27FC236}">
                      <a16:creationId xmlns:a16="http://schemas.microsoft.com/office/drawing/2014/main" id="{93BC514D-19E5-DF47-87E9-7BF859D24356}"/>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94" name="Rectangle 203">
                <a:extLst>
                  <a:ext uri="{FF2B5EF4-FFF2-40B4-BE49-F238E27FC236}">
                    <a16:creationId xmlns:a16="http://schemas.microsoft.com/office/drawing/2014/main" id="{992A2C09-2187-A749-9718-F045A2349EA9}"/>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95" name="Freeform 204">
                <a:extLst>
                  <a:ext uri="{FF2B5EF4-FFF2-40B4-BE49-F238E27FC236}">
                    <a16:creationId xmlns:a16="http://schemas.microsoft.com/office/drawing/2014/main" id="{D473F289-DF79-1D4B-BA3A-57AFA552A24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96" name="Freeform 205">
                <a:extLst>
                  <a:ext uri="{FF2B5EF4-FFF2-40B4-BE49-F238E27FC236}">
                    <a16:creationId xmlns:a16="http://schemas.microsoft.com/office/drawing/2014/main" id="{55F98009-7662-6D40-889B-2D6F20DE3EAB}"/>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97" name="Oval 206">
                <a:extLst>
                  <a:ext uri="{FF2B5EF4-FFF2-40B4-BE49-F238E27FC236}">
                    <a16:creationId xmlns:a16="http://schemas.microsoft.com/office/drawing/2014/main" id="{8C0E348C-3A61-F54D-B6E7-8EEC0C479961}"/>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98" name="Freeform 207">
                <a:extLst>
                  <a:ext uri="{FF2B5EF4-FFF2-40B4-BE49-F238E27FC236}">
                    <a16:creationId xmlns:a16="http://schemas.microsoft.com/office/drawing/2014/main" id="{06CDC36B-C766-0244-ABF7-3336A9C2E7B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99" name="AutoShape 208">
                <a:extLst>
                  <a:ext uri="{FF2B5EF4-FFF2-40B4-BE49-F238E27FC236}">
                    <a16:creationId xmlns:a16="http://schemas.microsoft.com/office/drawing/2014/main" id="{E47AE9BE-71F7-0C40-BB36-B6201EAE727F}"/>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0" name="AutoShape 209">
                <a:extLst>
                  <a:ext uri="{FF2B5EF4-FFF2-40B4-BE49-F238E27FC236}">
                    <a16:creationId xmlns:a16="http://schemas.microsoft.com/office/drawing/2014/main" id="{6DDF70D2-966F-0443-BFEC-34DC981AB2D8}"/>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1" name="Oval 210">
                <a:extLst>
                  <a:ext uri="{FF2B5EF4-FFF2-40B4-BE49-F238E27FC236}">
                    <a16:creationId xmlns:a16="http://schemas.microsoft.com/office/drawing/2014/main" id="{DFF00D08-0F51-F044-8429-6F3D5CC28DB2}"/>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2" name="Oval 211">
                <a:extLst>
                  <a:ext uri="{FF2B5EF4-FFF2-40B4-BE49-F238E27FC236}">
                    <a16:creationId xmlns:a16="http://schemas.microsoft.com/office/drawing/2014/main" id="{BBFCC1D5-E5D6-FB46-9D8C-E8CE8BFE2270}"/>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403" name="Oval 212">
                <a:extLst>
                  <a:ext uri="{FF2B5EF4-FFF2-40B4-BE49-F238E27FC236}">
                    <a16:creationId xmlns:a16="http://schemas.microsoft.com/office/drawing/2014/main" id="{F4244C1D-3E80-C847-BD71-A4309DAB13CE}"/>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4" name="Rectangle 213">
                <a:extLst>
                  <a:ext uri="{FF2B5EF4-FFF2-40B4-BE49-F238E27FC236}">
                    <a16:creationId xmlns:a16="http://schemas.microsoft.com/office/drawing/2014/main" id="{F13C27D5-275D-5C47-9B76-D6F9DDED6AD3}"/>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grpSp>
        <p:nvGrpSpPr>
          <p:cNvPr id="10" name="Group 9">
            <a:extLst>
              <a:ext uri="{FF2B5EF4-FFF2-40B4-BE49-F238E27FC236}">
                <a16:creationId xmlns:a16="http://schemas.microsoft.com/office/drawing/2014/main" id="{3BB0CBF7-361A-5548-A01C-90FF3005AB01}"/>
              </a:ext>
            </a:extLst>
          </p:cNvPr>
          <p:cNvGrpSpPr/>
          <p:nvPr/>
        </p:nvGrpSpPr>
        <p:grpSpPr>
          <a:xfrm>
            <a:off x="6840311" y="4487594"/>
            <a:ext cx="2661557" cy="646331"/>
            <a:chOff x="8757558" y="5903267"/>
            <a:chExt cx="3548742" cy="861775"/>
          </a:xfrm>
        </p:grpSpPr>
        <p:sp>
          <p:nvSpPr>
            <p:cNvPr id="491" name="TextBox 490">
              <a:extLst>
                <a:ext uri="{FF2B5EF4-FFF2-40B4-BE49-F238E27FC236}">
                  <a16:creationId xmlns:a16="http://schemas.microsoft.com/office/drawing/2014/main" id="{9C02D14E-840C-344B-9763-DE44A289373C}"/>
                </a:ext>
              </a:extLst>
            </p:cNvPr>
            <p:cNvSpPr txBox="1"/>
            <p:nvPr/>
          </p:nvSpPr>
          <p:spPr>
            <a:xfrm>
              <a:off x="9372601" y="5903267"/>
              <a:ext cx="2933699" cy="861775"/>
            </a:xfrm>
            <a:prstGeom prst="rect">
              <a:avLst/>
            </a:prstGeom>
            <a:noFill/>
          </p:spPr>
          <p:txBody>
            <a:bodyPr wrap="square" rtlCol="0">
              <a:spAutoFit/>
            </a:bodyPr>
            <a:lstStyle/>
            <a:p>
              <a:pPr defTabSz="685800">
                <a:buClrTx/>
                <a:defRPr/>
              </a:pPr>
              <a:r>
                <a:rPr lang="en-US" sz="1800" kern="1200" dirty="0">
                  <a:solidFill>
                    <a:prstClr val="black"/>
                  </a:solidFill>
                  <a:latin typeface="Calibri"/>
                  <a:ea typeface="+mn-ea"/>
                  <a:cs typeface="+mn-cs"/>
                </a:rPr>
                <a:t>Problem: dup data</a:t>
              </a:r>
            </a:p>
            <a:p>
              <a:pPr defTabSz="685800">
                <a:buClrTx/>
                <a:defRPr/>
              </a:pPr>
              <a:r>
                <a:rPr lang="en-US" sz="1800" kern="1200" dirty="0">
                  <a:solidFill>
                    <a:prstClr val="black"/>
                  </a:solidFill>
                  <a:latin typeface="Calibri"/>
                  <a:ea typeface="+mn-ea"/>
                  <a:cs typeface="+mn-cs"/>
                </a:rPr>
                <a:t>accepted!</a:t>
              </a:r>
            </a:p>
          </p:txBody>
        </p:sp>
        <p:pic>
          <p:nvPicPr>
            <p:cNvPr id="492" name="Picture 491" descr="A picture containing drawing&#10;&#10;Description automatically generated">
              <a:extLst>
                <a:ext uri="{FF2B5EF4-FFF2-40B4-BE49-F238E27FC236}">
                  <a16:creationId xmlns:a16="http://schemas.microsoft.com/office/drawing/2014/main" id="{44630E30-AB86-2744-AC77-B540735E14B7}"/>
                </a:ext>
              </a:extLst>
            </p:cNvPr>
            <p:cNvPicPr>
              <a:picLocks noChangeAspect="1"/>
            </p:cNvPicPr>
            <p:nvPr/>
          </p:nvPicPr>
          <p:blipFill>
            <a:blip r:embed="rId4"/>
            <a:stretch>
              <a:fillRect/>
            </a:stretch>
          </p:blipFill>
          <p:spPr>
            <a:xfrm>
              <a:off x="8757558" y="6003472"/>
              <a:ext cx="636815" cy="636815"/>
            </a:xfrm>
            <a:prstGeom prst="rect">
              <a:avLst/>
            </a:prstGeom>
          </p:spPr>
        </p:pic>
      </p:grpSp>
      <p:grpSp>
        <p:nvGrpSpPr>
          <p:cNvPr id="13" name="Group 12">
            <a:extLst>
              <a:ext uri="{FF2B5EF4-FFF2-40B4-BE49-F238E27FC236}">
                <a16:creationId xmlns:a16="http://schemas.microsoft.com/office/drawing/2014/main" id="{FF4B12AC-451D-994B-8F10-E450C0737005}"/>
              </a:ext>
            </a:extLst>
          </p:cNvPr>
          <p:cNvGrpSpPr/>
          <p:nvPr/>
        </p:nvGrpSpPr>
        <p:grpSpPr>
          <a:xfrm>
            <a:off x="6068649" y="2762451"/>
            <a:ext cx="2997994" cy="1799297"/>
            <a:chOff x="3185703" y="3422010"/>
            <a:chExt cx="3997325" cy="2399062"/>
          </a:xfrm>
        </p:grpSpPr>
        <p:sp>
          <p:nvSpPr>
            <p:cNvPr id="302" name="Freeform 86">
              <a:extLst>
                <a:ext uri="{FF2B5EF4-FFF2-40B4-BE49-F238E27FC236}">
                  <a16:creationId xmlns:a16="http://schemas.microsoft.com/office/drawing/2014/main" id="{38A816A8-A2A7-7540-BCC4-F843FEC5A429}"/>
                </a:ext>
              </a:extLst>
            </p:cNvPr>
            <p:cNvSpPr>
              <a:spLocks/>
            </p:cNvSpPr>
            <p:nvPr/>
          </p:nvSpPr>
          <p:spPr bwMode="auto">
            <a:xfrm>
              <a:off x="4431891" y="3661722"/>
              <a:ext cx="1501775" cy="1897063"/>
            </a:xfrm>
            <a:custGeom>
              <a:avLst/>
              <a:gdLst>
                <a:gd name="T0" fmla="*/ 0 w 946"/>
                <a:gd name="T1" fmla="*/ 15 h 1195"/>
                <a:gd name="T2" fmla="*/ 199 w 946"/>
                <a:gd name="T3" fmla="*/ 164 h 1195"/>
                <a:gd name="T4" fmla="*/ 320 w 946"/>
                <a:gd name="T5" fmla="*/ 960 h 1195"/>
                <a:gd name="T6" fmla="*/ 946 w 946"/>
                <a:gd name="T7" fmla="*/ 1138 h 11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6" h="1195">
                  <a:moveTo>
                    <a:pt x="0" y="15"/>
                  </a:moveTo>
                  <a:cubicBezTo>
                    <a:pt x="32" y="40"/>
                    <a:pt x="114" y="0"/>
                    <a:pt x="199" y="164"/>
                  </a:cubicBezTo>
                  <a:cubicBezTo>
                    <a:pt x="284" y="328"/>
                    <a:pt x="195" y="798"/>
                    <a:pt x="320" y="960"/>
                  </a:cubicBezTo>
                  <a:cubicBezTo>
                    <a:pt x="477" y="1195"/>
                    <a:pt x="816" y="1101"/>
                    <a:pt x="946" y="1138"/>
                  </a:cubicBezTo>
                </a:path>
              </a:pathLst>
            </a:custGeom>
            <a:noFill/>
            <a:ln w="28575"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03" name="Rectangle 88">
              <a:extLst>
                <a:ext uri="{FF2B5EF4-FFF2-40B4-BE49-F238E27FC236}">
                  <a16:creationId xmlns:a16="http://schemas.microsoft.com/office/drawing/2014/main" id="{2B3E4B53-E066-C34C-A204-C42E865280B3}"/>
                </a:ext>
              </a:extLst>
            </p:cNvPr>
            <p:cNvSpPr>
              <a:spLocks noChangeArrowheads="1"/>
            </p:cNvSpPr>
            <p:nvPr/>
          </p:nvSpPr>
          <p:spPr bwMode="auto">
            <a:xfrm>
              <a:off x="4782728" y="5196835"/>
              <a:ext cx="711200" cy="2825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04" name="Text Box 87">
              <a:extLst>
                <a:ext uri="{FF2B5EF4-FFF2-40B4-BE49-F238E27FC236}">
                  <a16:creationId xmlns:a16="http://schemas.microsoft.com/office/drawing/2014/main" id="{3D13DFEA-C794-CD4D-B546-BEBC15495B31}"/>
                </a:ext>
              </a:extLst>
            </p:cNvPr>
            <p:cNvSpPr txBox="1">
              <a:spLocks noChangeArrowheads="1"/>
            </p:cNvSpPr>
            <p:nvPr/>
          </p:nvSpPr>
          <p:spPr bwMode="auto">
            <a:xfrm>
              <a:off x="4432934" y="5152385"/>
              <a:ext cx="116314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data(x+1)</a:t>
              </a:r>
            </a:p>
          </p:txBody>
        </p:sp>
        <p:sp>
          <p:nvSpPr>
            <p:cNvPr id="305" name="Text Box 89">
              <a:extLst>
                <a:ext uri="{FF2B5EF4-FFF2-40B4-BE49-F238E27FC236}">
                  <a16:creationId xmlns:a16="http://schemas.microsoft.com/office/drawing/2014/main" id="{5708E844-9ADD-5141-AEAF-930791B6807E}"/>
                </a:ext>
              </a:extLst>
            </p:cNvPr>
            <p:cNvSpPr txBox="1">
              <a:spLocks noChangeArrowheads="1"/>
            </p:cNvSpPr>
            <p:nvPr/>
          </p:nvSpPr>
          <p:spPr bwMode="auto">
            <a:xfrm>
              <a:off x="3185703" y="3422010"/>
              <a:ext cx="1273175" cy="7879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85000"/>
                </a:lnSpc>
                <a:spcBef>
                  <a:spcPct val="0"/>
                </a:spcBef>
                <a:spcAft>
                  <a:spcPct val="0"/>
                </a:spcAft>
                <a:buClrTx/>
                <a:defRPr/>
              </a:pPr>
              <a:r>
                <a:rPr lang="en-US" sz="1200" dirty="0">
                  <a:solidFill>
                    <a:srgbClr val="000000"/>
                  </a:solidFill>
                  <a:cs typeface="+mn-cs"/>
                </a:rPr>
                <a:t>retransmit</a:t>
              </a:r>
            </a:p>
            <a:p>
              <a:pPr algn="r" defTabSz="685800" eaLnBrk="0" fontAlgn="base" hangingPunct="0">
                <a:lnSpc>
                  <a:spcPct val="85000"/>
                </a:lnSpc>
                <a:spcBef>
                  <a:spcPct val="0"/>
                </a:spcBef>
                <a:spcAft>
                  <a:spcPct val="0"/>
                </a:spcAft>
                <a:buClrTx/>
                <a:defRPr/>
              </a:pPr>
              <a:r>
                <a:rPr lang="en-US" sz="1200" dirty="0">
                  <a:solidFill>
                    <a:srgbClr val="000000"/>
                  </a:solidFill>
                  <a:cs typeface="+mn-cs"/>
                </a:rPr>
                <a:t>data(x+1)</a:t>
              </a:r>
            </a:p>
            <a:p>
              <a:pPr algn="r" defTabSz="685800" eaLnBrk="0" fontAlgn="base" hangingPunct="0">
                <a:spcBef>
                  <a:spcPct val="0"/>
                </a:spcBef>
                <a:spcAft>
                  <a:spcPct val="0"/>
                </a:spcAft>
                <a:buClrTx/>
                <a:defRPr/>
              </a:pPr>
              <a:endParaRPr lang="en-US" sz="1200" dirty="0">
                <a:solidFill>
                  <a:srgbClr val="000000"/>
                </a:solidFill>
                <a:cs typeface="+mn-cs"/>
              </a:endParaRPr>
            </a:p>
          </p:txBody>
        </p:sp>
        <p:sp>
          <p:nvSpPr>
            <p:cNvPr id="306" name="Text Box 90">
              <a:extLst>
                <a:ext uri="{FF2B5EF4-FFF2-40B4-BE49-F238E27FC236}">
                  <a16:creationId xmlns:a16="http://schemas.microsoft.com/office/drawing/2014/main" id="{32C37D16-8B61-D246-B162-8D0E36A5BA9F}"/>
                </a:ext>
              </a:extLst>
            </p:cNvPr>
            <p:cNvSpPr txBox="1">
              <a:spLocks noChangeArrowheads="1"/>
            </p:cNvSpPr>
            <p:nvPr/>
          </p:nvSpPr>
          <p:spPr bwMode="auto">
            <a:xfrm>
              <a:off x="6011453" y="5279385"/>
              <a:ext cx="1171575" cy="5416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85000"/>
                </a:lnSpc>
                <a:spcBef>
                  <a:spcPct val="0"/>
                </a:spcBef>
                <a:spcAft>
                  <a:spcPct val="0"/>
                </a:spcAft>
                <a:buClrTx/>
                <a:defRPr/>
              </a:pPr>
              <a:r>
                <a:rPr lang="en-US" sz="1200" dirty="0">
                  <a:solidFill>
                    <a:srgbClr val="000000"/>
                  </a:solidFill>
                  <a:cs typeface="+mn-cs"/>
                </a:rPr>
                <a:t>accept</a:t>
              </a:r>
            </a:p>
            <a:p>
              <a:pPr defTabSz="685800" eaLnBrk="0" fontAlgn="base" hangingPunct="0">
                <a:lnSpc>
                  <a:spcPct val="85000"/>
                </a:lnSpc>
                <a:spcBef>
                  <a:spcPct val="0"/>
                </a:spcBef>
                <a:spcAft>
                  <a:spcPct val="0"/>
                </a:spcAft>
                <a:buClrTx/>
                <a:defRPr/>
              </a:pPr>
              <a:r>
                <a:rPr lang="en-US" sz="1200" dirty="0">
                  <a:solidFill>
                    <a:srgbClr val="000000"/>
                  </a:solidFill>
                  <a:cs typeface="+mn-cs"/>
                </a:rPr>
                <a:t>data(x+1)</a:t>
              </a:r>
            </a:p>
          </p:txBody>
        </p:sp>
      </p:grpSp>
      <p:grpSp>
        <p:nvGrpSpPr>
          <p:cNvPr id="12" name="Group 11">
            <a:extLst>
              <a:ext uri="{FF2B5EF4-FFF2-40B4-BE49-F238E27FC236}">
                <a16:creationId xmlns:a16="http://schemas.microsoft.com/office/drawing/2014/main" id="{2FBF50D0-D345-1348-8991-01B659F7A8D4}"/>
              </a:ext>
            </a:extLst>
          </p:cNvPr>
          <p:cNvGrpSpPr/>
          <p:nvPr/>
        </p:nvGrpSpPr>
        <p:grpSpPr>
          <a:xfrm>
            <a:off x="5997890" y="1870472"/>
            <a:ext cx="2760695" cy="2268915"/>
            <a:chOff x="3134903" y="2369497"/>
            <a:chExt cx="3680926" cy="3025220"/>
          </a:xfrm>
        </p:grpSpPr>
        <p:grpSp>
          <p:nvGrpSpPr>
            <p:cNvPr id="7" name="Group 6">
              <a:extLst>
                <a:ext uri="{FF2B5EF4-FFF2-40B4-BE49-F238E27FC236}">
                  <a16:creationId xmlns:a16="http://schemas.microsoft.com/office/drawing/2014/main" id="{6190F2C1-0C5D-3A42-A359-9CD3AF8C99E1}"/>
                </a:ext>
              </a:extLst>
            </p:cNvPr>
            <p:cNvGrpSpPr/>
            <p:nvPr/>
          </p:nvGrpSpPr>
          <p:grpSpPr>
            <a:xfrm>
              <a:off x="3134903" y="2369497"/>
              <a:ext cx="3680926" cy="3025220"/>
              <a:chOff x="3134903" y="2369497"/>
              <a:chExt cx="3680926" cy="3025220"/>
            </a:xfrm>
          </p:grpSpPr>
          <p:grpSp>
            <p:nvGrpSpPr>
              <p:cNvPr id="5" name="Group 4">
                <a:extLst>
                  <a:ext uri="{FF2B5EF4-FFF2-40B4-BE49-F238E27FC236}">
                    <a16:creationId xmlns:a16="http://schemas.microsoft.com/office/drawing/2014/main" id="{56EB4120-1B3C-1046-99F5-B25161010680}"/>
                  </a:ext>
                </a:extLst>
              </p:cNvPr>
              <p:cNvGrpSpPr/>
              <p:nvPr/>
            </p:nvGrpSpPr>
            <p:grpSpPr>
              <a:xfrm>
                <a:off x="3134903" y="2369497"/>
                <a:ext cx="3680926" cy="3025220"/>
                <a:chOff x="3134903" y="2369497"/>
                <a:chExt cx="3680926" cy="3025220"/>
              </a:xfrm>
            </p:grpSpPr>
            <p:sp>
              <p:nvSpPr>
                <p:cNvPr id="296" name="Text Box 69">
                  <a:extLst>
                    <a:ext uri="{FF2B5EF4-FFF2-40B4-BE49-F238E27FC236}">
                      <a16:creationId xmlns:a16="http://schemas.microsoft.com/office/drawing/2014/main" id="{EE39D5A5-75E8-1642-A928-9D7249ADC116}"/>
                    </a:ext>
                  </a:extLst>
                </p:cNvPr>
                <p:cNvSpPr txBox="1">
                  <a:spLocks noChangeArrowheads="1"/>
                </p:cNvSpPr>
                <p:nvPr/>
              </p:nvSpPr>
              <p:spPr bwMode="auto">
                <a:xfrm>
                  <a:off x="3134903" y="2369497"/>
                  <a:ext cx="1273175" cy="9971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85000"/>
                    </a:lnSpc>
                    <a:spcBef>
                      <a:spcPct val="0"/>
                    </a:spcBef>
                    <a:spcAft>
                      <a:spcPct val="0"/>
                    </a:spcAft>
                    <a:buClrTx/>
                    <a:defRPr/>
                  </a:pPr>
                  <a:r>
                    <a:rPr lang="en-US" sz="1200">
                      <a:solidFill>
                        <a:srgbClr val="000000"/>
                      </a:solidFill>
                      <a:cs typeface="+mn-cs"/>
                    </a:rPr>
                    <a:t>retransmit</a:t>
                  </a:r>
                </a:p>
                <a:p>
                  <a:pPr algn="r" defTabSz="685800" eaLnBrk="0" fontAlgn="base" hangingPunct="0">
                    <a:lnSpc>
                      <a:spcPct val="85000"/>
                    </a:lnSpc>
                    <a:spcBef>
                      <a:spcPct val="0"/>
                    </a:spcBef>
                    <a:spcAft>
                      <a:spcPct val="0"/>
                    </a:spcAft>
                    <a:buClrTx/>
                    <a:defRPr/>
                  </a:pPr>
                  <a:r>
                    <a:rPr lang="en-US" sz="1200">
                      <a:solidFill>
                        <a:srgbClr val="000000"/>
                      </a:solidFill>
                      <a:cs typeface="+mn-cs"/>
                    </a:rPr>
                    <a:t>req_conn(x)</a:t>
                  </a:r>
                </a:p>
                <a:p>
                  <a:pPr algn="r" defTabSz="685800" eaLnBrk="0" fontAlgn="base" hangingPunct="0">
                    <a:spcBef>
                      <a:spcPct val="0"/>
                    </a:spcBef>
                    <a:spcAft>
                      <a:spcPct val="0"/>
                    </a:spcAft>
                    <a:buClrTx/>
                    <a:defRPr/>
                  </a:pPr>
                  <a:endParaRPr lang="en-US" sz="1200">
                    <a:solidFill>
                      <a:srgbClr val="000000"/>
                    </a:solidFill>
                    <a:cs typeface="+mn-cs"/>
                  </a:endParaRPr>
                </a:p>
              </p:txBody>
            </p:sp>
            <p:sp>
              <p:nvSpPr>
                <p:cNvPr id="297" name="Freeform 70">
                  <a:extLst>
                    <a:ext uri="{FF2B5EF4-FFF2-40B4-BE49-F238E27FC236}">
                      <a16:creationId xmlns:a16="http://schemas.microsoft.com/office/drawing/2014/main" id="{87666E37-BAB8-714B-BDF4-51ADC162FD6B}"/>
                    </a:ext>
                  </a:extLst>
                </p:cNvPr>
                <p:cNvSpPr>
                  <a:spLocks/>
                </p:cNvSpPr>
                <p:nvPr/>
              </p:nvSpPr>
              <p:spPr bwMode="auto">
                <a:xfrm>
                  <a:off x="4449353" y="2671122"/>
                  <a:ext cx="1527175" cy="2559050"/>
                </a:xfrm>
                <a:custGeom>
                  <a:avLst/>
                  <a:gdLst>
                    <a:gd name="T0" fmla="*/ 0 w 962"/>
                    <a:gd name="T1" fmla="*/ 0 h 1612"/>
                    <a:gd name="T2" fmla="*/ 306 w 962"/>
                    <a:gd name="T3" fmla="*/ 234 h 1612"/>
                    <a:gd name="T4" fmla="*/ 467 w 962"/>
                    <a:gd name="T5" fmla="*/ 1342 h 1612"/>
                    <a:gd name="T6" fmla="*/ 962 w 962"/>
                    <a:gd name="T7" fmla="*/ 1612 h 16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2" h="1612">
                      <a:moveTo>
                        <a:pt x="0" y="0"/>
                      </a:moveTo>
                      <a:cubicBezTo>
                        <a:pt x="50" y="40"/>
                        <a:pt x="228" y="10"/>
                        <a:pt x="306" y="234"/>
                      </a:cubicBezTo>
                      <a:cubicBezTo>
                        <a:pt x="384" y="458"/>
                        <a:pt x="358" y="1112"/>
                        <a:pt x="467" y="1342"/>
                      </a:cubicBezTo>
                      <a:cubicBezTo>
                        <a:pt x="576" y="1572"/>
                        <a:pt x="779" y="1601"/>
                        <a:pt x="962" y="1612"/>
                      </a:cubicBezTo>
                    </a:path>
                  </a:pathLst>
                </a:custGeom>
                <a:noFill/>
                <a:ln w="28575"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98" name="Text Box 71">
                  <a:extLst>
                    <a:ext uri="{FF2B5EF4-FFF2-40B4-BE49-F238E27FC236}">
                      <a16:creationId xmlns:a16="http://schemas.microsoft.com/office/drawing/2014/main" id="{B25E41D2-C0CA-EB48-880B-B13A1DD07596}"/>
                    </a:ext>
                  </a:extLst>
                </p:cNvPr>
                <p:cNvSpPr txBox="1">
                  <a:spLocks noChangeArrowheads="1"/>
                </p:cNvSpPr>
                <p:nvPr/>
              </p:nvSpPr>
              <p:spPr bwMode="auto">
                <a:xfrm>
                  <a:off x="5975428" y="5025385"/>
                  <a:ext cx="84040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CC0000"/>
                      </a:solidFill>
                      <a:cs typeface="+mn-cs"/>
                    </a:rPr>
                    <a:t>ESTAB</a:t>
                  </a:r>
                </a:p>
              </p:txBody>
            </p:sp>
          </p:grpSp>
          <p:sp>
            <p:nvSpPr>
              <p:cNvPr id="299" name="Oval 72">
                <a:extLst>
                  <a:ext uri="{FF2B5EF4-FFF2-40B4-BE49-F238E27FC236}">
                    <a16:creationId xmlns:a16="http://schemas.microsoft.com/office/drawing/2014/main" id="{64BE47B6-AB1B-DB4F-891D-6475A8808F8F}"/>
                  </a:ext>
                </a:extLst>
              </p:cNvPr>
              <p:cNvSpPr>
                <a:spLocks noChangeArrowheads="1"/>
              </p:cNvSpPr>
              <p:nvPr/>
            </p:nvSpPr>
            <p:spPr bwMode="auto">
              <a:xfrm>
                <a:off x="5933666" y="5152385"/>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solidFill>
                    <a:srgbClr val="CC0000"/>
                  </a:solidFill>
                  <a:latin typeface="Tahoma" charset="0"/>
                  <a:ea typeface="ＭＳ Ｐゴシック" charset="0"/>
                  <a:cs typeface="+mn-cs"/>
                </a:endParaRPr>
              </a:p>
            </p:txBody>
          </p:sp>
        </p:grpSp>
        <p:sp>
          <p:nvSpPr>
            <p:cNvPr id="300" name="Rectangle 74">
              <a:extLst>
                <a:ext uri="{FF2B5EF4-FFF2-40B4-BE49-F238E27FC236}">
                  <a16:creationId xmlns:a16="http://schemas.microsoft.com/office/drawing/2014/main" id="{27FAA0CE-40E3-9343-AB09-AE069D66FDA9}"/>
                </a:ext>
              </a:extLst>
            </p:cNvPr>
            <p:cNvSpPr>
              <a:spLocks noChangeArrowheads="1"/>
            </p:cNvSpPr>
            <p:nvPr/>
          </p:nvSpPr>
          <p:spPr bwMode="auto">
            <a:xfrm>
              <a:off x="4660491" y="4725570"/>
              <a:ext cx="1071563" cy="26035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01" name="Text Box 75">
              <a:extLst>
                <a:ext uri="{FF2B5EF4-FFF2-40B4-BE49-F238E27FC236}">
                  <a16:creationId xmlns:a16="http://schemas.microsoft.com/office/drawing/2014/main" id="{DDB36B2F-A920-A540-B13F-3450D027F31C}"/>
                </a:ext>
              </a:extLst>
            </p:cNvPr>
            <p:cNvSpPr txBox="1">
              <a:spLocks noChangeArrowheads="1"/>
            </p:cNvSpPr>
            <p:nvPr/>
          </p:nvSpPr>
          <p:spPr bwMode="auto">
            <a:xfrm>
              <a:off x="4729416" y="4650732"/>
              <a:ext cx="1351225"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err="1">
                  <a:solidFill>
                    <a:srgbClr val="000000"/>
                  </a:solidFill>
                  <a:cs typeface="+mn-cs"/>
                </a:rPr>
                <a:t>req_conn</a:t>
              </a:r>
              <a:r>
                <a:rPr lang="en-US" sz="1200" dirty="0">
                  <a:solidFill>
                    <a:srgbClr val="000000"/>
                  </a:solidFill>
                  <a:cs typeface="+mn-cs"/>
                </a:rPr>
                <a:t>(x)</a:t>
              </a:r>
            </a:p>
          </p:txBody>
        </p:sp>
      </p:grpSp>
      <p:sp>
        <p:nvSpPr>
          <p:cNvPr id="14" name="Freeform 13">
            <a:extLst>
              <a:ext uri="{FF2B5EF4-FFF2-40B4-BE49-F238E27FC236}">
                <a16:creationId xmlns:a16="http://schemas.microsoft.com/office/drawing/2014/main" id="{1777275B-B883-3D44-8A7B-6DD2718917C4}"/>
              </a:ext>
            </a:extLst>
          </p:cNvPr>
          <p:cNvSpPr/>
          <p:nvPr/>
        </p:nvSpPr>
        <p:spPr>
          <a:xfrm>
            <a:off x="5998029" y="1393372"/>
            <a:ext cx="3145972" cy="2296886"/>
          </a:xfrm>
          <a:custGeom>
            <a:avLst/>
            <a:gdLst>
              <a:gd name="connsiteX0" fmla="*/ 0 w 3889829"/>
              <a:gd name="connsiteY0" fmla="*/ 0 h 3106057"/>
              <a:gd name="connsiteX1" fmla="*/ 1016000 w 3889829"/>
              <a:gd name="connsiteY1" fmla="*/ 29029 h 3106057"/>
              <a:gd name="connsiteX2" fmla="*/ 1611086 w 3889829"/>
              <a:gd name="connsiteY2" fmla="*/ 58057 h 3106057"/>
              <a:gd name="connsiteX3" fmla="*/ 2989943 w 3889829"/>
              <a:gd name="connsiteY3" fmla="*/ 101600 h 3106057"/>
              <a:gd name="connsiteX4" fmla="*/ 3889829 w 3889829"/>
              <a:gd name="connsiteY4" fmla="*/ 87086 h 3106057"/>
              <a:gd name="connsiteX5" fmla="*/ 3860800 w 3889829"/>
              <a:gd name="connsiteY5" fmla="*/ 3091543 h 3106057"/>
              <a:gd name="connsiteX6" fmla="*/ 3468915 w 3889829"/>
              <a:gd name="connsiteY6" fmla="*/ 2540000 h 3106057"/>
              <a:gd name="connsiteX7" fmla="*/ 3265715 w 3889829"/>
              <a:gd name="connsiteY7" fmla="*/ 2510971 h 3106057"/>
              <a:gd name="connsiteX8" fmla="*/ 2481943 w 3889829"/>
              <a:gd name="connsiteY8" fmla="*/ 2540000 h 3106057"/>
              <a:gd name="connsiteX9" fmla="*/ 1190172 w 3889829"/>
              <a:gd name="connsiteY9" fmla="*/ 2931886 h 3106057"/>
              <a:gd name="connsiteX10" fmla="*/ 435429 w 3889829"/>
              <a:gd name="connsiteY10" fmla="*/ 3106057 h 3106057"/>
              <a:gd name="connsiteX11" fmla="*/ 29029 w 3889829"/>
              <a:gd name="connsiteY11" fmla="*/ 3062514 h 3106057"/>
              <a:gd name="connsiteX12" fmla="*/ 0 w 3889829"/>
              <a:gd name="connsiteY12" fmla="*/ 0 h 3106057"/>
              <a:gd name="connsiteX0" fmla="*/ 0 w 3889829"/>
              <a:gd name="connsiteY0" fmla="*/ 0 h 3106057"/>
              <a:gd name="connsiteX1" fmla="*/ 1016000 w 3889829"/>
              <a:gd name="connsiteY1" fmla="*/ 29029 h 3106057"/>
              <a:gd name="connsiteX2" fmla="*/ 1611086 w 3889829"/>
              <a:gd name="connsiteY2" fmla="*/ 58057 h 3106057"/>
              <a:gd name="connsiteX3" fmla="*/ 2989943 w 3889829"/>
              <a:gd name="connsiteY3" fmla="*/ 101600 h 3106057"/>
              <a:gd name="connsiteX4" fmla="*/ 3889829 w 3889829"/>
              <a:gd name="connsiteY4" fmla="*/ 87086 h 3106057"/>
              <a:gd name="connsiteX5" fmla="*/ 3860800 w 3889829"/>
              <a:gd name="connsiteY5" fmla="*/ 3091543 h 3106057"/>
              <a:gd name="connsiteX6" fmla="*/ 3468915 w 3889829"/>
              <a:gd name="connsiteY6" fmla="*/ 2540000 h 3106057"/>
              <a:gd name="connsiteX7" fmla="*/ 3265715 w 3889829"/>
              <a:gd name="connsiteY7" fmla="*/ 2510971 h 3106057"/>
              <a:gd name="connsiteX8" fmla="*/ 2598057 w 3889829"/>
              <a:gd name="connsiteY8" fmla="*/ 2525486 h 3106057"/>
              <a:gd name="connsiteX9" fmla="*/ 1190172 w 3889829"/>
              <a:gd name="connsiteY9" fmla="*/ 2931886 h 3106057"/>
              <a:gd name="connsiteX10" fmla="*/ 435429 w 3889829"/>
              <a:gd name="connsiteY10" fmla="*/ 3106057 h 3106057"/>
              <a:gd name="connsiteX11" fmla="*/ 29029 w 3889829"/>
              <a:gd name="connsiteY11" fmla="*/ 3062514 h 3106057"/>
              <a:gd name="connsiteX12" fmla="*/ 0 w 3889829"/>
              <a:gd name="connsiteY12" fmla="*/ 0 h 3106057"/>
              <a:gd name="connsiteX0" fmla="*/ 0 w 3889829"/>
              <a:gd name="connsiteY0" fmla="*/ 0 h 3106057"/>
              <a:gd name="connsiteX1" fmla="*/ 1016000 w 3889829"/>
              <a:gd name="connsiteY1" fmla="*/ 29029 h 3106057"/>
              <a:gd name="connsiteX2" fmla="*/ 1611086 w 3889829"/>
              <a:gd name="connsiteY2" fmla="*/ 58057 h 3106057"/>
              <a:gd name="connsiteX3" fmla="*/ 2989943 w 3889829"/>
              <a:gd name="connsiteY3" fmla="*/ 101600 h 3106057"/>
              <a:gd name="connsiteX4" fmla="*/ 3889829 w 3889829"/>
              <a:gd name="connsiteY4" fmla="*/ 87086 h 3106057"/>
              <a:gd name="connsiteX5" fmla="*/ 3860800 w 3889829"/>
              <a:gd name="connsiteY5" fmla="*/ 3091543 h 3106057"/>
              <a:gd name="connsiteX6" fmla="*/ 3468915 w 3889829"/>
              <a:gd name="connsiteY6" fmla="*/ 2540000 h 3106057"/>
              <a:gd name="connsiteX7" fmla="*/ 3265715 w 3889829"/>
              <a:gd name="connsiteY7" fmla="*/ 2510971 h 3106057"/>
              <a:gd name="connsiteX8" fmla="*/ 2598057 w 3889829"/>
              <a:gd name="connsiteY8" fmla="*/ 2525486 h 3106057"/>
              <a:gd name="connsiteX9" fmla="*/ 2249715 w 3889829"/>
              <a:gd name="connsiteY9" fmla="*/ 2801257 h 3106057"/>
              <a:gd name="connsiteX10" fmla="*/ 435429 w 3889829"/>
              <a:gd name="connsiteY10" fmla="*/ 3106057 h 3106057"/>
              <a:gd name="connsiteX11" fmla="*/ 29029 w 3889829"/>
              <a:gd name="connsiteY11" fmla="*/ 3062514 h 3106057"/>
              <a:gd name="connsiteX12" fmla="*/ 0 w 3889829"/>
              <a:gd name="connsiteY12" fmla="*/ 0 h 3106057"/>
              <a:gd name="connsiteX0" fmla="*/ 0 w 3889829"/>
              <a:gd name="connsiteY0" fmla="*/ 0 h 3106057"/>
              <a:gd name="connsiteX1" fmla="*/ 1016000 w 3889829"/>
              <a:gd name="connsiteY1" fmla="*/ 29029 h 3106057"/>
              <a:gd name="connsiteX2" fmla="*/ 1611086 w 3889829"/>
              <a:gd name="connsiteY2" fmla="*/ 58057 h 3106057"/>
              <a:gd name="connsiteX3" fmla="*/ 2989943 w 3889829"/>
              <a:gd name="connsiteY3" fmla="*/ 101600 h 3106057"/>
              <a:gd name="connsiteX4" fmla="*/ 3889829 w 3889829"/>
              <a:gd name="connsiteY4" fmla="*/ 87086 h 3106057"/>
              <a:gd name="connsiteX5" fmla="*/ 3860800 w 3889829"/>
              <a:gd name="connsiteY5" fmla="*/ 3091543 h 3106057"/>
              <a:gd name="connsiteX6" fmla="*/ 3468915 w 3889829"/>
              <a:gd name="connsiteY6" fmla="*/ 2540000 h 3106057"/>
              <a:gd name="connsiteX7" fmla="*/ 3265715 w 3889829"/>
              <a:gd name="connsiteY7" fmla="*/ 2510971 h 3106057"/>
              <a:gd name="connsiteX8" fmla="*/ 2598057 w 3889829"/>
              <a:gd name="connsiteY8" fmla="*/ 2525486 h 3106057"/>
              <a:gd name="connsiteX9" fmla="*/ 2235201 w 3889829"/>
              <a:gd name="connsiteY9" fmla="*/ 2801257 h 3106057"/>
              <a:gd name="connsiteX10" fmla="*/ 435429 w 3889829"/>
              <a:gd name="connsiteY10" fmla="*/ 3106057 h 3106057"/>
              <a:gd name="connsiteX11" fmla="*/ 29029 w 3889829"/>
              <a:gd name="connsiteY11" fmla="*/ 3062514 h 3106057"/>
              <a:gd name="connsiteX12" fmla="*/ 0 w 3889829"/>
              <a:gd name="connsiteY12" fmla="*/ 0 h 3106057"/>
              <a:gd name="connsiteX0" fmla="*/ 0 w 3889829"/>
              <a:gd name="connsiteY0" fmla="*/ 0 h 3091543"/>
              <a:gd name="connsiteX1" fmla="*/ 1016000 w 3889829"/>
              <a:gd name="connsiteY1" fmla="*/ 29029 h 3091543"/>
              <a:gd name="connsiteX2" fmla="*/ 1611086 w 3889829"/>
              <a:gd name="connsiteY2" fmla="*/ 58057 h 3091543"/>
              <a:gd name="connsiteX3" fmla="*/ 2989943 w 3889829"/>
              <a:gd name="connsiteY3" fmla="*/ 101600 h 3091543"/>
              <a:gd name="connsiteX4" fmla="*/ 3889829 w 3889829"/>
              <a:gd name="connsiteY4" fmla="*/ 87086 h 3091543"/>
              <a:gd name="connsiteX5" fmla="*/ 3860800 w 3889829"/>
              <a:gd name="connsiteY5" fmla="*/ 3091543 h 3091543"/>
              <a:gd name="connsiteX6" fmla="*/ 3468915 w 3889829"/>
              <a:gd name="connsiteY6" fmla="*/ 2540000 h 3091543"/>
              <a:gd name="connsiteX7" fmla="*/ 3265715 w 3889829"/>
              <a:gd name="connsiteY7" fmla="*/ 2510971 h 3091543"/>
              <a:gd name="connsiteX8" fmla="*/ 2598057 w 3889829"/>
              <a:gd name="connsiteY8" fmla="*/ 2525486 h 3091543"/>
              <a:gd name="connsiteX9" fmla="*/ 2235201 w 3889829"/>
              <a:gd name="connsiteY9" fmla="*/ 2801257 h 3091543"/>
              <a:gd name="connsiteX10" fmla="*/ 1088572 w 3889829"/>
              <a:gd name="connsiteY10" fmla="*/ 3033485 h 3091543"/>
              <a:gd name="connsiteX11" fmla="*/ 29029 w 3889829"/>
              <a:gd name="connsiteY11" fmla="*/ 3062514 h 3091543"/>
              <a:gd name="connsiteX12" fmla="*/ 0 w 3889829"/>
              <a:gd name="connsiteY12" fmla="*/ 0 h 3091543"/>
              <a:gd name="connsiteX0" fmla="*/ 0 w 4209143"/>
              <a:gd name="connsiteY0" fmla="*/ 14514 h 3062514"/>
              <a:gd name="connsiteX1" fmla="*/ 1335314 w 4209143"/>
              <a:gd name="connsiteY1" fmla="*/ 0 h 3062514"/>
              <a:gd name="connsiteX2" fmla="*/ 1930400 w 4209143"/>
              <a:gd name="connsiteY2" fmla="*/ 29028 h 3062514"/>
              <a:gd name="connsiteX3" fmla="*/ 3309257 w 4209143"/>
              <a:gd name="connsiteY3" fmla="*/ 72571 h 3062514"/>
              <a:gd name="connsiteX4" fmla="*/ 4209143 w 4209143"/>
              <a:gd name="connsiteY4" fmla="*/ 58057 h 3062514"/>
              <a:gd name="connsiteX5" fmla="*/ 4180114 w 4209143"/>
              <a:gd name="connsiteY5" fmla="*/ 3062514 h 3062514"/>
              <a:gd name="connsiteX6" fmla="*/ 3788229 w 4209143"/>
              <a:gd name="connsiteY6" fmla="*/ 2510971 h 3062514"/>
              <a:gd name="connsiteX7" fmla="*/ 3585029 w 4209143"/>
              <a:gd name="connsiteY7" fmla="*/ 2481942 h 3062514"/>
              <a:gd name="connsiteX8" fmla="*/ 2917371 w 4209143"/>
              <a:gd name="connsiteY8" fmla="*/ 2496457 h 3062514"/>
              <a:gd name="connsiteX9" fmla="*/ 2554515 w 4209143"/>
              <a:gd name="connsiteY9" fmla="*/ 2772228 h 3062514"/>
              <a:gd name="connsiteX10" fmla="*/ 1407886 w 4209143"/>
              <a:gd name="connsiteY10" fmla="*/ 3004456 h 3062514"/>
              <a:gd name="connsiteX11" fmla="*/ 348343 w 4209143"/>
              <a:gd name="connsiteY11" fmla="*/ 3033485 h 3062514"/>
              <a:gd name="connsiteX12" fmla="*/ 0 w 4209143"/>
              <a:gd name="connsiteY12" fmla="*/ 14514 h 3062514"/>
              <a:gd name="connsiteX0" fmla="*/ 0 w 4194629"/>
              <a:gd name="connsiteY0" fmla="*/ 29028 h 3062514"/>
              <a:gd name="connsiteX1" fmla="*/ 1320800 w 4194629"/>
              <a:gd name="connsiteY1" fmla="*/ 0 h 3062514"/>
              <a:gd name="connsiteX2" fmla="*/ 1915886 w 4194629"/>
              <a:gd name="connsiteY2" fmla="*/ 29028 h 3062514"/>
              <a:gd name="connsiteX3" fmla="*/ 3294743 w 4194629"/>
              <a:gd name="connsiteY3" fmla="*/ 72571 h 3062514"/>
              <a:gd name="connsiteX4" fmla="*/ 4194629 w 4194629"/>
              <a:gd name="connsiteY4" fmla="*/ 58057 h 3062514"/>
              <a:gd name="connsiteX5" fmla="*/ 4165600 w 4194629"/>
              <a:gd name="connsiteY5" fmla="*/ 3062514 h 3062514"/>
              <a:gd name="connsiteX6" fmla="*/ 3773715 w 4194629"/>
              <a:gd name="connsiteY6" fmla="*/ 2510971 h 3062514"/>
              <a:gd name="connsiteX7" fmla="*/ 3570515 w 4194629"/>
              <a:gd name="connsiteY7" fmla="*/ 2481942 h 3062514"/>
              <a:gd name="connsiteX8" fmla="*/ 2902857 w 4194629"/>
              <a:gd name="connsiteY8" fmla="*/ 2496457 h 3062514"/>
              <a:gd name="connsiteX9" fmla="*/ 2540001 w 4194629"/>
              <a:gd name="connsiteY9" fmla="*/ 2772228 h 3062514"/>
              <a:gd name="connsiteX10" fmla="*/ 1393372 w 4194629"/>
              <a:gd name="connsiteY10" fmla="*/ 3004456 h 3062514"/>
              <a:gd name="connsiteX11" fmla="*/ 333829 w 4194629"/>
              <a:gd name="connsiteY11" fmla="*/ 3033485 h 3062514"/>
              <a:gd name="connsiteX12" fmla="*/ 0 w 4194629"/>
              <a:gd name="connsiteY12" fmla="*/ 29028 h 3062514"/>
              <a:gd name="connsiteX0" fmla="*/ 0 w 4194629"/>
              <a:gd name="connsiteY0" fmla="*/ 29028 h 3062514"/>
              <a:gd name="connsiteX1" fmla="*/ 1320800 w 4194629"/>
              <a:gd name="connsiteY1" fmla="*/ 0 h 3062514"/>
              <a:gd name="connsiteX2" fmla="*/ 1915886 w 4194629"/>
              <a:gd name="connsiteY2" fmla="*/ 29028 h 3062514"/>
              <a:gd name="connsiteX3" fmla="*/ 3294743 w 4194629"/>
              <a:gd name="connsiteY3" fmla="*/ 72571 h 3062514"/>
              <a:gd name="connsiteX4" fmla="*/ 4194629 w 4194629"/>
              <a:gd name="connsiteY4" fmla="*/ 58057 h 3062514"/>
              <a:gd name="connsiteX5" fmla="*/ 4165600 w 4194629"/>
              <a:gd name="connsiteY5" fmla="*/ 3062514 h 3062514"/>
              <a:gd name="connsiteX6" fmla="*/ 3773715 w 4194629"/>
              <a:gd name="connsiteY6" fmla="*/ 2510971 h 3062514"/>
              <a:gd name="connsiteX7" fmla="*/ 3570515 w 4194629"/>
              <a:gd name="connsiteY7" fmla="*/ 2481942 h 3062514"/>
              <a:gd name="connsiteX8" fmla="*/ 2902857 w 4194629"/>
              <a:gd name="connsiteY8" fmla="*/ 2496457 h 3062514"/>
              <a:gd name="connsiteX9" fmla="*/ 2540001 w 4194629"/>
              <a:gd name="connsiteY9" fmla="*/ 2772228 h 3062514"/>
              <a:gd name="connsiteX10" fmla="*/ 1393372 w 4194629"/>
              <a:gd name="connsiteY10" fmla="*/ 3004456 h 3062514"/>
              <a:gd name="connsiteX11" fmla="*/ 101600 w 4194629"/>
              <a:gd name="connsiteY11" fmla="*/ 3033485 h 3062514"/>
              <a:gd name="connsiteX12" fmla="*/ 0 w 4194629"/>
              <a:gd name="connsiteY12" fmla="*/ 29028 h 3062514"/>
              <a:gd name="connsiteX0" fmla="*/ 0 w 4194629"/>
              <a:gd name="connsiteY0" fmla="*/ 29028 h 3062514"/>
              <a:gd name="connsiteX1" fmla="*/ 1320800 w 4194629"/>
              <a:gd name="connsiteY1" fmla="*/ 0 h 3062514"/>
              <a:gd name="connsiteX2" fmla="*/ 1915886 w 4194629"/>
              <a:gd name="connsiteY2" fmla="*/ 29028 h 3062514"/>
              <a:gd name="connsiteX3" fmla="*/ 3294743 w 4194629"/>
              <a:gd name="connsiteY3" fmla="*/ 72571 h 3062514"/>
              <a:gd name="connsiteX4" fmla="*/ 4194629 w 4194629"/>
              <a:gd name="connsiteY4" fmla="*/ 58057 h 3062514"/>
              <a:gd name="connsiteX5" fmla="*/ 4165600 w 4194629"/>
              <a:gd name="connsiteY5" fmla="*/ 3062514 h 3062514"/>
              <a:gd name="connsiteX6" fmla="*/ 3773715 w 4194629"/>
              <a:gd name="connsiteY6" fmla="*/ 2510971 h 3062514"/>
              <a:gd name="connsiteX7" fmla="*/ 3570515 w 4194629"/>
              <a:gd name="connsiteY7" fmla="*/ 2481942 h 3062514"/>
              <a:gd name="connsiteX8" fmla="*/ 2902857 w 4194629"/>
              <a:gd name="connsiteY8" fmla="*/ 2496457 h 3062514"/>
              <a:gd name="connsiteX9" fmla="*/ 2540001 w 4194629"/>
              <a:gd name="connsiteY9" fmla="*/ 2772228 h 3062514"/>
              <a:gd name="connsiteX10" fmla="*/ 1393372 w 4194629"/>
              <a:gd name="connsiteY10" fmla="*/ 3004456 h 3062514"/>
              <a:gd name="connsiteX11" fmla="*/ 29028 w 4194629"/>
              <a:gd name="connsiteY11" fmla="*/ 3033485 h 3062514"/>
              <a:gd name="connsiteX12" fmla="*/ 0 w 4194629"/>
              <a:gd name="connsiteY12" fmla="*/ 29028 h 306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4629" h="3062514">
                <a:moveTo>
                  <a:pt x="0" y="29028"/>
                </a:moveTo>
                <a:lnTo>
                  <a:pt x="1320800" y="0"/>
                </a:lnTo>
                <a:lnTo>
                  <a:pt x="1915886" y="29028"/>
                </a:lnTo>
                <a:lnTo>
                  <a:pt x="3294743" y="72571"/>
                </a:lnTo>
                <a:lnTo>
                  <a:pt x="4194629" y="58057"/>
                </a:lnTo>
                <a:lnTo>
                  <a:pt x="4165600" y="3062514"/>
                </a:lnTo>
                <a:lnTo>
                  <a:pt x="3773715" y="2510971"/>
                </a:lnTo>
                <a:lnTo>
                  <a:pt x="3570515" y="2481942"/>
                </a:lnTo>
                <a:lnTo>
                  <a:pt x="2902857" y="2496457"/>
                </a:lnTo>
                <a:lnTo>
                  <a:pt x="2540001" y="2772228"/>
                </a:lnTo>
                <a:lnTo>
                  <a:pt x="1393372" y="3004456"/>
                </a:lnTo>
                <a:lnTo>
                  <a:pt x="29028" y="3033485"/>
                </a:lnTo>
                <a:lnTo>
                  <a:pt x="0" y="29028"/>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Tree>
    <p:extLst>
      <p:ext uri="{BB962C8B-B14F-4D97-AF65-F5344CB8AC3E}">
        <p14:creationId xmlns:p14="http://schemas.microsoft.com/office/powerpoint/2010/main" val="16106671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TCP 3-way handshake</a:t>
            </a:r>
            <a:endParaRPr lang="en-US" dirty="0"/>
          </a:p>
        </p:txBody>
      </p:sp>
      <p:sp>
        <p:nvSpPr>
          <p:cNvPr id="215" name="Line 5">
            <a:extLst>
              <a:ext uri="{FF2B5EF4-FFF2-40B4-BE49-F238E27FC236}">
                <a16:creationId xmlns:a16="http://schemas.microsoft.com/office/drawing/2014/main" id="{977A2B4A-655D-5443-8A4F-92884511787E}"/>
              </a:ext>
            </a:extLst>
          </p:cNvPr>
          <p:cNvSpPr>
            <a:spLocks noChangeShapeType="1"/>
          </p:cNvSpPr>
          <p:nvPr/>
        </p:nvSpPr>
        <p:spPr bwMode="auto">
          <a:xfrm flipH="1">
            <a:off x="3597473" y="2308996"/>
            <a:ext cx="1191" cy="1852613"/>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nvGrpSpPr>
          <p:cNvPr id="216" name="Group 102">
            <a:extLst>
              <a:ext uri="{FF2B5EF4-FFF2-40B4-BE49-F238E27FC236}">
                <a16:creationId xmlns:a16="http://schemas.microsoft.com/office/drawing/2014/main" id="{1F3D6A6C-5FEE-8646-8A80-04AC9F3BFF74}"/>
              </a:ext>
            </a:extLst>
          </p:cNvPr>
          <p:cNvGrpSpPr>
            <a:grpSpLocks/>
          </p:cNvGrpSpPr>
          <p:nvPr/>
        </p:nvGrpSpPr>
        <p:grpSpPr bwMode="auto">
          <a:xfrm>
            <a:off x="2049662" y="2254228"/>
            <a:ext cx="3429000" cy="716756"/>
            <a:chOff x="761" y="1363"/>
            <a:chExt cx="2880" cy="602"/>
          </a:xfrm>
        </p:grpSpPr>
        <p:sp>
          <p:nvSpPr>
            <p:cNvPr id="217" name="Line 10">
              <a:extLst>
                <a:ext uri="{FF2B5EF4-FFF2-40B4-BE49-F238E27FC236}">
                  <a16:creationId xmlns:a16="http://schemas.microsoft.com/office/drawing/2014/main" id="{EE87312F-9111-3748-8D8C-BFB220C5EE37}"/>
                </a:ext>
              </a:extLst>
            </p:cNvPr>
            <p:cNvSpPr>
              <a:spLocks noChangeShapeType="1"/>
            </p:cNvSpPr>
            <p:nvPr/>
          </p:nvSpPr>
          <p:spPr bwMode="auto">
            <a:xfrm>
              <a:off x="2062" y="1502"/>
              <a:ext cx="1579" cy="46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18" name="Rectangle 12">
              <a:extLst>
                <a:ext uri="{FF2B5EF4-FFF2-40B4-BE49-F238E27FC236}">
                  <a16:creationId xmlns:a16="http://schemas.microsoft.com/office/drawing/2014/main" id="{F50F8FCD-3A00-574F-A159-92B207C593BD}"/>
                </a:ext>
              </a:extLst>
            </p:cNvPr>
            <p:cNvSpPr>
              <a:spLocks noChangeArrowheads="1"/>
            </p:cNvSpPr>
            <p:nvPr/>
          </p:nvSpPr>
          <p:spPr bwMode="auto">
            <a:xfrm>
              <a:off x="2518" y="1565"/>
              <a:ext cx="590" cy="27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19" name="Text Box 13">
              <a:extLst>
                <a:ext uri="{FF2B5EF4-FFF2-40B4-BE49-F238E27FC236}">
                  <a16:creationId xmlns:a16="http://schemas.microsoft.com/office/drawing/2014/main" id="{24E8EE1C-DBA9-8F4D-82EE-29CEECDFAAD7}"/>
                </a:ext>
              </a:extLst>
            </p:cNvPr>
            <p:cNvSpPr txBox="1">
              <a:spLocks noChangeArrowheads="1"/>
            </p:cNvSpPr>
            <p:nvPr/>
          </p:nvSpPr>
          <p:spPr bwMode="auto">
            <a:xfrm>
              <a:off x="2286" y="1624"/>
              <a:ext cx="1145" cy="23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SYNbit=1, Seq=x</a:t>
              </a:r>
            </a:p>
          </p:txBody>
        </p:sp>
        <p:sp>
          <p:nvSpPr>
            <p:cNvPr id="220" name="Text Box 21">
              <a:extLst>
                <a:ext uri="{FF2B5EF4-FFF2-40B4-BE49-F238E27FC236}">
                  <a16:creationId xmlns:a16="http://schemas.microsoft.com/office/drawing/2014/main" id="{8343DEBF-07A5-D746-BE48-88F38BD40754}"/>
                </a:ext>
              </a:extLst>
            </p:cNvPr>
            <p:cNvSpPr txBox="1">
              <a:spLocks noChangeArrowheads="1"/>
            </p:cNvSpPr>
            <p:nvPr/>
          </p:nvSpPr>
          <p:spPr bwMode="auto">
            <a:xfrm>
              <a:off x="761" y="1363"/>
              <a:ext cx="1279" cy="32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90000"/>
                </a:lnSpc>
                <a:spcBef>
                  <a:spcPct val="0"/>
                </a:spcBef>
                <a:spcAft>
                  <a:spcPct val="0"/>
                </a:spcAft>
                <a:buClrTx/>
                <a:defRPr/>
              </a:pPr>
              <a:r>
                <a:rPr lang="en-US" sz="1050">
                  <a:solidFill>
                    <a:srgbClr val="000000"/>
                  </a:solidFill>
                  <a:cs typeface="+mn-cs"/>
                </a:rPr>
                <a:t>choose init seq num, x</a:t>
              </a:r>
            </a:p>
            <a:p>
              <a:pPr algn="r" defTabSz="685800" eaLnBrk="0" fontAlgn="base" hangingPunct="0">
                <a:lnSpc>
                  <a:spcPct val="90000"/>
                </a:lnSpc>
                <a:spcBef>
                  <a:spcPct val="0"/>
                </a:spcBef>
                <a:spcAft>
                  <a:spcPct val="0"/>
                </a:spcAft>
                <a:buClrTx/>
                <a:defRPr/>
              </a:pPr>
              <a:r>
                <a:rPr lang="en-US" sz="1050">
                  <a:solidFill>
                    <a:srgbClr val="000000"/>
                  </a:solidFill>
                  <a:cs typeface="+mn-cs"/>
                </a:rPr>
                <a:t>send TCP SYN msg</a:t>
              </a:r>
            </a:p>
          </p:txBody>
        </p:sp>
      </p:grpSp>
      <p:sp>
        <p:nvSpPr>
          <p:cNvPr id="221" name="Line 22">
            <a:extLst>
              <a:ext uri="{FF2B5EF4-FFF2-40B4-BE49-F238E27FC236}">
                <a16:creationId xmlns:a16="http://schemas.microsoft.com/office/drawing/2014/main" id="{2FC7049F-93A3-A84A-9D90-B3F4B6E3F6E9}"/>
              </a:ext>
            </a:extLst>
          </p:cNvPr>
          <p:cNvSpPr>
            <a:spLocks noChangeShapeType="1"/>
          </p:cNvSpPr>
          <p:nvPr/>
        </p:nvSpPr>
        <p:spPr bwMode="auto">
          <a:xfrm flipH="1">
            <a:off x="5539384" y="2361383"/>
            <a:ext cx="1190" cy="2563416"/>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22" name="Text Box 92">
            <a:extLst>
              <a:ext uri="{FF2B5EF4-FFF2-40B4-BE49-F238E27FC236}">
                <a16:creationId xmlns:a16="http://schemas.microsoft.com/office/drawing/2014/main" id="{8192AE36-3CEB-7940-A712-3437D9AE1C17}"/>
              </a:ext>
            </a:extLst>
          </p:cNvPr>
          <p:cNvSpPr txBox="1">
            <a:spLocks noChangeArrowheads="1"/>
          </p:cNvSpPr>
          <p:nvPr/>
        </p:nvSpPr>
        <p:spPr bwMode="auto">
          <a:xfrm>
            <a:off x="7153046" y="4490221"/>
            <a:ext cx="63030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CC0000"/>
                </a:solidFill>
                <a:cs typeface="+mn-cs"/>
              </a:rPr>
              <a:t>ESTAB</a:t>
            </a:r>
          </a:p>
        </p:txBody>
      </p:sp>
      <p:grpSp>
        <p:nvGrpSpPr>
          <p:cNvPr id="223" name="Group 109">
            <a:extLst>
              <a:ext uri="{FF2B5EF4-FFF2-40B4-BE49-F238E27FC236}">
                <a16:creationId xmlns:a16="http://schemas.microsoft.com/office/drawing/2014/main" id="{9180F1A8-9EF0-3C49-80B2-6C9528088F36}"/>
              </a:ext>
            </a:extLst>
          </p:cNvPr>
          <p:cNvGrpSpPr>
            <a:grpSpLocks/>
          </p:cNvGrpSpPr>
          <p:nvPr/>
        </p:nvGrpSpPr>
        <p:grpSpPr bwMode="auto">
          <a:xfrm>
            <a:off x="3596283" y="2756671"/>
            <a:ext cx="3446859" cy="1069181"/>
            <a:chOff x="2060" y="1785"/>
            <a:chExt cx="2895" cy="898"/>
          </a:xfrm>
        </p:grpSpPr>
        <p:sp>
          <p:nvSpPr>
            <p:cNvPr id="224" name="Line 11">
              <a:extLst>
                <a:ext uri="{FF2B5EF4-FFF2-40B4-BE49-F238E27FC236}">
                  <a16:creationId xmlns:a16="http://schemas.microsoft.com/office/drawing/2014/main" id="{660BD729-B466-584F-9DAC-1C1358024968}"/>
                </a:ext>
              </a:extLst>
            </p:cNvPr>
            <p:cNvSpPr>
              <a:spLocks noChangeShapeType="1"/>
            </p:cNvSpPr>
            <p:nvPr/>
          </p:nvSpPr>
          <p:spPr bwMode="auto">
            <a:xfrm flipH="1">
              <a:off x="2060" y="2031"/>
              <a:ext cx="1580" cy="65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25" name="Rectangle 14">
              <a:extLst>
                <a:ext uri="{FF2B5EF4-FFF2-40B4-BE49-F238E27FC236}">
                  <a16:creationId xmlns:a16="http://schemas.microsoft.com/office/drawing/2014/main" id="{36832487-CAD9-A047-9D5F-96D1B02D3E65}"/>
                </a:ext>
              </a:extLst>
            </p:cNvPr>
            <p:cNvSpPr>
              <a:spLocks noChangeArrowheads="1"/>
            </p:cNvSpPr>
            <p:nvPr/>
          </p:nvSpPr>
          <p:spPr bwMode="auto">
            <a:xfrm>
              <a:off x="2381" y="2206"/>
              <a:ext cx="896" cy="32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26" name="Text Box 83">
              <a:extLst>
                <a:ext uri="{FF2B5EF4-FFF2-40B4-BE49-F238E27FC236}">
                  <a16:creationId xmlns:a16="http://schemas.microsoft.com/office/drawing/2014/main" id="{393E04DD-B089-D14F-BFBB-76E878EC5F6F}"/>
                </a:ext>
              </a:extLst>
            </p:cNvPr>
            <p:cNvSpPr txBox="1">
              <a:spLocks noChangeArrowheads="1"/>
            </p:cNvSpPr>
            <p:nvPr/>
          </p:nvSpPr>
          <p:spPr bwMode="auto">
            <a:xfrm>
              <a:off x="2131" y="2169"/>
              <a:ext cx="1590" cy="38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SYNbit=1, Seq=y</a:t>
              </a:r>
            </a:p>
            <a:p>
              <a:pPr algn="ctr" defTabSz="685800" eaLnBrk="0" fontAlgn="base" hangingPunct="0">
                <a:spcBef>
                  <a:spcPct val="0"/>
                </a:spcBef>
                <a:spcAft>
                  <a:spcPct val="0"/>
                </a:spcAft>
                <a:buClrTx/>
                <a:defRPr/>
              </a:pPr>
              <a:r>
                <a:rPr lang="en-US" sz="1200">
                  <a:solidFill>
                    <a:srgbClr val="000000"/>
                  </a:solidFill>
                  <a:cs typeface="+mn-cs"/>
                </a:rPr>
                <a:t>ACKbit=1; ACKnum=x+1</a:t>
              </a:r>
            </a:p>
          </p:txBody>
        </p:sp>
        <p:sp>
          <p:nvSpPr>
            <p:cNvPr id="227" name="Text Box 93">
              <a:extLst>
                <a:ext uri="{FF2B5EF4-FFF2-40B4-BE49-F238E27FC236}">
                  <a16:creationId xmlns:a16="http://schemas.microsoft.com/office/drawing/2014/main" id="{D2107B90-790F-D84D-8A95-4CD5BE8D772A}"/>
                </a:ext>
              </a:extLst>
            </p:cNvPr>
            <p:cNvSpPr txBox="1">
              <a:spLocks noChangeArrowheads="1"/>
            </p:cNvSpPr>
            <p:nvPr/>
          </p:nvSpPr>
          <p:spPr bwMode="auto">
            <a:xfrm>
              <a:off x="3676" y="1785"/>
              <a:ext cx="1279" cy="44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90000"/>
                </a:lnSpc>
                <a:spcBef>
                  <a:spcPct val="0"/>
                </a:spcBef>
                <a:spcAft>
                  <a:spcPct val="0"/>
                </a:spcAft>
                <a:buClrTx/>
                <a:defRPr/>
              </a:pPr>
              <a:r>
                <a:rPr lang="en-US" sz="1050">
                  <a:solidFill>
                    <a:srgbClr val="000000"/>
                  </a:solidFill>
                  <a:cs typeface="+mn-cs"/>
                </a:rPr>
                <a:t>choose init seq num, y</a:t>
              </a:r>
            </a:p>
            <a:p>
              <a:pPr defTabSz="685800" eaLnBrk="0" fontAlgn="base" hangingPunct="0">
                <a:lnSpc>
                  <a:spcPct val="90000"/>
                </a:lnSpc>
                <a:spcBef>
                  <a:spcPct val="0"/>
                </a:spcBef>
                <a:spcAft>
                  <a:spcPct val="0"/>
                </a:spcAft>
                <a:buClrTx/>
                <a:defRPr/>
              </a:pPr>
              <a:r>
                <a:rPr lang="en-US" sz="1050">
                  <a:solidFill>
                    <a:srgbClr val="000000"/>
                  </a:solidFill>
                  <a:cs typeface="+mn-cs"/>
                </a:rPr>
                <a:t>send TCP SYNACK</a:t>
              </a:r>
            </a:p>
            <a:p>
              <a:pPr defTabSz="685800" eaLnBrk="0" fontAlgn="base" hangingPunct="0">
                <a:lnSpc>
                  <a:spcPct val="90000"/>
                </a:lnSpc>
                <a:spcBef>
                  <a:spcPct val="0"/>
                </a:spcBef>
                <a:spcAft>
                  <a:spcPct val="0"/>
                </a:spcAft>
                <a:buClrTx/>
                <a:defRPr/>
              </a:pPr>
              <a:r>
                <a:rPr lang="en-US" sz="1050">
                  <a:solidFill>
                    <a:srgbClr val="000000"/>
                  </a:solidFill>
                  <a:cs typeface="+mn-cs"/>
                </a:rPr>
                <a:t>msg, acking SYN</a:t>
              </a:r>
            </a:p>
          </p:txBody>
        </p:sp>
      </p:grpSp>
      <p:grpSp>
        <p:nvGrpSpPr>
          <p:cNvPr id="228" name="Group 110">
            <a:extLst>
              <a:ext uri="{FF2B5EF4-FFF2-40B4-BE49-F238E27FC236}">
                <a16:creationId xmlns:a16="http://schemas.microsoft.com/office/drawing/2014/main" id="{92A8D17F-88B5-E34B-ADF1-D1D5F4C6CACA}"/>
              </a:ext>
            </a:extLst>
          </p:cNvPr>
          <p:cNvGrpSpPr>
            <a:grpSpLocks/>
          </p:cNvGrpSpPr>
          <p:nvPr/>
        </p:nvGrpSpPr>
        <p:grpSpPr bwMode="auto">
          <a:xfrm>
            <a:off x="1823443" y="3580584"/>
            <a:ext cx="5083968" cy="1056085"/>
            <a:chOff x="571" y="2477"/>
            <a:chExt cx="4270" cy="887"/>
          </a:xfrm>
        </p:grpSpPr>
        <p:sp>
          <p:nvSpPr>
            <p:cNvPr id="229" name="Line 84">
              <a:extLst>
                <a:ext uri="{FF2B5EF4-FFF2-40B4-BE49-F238E27FC236}">
                  <a16:creationId xmlns:a16="http://schemas.microsoft.com/office/drawing/2014/main" id="{31D580AA-9CAF-1544-A3DB-06757FBBB395}"/>
                </a:ext>
              </a:extLst>
            </p:cNvPr>
            <p:cNvSpPr>
              <a:spLocks noChangeShapeType="1"/>
            </p:cNvSpPr>
            <p:nvPr/>
          </p:nvSpPr>
          <p:spPr bwMode="auto">
            <a:xfrm>
              <a:off x="2073" y="2728"/>
              <a:ext cx="1579" cy="46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0" name="Rectangle 89">
              <a:extLst>
                <a:ext uri="{FF2B5EF4-FFF2-40B4-BE49-F238E27FC236}">
                  <a16:creationId xmlns:a16="http://schemas.microsoft.com/office/drawing/2014/main" id="{60D16AD1-FAFA-6248-BB4D-76643C40A64C}"/>
                </a:ext>
              </a:extLst>
            </p:cNvPr>
            <p:cNvSpPr>
              <a:spLocks noChangeArrowheads="1"/>
            </p:cNvSpPr>
            <p:nvPr/>
          </p:nvSpPr>
          <p:spPr bwMode="auto">
            <a:xfrm>
              <a:off x="2486" y="2806"/>
              <a:ext cx="775" cy="27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1" name="Text Box 90">
              <a:extLst>
                <a:ext uri="{FF2B5EF4-FFF2-40B4-BE49-F238E27FC236}">
                  <a16:creationId xmlns:a16="http://schemas.microsoft.com/office/drawing/2014/main" id="{D8F9F960-0A9B-F045-8B04-6F4D63130318}"/>
                </a:ext>
              </a:extLst>
            </p:cNvPr>
            <p:cNvSpPr txBox="1">
              <a:spLocks noChangeArrowheads="1"/>
            </p:cNvSpPr>
            <p:nvPr/>
          </p:nvSpPr>
          <p:spPr bwMode="auto">
            <a:xfrm>
              <a:off x="2065" y="2852"/>
              <a:ext cx="1584" cy="23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ACKbit=1, ACKnum=y+1</a:t>
              </a:r>
            </a:p>
          </p:txBody>
        </p:sp>
        <p:sp>
          <p:nvSpPr>
            <p:cNvPr id="232" name="Text Box 94">
              <a:extLst>
                <a:ext uri="{FF2B5EF4-FFF2-40B4-BE49-F238E27FC236}">
                  <a16:creationId xmlns:a16="http://schemas.microsoft.com/office/drawing/2014/main" id="{B9046815-BDD2-9143-979C-D64169C26C55}"/>
                </a:ext>
              </a:extLst>
            </p:cNvPr>
            <p:cNvSpPr txBox="1">
              <a:spLocks noChangeArrowheads="1"/>
            </p:cNvSpPr>
            <p:nvPr/>
          </p:nvSpPr>
          <p:spPr bwMode="auto">
            <a:xfrm>
              <a:off x="571" y="2477"/>
              <a:ext cx="1473" cy="68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90000"/>
                </a:lnSpc>
                <a:spcBef>
                  <a:spcPct val="0"/>
                </a:spcBef>
                <a:spcAft>
                  <a:spcPct val="0"/>
                </a:spcAft>
                <a:buClrTx/>
                <a:defRPr/>
              </a:pPr>
              <a:r>
                <a:rPr lang="en-US" sz="1050" dirty="0">
                  <a:solidFill>
                    <a:srgbClr val="000000"/>
                  </a:solidFill>
                  <a:cs typeface="+mn-cs"/>
                </a:rPr>
                <a:t>received SYNACK(x) </a:t>
              </a:r>
            </a:p>
            <a:p>
              <a:pPr algn="r" defTabSz="685800" eaLnBrk="0" fontAlgn="base" hangingPunct="0">
                <a:lnSpc>
                  <a:spcPct val="90000"/>
                </a:lnSpc>
                <a:spcBef>
                  <a:spcPct val="0"/>
                </a:spcBef>
                <a:spcAft>
                  <a:spcPct val="0"/>
                </a:spcAft>
                <a:buClrTx/>
                <a:defRPr/>
              </a:pPr>
              <a:r>
                <a:rPr lang="en-US" sz="1050" dirty="0">
                  <a:solidFill>
                    <a:srgbClr val="000000"/>
                  </a:solidFill>
                  <a:cs typeface="+mn-cs"/>
                </a:rPr>
                <a:t>indicates server is live;</a:t>
              </a:r>
            </a:p>
            <a:p>
              <a:pPr algn="r" defTabSz="685800" eaLnBrk="0" fontAlgn="base" hangingPunct="0">
                <a:lnSpc>
                  <a:spcPct val="90000"/>
                </a:lnSpc>
                <a:spcBef>
                  <a:spcPct val="0"/>
                </a:spcBef>
                <a:spcAft>
                  <a:spcPct val="0"/>
                </a:spcAft>
                <a:buClrTx/>
                <a:defRPr/>
              </a:pPr>
              <a:r>
                <a:rPr lang="en-US" sz="1050" dirty="0">
                  <a:solidFill>
                    <a:srgbClr val="000000"/>
                  </a:solidFill>
                  <a:cs typeface="+mn-cs"/>
                </a:rPr>
                <a:t>send ACK for SYNACK;</a:t>
              </a:r>
            </a:p>
            <a:p>
              <a:pPr algn="r" defTabSz="685800" eaLnBrk="0" fontAlgn="base" hangingPunct="0">
                <a:lnSpc>
                  <a:spcPct val="90000"/>
                </a:lnSpc>
                <a:spcBef>
                  <a:spcPct val="0"/>
                </a:spcBef>
                <a:spcAft>
                  <a:spcPct val="0"/>
                </a:spcAft>
                <a:buClrTx/>
                <a:defRPr/>
              </a:pPr>
              <a:r>
                <a:rPr lang="en-US" sz="1050" dirty="0">
                  <a:solidFill>
                    <a:srgbClr val="000000"/>
                  </a:solidFill>
                  <a:cs typeface="+mn-cs"/>
                </a:rPr>
                <a:t>this segment may contain </a:t>
              </a:r>
            </a:p>
            <a:p>
              <a:pPr algn="r" defTabSz="685800" eaLnBrk="0" fontAlgn="base" hangingPunct="0">
                <a:lnSpc>
                  <a:spcPct val="90000"/>
                </a:lnSpc>
                <a:spcBef>
                  <a:spcPct val="0"/>
                </a:spcBef>
                <a:spcAft>
                  <a:spcPct val="0"/>
                </a:spcAft>
                <a:buClrTx/>
                <a:defRPr/>
              </a:pPr>
              <a:r>
                <a:rPr lang="en-US" sz="1050" dirty="0">
                  <a:solidFill>
                    <a:srgbClr val="000000"/>
                  </a:solidFill>
                  <a:cs typeface="+mn-cs"/>
                </a:rPr>
                <a:t>client-to-server data</a:t>
              </a:r>
            </a:p>
          </p:txBody>
        </p:sp>
        <p:sp>
          <p:nvSpPr>
            <p:cNvPr id="233" name="Text Box 95">
              <a:extLst>
                <a:ext uri="{FF2B5EF4-FFF2-40B4-BE49-F238E27FC236}">
                  <a16:creationId xmlns:a16="http://schemas.microsoft.com/office/drawing/2014/main" id="{ADF0930B-F723-4446-8C5B-8996D59396E2}"/>
                </a:ext>
              </a:extLst>
            </p:cNvPr>
            <p:cNvSpPr txBox="1">
              <a:spLocks noChangeArrowheads="1"/>
            </p:cNvSpPr>
            <p:nvPr/>
          </p:nvSpPr>
          <p:spPr bwMode="auto">
            <a:xfrm>
              <a:off x="3640" y="3042"/>
              <a:ext cx="1201" cy="32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90000"/>
                </a:lnSpc>
                <a:spcBef>
                  <a:spcPct val="0"/>
                </a:spcBef>
                <a:spcAft>
                  <a:spcPct val="0"/>
                </a:spcAft>
                <a:buClrTx/>
                <a:defRPr/>
              </a:pPr>
              <a:r>
                <a:rPr lang="en-US" sz="1050">
                  <a:solidFill>
                    <a:srgbClr val="000000"/>
                  </a:solidFill>
                  <a:cs typeface="+mn-cs"/>
                </a:rPr>
                <a:t>received ACK(y) </a:t>
              </a:r>
            </a:p>
            <a:p>
              <a:pPr defTabSz="685800" eaLnBrk="0" fontAlgn="base" hangingPunct="0">
                <a:lnSpc>
                  <a:spcPct val="90000"/>
                </a:lnSpc>
                <a:spcBef>
                  <a:spcPct val="0"/>
                </a:spcBef>
                <a:spcAft>
                  <a:spcPct val="0"/>
                </a:spcAft>
                <a:buClrTx/>
                <a:defRPr/>
              </a:pPr>
              <a:r>
                <a:rPr lang="en-US" sz="1050">
                  <a:solidFill>
                    <a:srgbClr val="000000"/>
                  </a:solidFill>
                  <a:cs typeface="+mn-cs"/>
                </a:rPr>
                <a:t>indicates client is live</a:t>
              </a:r>
            </a:p>
          </p:txBody>
        </p:sp>
      </p:grpSp>
      <p:grpSp>
        <p:nvGrpSpPr>
          <p:cNvPr id="234" name="Group 105">
            <a:extLst>
              <a:ext uri="{FF2B5EF4-FFF2-40B4-BE49-F238E27FC236}">
                <a16:creationId xmlns:a16="http://schemas.microsoft.com/office/drawing/2014/main" id="{45AA77DF-71CD-2E48-9AEE-EC1E8FB1B1C5}"/>
              </a:ext>
            </a:extLst>
          </p:cNvPr>
          <p:cNvGrpSpPr>
            <a:grpSpLocks/>
          </p:cNvGrpSpPr>
          <p:nvPr/>
        </p:nvGrpSpPr>
        <p:grpSpPr bwMode="auto">
          <a:xfrm>
            <a:off x="1334096" y="2282803"/>
            <a:ext cx="823912" cy="550069"/>
            <a:chOff x="160" y="1387"/>
            <a:chExt cx="692" cy="462"/>
          </a:xfrm>
        </p:grpSpPr>
        <p:sp>
          <p:nvSpPr>
            <p:cNvPr id="235" name="Text Box 91">
              <a:extLst>
                <a:ext uri="{FF2B5EF4-FFF2-40B4-BE49-F238E27FC236}">
                  <a16:creationId xmlns:a16="http://schemas.microsoft.com/office/drawing/2014/main" id="{B93FA479-02A5-4C43-B059-3F1D0BB052E8}"/>
                </a:ext>
              </a:extLst>
            </p:cNvPr>
            <p:cNvSpPr txBox="1">
              <a:spLocks noChangeArrowheads="1"/>
            </p:cNvSpPr>
            <p:nvPr/>
          </p:nvSpPr>
          <p:spPr bwMode="auto">
            <a:xfrm>
              <a:off x="160" y="1616"/>
              <a:ext cx="692"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SYNSENT</a:t>
              </a:r>
            </a:p>
          </p:txBody>
        </p:sp>
        <p:sp>
          <p:nvSpPr>
            <p:cNvPr id="236" name="Line 103">
              <a:extLst>
                <a:ext uri="{FF2B5EF4-FFF2-40B4-BE49-F238E27FC236}">
                  <a16:creationId xmlns:a16="http://schemas.microsoft.com/office/drawing/2014/main" id="{C569F88B-55D7-1F45-9FD5-8D995E4C94A5}"/>
                </a:ext>
              </a:extLst>
            </p:cNvPr>
            <p:cNvSpPr>
              <a:spLocks noChangeShapeType="1"/>
            </p:cNvSpPr>
            <p:nvPr/>
          </p:nvSpPr>
          <p:spPr bwMode="auto">
            <a:xfrm>
              <a:off x="462" y="1387"/>
              <a:ext cx="0" cy="277"/>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237" name="Group 111">
            <a:extLst>
              <a:ext uri="{FF2B5EF4-FFF2-40B4-BE49-F238E27FC236}">
                <a16:creationId xmlns:a16="http://schemas.microsoft.com/office/drawing/2014/main" id="{FBD3641B-4567-B84B-B0A9-51F31757E64D}"/>
              </a:ext>
            </a:extLst>
          </p:cNvPr>
          <p:cNvGrpSpPr>
            <a:grpSpLocks/>
          </p:cNvGrpSpPr>
          <p:nvPr/>
        </p:nvGrpSpPr>
        <p:grpSpPr bwMode="auto">
          <a:xfrm>
            <a:off x="1335286" y="2778102"/>
            <a:ext cx="629842" cy="1241822"/>
            <a:chOff x="161" y="1803"/>
            <a:chExt cx="529" cy="1043"/>
          </a:xfrm>
        </p:grpSpPr>
        <p:sp>
          <p:nvSpPr>
            <p:cNvPr id="238" name="Text Box 16">
              <a:extLst>
                <a:ext uri="{FF2B5EF4-FFF2-40B4-BE49-F238E27FC236}">
                  <a16:creationId xmlns:a16="http://schemas.microsoft.com/office/drawing/2014/main" id="{46A42911-E4FA-6E45-98D3-9BA61AF39351}"/>
                </a:ext>
              </a:extLst>
            </p:cNvPr>
            <p:cNvSpPr txBox="1">
              <a:spLocks noChangeArrowheads="1"/>
            </p:cNvSpPr>
            <p:nvPr/>
          </p:nvSpPr>
          <p:spPr bwMode="auto">
            <a:xfrm>
              <a:off x="161" y="2613"/>
              <a:ext cx="529"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CC0000"/>
                  </a:solidFill>
                  <a:cs typeface="+mn-cs"/>
                </a:rPr>
                <a:t>ESTAB</a:t>
              </a:r>
            </a:p>
          </p:txBody>
        </p:sp>
        <p:sp>
          <p:nvSpPr>
            <p:cNvPr id="239" name="Line 104">
              <a:extLst>
                <a:ext uri="{FF2B5EF4-FFF2-40B4-BE49-F238E27FC236}">
                  <a16:creationId xmlns:a16="http://schemas.microsoft.com/office/drawing/2014/main" id="{B764515C-528C-5B41-979E-CEB5F77FD9DC}"/>
                </a:ext>
              </a:extLst>
            </p:cNvPr>
            <p:cNvSpPr>
              <a:spLocks noChangeShapeType="1"/>
            </p:cNvSpPr>
            <p:nvPr/>
          </p:nvSpPr>
          <p:spPr bwMode="auto">
            <a:xfrm>
              <a:off x="465" y="1803"/>
              <a:ext cx="0" cy="797"/>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240" name="Group 108">
            <a:extLst>
              <a:ext uri="{FF2B5EF4-FFF2-40B4-BE49-F238E27FC236}">
                <a16:creationId xmlns:a16="http://schemas.microsoft.com/office/drawing/2014/main" id="{E9975853-CA29-F64E-9978-90818E85074F}"/>
              </a:ext>
            </a:extLst>
          </p:cNvPr>
          <p:cNvGrpSpPr>
            <a:grpSpLocks/>
          </p:cNvGrpSpPr>
          <p:nvPr/>
        </p:nvGrpSpPr>
        <p:grpSpPr bwMode="auto">
          <a:xfrm>
            <a:off x="6924080" y="2324475"/>
            <a:ext cx="892969" cy="919162"/>
            <a:chOff x="4855" y="1422"/>
            <a:chExt cx="750" cy="772"/>
          </a:xfrm>
        </p:grpSpPr>
        <p:sp>
          <p:nvSpPr>
            <p:cNvPr id="241" name="Text Box 99">
              <a:extLst>
                <a:ext uri="{FF2B5EF4-FFF2-40B4-BE49-F238E27FC236}">
                  <a16:creationId xmlns:a16="http://schemas.microsoft.com/office/drawing/2014/main" id="{8F08BD14-4FFB-B243-AC1A-68FE85BE4E11}"/>
                </a:ext>
              </a:extLst>
            </p:cNvPr>
            <p:cNvSpPr txBox="1">
              <a:spLocks noChangeArrowheads="1"/>
            </p:cNvSpPr>
            <p:nvPr/>
          </p:nvSpPr>
          <p:spPr bwMode="auto">
            <a:xfrm>
              <a:off x="4855" y="1961"/>
              <a:ext cx="750"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SYN RCVD</a:t>
              </a:r>
            </a:p>
          </p:txBody>
        </p:sp>
        <p:sp>
          <p:nvSpPr>
            <p:cNvPr id="242" name="Line 106">
              <a:extLst>
                <a:ext uri="{FF2B5EF4-FFF2-40B4-BE49-F238E27FC236}">
                  <a16:creationId xmlns:a16="http://schemas.microsoft.com/office/drawing/2014/main" id="{0D6BD76C-B84A-F940-AC88-70ACC69EC6F4}"/>
                </a:ext>
              </a:extLst>
            </p:cNvPr>
            <p:cNvSpPr>
              <a:spLocks noChangeShapeType="1"/>
            </p:cNvSpPr>
            <p:nvPr/>
          </p:nvSpPr>
          <p:spPr bwMode="auto">
            <a:xfrm>
              <a:off x="5339" y="1422"/>
              <a:ext cx="0" cy="569"/>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43" name="Line 107">
            <a:extLst>
              <a:ext uri="{FF2B5EF4-FFF2-40B4-BE49-F238E27FC236}">
                <a16:creationId xmlns:a16="http://schemas.microsoft.com/office/drawing/2014/main" id="{28C3410E-FF26-2849-8647-5DA1E34B6C9E}"/>
              </a:ext>
            </a:extLst>
          </p:cNvPr>
          <p:cNvSpPr>
            <a:spLocks noChangeShapeType="1"/>
          </p:cNvSpPr>
          <p:nvPr/>
        </p:nvSpPr>
        <p:spPr bwMode="auto">
          <a:xfrm>
            <a:off x="7487246" y="3225778"/>
            <a:ext cx="0" cy="1278731"/>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5" name="Text Box 114">
            <a:extLst>
              <a:ext uri="{FF2B5EF4-FFF2-40B4-BE49-F238E27FC236}">
                <a16:creationId xmlns:a16="http://schemas.microsoft.com/office/drawing/2014/main" id="{A27DEC11-2958-674C-B587-49A38C649582}"/>
              </a:ext>
            </a:extLst>
          </p:cNvPr>
          <p:cNvSpPr txBox="1">
            <a:spLocks noChangeArrowheads="1"/>
          </p:cNvSpPr>
          <p:nvPr/>
        </p:nvSpPr>
        <p:spPr bwMode="auto">
          <a:xfrm>
            <a:off x="997009" y="1256811"/>
            <a:ext cx="1428661" cy="600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spcBef>
                <a:spcPct val="0"/>
              </a:spcBef>
              <a:spcAft>
                <a:spcPct val="0"/>
              </a:spcAft>
              <a:buClrTx/>
              <a:defRPr/>
            </a:pPr>
            <a:r>
              <a:rPr lang="en-US" sz="2100" dirty="0">
                <a:solidFill>
                  <a:srgbClr val="000099"/>
                </a:solidFill>
                <a:latin typeface="Calibri"/>
                <a:cs typeface="+mn-cs"/>
              </a:rPr>
              <a:t>C</a:t>
            </a:r>
            <a:r>
              <a:rPr lang="en-US" sz="2100" dirty="0" err="1">
                <a:solidFill>
                  <a:srgbClr val="000099"/>
                </a:solidFill>
                <a:latin typeface="Calibri"/>
                <a:cs typeface="+mn-cs"/>
              </a:rPr>
              <a:t>lient</a:t>
            </a:r>
            <a:r>
              <a:rPr lang="en-US" sz="2100" dirty="0">
                <a:solidFill>
                  <a:srgbClr val="000099"/>
                </a:solidFill>
                <a:latin typeface="Calibri"/>
                <a:cs typeface="+mn-cs"/>
              </a:rPr>
              <a:t> state</a:t>
            </a:r>
          </a:p>
          <a:p>
            <a:pPr algn="r" defTabSz="685800" eaLnBrk="0" fontAlgn="base" hangingPunct="0">
              <a:spcBef>
                <a:spcPct val="0"/>
              </a:spcBef>
              <a:spcAft>
                <a:spcPct val="0"/>
              </a:spcAft>
              <a:buClrTx/>
              <a:defRPr/>
            </a:pPr>
            <a:endParaRPr lang="en-US" sz="1200" i="1" dirty="0">
              <a:solidFill>
                <a:srgbClr val="000099"/>
              </a:solidFill>
              <a:cs typeface="+mn-cs"/>
            </a:endParaRPr>
          </a:p>
        </p:txBody>
      </p:sp>
      <p:sp>
        <p:nvSpPr>
          <p:cNvPr id="246" name="Text Box 115">
            <a:extLst>
              <a:ext uri="{FF2B5EF4-FFF2-40B4-BE49-F238E27FC236}">
                <a16:creationId xmlns:a16="http://schemas.microsoft.com/office/drawing/2014/main" id="{052EAC19-09BF-FD44-ADF4-7A708D2CC77C}"/>
              </a:ext>
            </a:extLst>
          </p:cNvPr>
          <p:cNvSpPr txBox="1">
            <a:spLocks noChangeArrowheads="1"/>
          </p:cNvSpPr>
          <p:nvPr/>
        </p:nvSpPr>
        <p:spPr bwMode="auto">
          <a:xfrm>
            <a:off x="1330037" y="1792217"/>
            <a:ext cx="6832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a:solidFill>
                  <a:srgbClr val="000000"/>
                </a:solidFill>
                <a:cs typeface="+mn-cs"/>
              </a:rPr>
              <a:t>LISTEN</a:t>
            </a:r>
          </a:p>
        </p:txBody>
      </p:sp>
      <p:sp>
        <p:nvSpPr>
          <p:cNvPr id="247" name="Text Box 116">
            <a:extLst>
              <a:ext uri="{FF2B5EF4-FFF2-40B4-BE49-F238E27FC236}">
                <a16:creationId xmlns:a16="http://schemas.microsoft.com/office/drawing/2014/main" id="{27C21C28-5638-8F4A-8A80-DBD146AD39D1}"/>
              </a:ext>
            </a:extLst>
          </p:cNvPr>
          <p:cNvSpPr txBox="1">
            <a:spLocks noChangeArrowheads="1"/>
          </p:cNvSpPr>
          <p:nvPr/>
        </p:nvSpPr>
        <p:spPr bwMode="auto">
          <a:xfrm>
            <a:off x="6629444" y="811469"/>
            <a:ext cx="1497590" cy="6001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spcBef>
                <a:spcPct val="0"/>
              </a:spcBef>
              <a:spcAft>
                <a:spcPct val="0"/>
              </a:spcAft>
              <a:buClrTx/>
              <a:defRPr/>
            </a:pPr>
            <a:r>
              <a:rPr lang="en-US" sz="2100" dirty="0">
                <a:solidFill>
                  <a:srgbClr val="000099"/>
                </a:solidFill>
                <a:latin typeface="Calibri"/>
                <a:cs typeface="+mn-cs"/>
              </a:rPr>
              <a:t>S</a:t>
            </a:r>
            <a:r>
              <a:rPr lang="en-US" sz="2100" dirty="0" err="1">
                <a:solidFill>
                  <a:srgbClr val="000099"/>
                </a:solidFill>
                <a:latin typeface="Calibri"/>
                <a:cs typeface="+mn-cs"/>
              </a:rPr>
              <a:t>erver</a:t>
            </a:r>
            <a:r>
              <a:rPr lang="en-US" sz="2100" dirty="0">
                <a:solidFill>
                  <a:srgbClr val="000099"/>
                </a:solidFill>
                <a:latin typeface="Calibri"/>
                <a:cs typeface="+mn-cs"/>
              </a:rPr>
              <a:t> state</a:t>
            </a:r>
          </a:p>
          <a:p>
            <a:pPr algn="r" defTabSz="685800" eaLnBrk="0" fontAlgn="base" hangingPunct="0">
              <a:spcBef>
                <a:spcPct val="0"/>
              </a:spcBef>
              <a:spcAft>
                <a:spcPct val="0"/>
              </a:spcAft>
              <a:buClrTx/>
              <a:defRPr/>
            </a:pPr>
            <a:endParaRPr lang="en-US" sz="1200" i="1" dirty="0">
              <a:solidFill>
                <a:srgbClr val="000099"/>
              </a:solidFill>
              <a:cs typeface="+mn-cs"/>
            </a:endParaRPr>
          </a:p>
        </p:txBody>
      </p:sp>
      <p:sp>
        <p:nvSpPr>
          <p:cNvPr id="248" name="Text Box 117">
            <a:extLst>
              <a:ext uri="{FF2B5EF4-FFF2-40B4-BE49-F238E27FC236}">
                <a16:creationId xmlns:a16="http://schemas.microsoft.com/office/drawing/2014/main" id="{2B920772-7698-6844-B114-A453A028C206}"/>
              </a:ext>
            </a:extLst>
          </p:cNvPr>
          <p:cNvSpPr txBox="1">
            <a:spLocks noChangeArrowheads="1"/>
          </p:cNvSpPr>
          <p:nvPr/>
        </p:nvSpPr>
        <p:spPr bwMode="auto">
          <a:xfrm>
            <a:off x="7108139" y="1974383"/>
            <a:ext cx="6832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a:solidFill>
                  <a:srgbClr val="000000"/>
                </a:solidFill>
                <a:cs typeface="+mn-cs"/>
              </a:rPr>
              <a:t>LISTEN</a:t>
            </a:r>
          </a:p>
        </p:txBody>
      </p:sp>
      <p:grpSp>
        <p:nvGrpSpPr>
          <p:cNvPr id="249" name="Group 118">
            <a:extLst>
              <a:ext uri="{FF2B5EF4-FFF2-40B4-BE49-F238E27FC236}">
                <a16:creationId xmlns:a16="http://schemas.microsoft.com/office/drawing/2014/main" id="{EE14688C-F1C2-7F41-8726-D165159240FD}"/>
              </a:ext>
            </a:extLst>
          </p:cNvPr>
          <p:cNvGrpSpPr>
            <a:grpSpLocks/>
          </p:cNvGrpSpPr>
          <p:nvPr/>
        </p:nvGrpSpPr>
        <p:grpSpPr bwMode="auto">
          <a:xfrm>
            <a:off x="3348355" y="1869607"/>
            <a:ext cx="482203" cy="450056"/>
            <a:chOff x="-44" y="1473"/>
            <a:chExt cx="981" cy="1105"/>
          </a:xfrm>
        </p:grpSpPr>
        <p:pic>
          <p:nvPicPr>
            <p:cNvPr id="424" name="Picture 119" descr="desktop_computer_stylized_medium">
              <a:extLst>
                <a:ext uri="{FF2B5EF4-FFF2-40B4-BE49-F238E27FC236}">
                  <a16:creationId xmlns:a16="http://schemas.microsoft.com/office/drawing/2014/main" id="{1C11CA15-FEC8-A341-80F1-CFA1FA9F1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 name="Freeform 120">
              <a:extLst>
                <a:ext uri="{FF2B5EF4-FFF2-40B4-BE49-F238E27FC236}">
                  <a16:creationId xmlns:a16="http://schemas.microsoft.com/office/drawing/2014/main" id="{8CCBA09D-3C96-6544-9960-AA2F6CD2F41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250" name="Group 121">
            <a:extLst>
              <a:ext uri="{FF2B5EF4-FFF2-40B4-BE49-F238E27FC236}">
                <a16:creationId xmlns:a16="http://schemas.microsoft.com/office/drawing/2014/main" id="{DC61BD1A-A71F-CF4B-B53E-5ECC0609FEB5}"/>
              </a:ext>
            </a:extLst>
          </p:cNvPr>
          <p:cNvGrpSpPr>
            <a:grpSpLocks/>
          </p:cNvGrpSpPr>
          <p:nvPr/>
        </p:nvGrpSpPr>
        <p:grpSpPr bwMode="auto">
          <a:xfrm>
            <a:off x="5416357" y="1935091"/>
            <a:ext cx="252413" cy="384572"/>
            <a:chOff x="4140" y="429"/>
            <a:chExt cx="1425" cy="2396"/>
          </a:xfrm>
        </p:grpSpPr>
        <p:sp>
          <p:nvSpPr>
            <p:cNvPr id="251" name="Freeform 122">
              <a:extLst>
                <a:ext uri="{FF2B5EF4-FFF2-40B4-BE49-F238E27FC236}">
                  <a16:creationId xmlns:a16="http://schemas.microsoft.com/office/drawing/2014/main" id="{0CD95998-3FB2-FF44-94A2-CC491B713340}"/>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52" name="Rectangle 123">
              <a:extLst>
                <a:ext uri="{FF2B5EF4-FFF2-40B4-BE49-F238E27FC236}">
                  <a16:creationId xmlns:a16="http://schemas.microsoft.com/office/drawing/2014/main" id="{BF76EB82-B4E1-B149-BE06-EFCD582E8676}"/>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3" name="Freeform 124">
              <a:extLst>
                <a:ext uri="{FF2B5EF4-FFF2-40B4-BE49-F238E27FC236}">
                  <a16:creationId xmlns:a16="http://schemas.microsoft.com/office/drawing/2014/main" id="{338FE797-056A-6E48-9B03-4B0253D638F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54" name="Freeform 125">
              <a:extLst>
                <a:ext uri="{FF2B5EF4-FFF2-40B4-BE49-F238E27FC236}">
                  <a16:creationId xmlns:a16="http://schemas.microsoft.com/office/drawing/2014/main" id="{8D12AA45-CFED-084A-B74C-A299F8140712}"/>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55" name="Rectangle 126">
              <a:extLst>
                <a:ext uri="{FF2B5EF4-FFF2-40B4-BE49-F238E27FC236}">
                  <a16:creationId xmlns:a16="http://schemas.microsoft.com/office/drawing/2014/main" id="{56E176FE-7110-C043-AC64-4C5F3D2E4792}"/>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56" name="Group 127">
              <a:extLst>
                <a:ext uri="{FF2B5EF4-FFF2-40B4-BE49-F238E27FC236}">
                  <a16:creationId xmlns:a16="http://schemas.microsoft.com/office/drawing/2014/main" id="{A3707B54-2470-3A4A-B09A-A776F4E8539D}"/>
                </a:ext>
              </a:extLst>
            </p:cNvPr>
            <p:cNvGrpSpPr>
              <a:grpSpLocks/>
            </p:cNvGrpSpPr>
            <p:nvPr/>
          </p:nvGrpSpPr>
          <p:grpSpPr bwMode="auto">
            <a:xfrm>
              <a:off x="4749" y="668"/>
              <a:ext cx="581" cy="145"/>
              <a:chOff x="614" y="2568"/>
              <a:chExt cx="725" cy="139"/>
            </a:xfrm>
          </p:grpSpPr>
          <p:sp>
            <p:nvSpPr>
              <p:cNvPr id="422" name="AutoShape 128">
                <a:extLst>
                  <a:ext uri="{FF2B5EF4-FFF2-40B4-BE49-F238E27FC236}">
                    <a16:creationId xmlns:a16="http://schemas.microsoft.com/office/drawing/2014/main" id="{C32686E6-B534-4B48-85B4-322123C24741}"/>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23" name="AutoShape 129">
                <a:extLst>
                  <a:ext uri="{FF2B5EF4-FFF2-40B4-BE49-F238E27FC236}">
                    <a16:creationId xmlns:a16="http://schemas.microsoft.com/office/drawing/2014/main" id="{5846C4C5-19DD-E040-A465-B55F5E21A757}"/>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57" name="Rectangle 130">
              <a:extLst>
                <a:ext uri="{FF2B5EF4-FFF2-40B4-BE49-F238E27FC236}">
                  <a16:creationId xmlns:a16="http://schemas.microsoft.com/office/drawing/2014/main" id="{E24E2E97-8AA8-D94D-B792-C58D1DB2D334}"/>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58" name="Group 131">
              <a:extLst>
                <a:ext uri="{FF2B5EF4-FFF2-40B4-BE49-F238E27FC236}">
                  <a16:creationId xmlns:a16="http://schemas.microsoft.com/office/drawing/2014/main" id="{01958DE7-9158-5C4A-975E-7090A73BD88C}"/>
                </a:ext>
              </a:extLst>
            </p:cNvPr>
            <p:cNvGrpSpPr>
              <a:grpSpLocks/>
            </p:cNvGrpSpPr>
            <p:nvPr/>
          </p:nvGrpSpPr>
          <p:grpSpPr bwMode="auto">
            <a:xfrm>
              <a:off x="4747" y="994"/>
              <a:ext cx="581" cy="134"/>
              <a:chOff x="614" y="2568"/>
              <a:chExt cx="725" cy="139"/>
            </a:xfrm>
          </p:grpSpPr>
          <p:sp>
            <p:nvSpPr>
              <p:cNvPr id="420" name="AutoShape 132">
                <a:extLst>
                  <a:ext uri="{FF2B5EF4-FFF2-40B4-BE49-F238E27FC236}">
                    <a16:creationId xmlns:a16="http://schemas.microsoft.com/office/drawing/2014/main" id="{0097250A-579E-714A-BB43-1775F7C45B3C}"/>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21" name="AutoShape 133">
                <a:extLst>
                  <a:ext uri="{FF2B5EF4-FFF2-40B4-BE49-F238E27FC236}">
                    <a16:creationId xmlns:a16="http://schemas.microsoft.com/office/drawing/2014/main" id="{011ECBC9-4E9D-9949-BBD3-4E72A731A813}"/>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59" name="Rectangle 134">
              <a:extLst>
                <a:ext uri="{FF2B5EF4-FFF2-40B4-BE49-F238E27FC236}">
                  <a16:creationId xmlns:a16="http://schemas.microsoft.com/office/drawing/2014/main" id="{52385C15-71CF-0646-85DA-481C87C2251B}"/>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60" name="Rectangle 135">
              <a:extLst>
                <a:ext uri="{FF2B5EF4-FFF2-40B4-BE49-F238E27FC236}">
                  <a16:creationId xmlns:a16="http://schemas.microsoft.com/office/drawing/2014/main" id="{E9AFAD7D-A0FD-3344-8D9C-D21DB7BED2D3}"/>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61" name="Group 136">
              <a:extLst>
                <a:ext uri="{FF2B5EF4-FFF2-40B4-BE49-F238E27FC236}">
                  <a16:creationId xmlns:a16="http://schemas.microsoft.com/office/drawing/2014/main" id="{36701E94-39B0-BB4E-B8F9-B11ED62531B0}"/>
                </a:ext>
              </a:extLst>
            </p:cNvPr>
            <p:cNvGrpSpPr>
              <a:grpSpLocks/>
            </p:cNvGrpSpPr>
            <p:nvPr/>
          </p:nvGrpSpPr>
          <p:grpSpPr bwMode="auto">
            <a:xfrm>
              <a:off x="4735" y="1627"/>
              <a:ext cx="582" cy="151"/>
              <a:chOff x="614" y="2568"/>
              <a:chExt cx="725" cy="139"/>
            </a:xfrm>
          </p:grpSpPr>
          <p:sp>
            <p:nvSpPr>
              <p:cNvPr id="277" name="AutoShape 137">
                <a:extLst>
                  <a:ext uri="{FF2B5EF4-FFF2-40B4-BE49-F238E27FC236}">
                    <a16:creationId xmlns:a16="http://schemas.microsoft.com/office/drawing/2014/main" id="{2535A487-3992-6B4F-9D85-E297BC39036D}"/>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19" name="AutoShape 138">
                <a:extLst>
                  <a:ext uri="{FF2B5EF4-FFF2-40B4-BE49-F238E27FC236}">
                    <a16:creationId xmlns:a16="http://schemas.microsoft.com/office/drawing/2014/main" id="{C55E1D44-7480-0442-A9DA-330FF7250538}"/>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62" name="Freeform 139">
              <a:extLst>
                <a:ext uri="{FF2B5EF4-FFF2-40B4-BE49-F238E27FC236}">
                  <a16:creationId xmlns:a16="http://schemas.microsoft.com/office/drawing/2014/main" id="{56DA20E3-D49F-444E-8D21-F715762F02D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263" name="Group 140">
              <a:extLst>
                <a:ext uri="{FF2B5EF4-FFF2-40B4-BE49-F238E27FC236}">
                  <a16:creationId xmlns:a16="http://schemas.microsoft.com/office/drawing/2014/main" id="{350DC23D-91BA-0F49-A121-0BB6DA6FFB97}"/>
                </a:ext>
              </a:extLst>
            </p:cNvPr>
            <p:cNvGrpSpPr>
              <a:grpSpLocks/>
            </p:cNvGrpSpPr>
            <p:nvPr/>
          </p:nvGrpSpPr>
          <p:grpSpPr bwMode="auto">
            <a:xfrm>
              <a:off x="4739" y="1327"/>
              <a:ext cx="582" cy="139"/>
              <a:chOff x="614" y="2568"/>
              <a:chExt cx="725" cy="139"/>
            </a:xfrm>
          </p:grpSpPr>
          <p:sp>
            <p:nvSpPr>
              <p:cNvPr id="275" name="AutoShape 141">
                <a:extLst>
                  <a:ext uri="{FF2B5EF4-FFF2-40B4-BE49-F238E27FC236}">
                    <a16:creationId xmlns:a16="http://schemas.microsoft.com/office/drawing/2014/main" id="{B6F4CD24-7945-E141-8AE5-B72F07D79D0A}"/>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76" name="AutoShape 142">
                <a:extLst>
                  <a:ext uri="{FF2B5EF4-FFF2-40B4-BE49-F238E27FC236}">
                    <a16:creationId xmlns:a16="http://schemas.microsoft.com/office/drawing/2014/main" id="{A13F2C2E-8E50-C242-BBFA-276B4503978A}"/>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64" name="Rectangle 143">
              <a:extLst>
                <a:ext uri="{FF2B5EF4-FFF2-40B4-BE49-F238E27FC236}">
                  <a16:creationId xmlns:a16="http://schemas.microsoft.com/office/drawing/2014/main" id="{C95C6BF7-C7DF-FB4E-BCA1-1C5F3CF4748B}"/>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65" name="Freeform 144">
              <a:extLst>
                <a:ext uri="{FF2B5EF4-FFF2-40B4-BE49-F238E27FC236}">
                  <a16:creationId xmlns:a16="http://schemas.microsoft.com/office/drawing/2014/main" id="{E716E123-C485-CC44-A743-C9D7E94AF6B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66" name="Freeform 145">
              <a:extLst>
                <a:ext uri="{FF2B5EF4-FFF2-40B4-BE49-F238E27FC236}">
                  <a16:creationId xmlns:a16="http://schemas.microsoft.com/office/drawing/2014/main" id="{8B36D081-D3B9-D34B-91B2-079B05D0914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67" name="Oval 146">
              <a:extLst>
                <a:ext uri="{FF2B5EF4-FFF2-40B4-BE49-F238E27FC236}">
                  <a16:creationId xmlns:a16="http://schemas.microsoft.com/office/drawing/2014/main" id="{B32C0505-6B5E-5B45-9C22-ABAD0452C43F}"/>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68" name="Freeform 147">
              <a:extLst>
                <a:ext uri="{FF2B5EF4-FFF2-40B4-BE49-F238E27FC236}">
                  <a16:creationId xmlns:a16="http://schemas.microsoft.com/office/drawing/2014/main" id="{30177E53-587A-9B45-9ECD-611B7CEB1E04}"/>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69" name="AutoShape 148">
              <a:extLst>
                <a:ext uri="{FF2B5EF4-FFF2-40B4-BE49-F238E27FC236}">
                  <a16:creationId xmlns:a16="http://schemas.microsoft.com/office/drawing/2014/main" id="{0DA2D2A9-124E-EB41-86B5-909A794DF763}"/>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70" name="AutoShape 149">
              <a:extLst>
                <a:ext uri="{FF2B5EF4-FFF2-40B4-BE49-F238E27FC236}">
                  <a16:creationId xmlns:a16="http://schemas.microsoft.com/office/drawing/2014/main" id="{CA5FFC73-D7D9-D240-94B8-900F51AC0C7D}"/>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71" name="Oval 150">
              <a:extLst>
                <a:ext uri="{FF2B5EF4-FFF2-40B4-BE49-F238E27FC236}">
                  <a16:creationId xmlns:a16="http://schemas.microsoft.com/office/drawing/2014/main" id="{EFC35150-3347-7042-80EB-A8781A361256}"/>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72" name="Oval 151">
              <a:extLst>
                <a:ext uri="{FF2B5EF4-FFF2-40B4-BE49-F238E27FC236}">
                  <a16:creationId xmlns:a16="http://schemas.microsoft.com/office/drawing/2014/main" id="{EA2EA724-2820-AE47-8D84-09E997A6DDAA}"/>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273" name="Oval 152">
              <a:extLst>
                <a:ext uri="{FF2B5EF4-FFF2-40B4-BE49-F238E27FC236}">
                  <a16:creationId xmlns:a16="http://schemas.microsoft.com/office/drawing/2014/main" id="{27B270D9-EE2B-924F-8F2A-27B9EB6ABE98}"/>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74" name="Rectangle 153">
              <a:extLst>
                <a:ext uri="{FF2B5EF4-FFF2-40B4-BE49-F238E27FC236}">
                  <a16:creationId xmlns:a16="http://schemas.microsoft.com/office/drawing/2014/main" id="{689F1C5E-1D85-0243-9E5E-0ABE340F97D1}"/>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74" name="Text Box 13">
            <a:extLst>
              <a:ext uri="{FF2B5EF4-FFF2-40B4-BE49-F238E27FC236}">
                <a16:creationId xmlns:a16="http://schemas.microsoft.com/office/drawing/2014/main" id="{5C657586-8C26-7645-A308-A162DA1C735B}"/>
              </a:ext>
            </a:extLst>
          </p:cNvPr>
          <p:cNvSpPr txBox="1">
            <a:spLocks noChangeArrowheads="1"/>
          </p:cNvSpPr>
          <p:nvPr/>
        </p:nvSpPr>
        <p:spPr bwMode="auto">
          <a:xfrm>
            <a:off x="280997" y="1623626"/>
            <a:ext cx="3157398" cy="220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685800">
              <a:lnSpc>
                <a:spcPct val="90000"/>
              </a:lnSpc>
              <a:buClrTx/>
              <a:defRPr/>
            </a:pPr>
            <a:r>
              <a:rPr lang="en-US" altLang="en-US" sz="900" kern="1200" dirty="0" err="1">
                <a:solidFill>
                  <a:prstClr val="black"/>
                </a:solidFill>
                <a:latin typeface="Courier Std" panose="02070409020205020404" pitchFamily="49" charset="77"/>
                <a:cs typeface="+mn-cs"/>
              </a:rPr>
              <a:t>clientSocket</a:t>
            </a:r>
            <a:r>
              <a:rPr lang="en-US" altLang="en-US" sz="900" kern="1200" dirty="0">
                <a:solidFill>
                  <a:prstClr val="black"/>
                </a:solidFill>
                <a:latin typeface="Courier Std" panose="02070409020205020404" pitchFamily="49" charset="77"/>
                <a:cs typeface="+mn-cs"/>
              </a:rPr>
              <a:t> = socket(AF_INET, SOCK_STREAM)</a:t>
            </a:r>
          </a:p>
        </p:txBody>
      </p:sp>
      <p:sp>
        <p:nvSpPr>
          <p:cNvPr id="75" name="Text Box 5">
            <a:extLst>
              <a:ext uri="{FF2B5EF4-FFF2-40B4-BE49-F238E27FC236}">
                <a16:creationId xmlns:a16="http://schemas.microsoft.com/office/drawing/2014/main" id="{1D57F3DF-BFA3-284D-8B9A-ADD3873D3BB3}"/>
              </a:ext>
            </a:extLst>
          </p:cNvPr>
          <p:cNvSpPr txBox="1">
            <a:spLocks noChangeArrowheads="1"/>
          </p:cNvSpPr>
          <p:nvPr/>
        </p:nvSpPr>
        <p:spPr bwMode="auto">
          <a:xfrm>
            <a:off x="5866423" y="1226838"/>
            <a:ext cx="3355406" cy="80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685800">
              <a:buClrTx/>
              <a:defRPr/>
            </a:pPr>
            <a:r>
              <a:rPr lang="en-US" altLang="en-US" sz="900" kern="1200" dirty="0" err="1">
                <a:solidFill>
                  <a:prstClr val="black"/>
                </a:solidFill>
                <a:latin typeface="Courier Std" panose="02070409020205020404" pitchFamily="49" charset="77"/>
                <a:cs typeface="+mn-cs"/>
              </a:rPr>
              <a:t>serverSocket</a:t>
            </a:r>
            <a:r>
              <a:rPr lang="en-US" altLang="en-US" sz="900" kern="1200" dirty="0">
                <a:solidFill>
                  <a:prstClr val="black"/>
                </a:solidFill>
                <a:latin typeface="Courier Std" panose="02070409020205020404" pitchFamily="49" charset="77"/>
                <a:cs typeface="+mn-cs"/>
              </a:rPr>
              <a:t> = socket(AF_INET,SOCK_STREAM)</a:t>
            </a:r>
          </a:p>
          <a:p>
            <a:pPr defTabSz="685800">
              <a:buClrTx/>
              <a:defRPr/>
            </a:pPr>
            <a:r>
              <a:rPr lang="en-US" altLang="en-US" sz="900" kern="1200" dirty="0" err="1">
                <a:solidFill>
                  <a:prstClr val="black"/>
                </a:solidFill>
                <a:latin typeface="Courier Std" panose="02070409020205020404" pitchFamily="49" charset="77"/>
                <a:cs typeface="+mn-cs"/>
              </a:rPr>
              <a:t>serverSocket.bind</a:t>
            </a:r>
            <a:r>
              <a:rPr lang="en-US" altLang="en-US" sz="900" kern="1200" dirty="0">
                <a:solidFill>
                  <a:prstClr val="black"/>
                </a:solidFill>
                <a:latin typeface="Courier Std" panose="02070409020205020404" pitchFamily="49" charset="77"/>
                <a:cs typeface="+mn-cs"/>
              </a:rPr>
              <a:t>((‘’,</a:t>
            </a:r>
            <a:r>
              <a:rPr lang="en-US" altLang="en-US" sz="900" kern="1200" dirty="0" err="1">
                <a:solidFill>
                  <a:prstClr val="black"/>
                </a:solidFill>
                <a:latin typeface="Courier Std" panose="02070409020205020404" pitchFamily="49" charset="77"/>
                <a:cs typeface="+mn-cs"/>
              </a:rPr>
              <a:t>serverPort</a:t>
            </a:r>
            <a:r>
              <a:rPr lang="en-US" altLang="en-US" sz="900" kern="1200" dirty="0">
                <a:solidFill>
                  <a:prstClr val="black"/>
                </a:solidFill>
                <a:latin typeface="Courier Std" panose="02070409020205020404" pitchFamily="49" charset="77"/>
                <a:cs typeface="+mn-cs"/>
              </a:rPr>
              <a:t>))</a:t>
            </a:r>
          </a:p>
          <a:p>
            <a:pPr defTabSz="685800">
              <a:buClrTx/>
              <a:defRPr/>
            </a:pPr>
            <a:r>
              <a:rPr lang="en-US" altLang="en-US" sz="900" kern="1200" dirty="0" err="1">
                <a:solidFill>
                  <a:prstClr val="black"/>
                </a:solidFill>
                <a:latin typeface="Courier Std" panose="02070409020205020404" pitchFamily="49" charset="77"/>
                <a:cs typeface="+mn-cs"/>
              </a:rPr>
              <a:t>serverSocket.listen</a:t>
            </a:r>
            <a:r>
              <a:rPr lang="en-US" altLang="en-US" sz="900" kern="1200" dirty="0">
                <a:solidFill>
                  <a:prstClr val="black"/>
                </a:solidFill>
                <a:latin typeface="Courier Std" panose="02070409020205020404" pitchFamily="49" charset="77"/>
                <a:cs typeface="+mn-cs"/>
              </a:rPr>
              <a:t>(1)</a:t>
            </a:r>
          </a:p>
          <a:p>
            <a:pPr defTabSz="685800">
              <a:buClrTx/>
              <a:defRPr/>
            </a:pPr>
            <a:r>
              <a:rPr lang="en-US" altLang="en-US" sz="900" kern="1200" dirty="0" err="1">
                <a:solidFill>
                  <a:prstClr val="black"/>
                </a:solidFill>
                <a:latin typeface="Courier Std" panose="02070409020205020404" pitchFamily="49" charset="77"/>
                <a:cs typeface="+mn-cs"/>
              </a:rPr>
              <a:t>connectionSocket</a:t>
            </a:r>
            <a:r>
              <a:rPr lang="en-US" altLang="en-US" sz="900" kern="1200" dirty="0">
                <a:solidFill>
                  <a:prstClr val="black"/>
                </a:solidFill>
                <a:latin typeface="Courier Std" panose="02070409020205020404" pitchFamily="49" charset="77"/>
                <a:cs typeface="+mn-cs"/>
              </a:rPr>
              <a:t>, </a:t>
            </a:r>
            <a:r>
              <a:rPr lang="en-US" altLang="en-US" sz="900" kern="1200" dirty="0" err="1">
                <a:solidFill>
                  <a:prstClr val="black"/>
                </a:solidFill>
                <a:latin typeface="Courier Std" panose="02070409020205020404" pitchFamily="49" charset="77"/>
                <a:cs typeface="+mn-cs"/>
              </a:rPr>
              <a:t>addr</a:t>
            </a:r>
            <a:r>
              <a:rPr lang="en-US" altLang="en-US" sz="900" kern="1200" dirty="0">
                <a:solidFill>
                  <a:prstClr val="black"/>
                </a:solidFill>
                <a:latin typeface="Courier Std" panose="02070409020205020404" pitchFamily="49" charset="77"/>
                <a:cs typeface="+mn-cs"/>
              </a:rPr>
              <a:t> = </a:t>
            </a:r>
            <a:r>
              <a:rPr lang="en-US" altLang="en-US" sz="900" kern="1200" dirty="0" err="1">
                <a:solidFill>
                  <a:prstClr val="black"/>
                </a:solidFill>
                <a:latin typeface="Courier Std" panose="02070409020205020404" pitchFamily="49" charset="77"/>
                <a:cs typeface="+mn-cs"/>
              </a:rPr>
              <a:t>serverSocket.accept</a:t>
            </a:r>
            <a:r>
              <a:rPr lang="en-US" altLang="en-US" sz="900" kern="1200" dirty="0">
                <a:solidFill>
                  <a:prstClr val="black"/>
                </a:solidFill>
                <a:latin typeface="Courier Std" panose="02070409020205020404" pitchFamily="49" charset="77"/>
                <a:cs typeface="+mn-cs"/>
              </a:rPr>
              <a:t>()</a:t>
            </a:r>
          </a:p>
          <a:p>
            <a:pPr defTabSz="685800">
              <a:buClrTx/>
              <a:defRPr/>
            </a:pPr>
            <a:endParaRPr lang="en-US" altLang="en-US" sz="1050" kern="1200" dirty="0">
              <a:solidFill>
                <a:prstClr val="black"/>
              </a:solidFill>
              <a:cs typeface="+mn-cs"/>
            </a:endParaRPr>
          </a:p>
        </p:txBody>
      </p:sp>
      <p:sp>
        <p:nvSpPr>
          <p:cNvPr id="77" name="Text Box 13">
            <a:extLst>
              <a:ext uri="{FF2B5EF4-FFF2-40B4-BE49-F238E27FC236}">
                <a16:creationId xmlns:a16="http://schemas.microsoft.com/office/drawing/2014/main" id="{85BB3488-0F19-2446-9F3D-0FF3F2E5F4DB}"/>
              </a:ext>
            </a:extLst>
          </p:cNvPr>
          <p:cNvSpPr txBox="1">
            <a:spLocks noChangeArrowheads="1"/>
          </p:cNvSpPr>
          <p:nvPr/>
        </p:nvSpPr>
        <p:spPr bwMode="auto">
          <a:xfrm>
            <a:off x="207407" y="2009583"/>
            <a:ext cx="3324933" cy="220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defTabSz="685800">
              <a:lnSpc>
                <a:spcPct val="90000"/>
              </a:lnSpc>
              <a:buClrTx/>
              <a:defRPr/>
            </a:pPr>
            <a:r>
              <a:rPr lang="en-US" altLang="en-US" sz="900" kern="1200" dirty="0" err="1">
                <a:solidFill>
                  <a:prstClr val="black"/>
                </a:solidFill>
                <a:latin typeface="Courier Std" panose="02070409020205020404" pitchFamily="49" charset="77"/>
                <a:cs typeface="+mn-cs"/>
              </a:rPr>
              <a:t>clientSocket.connect</a:t>
            </a:r>
            <a:r>
              <a:rPr lang="en-US" altLang="en-US" sz="900" kern="1200" dirty="0">
                <a:solidFill>
                  <a:prstClr val="black"/>
                </a:solidFill>
                <a:latin typeface="Courier Std" panose="02070409020205020404" pitchFamily="49" charset="77"/>
                <a:cs typeface="+mn-cs"/>
              </a:rPr>
              <a:t>((</a:t>
            </a:r>
            <a:r>
              <a:rPr lang="en-US" altLang="en-US" sz="900" kern="1200" dirty="0" err="1">
                <a:solidFill>
                  <a:prstClr val="black"/>
                </a:solidFill>
                <a:latin typeface="Courier Std" panose="02070409020205020404" pitchFamily="49" charset="77"/>
                <a:cs typeface="+mn-cs"/>
              </a:rPr>
              <a:t>serverName,serverPort</a:t>
            </a:r>
            <a:r>
              <a:rPr lang="en-US" altLang="en-US" sz="900" kern="1200" dirty="0">
                <a:solidFill>
                  <a:prstClr val="black"/>
                </a:solidFill>
                <a:latin typeface="Courier Std" panose="02070409020205020404" pitchFamily="49" charset="77"/>
                <a:cs typeface="+mn-cs"/>
              </a:rPr>
              <a:t>))</a:t>
            </a:r>
          </a:p>
        </p:txBody>
      </p:sp>
      <p:sp>
        <p:nvSpPr>
          <p:cNvPr id="76" name="Slide Number Placeholder 2">
            <a:extLst>
              <a:ext uri="{FF2B5EF4-FFF2-40B4-BE49-F238E27FC236}">
                <a16:creationId xmlns:a16="http://schemas.microsoft.com/office/drawing/2014/main" id="{86E89225-4B9A-C747-8672-752709ED8105}"/>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101</a:t>
            </a:fld>
            <a:endParaRPr lang="en-US" dirty="0"/>
          </a:p>
        </p:txBody>
      </p:sp>
    </p:spTree>
    <p:extLst>
      <p:ext uri="{BB962C8B-B14F-4D97-AF65-F5344CB8AC3E}">
        <p14:creationId xmlns:p14="http://schemas.microsoft.com/office/powerpoint/2010/main" val="10423316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wipe(left)">
                                      <p:cBhvr>
                                        <p:cTn id="7" dur="500"/>
                                        <p:tgtEl>
                                          <p:spTgt spid="216"/>
                                        </p:tgtEl>
                                      </p:cBhvr>
                                    </p:animEffect>
                                  </p:childTnLst>
                                </p:cTn>
                              </p:par>
                              <p:par>
                                <p:cTn id="8" presetID="22" presetClass="entr" presetSubtype="1" fill="hold" nodeType="withEffect">
                                  <p:stCondLst>
                                    <p:cond delay="0"/>
                                  </p:stCondLst>
                                  <p:childTnLst>
                                    <p:set>
                                      <p:cBhvr>
                                        <p:cTn id="9" dur="1" fill="hold">
                                          <p:stCondLst>
                                            <p:cond delay="0"/>
                                          </p:stCondLst>
                                        </p:cTn>
                                        <p:tgtEl>
                                          <p:spTgt spid="234"/>
                                        </p:tgtEl>
                                        <p:attrNameLst>
                                          <p:attrName>style.visibility</p:attrName>
                                        </p:attrNameLst>
                                      </p:cBhvr>
                                      <p:to>
                                        <p:strVal val="visible"/>
                                      </p:to>
                                    </p:set>
                                    <p:animEffect transition="in" filter="wipe(up)">
                                      <p:cBhvr>
                                        <p:cTn id="10" dur="500"/>
                                        <p:tgtEl>
                                          <p:spTgt spid="23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dissolve">
                                      <p:cBhvr>
                                        <p:cTn id="13" dur="5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40"/>
                                        </p:tgtEl>
                                        <p:attrNameLst>
                                          <p:attrName>style.visibility</p:attrName>
                                        </p:attrNameLst>
                                      </p:cBhvr>
                                      <p:to>
                                        <p:strVal val="visible"/>
                                      </p:to>
                                    </p:set>
                                    <p:animEffect transition="in" filter="wipe(up)">
                                      <p:cBhvr>
                                        <p:cTn id="18" dur="500"/>
                                        <p:tgtEl>
                                          <p:spTgt spid="240"/>
                                        </p:tgtEl>
                                      </p:cBhvr>
                                    </p:animEffect>
                                  </p:childTnLst>
                                </p:cTn>
                              </p:par>
                              <p:par>
                                <p:cTn id="19" presetID="22" presetClass="entr" presetSubtype="2"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animEffect transition="in" filter="wipe(right)">
                                      <p:cBhvr>
                                        <p:cTn id="21" dur="500"/>
                                        <p:tgtEl>
                                          <p:spTgt spid="2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wipe(left)">
                                      <p:cBhvr>
                                        <p:cTn id="26" dur="500"/>
                                        <p:tgtEl>
                                          <p:spTgt spid="228"/>
                                        </p:tgtEl>
                                      </p:cBhvr>
                                    </p:animEffect>
                                  </p:childTnLst>
                                </p:cTn>
                              </p:par>
                              <p:par>
                                <p:cTn id="27" presetID="22" presetClass="entr" presetSubtype="1" fill="hold" nodeType="withEffect">
                                  <p:stCondLst>
                                    <p:cond delay="0"/>
                                  </p:stCondLst>
                                  <p:childTnLst>
                                    <p:set>
                                      <p:cBhvr>
                                        <p:cTn id="28" dur="1" fill="hold">
                                          <p:stCondLst>
                                            <p:cond delay="0"/>
                                          </p:stCondLst>
                                        </p:cTn>
                                        <p:tgtEl>
                                          <p:spTgt spid="237"/>
                                        </p:tgtEl>
                                        <p:attrNameLst>
                                          <p:attrName>style.visibility</p:attrName>
                                        </p:attrNameLst>
                                      </p:cBhvr>
                                      <p:to>
                                        <p:strVal val="visible"/>
                                      </p:to>
                                    </p:set>
                                    <p:animEffect transition="in" filter="wipe(up)">
                                      <p:cBhvr>
                                        <p:cTn id="29" dur="500"/>
                                        <p:tgtEl>
                                          <p:spTgt spid="237"/>
                                        </p:tgtEl>
                                      </p:cBhvr>
                                    </p:animEffec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222"/>
                                        </p:tgtEl>
                                        <p:attrNameLst>
                                          <p:attrName>style.visibility</p:attrName>
                                        </p:attrNameLst>
                                      </p:cBhvr>
                                      <p:to>
                                        <p:strVal val="visible"/>
                                      </p:to>
                                    </p:set>
                                    <p:animEffect transition="in" filter="wipe(up)">
                                      <p:cBhvr>
                                        <p:cTn id="33" dur="500"/>
                                        <p:tgtEl>
                                          <p:spTgt spid="222"/>
                                        </p:tgtEl>
                                      </p:cBhvr>
                                    </p:animEffect>
                                  </p:childTnLst>
                                </p:cTn>
                              </p:par>
                              <p:par>
                                <p:cTn id="34" presetID="22" presetClass="entr" presetSubtype="1" fill="hold" nodeType="withEffect">
                                  <p:stCondLst>
                                    <p:cond delay="0"/>
                                  </p:stCondLst>
                                  <p:childTnLst>
                                    <p:set>
                                      <p:cBhvr>
                                        <p:cTn id="35" dur="1" fill="hold">
                                          <p:stCondLst>
                                            <p:cond delay="0"/>
                                          </p:stCondLst>
                                        </p:cTn>
                                        <p:tgtEl>
                                          <p:spTgt spid="243"/>
                                        </p:tgtEl>
                                        <p:attrNameLst>
                                          <p:attrName>style.visibility</p:attrName>
                                        </p:attrNameLst>
                                      </p:cBhvr>
                                      <p:to>
                                        <p:strVal val="visible"/>
                                      </p:to>
                                    </p:set>
                                    <p:animEffect transition="in" filter="wipe(up)">
                                      <p:cBhvr>
                                        <p:cTn id="36"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P spid="7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A human 3-way handshake protocol</a:t>
            </a:r>
            <a:endParaRPr lang="en-US" dirty="0"/>
          </a:p>
        </p:txBody>
      </p:sp>
      <p:pic>
        <p:nvPicPr>
          <p:cNvPr id="4" name="Picture 3" descr="A pile of snow&#10;&#10;Description automatically generated">
            <a:extLst>
              <a:ext uri="{FF2B5EF4-FFF2-40B4-BE49-F238E27FC236}">
                <a16:creationId xmlns:a16="http://schemas.microsoft.com/office/drawing/2014/main" id="{E63D2048-06F6-874E-A18A-05CFDA61C6A2}"/>
              </a:ext>
            </a:extLst>
          </p:cNvPr>
          <p:cNvPicPr>
            <a:picLocks noChangeAspect="1"/>
          </p:cNvPicPr>
          <p:nvPr/>
        </p:nvPicPr>
        <p:blipFill>
          <a:blip r:embed="rId3"/>
          <a:stretch>
            <a:fillRect/>
          </a:stretch>
        </p:blipFill>
        <p:spPr>
          <a:xfrm>
            <a:off x="1312688" y="1147664"/>
            <a:ext cx="6268689" cy="4104396"/>
          </a:xfrm>
          <a:prstGeom prst="rect">
            <a:avLst/>
          </a:prstGeom>
        </p:spPr>
      </p:pic>
      <p:grpSp>
        <p:nvGrpSpPr>
          <p:cNvPr id="9" name="Group 8">
            <a:extLst>
              <a:ext uri="{FF2B5EF4-FFF2-40B4-BE49-F238E27FC236}">
                <a16:creationId xmlns:a16="http://schemas.microsoft.com/office/drawing/2014/main" id="{3F1282CE-CF66-EE4E-B4A8-587BD1E81F39}"/>
              </a:ext>
            </a:extLst>
          </p:cNvPr>
          <p:cNvGrpSpPr/>
          <p:nvPr/>
        </p:nvGrpSpPr>
        <p:grpSpPr>
          <a:xfrm>
            <a:off x="4903939" y="1549313"/>
            <a:ext cx="1347357" cy="459486"/>
            <a:chOff x="6538586" y="2065751"/>
            <a:chExt cx="1796476" cy="612648"/>
          </a:xfrm>
        </p:grpSpPr>
        <p:sp>
          <p:nvSpPr>
            <p:cNvPr id="5" name="Rounded Rectangular Callout 4">
              <a:extLst>
                <a:ext uri="{FF2B5EF4-FFF2-40B4-BE49-F238E27FC236}">
                  <a16:creationId xmlns:a16="http://schemas.microsoft.com/office/drawing/2014/main" id="{3CAF74F1-7DAE-DA49-A56B-F6F58EAC0B3D}"/>
                </a:ext>
              </a:extLst>
            </p:cNvPr>
            <p:cNvSpPr/>
            <p:nvPr/>
          </p:nvSpPr>
          <p:spPr>
            <a:xfrm>
              <a:off x="6551111" y="2065751"/>
              <a:ext cx="1672748" cy="612648"/>
            </a:xfrm>
            <a:prstGeom prst="wedgeRoundRectCallout">
              <a:avLst>
                <a:gd name="adj1" fmla="val 54830"/>
                <a:gd name="adj2" fmla="val 429311"/>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6" name="TextBox 5">
              <a:extLst>
                <a:ext uri="{FF2B5EF4-FFF2-40B4-BE49-F238E27FC236}">
                  <a16:creationId xmlns:a16="http://schemas.microsoft.com/office/drawing/2014/main" id="{1EBBA823-6C58-6A44-A2FF-F652E9B2671F}"/>
                </a:ext>
              </a:extLst>
            </p:cNvPr>
            <p:cNvSpPr txBox="1"/>
            <p:nvPr/>
          </p:nvSpPr>
          <p:spPr>
            <a:xfrm>
              <a:off x="6538586" y="2153434"/>
              <a:ext cx="1796476" cy="492443"/>
            </a:xfrm>
            <a:prstGeom prst="rect">
              <a:avLst/>
            </a:prstGeom>
            <a:noFill/>
          </p:spPr>
          <p:txBody>
            <a:bodyPr wrap="none" rtlCol="0">
              <a:spAutoFit/>
            </a:bodyPr>
            <a:lstStyle/>
            <a:p>
              <a:pPr defTabSz="685800">
                <a:buClrTx/>
                <a:defRPr/>
              </a:pPr>
              <a:r>
                <a:rPr lang="en-US" sz="1800" kern="1200" dirty="0">
                  <a:solidFill>
                    <a:prstClr val="black"/>
                  </a:solidFill>
                  <a:latin typeface="Calibri"/>
                  <a:ea typeface="+mn-ea"/>
                  <a:cs typeface="+mn-cs"/>
                </a:rPr>
                <a:t>1. On belay?</a:t>
              </a:r>
            </a:p>
          </p:txBody>
        </p:sp>
      </p:grpSp>
      <p:sp>
        <p:nvSpPr>
          <p:cNvPr id="7" name="Rectangle 6">
            <a:extLst>
              <a:ext uri="{FF2B5EF4-FFF2-40B4-BE49-F238E27FC236}">
                <a16:creationId xmlns:a16="http://schemas.microsoft.com/office/drawing/2014/main" id="{CB827F8F-A1CF-B74C-ACC4-ECEAAE61D0B0}"/>
              </a:ext>
            </a:extLst>
          </p:cNvPr>
          <p:cNvSpPr/>
          <p:nvPr/>
        </p:nvSpPr>
        <p:spPr>
          <a:xfrm>
            <a:off x="1230681" y="4359058"/>
            <a:ext cx="7844425" cy="95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nvGrpSpPr>
          <p:cNvPr id="10" name="Group 9">
            <a:extLst>
              <a:ext uri="{FF2B5EF4-FFF2-40B4-BE49-F238E27FC236}">
                <a16:creationId xmlns:a16="http://schemas.microsoft.com/office/drawing/2014/main" id="{305210F9-A841-2C44-B9F0-E355CF305198}"/>
              </a:ext>
            </a:extLst>
          </p:cNvPr>
          <p:cNvGrpSpPr/>
          <p:nvPr/>
        </p:nvGrpSpPr>
        <p:grpSpPr>
          <a:xfrm>
            <a:off x="4360624" y="2460582"/>
            <a:ext cx="1279806" cy="459486"/>
            <a:chOff x="5814165" y="3280776"/>
            <a:chExt cx="1706408" cy="612648"/>
          </a:xfrm>
        </p:grpSpPr>
        <p:sp>
          <p:nvSpPr>
            <p:cNvPr id="78" name="Rounded Rectangular Callout 77">
              <a:extLst>
                <a:ext uri="{FF2B5EF4-FFF2-40B4-BE49-F238E27FC236}">
                  <a16:creationId xmlns:a16="http://schemas.microsoft.com/office/drawing/2014/main" id="{C4B444F3-2C14-474E-8B61-1E282DE03385}"/>
                </a:ext>
              </a:extLst>
            </p:cNvPr>
            <p:cNvSpPr/>
            <p:nvPr/>
          </p:nvSpPr>
          <p:spPr>
            <a:xfrm>
              <a:off x="5814165" y="3280776"/>
              <a:ext cx="1672748" cy="612648"/>
            </a:xfrm>
            <a:prstGeom prst="wedgeRoundRectCallout">
              <a:avLst>
                <a:gd name="adj1" fmla="val -120395"/>
                <a:gd name="adj2" fmla="val -120679"/>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79" name="TextBox 78">
              <a:extLst>
                <a:ext uri="{FF2B5EF4-FFF2-40B4-BE49-F238E27FC236}">
                  <a16:creationId xmlns:a16="http://schemas.microsoft.com/office/drawing/2014/main" id="{7B59616D-98BC-2340-969B-E8EFA3D4DA5A}"/>
                </a:ext>
              </a:extLst>
            </p:cNvPr>
            <p:cNvSpPr txBox="1"/>
            <p:nvPr/>
          </p:nvSpPr>
          <p:spPr>
            <a:xfrm>
              <a:off x="5826690" y="3332968"/>
              <a:ext cx="1693883" cy="492443"/>
            </a:xfrm>
            <a:prstGeom prst="rect">
              <a:avLst/>
            </a:prstGeom>
            <a:noFill/>
          </p:spPr>
          <p:txBody>
            <a:bodyPr wrap="none" rtlCol="0">
              <a:spAutoFit/>
            </a:bodyPr>
            <a:lstStyle/>
            <a:p>
              <a:pPr defTabSz="685800">
                <a:buClrTx/>
                <a:defRPr/>
              </a:pPr>
              <a:r>
                <a:rPr lang="en-US" sz="1800" kern="1200" dirty="0">
                  <a:solidFill>
                    <a:prstClr val="black"/>
                  </a:solidFill>
                  <a:latin typeface="Calibri"/>
                  <a:ea typeface="+mn-ea"/>
                  <a:cs typeface="+mn-cs"/>
                </a:rPr>
                <a:t>2. Belay on.</a:t>
              </a:r>
            </a:p>
          </p:txBody>
        </p:sp>
      </p:grpSp>
      <p:grpSp>
        <p:nvGrpSpPr>
          <p:cNvPr id="11" name="Group 10">
            <a:extLst>
              <a:ext uri="{FF2B5EF4-FFF2-40B4-BE49-F238E27FC236}">
                <a16:creationId xmlns:a16="http://schemas.microsoft.com/office/drawing/2014/main" id="{E943AF12-B0EB-4F44-91E7-681492934EEA}"/>
              </a:ext>
            </a:extLst>
          </p:cNvPr>
          <p:cNvGrpSpPr/>
          <p:nvPr/>
        </p:nvGrpSpPr>
        <p:grpSpPr>
          <a:xfrm>
            <a:off x="6241092" y="2734589"/>
            <a:ext cx="1289135" cy="459486"/>
            <a:chOff x="8321457" y="3646119"/>
            <a:chExt cx="1718847" cy="612648"/>
          </a:xfrm>
        </p:grpSpPr>
        <p:sp>
          <p:nvSpPr>
            <p:cNvPr id="80" name="Rounded Rectangular Callout 79">
              <a:extLst>
                <a:ext uri="{FF2B5EF4-FFF2-40B4-BE49-F238E27FC236}">
                  <a16:creationId xmlns:a16="http://schemas.microsoft.com/office/drawing/2014/main" id="{8B23EB90-C1E0-D44A-8B27-62175510872C}"/>
                </a:ext>
              </a:extLst>
            </p:cNvPr>
            <p:cNvSpPr/>
            <p:nvPr/>
          </p:nvSpPr>
          <p:spPr>
            <a:xfrm>
              <a:off x="8344421" y="3646119"/>
              <a:ext cx="1672748" cy="612648"/>
            </a:xfrm>
            <a:prstGeom prst="wedgeRoundRectCallout">
              <a:avLst>
                <a:gd name="adj1" fmla="val -44764"/>
                <a:gd name="adj2" fmla="val 169650"/>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81" name="TextBox 80">
              <a:extLst>
                <a:ext uri="{FF2B5EF4-FFF2-40B4-BE49-F238E27FC236}">
                  <a16:creationId xmlns:a16="http://schemas.microsoft.com/office/drawing/2014/main" id="{35F183B7-733D-694A-B964-309D0B0097B1}"/>
                </a:ext>
              </a:extLst>
            </p:cNvPr>
            <p:cNvSpPr txBox="1"/>
            <p:nvPr/>
          </p:nvSpPr>
          <p:spPr>
            <a:xfrm>
              <a:off x="8321457" y="3710836"/>
              <a:ext cx="1718847" cy="492443"/>
            </a:xfrm>
            <a:prstGeom prst="rect">
              <a:avLst/>
            </a:prstGeom>
            <a:noFill/>
          </p:spPr>
          <p:txBody>
            <a:bodyPr wrap="none" rtlCol="0">
              <a:spAutoFit/>
            </a:bodyPr>
            <a:lstStyle/>
            <a:p>
              <a:pPr defTabSz="685800">
                <a:buClrTx/>
                <a:defRPr/>
              </a:pPr>
              <a:r>
                <a:rPr lang="en-US" sz="1800" kern="1200" dirty="0">
                  <a:solidFill>
                    <a:prstClr val="black"/>
                  </a:solidFill>
                  <a:latin typeface="Calibri"/>
                  <a:ea typeface="+mn-ea"/>
                  <a:cs typeface="+mn-cs"/>
                </a:rPr>
                <a:t>3. Climbing.</a:t>
              </a:r>
            </a:p>
          </p:txBody>
        </p:sp>
      </p:grpSp>
      <p:sp>
        <p:nvSpPr>
          <p:cNvPr id="14" name="Slide Number Placeholder 2">
            <a:extLst>
              <a:ext uri="{FF2B5EF4-FFF2-40B4-BE49-F238E27FC236}">
                <a16:creationId xmlns:a16="http://schemas.microsoft.com/office/drawing/2014/main" id="{41298F7A-0643-9F47-8207-6B139EFB88BE}"/>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102</a:t>
            </a:fld>
            <a:endParaRPr lang="en-US" dirty="0"/>
          </a:p>
        </p:txBody>
      </p:sp>
    </p:spTree>
    <p:extLst>
      <p:ext uri="{BB962C8B-B14F-4D97-AF65-F5344CB8AC3E}">
        <p14:creationId xmlns:p14="http://schemas.microsoft.com/office/powerpoint/2010/main" val="5186418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Closing a TCP connection</a:t>
            </a:r>
            <a:endParaRPr lang="en-US" dirty="0"/>
          </a:p>
        </p:txBody>
      </p:sp>
      <p:sp>
        <p:nvSpPr>
          <p:cNvPr id="47" name="Rectangle 47">
            <a:extLst>
              <a:ext uri="{FF2B5EF4-FFF2-40B4-BE49-F238E27FC236}">
                <a16:creationId xmlns:a16="http://schemas.microsoft.com/office/drawing/2014/main" id="{B20BADCC-1032-9A48-BC43-B4E1275E4EDF}"/>
              </a:ext>
            </a:extLst>
          </p:cNvPr>
          <p:cNvSpPr txBox="1">
            <a:spLocks noChangeArrowheads="1"/>
          </p:cNvSpPr>
          <p:nvPr/>
        </p:nvSpPr>
        <p:spPr>
          <a:xfrm>
            <a:off x="599017" y="1080947"/>
            <a:ext cx="7273739" cy="3139679"/>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Font typeface="Wingdings" charset="2"/>
              <a:buChar char="§"/>
              <a:defRPr/>
            </a:pPr>
            <a:r>
              <a:rPr lang="en-US" sz="2100" dirty="0">
                <a:solidFill>
                  <a:prstClr val="black"/>
                </a:solidFill>
                <a:latin typeface="Calibri" panose="020F0502020204030204"/>
              </a:rPr>
              <a:t>client, server each close their side of connection</a:t>
            </a:r>
          </a:p>
          <a:p>
            <a:pPr marL="521494" lvl="1" indent="-173831" defTabSz="685800">
              <a:spcBef>
                <a:spcPts val="375"/>
              </a:spcBef>
              <a:buFont typeface="Arial"/>
              <a:buChar char="•"/>
              <a:defRPr/>
            </a:pPr>
            <a:r>
              <a:rPr lang="en-US" sz="1800" dirty="0">
                <a:solidFill>
                  <a:prstClr val="black"/>
                </a:solidFill>
                <a:latin typeface="Calibri" panose="020F0502020204030204"/>
              </a:rPr>
              <a:t>send TCP segment with FIN bit = 1</a:t>
            </a:r>
          </a:p>
          <a:p>
            <a:pPr marL="264319" indent="-166688" defTabSz="685800">
              <a:spcBef>
                <a:spcPts val="750"/>
              </a:spcBef>
              <a:buFont typeface="Wingdings" charset="2"/>
              <a:buChar char="§"/>
              <a:defRPr/>
            </a:pPr>
            <a:r>
              <a:rPr lang="en-US" sz="2100" dirty="0">
                <a:solidFill>
                  <a:prstClr val="black"/>
                </a:solidFill>
                <a:latin typeface="Calibri" panose="020F0502020204030204"/>
              </a:rPr>
              <a:t>respond to received FIN with ACK</a:t>
            </a:r>
          </a:p>
          <a:p>
            <a:pPr marL="521494" lvl="1" indent="-173831" defTabSz="685800">
              <a:spcBef>
                <a:spcPts val="375"/>
              </a:spcBef>
              <a:buFont typeface="Arial"/>
              <a:buChar char="•"/>
              <a:defRPr/>
            </a:pPr>
            <a:r>
              <a:rPr lang="en-US" sz="1800" dirty="0">
                <a:solidFill>
                  <a:prstClr val="black"/>
                </a:solidFill>
                <a:latin typeface="Calibri" panose="020F0502020204030204"/>
              </a:rPr>
              <a:t>on receiving FIN, ACK can be combined with own FIN</a:t>
            </a:r>
          </a:p>
          <a:p>
            <a:pPr marL="264319" indent="-166688" defTabSz="685800">
              <a:spcBef>
                <a:spcPts val="750"/>
              </a:spcBef>
              <a:buFont typeface="Wingdings" charset="2"/>
              <a:buChar char="§"/>
              <a:defRPr/>
            </a:pPr>
            <a:r>
              <a:rPr lang="en-US" sz="2100" dirty="0">
                <a:solidFill>
                  <a:prstClr val="black"/>
                </a:solidFill>
                <a:latin typeface="Calibri" panose="020F0502020204030204"/>
              </a:rPr>
              <a:t>simultaneous FIN exchanges can be handled</a:t>
            </a:r>
          </a:p>
        </p:txBody>
      </p:sp>
      <p:sp>
        <p:nvSpPr>
          <p:cNvPr id="4" name="Slide Number Placeholder 2">
            <a:extLst>
              <a:ext uri="{FF2B5EF4-FFF2-40B4-BE49-F238E27FC236}">
                <a16:creationId xmlns:a16="http://schemas.microsoft.com/office/drawing/2014/main" id="{E5549B3B-271C-C14B-9302-4D2CE7B41051}"/>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103</a:t>
            </a:fld>
            <a:endParaRPr lang="en-US" dirty="0"/>
          </a:p>
        </p:txBody>
      </p:sp>
    </p:spTree>
    <p:extLst>
      <p:ext uri="{BB962C8B-B14F-4D97-AF65-F5344CB8AC3E}">
        <p14:creationId xmlns:p14="http://schemas.microsoft.com/office/powerpoint/2010/main" val="2657671931"/>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886700" cy="670967"/>
          </a:xfrm>
        </p:spPr>
        <p:txBody>
          <a:bodyPr>
            <a:normAutofit fontScale="90000"/>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99018" y="1060508"/>
            <a:ext cx="4963582" cy="3771809"/>
          </a:xfrm>
        </p:spPr>
        <p:txBody>
          <a:bodyPr>
            <a:normAutofit fontScale="85000" lnSpcReduction="10000"/>
          </a:bodyPr>
          <a:lstStyle/>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Transport-layer services</a:t>
            </a:r>
          </a:p>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Multiplexing and demultiplexing</a:t>
            </a:r>
          </a:p>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Connectionless transport: UDP</a:t>
            </a:r>
          </a:p>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Principles of reliable data transfer </a:t>
            </a:r>
          </a:p>
          <a:p>
            <a:pPr marL="302419" indent="-214313">
              <a:spcBef>
                <a:spcPts val="600"/>
              </a:spcBef>
              <a:buClr>
                <a:schemeClr val="bg1">
                  <a:lumMod val="75000"/>
                </a:schemeClr>
              </a:buClr>
            </a:pPr>
            <a:r>
              <a:rPr lang="en-US" sz="2400" dirty="0">
                <a:solidFill>
                  <a:schemeClr val="bg1">
                    <a:lumMod val="75000"/>
                  </a:schemeClr>
                </a:solidFill>
              </a:rPr>
              <a:t>Connection-oriented transport: TCP</a:t>
            </a:r>
          </a:p>
          <a:p>
            <a:pPr marL="302419" indent="-214313">
              <a:spcBef>
                <a:spcPts val="600"/>
              </a:spcBef>
            </a:pPr>
            <a:r>
              <a:rPr lang="en-US" sz="2400" dirty="0"/>
              <a:t>Principles of congestion control</a:t>
            </a:r>
          </a:p>
          <a:p>
            <a:pPr marL="302419" indent="-214313">
              <a:spcBef>
                <a:spcPts val="600"/>
              </a:spcBef>
              <a:buClr>
                <a:schemeClr val="bg1">
                  <a:lumMod val="75000"/>
                </a:schemeClr>
              </a:buClr>
            </a:pPr>
            <a:r>
              <a:rPr lang="en-US" sz="2400" dirty="0">
                <a:solidFill>
                  <a:schemeClr val="bg1">
                    <a:lumMod val="75000"/>
                  </a:schemeClr>
                </a:solidFill>
              </a:rPr>
              <a:t>TCP congestion control</a:t>
            </a:r>
          </a:p>
          <a:p>
            <a:pPr marL="302419" indent="-214313">
              <a:spcBef>
                <a:spcPts val="600"/>
              </a:spcBef>
              <a:buClr>
                <a:schemeClr val="bg1">
                  <a:lumMod val="75000"/>
                </a:schemeClr>
              </a:buClr>
            </a:pPr>
            <a:r>
              <a:rPr lang="en-US" sz="2400" dirty="0">
                <a:solidFill>
                  <a:schemeClr val="bg1">
                    <a:lumMod val="75000"/>
                  </a:schemeClr>
                </a:solidFill>
              </a:rPr>
              <a:t>Evolution of transport-layer functionality</a:t>
            </a:r>
          </a:p>
          <a:p>
            <a:pPr eaLnBrk="1" hangingPunct="1">
              <a:buFont typeface="Wingdings" panose="05000000000000000000" pitchFamily="2" charset="2"/>
              <a:buNone/>
            </a:pPr>
            <a:endParaRPr lang="en-US" altLang="en-US" dirty="0"/>
          </a:p>
        </p:txBody>
      </p:sp>
      <p:sp>
        <p:nvSpPr>
          <p:cNvPr id="3" name="Slide Number Placeholder 2">
            <a:extLst>
              <a:ext uri="{FF2B5EF4-FFF2-40B4-BE49-F238E27FC236}">
                <a16:creationId xmlns:a16="http://schemas.microsoft.com/office/drawing/2014/main" id="{2DB81C94-6123-D143-8C6E-7FF67BFA422F}"/>
              </a:ext>
            </a:extLst>
          </p:cNvPr>
          <p:cNvSpPr>
            <a:spLocks noGrp="1"/>
          </p:cNvSpPr>
          <p:nvPr>
            <p:ph type="sldNum" sz="quarter" idx="4"/>
          </p:nvPr>
        </p:nvSpPr>
        <p:spPr/>
        <p:txBody>
          <a:bodyPr/>
          <a:lstStyle/>
          <a:p>
            <a:r>
              <a:rPr lang="en-US" dirty="0"/>
              <a:t>Transport Layer: 3-</a:t>
            </a:r>
            <a:fld id="{C4204591-24BD-A542-B9D5-F8D8A88D2FEE}" type="slidenum">
              <a:rPr lang="en-US" smtClean="0"/>
              <a:pPr/>
              <a:t>104</a:t>
            </a:fld>
            <a:endParaRPr lang="en-US" dirty="0"/>
          </a:p>
        </p:txBody>
      </p:sp>
      <p:pic>
        <p:nvPicPr>
          <p:cNvPr id="6" name="Picture 5">
            <a:extLst>
              <a:ext uri="{FF2B5EF4-FFF2-40B4-BE49-F238E27FC236}">
                <a16:creationId xmlns:a16="http://schemas.microsoft.com/office/drawing/2014/main" id="{FC6EDA9F-A4F6-9E48-A741-C2AF8BE224BB}"/>
              </a:ext>
            </a:extLst>
          </p:cNvPr>
          <p:cNvPicPr>
            <a:picLocks noChangeAspect="1"/>
          </p:cNvPicPr>
          <p:nvPr/>
        </p:nvPicPr>
        <p:blipFill>
          <a:blip r:embed="rId3"/>
          <a:stretch>
            <a:fillRect/>
          </a:stretch>
        </p:blipFill>
        <p:spPr>
          <a:xfrm>
            <a:off x="5830747" y="970103"/>
            <a:ext cx="2743200" cy="2057400"/>
          </a:xfrm>
          <a:prstGeom prst="rect">
            <a:avLst/>
          </a:prstGeom>
        </p:spPr>
      </p:pic>
    </p:spTree>
    <p:extLst>
      <p:ext uri="{BB962C8B-B14F-4D97-AF65-F5344CB8AC3E}">
        <p14:creationId xmlns:p14="http://schemas.microsoft.com/office/powerpoint/2010/main" val="2681422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61C397FE-1DDC-5444-B79A-714CFC84F37C}"/>
              </a:ext>
            </a:extLst>
          </p:cNvPr>
          <p:cNvSpPr txBox="1">
            <a:spLocks noChangeArrowheads="1"/>
          </p:cNvSpPr>
          <p:nvPr/>
        </p:nvSpPr>
        <p:spPr>
          <a:xfrm>
            <a:off x="541245" y="1058956"/>
            <a:ext cx="8232962" cy="348615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defTabSz="685800">
              <a:spcBef>
                <a:spcPts val="750"/>
              </a:spcBef>
              <a:buNone/>
              <a:defRPr/>
            </a:pPr>
            <a:r>
              <a:rPr lang="en-US" altLang="en-US" sz="2400" dirty="0">
                <a:solidFill>
                  <a:srgbClr val="CC0000"/>
                </a:solidFill>
                <a:latin typeface="Calibri" panose="020F0502020204030204"/>
                <a:ea typeface="ＭＳ Ｐゴシック" panose="020B0600070205080204" pitchFamily="34" charset="-128"/>
              </a:rPr>
              <a:t>Congestion:</a:t>
            </a:r>
            <a:endParaRPr lang="en-US" altLang="en-US" sz="2100" dirty="0">
              <a:solidFill>
                <a:srgbClr val="CC0000"/>
              </a:solidFill>
              <a:latin typeface="Calibri" panose="020F0502020204030204"/>
              <a:ea typeface="ＭＳ Ｐゴシック" panose="020B0600070205080204" pitchFamily="34" charset="-128"/>
            </a:endParaRPr>
          </a:p>
          <a:p>
            <a:pPr marL="264319" indent="-166688"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informally: “</a:t>
            </a:r>
            <a:r>
              <a:rPr lang="en-US" altLang="ja-JP" sz="2100" dirty="0">
                <a:solidFill>
                  <a:prstClr val="black"/>
                </a:solidFill>
                <a:latin typeface="Calibri" panose="020F0502020204030204"/>
                <a:ea typeface="ＭＳ Ｐゴシック" panose="020B0600070205080204" pitchFamily="34" charset="-128"/>
              </a:rPr>
              <a:t>too many sources sending too much data too fast for </a:t>
            </a:r>
            <a:r>
              <a:rPr lang="en-US" altLang="ja-JP" sz="2100" i="1" dirty="0">
                <a:solidFill>
                  <a:srgbClr val="C00000"/>
                </a:solidFill>
                <a:latin typeface="Calibri" panose="020F0502020204030204"/>
                <a:ea typeface="ＭＳ Ｐゴシック" panose="020B0600070205080204" pitchFamily="34" charset="-128"/>
              </a:rPr>
              <a:t>network</a:t>
            </a:r>
            <a:r>
              <a:rPr lang="en-US" altLang="ja-JP" sz="2100" dirty="0">
                <a:solidFill>
                  <a:prstClr val="black"/>
                </a:solidFill>
                <a:latin typeface="Calibri" panose="020F0502020204030204"/>
                <a:ea typeface="ＭＳ Ｐゴシック" panose="020B0600070205080204" pitchFamily="34" charset="-128"/>
              </a:rPr>
              <a:t> to handle”</a:t>
            </a:r>
          </a:p>
          <a:p>
            <a:pPr marL="264319" indent="-166688"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manifestations:</a:t>
            </a:r>
          </a:p>
          <a:p>
            <a:pPr marL="521494" lvl="1" indent="-173831" defTabSz="685800">
              <a:spcBef>
                <a:spcPts val="375"/>
              </a:spcBef>
              <a:defRPr/>
            </a:pPr>
            <a:r>
              <a:rPr lang="en-US" altLang="en-US" sz="2100" dirty="0">
                <a:solidFill>
                  <a:prstClr val="black"/>
                </a:solidFill>
                <a:latin typeface="Calibri" panose="020F0502020204030204"/>
                <a:ea typeface="ＭＳ Ｐゴシック" panose="020B0600070205080204" pitchFamily="34" charset="-128"/>
              </a:rPr>
              <a:t>long delays (queueing in router buffers)</a:t>
            </a:r>
          </a:p>
          <a:p>
            <a:pPr marL="521494" lvl="1" indent="-173831" defTabSz="685800">
              <a:spcBef>
                <a:spcPts val="375"/>
              </a:spcBef>
              <a:defRPr/>
            </a:pPr>
            <a:r>
              <a:rPr lang="en-US" altLang="en-US" sz="2100" dirty="0">
                <a:solidFill>
                  <a:prstClr val="black"/>
                </a:solidFill>
                <a:latin typeface="Calibri" panose="020F0502020204030204"/>
                <a:ea typeface="ＭＳ Ｐゴシック" panose="020B0600070205080204" pitchFamily="34" charset="-128"/>
              </a:rPr>
              <a:t>p</a:t>
            </a:r>
            <a:r>
              <a:rPr lang="en-US" altLang="en-US" sz="2100" dirty="0" err="1">
                <a:solidFill>
                  <a:prstClr val="black"/>
                </a:solidFill>
                <a:latin typeface="Calibri" panose="020F0502020204030204"/>
                <a:ea typeface="ＭＳ Ｐゴシック" panose="020B0600070205080204" pitchFamily="34" charset="-128"/>
              </a:rPr>
              <a:t>acket</a:t>
            </a:r>
            <a:r>
              <a:rPr lang="en-US" altLang="en-US" sz="2100" dirty="0">
                <a:solidFill>
                  <a:prstClr val="black"/>
                </a:solidFill>
                <a:latin typeface="Calibri" panose="020F0502020204030204"/>
                <a:ea typeface="ＭＳ Ｐゴシック" panose="020B0600070205080204" pitchFamily="34" charset="-128"/>
              </a:rPr>
              <a:t> loss (buffer overflow at routers)</a:t>
            </a:r>
          </a:p>
          <a:p>
            <a:pPr marL="264319" indent="-166688" defTabSz="685800">
              <a:spcBef>
                <a:spcPts val="750"/>
              </a:spcBef>
              <a:defRPr/>
            </a:pPr>
            <a:endParaRPr lang="en-US" altLang="en-US" sz="1800" dirty="0">
              <a:solidFill>
                <a:prstClr val="black"/>
              </a:solidFill>
              <a:latin typeface="Calibri" panose="020F0502020204030204"/>
              <a:ea typeface="ＭＳ Ｐゴシック" panose="020B0600070205080204" pitchFamily="34" charset="-128"/>
            </a:endParaRPr>
          </a:p>
        </p:txBody>
      </p:sp>
      <p:sp>
        <p:nvSpPr>
          <p:cNvPr id="6" name="Rectangle 3">
            <a:extLst>
              <a:ext uri="{FF2B5EF4-FFF2-40B4-BE49-F238E27FC236}">
                <a16:creationId xmlns:a16="http://schemas.microsoft.com/office/drawing/2014/main" id="{ACFC6554-1CEB-8346-AF21-152FD0AE2BDD}"/>
              </a:ext>
            </a:extLst>
          </p:cNvPr>
          <p:cNvSpPr txBox="1">
            <a:spLocks noChangeArrowheads="1"/>
          </p:cNvSpPr>
          <p:nvPr/>
        </p:nvSpPr>
        <p:spPr>
          <a:xfrm>
            <a:off x="542004" y="2832450"/>
            <a:ext cx="8232962" cy="76247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defTabSz="685800">
              <a:spcBef>
                <a:spcPts val="750"/>
              </a:spcBef>
              <a:buNone/>
              <a:defRPr/>
            </a:pPr>
            <a:endParaRPr lang="en-US" altLang="en-US" sz="2100" dirty="0">
              <a:solidFill>
                <a:prstClr val="black"/>
              </a:solidFill>
              <a:latin typeface="Calibri" panose="020F0502020204030204"/>
              <a:ea typeface="ＭＳ Ｐゴシック" panose="020B0600070205080204" pitchFamily="34" charset="-128"/>
            </a:endParaRPr>
          </a:p>
          <a:p>
            <a:pPr marL="264319" indent="-166688"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different from flow control!</a:t>
            </a: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79967" y="216994"/>
            <a:ext cx="8544983" cy="670967"/>
          </a:xfrm>
        </p:spPr>
        <p:txBody>
          <a:bodyPr>
            <a:normAutofit fontScale="90000"/>
          </a:bodyPr>
          <a:lstStyle/>
          <a:p>
            <a:r>
              <a:rPr lang="en-US" sz="3600" dirty="0"/>
              <a:t>Principles of congestion control</a:t>
            </a:r>
            <a:endParaRPr lang="en-US" dirty="0"/>
          </a:p>
        </p:txBody>
      </p:sp>
      <p:grpSp>
        <p:nvGrpSpPr>
          <p:cNvPr id="10" name="Group 9">
            <a:extLst>
              <a:ext uri="{FF2B5EF4-FFF2-40B4-BE49-F238E27FC236}">
                <a16:creationId xmlns:a16="http://schemas.microsoft.com/office/drawing/2014/main" id="{F801E622-8D2F-5C40-BD60-438B29523DDB}"/>
              </a:ext>
            </a:extLst>
          </p:cNvPr>
          <p:cNvGrpSpPr/>
          <p:nvPr/>
        </p:nvGrpSpPr>
        <p:grpSpPr>
          <a:xfrm>
            <a:off x="6515104" y="2053098"/>
            <a:ext cx="2079523" cy="2141492"/>
            <a:chOff x="8878529" y="2737463"/>
            <a:chExt cx="2772697" cy="2855323"/>
          </a:xfrm>
        </p:grpSpPr>
        <p:pic>
          <p:nvPicPr>
            <p:cNvPr id="1028" name="Picture 4" descr="Why traffic apps make congestion worse | Berkeley News">
              <a:extLst>
                <a:ext uri="{FF2B5EF4-FFF2-40B4-BE49-F238E27FC236}">
                  <a16:creationId xmlns:a16="http://schemas.microsoft.com/office/drawing/2014/main" id="{5A685C73-1A7D-7448-83D5-182E1DF28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529" y="2737463"/>
              <a:ext cx="2595716" cy="17304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EBCDC3-59AA-0043-9771-3FAB71AFCDB3}"/>
                </a:ext>
              </a:extLst>
            </p:cNvPr>
            <p:cNvSpPr txBox="1"/>
            <p:nvPr/>
          </p:nvSpPr>
          <p:spPr>
            <a:xfrm>
              <a:off x="9085008" y="4454013"/>
              <a:ext cx="2566218" cy="1138773"/>
            </a:xfrm>
            <a:prstGeom prst="rect">
              <a:avLst/>
            </a:prstGeom>
            <a:noFill/>
          </p:spPr>
          <p:txBody>
            <a:bodyPr wrap="square" rtlCol="0">
              <a:spAutoFit/>
            </a:bodyPr>
            <a:lstStyle/>
            <a:p>
              <a:pPr algn="r" defTabSz="685800">
                <a:buClrTx/>
                <a:defRPr/>
              </a:pPr>
              <a:r>
                <a:rPr lang="en-US" sz="1800" kern="1200" dirty="0">
                  <a:solidFill>
                    <a:srgbClr val="C00000"/>
                  </a:solidFill>
                  <a:latin typeface="Calibri"/>
                  <a:ea typeface="+mn-ea"/>
                  <a:cs typeface="+mn-cs"/>
                </a:rPr>
                <a:t>congestion control: </a:t>
              </a:r>
              <a:r>
                <a:rPr lang="en-US" sz="1350" kern="1200" dirty="0">
                  <a:solidFill>
                    <a:prstClr val="black"/>
                  </a:solidFill>
                  <a:latin typeface="Calibri"/>
                  <a:ea typeface="+mn-ea"/>
                  <a:cs typeface="+mn-cs"/>
                </a:rPr>
                <a:t>too many senders, sending too fast</a:t>
              </a:r>
            </a:p>
          </p:txBody>
        </p:sp>
      </p:grpSp>
      <p:grpSp>
        <p:nvGrpSpPr>
          <p:cNvPr id="13" name="Group 12">
            <a:extLst>
              <a:ext uri="{FF2B5EF4-FFF2-40B4-BE49-F238E27FC236}">
                <a16:creationId xmlns:a16="http://schemas.microsoft.com/office/drawing/2014/main" id="{440B5036-A83C-3D40-89CC-21D122E3DAA4}"/>
              </a:ext>
            </a:extLst>
          </p:cNvPr>
          <p:cNvGrpSpPr/>
          <p:nvPr/>
        </p:nvGrpSpPr>
        <p:grpSpPr>
          <a:xfrm>
            <a:off x="4302845" y="3318390"/>
            <a:ext cx="4395018" cy="1487793"/>
            <a:chOff x="5869858" y="4586748"/>
            <a:chExt cx="5860024" cy="1983725"/>
          </a:xfrm>
        </p:grpSpPr>
        <p:grpSp>
          <p:nvGrpSpPr>
            <p:cNvPr id="3" name="Group 2">
              <a:extLst>
                <a:ext uri="{FF2B5EF4-FFF2-40B4-BE49-F238E27FC236}">
                  <a16:creationId xmlns:a16="http://schemas.microsoft.com/office/drawing/2014/main" id="{460EE1F0-777A-5549-B373-8500229D882B}"/>
                </a:ext>
              </a:extLst>
            </p:cNvPr>
            <p:cNvGrpSpPr/>
            <p:nvPr/>
          </p:nvGrpSpPr>
          <p:grpSpPr>
            <a:xfrm>
              <a:off x="5869858" y="4586748"/>
              <a:ext cx="2882176" cy="1915023"/>
              <a:chOff x="6998772" y="3064248"/>
              <a:chExt cx="4393223" cy="2995072"/>
            </a:xfrm>
          </p:grpSpPr>
          <p:pic>
            <p:nvPicPr>
              <p:cNvPr id="7" name="Picture 2" descr="Drinking from the Firehose: How VividCortex Compresses its Metrics">
                <a:extLst>
                  <a:ext uri="{FF2B5EF4-FFF2-40B4-BE49-F238E27FC236}">
                    <a16:creationId xmlns:a16="http://schemas.microsoft.com/office/drawing/2014/main" id="{93C006A2-5EEC-1743-AF87-E45D3E90A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3303" y="4248105"/>
                <a:ext cx="3018692" cy="18112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rinking From the Information Firehose">
                <a:extLst>
                  <a:ext uri="{FF2B5EF4-FFF2-40B4-BE49-F238E27FC236}">
                    <a16:creationId xmlns:a16="http://schemas.microsoft.com/office/drawing/2014/main" id="{540A1142-4C15-BA4C-BA82-A4861EB7D4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8772" y="3064248"/>
                <a:ext cx="2699594" cy="1781732"/>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DB5BA06D-3B74-5348-8D35-1DEBB37E8FA0}"/>
                </a:ext>
              </a:extLst>
            </p:cNvPr>
            <p:cNvSpPr txBox="1"/>
            <p:nvPr/>
          </p:nvSpPr>
          <p:spPr>
            <a:xfrm>
              <a:off x="8794953" y="5801032"/>
              <a:ext cx="2934929" cy="769441"/>
            </a:xfrm>
            <a:prstGeom prst="rect">
              <a:avLst/>
            </a:prstGeom>
            <a:noFill/>
          </p:spPr>
          <p:txBody>
            <a:bodyPr wrap="square" rtlCol="0">
              <a:spAutoFit/>
            </a:bodyPr>
            <a:lstStyle/>
            <a:p>
              <a:pPr defTabSz="685800">
                <a:buClrTx/>
                <a:defRPr/>
              </a:pPr>
              <a:r>
                <a:rPr lang="en-US" sz="1800" kern="1200" dirty="0">
                  <a:solidFill>
                    <a:srgbClr val="C00000"/>
                  </a:solidFill>
                  <a:latin typeface="Calibri"/>
                  <a:ea typeface="+mn-ea"/>
                  <a:cs typeface="+mn-cs"/>
                </a:rPr>
                <a:t>flow control: </a:t>
              </a:r>
              <a:r>
                <a:rPr lang="en-US" sz="1350" kern="1200" dirty="0">
                  <a:solidFill>
                    <a:prstClr val="black"/>
                  </a:solidFill>
                  <a:latin typeface="Calibri"/>
                  <a:ea typeface="+mn-ea"/>
                  <a:cs typeface="+mn-cs"/>
                </a:rPr>
                <a:t>one sender too fast for one receiver</a:t>
              </a:r>
            </a:p>
          </p:txBody>
        </p:sp>
      </p:grpSp>
      <p:sp>
        <p:nvSpPr>
          <p:cNvPr id="12" name="Rectangle 3">
            <a:extLst>
              <a:ext uri="{FF2B5EF4-FFF2-40B4-BE49-F238E27FC236}">
                <a16:creationId xmlns:a16="http://schemas.microsoft.com/office/drawing/2014/main" id="{EAFB275C-622F-0342-A28A-15D9EA67D3AB}"/>
              </a:ext>
            </a:extLst>
          </p:cNvPr>
          <p:cNvSpPr txBox="1">
            <a:spLocks noChangeArrowheads="1"/>
          </p:cNvSpPr>
          <p:nvPr/>
        </p:nvSpPr>
        <p:spPr>
          <a:xfrm>
            <a:off x="545691" y="3639164"/>
            <a:ext cx="3569109" cy="435077"/>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Clr>
                <a:srgbClr val="0013A3"/>
              </a:buClr>
              <a:defRPr/>
            </a:pPr>
            <a:r>
              <a:rPr lang="en-US" altLang="en-US" sz="2100" dirty="0">
                <a:solidFill>
                  <a:prstClr val="black"/>
                </a:solidFill>
                <a:latin typeface="Calibri"/>
                <a:ea typeface="ＭＳ Ｐゴシック" panose="020B0600070205080204" pitchFamily="34" charset="-128"/>
              </a:rPr>
              <a:t>a top-10 problem!</a:t>
            </a:r>
          </a:p>
          <a:p>
            <a:pPr marL="264319" indent="-166688" defTabSz="685800">
              <a:spcBef>
                <a:spcPts val="750"/>
              </a:spcBef>
              <a:defRPr/>
            </a:pPr>
            <a:endParaRPr lang="en-US" altLang="en-US" sz="1800" dirty="0">
              <a:solidFill>
                <a:prstClr val="black"/>
              </a:solidFill>
              <a:latin typeface="Calibri" panose="020F0502020204030204"/>
              <a:ea typeface="ＭＳ Ｐゴシック" panose="020B0600070205080204" pitchFamily="34" charset="-128"/>
            </a:endParaRPr>
          </a:p>
        </p:txBody>
      </p:sp>
      <p:sp>
        <p:nvSpPr>
          <p:cNvPr id="14" name="Slide Number Placeholder 2">
            <a:extLst>
              <a:ext uri="{FF2B5EF4-FFF2-40B4-BE49-F238E27FC236}">
                <a16:creationId xmlns:a16="http://schemas.microsoft.com/office/drawing/2014/main" id="{C3383268-A75C-1640-B637-852081D53854}"/>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105</a:t>
            </a:fld>
            <a:endParaRPr lang="en-US" dirty="0"/>
          </a:p>
        </p:txBody>
      </p:sp>
    </p:spTree>
    <p:extLst>
      <p:ext uri="{BB962C8B-B14F-4D97-AF65-F5344CB8AC3E}">
        <p14:creationId xmlns:p14="http://schemas.microsoft.com/office/powerpoint/2010/main" val="216513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Freeform 3">
            <a:extLst>
              <a:ext uri="{FF2B5EF4-FFF2-40B4-BE49-F238E27FC236}">
                <a16:creationId xmlns:a16="http://schemas.microsoft.com/office/drawing/2014/main" id="{28E26305-1B9C-8A47-B034-2E9BCCD87DED}"/>
              </a:ext>
            </a:extLst>
          </p:cNvPr>
          <p:cNvSpPr>
            <a:spLocks/>
          </p:cNvSpPr>
          <p:nvPr/>
        </p:nvSpPr>
        <p:spPr bwMode="auto">
          <a:xfrm>
            <a:off x="7504107" y="2166312"/>
            <a:ext cx="188119" cy="697706"/>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403" name="Group 402">
            <a:extLst>
              <a:ext uri="{FF2B5EF4-FFF2-40B4-BE49-F238E27FC236}">
                <a16:creationId xmlns:a16="http://schemas.microsoft.com/office/drawing/2014/main" id="{3138E679-7A6F-3F4C-9CD4-1BC53C242F2F}"/>
              </a:ext>
            </a:extLst>
          </p:cNvPr>
          <p:cNvGrpSpPr/>
          <p:nvPr/>
        </p:nvGrpSpPr>
        <p:grpSpPr>
          <a:xfrm>
            <a:off x="7068738" y="2147158"/>
            <a:ext cx="440076" cy="678017"/>
            <a:chOff x="10910965" y="2513124"/>
            <a:chExt cx="586768" cy="904023"/>
          </a:xfrm>
        </p:grpSpPr>
        <p:sp>
          <p:nvSpPr>
            <p:cNvPr id="404" name="Rectangle 403">
              <a:extLst>
                <a:ext uri="{FF2B5EF4-FFF2-40B4-BE49-F238E27FC236}">
                  <a16:creationId xmlns:a16="http://schemas.microsoft.com/office/drawing/2014/main" id="{59524EB8-FD55-1D48-99F1-D1FB7A8F9D0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405" name="Straight Connector 404">
              <a:extLst>
                <a:ext uri="{FF2B5EF4-FFF2-40B4-BE49-F238E27FC236}">
                  <a16:creationId xmlns:a16="http://schemas.microsoft.com/office/drawing/2014/main" id="{F1173737-3613-AA43-B1AC-4838A3EDB684}"/>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5C427322-6070-F549-83A0-B70739AD3320}"/>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9463F3C4-F379-1D41-902B-28BB5B0172CF}"/>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4B78D94-0CBB-174E-B3E9-C26DCE4669A5}"/>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9" name="Freeform 9">
            <a:extLst>
              <a:ext uri="{FF2B5EF4-FFF2-40B4-BE49-F238E27FC236}">
                <a16:creationId xmlns:a16="http://schemas.microsoft.com/office/drawing/2014/main" id="{5547101E-4A79-584C-9989-5E85D28B6DAA}"/>
              </a:ext>
            </a:extLst>
          </p:cNvPr>
          <p:cNvSpPr>
            <a:spLocks/>
          </p:cNvSpPr>
          <p:nvPr/>
        </p:nvSpPr>
        <p:spPr bwMode="auto">
          <a:xfrm flipH="1">
            <a:off x="4388693" y="1309898"/>
            <a:ext cx="322607" cy="675352"/>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352" name="Group 351">
            <a:extLst>
              <a:ext uri="{FF2B5EF4-FFF2-40B4-BE49-F238E27FC236}">
                <a16:creationId xmlns:a16="http://schemas.microsoft.com/office/drawing/2014/main" id="{B6427DD3-BCDC-1D47-B9EA-F052CBEE3779}"/>
              </a:ext>
            </a:extLst>
          </p:cNvPr>
          <p:cNvGrpSpPr/>
          <p:nvPr/>
        </p:nvGrpSpPr>
        <p:grpSpPr>
          <a:xfrm>
            <a:off x="4043069" y="1979392"/>
            <a:ext cx="440076" cy="678017"/>
            <a:chOff x="10910965" y="2513124"/>
            <a:chExt cx="586768" cy="904023"/>
          </a:xfrm>
        </p:grpSpPr>
        <p:sp>
          <p:nvSpPr>
            <p:cNvPr id="353" name="Rectangle 352">
              <a:extLst>
                <a:ext uri="{FF2B5EF4-FFF2-40B4-BE49-F238E27FC236}">
                  <a16:creationId xmlns:a16="http://schemas.microsoft.com/office/drawing/2014/main" id="{334B80B7-DAB2-0C45-A85B-02F9853489C8}"/>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354" name="Straight Connector 353">
              <a:extLst>
                <a:ext uri="{FF2B5EF4-FFF2-40B4-BE49-F238E27FC236}">
                  <a16:creationId xmlns:a16="http://schemas.microsoft.com/office/drawing/2014/main" id="{9B105EEA-CD5C-4D41-AA8D-44A16BCD200E}"/>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300FADAA-FF42-DC4F-B232-CEDC63569590}"/>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96243C39-7124-B447-92F8-07DFDCABC20C}"/>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D2849888-7EC3-EB4C-8BC1-51F7CF36C2D6}"/>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6" name="Group 195">
            <a:extLst>
              <a:ext uri="{FF2B5EF4-FFF2-40B4-BE49-F238E27FC236}">
                <a16:creationId xmlns:a16="http://schemas.microsoft.com/office/drawing/2014/main" id="{F01A9AD5-3D29-E044-89AB-2A8A2872A48C}"/>
              </a:ext>
            </a:extLst>
          </p:cNvPr>
          <p:cNvGrpSpPr/>
          <p:nvPr/>
        </p:nvGrpSpPr>
        <p:grpSpPr>
          <a:xfrm>
            <a:off x="4700294" y="1313023"/>
            <a:ext cx="440076" cy="678017"/>
            <a:chOff x="10910965" y="2513124"/>
            <a:chExt cx="586768" cy="904023"/>
          </a:xfrm>
        </p:grpSpPr>
        <p:sp>
          <p:nvSpPr>
            <p:cNvPr id="197" name="Rectangle 196">
              <a:extLst>
                <a:ext uri="{FF2B5EF4-FFF2-40B4-BE49-F238E27FC236}">
                  <a16:creationId xmlns:a16="http://schemas.microsoft.com/office/drawing/2014/main" id="{4FE038A7-CF8F-144F-89E6-58D5113323E4}"/>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198" name="Straight Connector 197">
              <a:extLst>
                <a:ext uri="{FF2B5EF4-FFF2-40B4-BE49-F238E27FC236}">
                  <a16:creationId xmlns:a16="http://schemas.microsoft.com/office/drawing/2014/main" id="{022D2CD4-E115-9446-9F3B-70153BE86FD0}"/>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8DA93D54-B8CD-E944-A9A0-CD19B3D9BEB3}"/>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C307284-45EC-EF40-B8C6-ACFAE3B84F26}"/>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5E51FF6-6B9B-CB46-932F-6752F8BC41C5}"/>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4" name="Freeform 6">
            <a:extLst>
              <a:ext uri="{FF2B5EF4-FFF2-40B4-BE49-F238E27FC236}">
                <a16:creationId xmlns:a16="http://schemas.microsoft.com/office/drawing/2014/main" id="{48AC5632-6C88-9B4F-8AC4-BA566F7E218B}"/>
              </a:ext>
            </a:extLst>
          </p:cNvPr>
          <p:cNvSpPr>
            <a:spLocks/>
          </p:cNvSpPr>
          <p:nvPr/>
        </p:nvSpPr>
        <p:spPr bwMode="auto">
          <a:xfrm>
            <a:off x="7786286" y="1415264"/>
            <a:ext cx="188119" cy="697706"/>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9" name="Group 8">
            <a:extLst>
              <a:ext uri="{FF2B5EF4-FFF2-40B4-BE49-F238E27FC236}">
                <a16:creationId xmlns:a16="http://schemas.microsoft.com/office/drawing/2014/main" id="{7395260E-0495-5549-B67B-D0932B2922A1}"/>
              </a:ext>
            </a:extLst>
          </p:cNvPr>
          <p:cNvGrpSpPr/>
          <p:nvPr/>
        </p:nvGrpSpPr>
        <p:grpSpPr>
          <a:xfrm>
            <a:off x="7352644" y="1397164"/>
            <a:ext cx="440076" cy="678017"/>
            <a:chOff x="10910965" y="2513124"/>
            <a:chExt cx="586768" cy="904023"/>
          </a:xfrm>
        </p:grpSpPr>
        <p:sp>
          <p:nvSpPr>
            <p:cNvPr id="191" name="Rectangle 190">
              <a:extLst>
                <a:ext uri="{FF2B5EF4-FFF2-40B4-BE49-F238E27FC236}">
                  <a16:creationId xmlns:a16="http://schemas.microsoft.com/office/drawing/2014/main" id="{F9C766A0-70B1-1B4B-AE37-4A6E9AF88F33}"/>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192" name="Straight Connector 191">
              <a:extLst>
                <a:ext uri="{FF2B5EF4-FFF2-40B4-BE49-F238E27FC236}">
                  <a16:creationId xmlns:a16="http://schemas.microsoft.com/office/drawing/2014/main" id="{AC485D2E-710B-7446-BEF0-A9782257832E}"/>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7BF4BF4-4371-1D47-B858-D6B04135BAE0}"/>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2AEE228-C85E-AC45-B2C5-C8182C643EF4}"/>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353931E-8944-EF4A-9720-7519EA6C48F0}"/>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5" name="Group 354">
            <a:extLst>
              <a:ext uri="{FF2B5EF4-FFF2-40B4-BE49-F238E27FC236}">
                <a16:creationId xmlns:a16="http://schemas.microsoft.com/office/drawing/2014/main" id="{88E9FDF2-59AD-0849-94F0-90E7C39F4845}"/>
              </a:ext>
            </a:extLst>
          </p:cNvPr>
          <p:cNvGrpSpPr/>
          <p:nvPr/>
        </p:nvGrpSpPr>
        <p:grpSpPr>
          <a:xfrm>
            <a:off x="5564685" y="2179971"/>
            <a:ext cx="785758" cy="421237"/>
            <a:chOff x="7493876" y="2774731"/>
            <a:chExt cx="1481958" cy="894622"/>
          </a:xfrm>
        </p:grpSpPr>
        <p:sp>
          <p:nvSpPr>
            <p:cNvPr id="364" name="Freeform 363">
              <a:extLst>
                <a:ext uri="{FF2B5EF4-FFF2-40B4-BE49-F238E27FC236}">
                  <a16:creationId xmlns:a16="http://schemas.microsoft.com/office/drawing/2014/main" id="{43B8EDE0-230C-5542-B921-8F0ABAF1CB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365" name="Oval 364">
              <a:extLst>
                <a:ext uri="{FF2B5EF4-FFF2-40B4-BE49-F238E27FC236}">
                  <a16:creationId xmlns:a16="http://schemas.microsoft.com/office/drawing/2014/main" id="{A0803D89-4B4C-1B4A-BA1C-522F051281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366" name="Group 365">
              <a:extLst>
                <a:ext uri="{FF2B5EF4-FFF2-40B4-BE49-F238E27FC236}">
                  <a16:creationId xmlns:a16="http://schemas.microsoft.com/office/drawing/2014/main" id="{1101A5E5-CF40-804C-82BD-E8B63F1BC2AC}"/>
                </a:ext>
              </a:extLst>
            </p:cNvPr>
            <p:cNvGrpSpPr/>
            <p:nvPr/>
          </p:nvGrpSpPr>
          <p:grpSpPr>
            <a:xfrm>
              <a:off x="7713663" y="2848339"/>
              <a:ext cx="1042107" cy="425543"/>
              <a:chOff x="7786941" y="2884917"/>
              <a:chExt cx="897649" cy="353919"/>
            </a:xfrm>
          </p:grpSpPr>
          <p:sp>
            <p:nvSpPr>
              <p:cNvPr id="367" name="Freeform 366">
                <a:extLst>
                  <a:ext uri="{FF2B5EF4-FFF2-40B4-BE49-F238E27FC236}">
                    <a16:creationId xmlns:a16="http://schemas.microsoft.com/office/drawing/2014/main" id="{A40BF2E1-9425-BF47-9B1B-8AE2332218C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68" name="Freeform 367">
                <a:extLst>
                  <a:ext uri="{FF2B5EF4-FFF2-40B4-BE49-F238E27FC236}">
                    <a16:creationId xmlns:a16="http://schemas.microsoft.com/office/drawing/2014/main" id="{024B7FE2-D299-5444-BD23-74A1953D9C1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69" name="Freeform 368">
                <a:extLst>
                  <a:ext uri="{FF2B5EF4-FFF2-40B4-BE49-F238E27FC236}">
                    <a16:creationId xmlns:a16="http://schemas.microsoft.com/office/drawing/2014/main" id="{51583098-B4D9-DC4A-AED4-1FAEFC9C7D2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70" name="Freeform 369">
                <a:extLst>
                  <a:ext uri="{FF2B5EF4-FFF2-40B4-BE49-F238E27FC236}">
                    <a16:creationId xmlns:a16="http://schemas.microsoft.com/office/drawing/2014/main" id="{4DE1CA49-F338-444B-BB9A-F2991CA7D73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156482"/>
            <a:ext cx="8544983" cy="670967"/>
          </a:xfrm>
        </p:spPr>
        <p:txBody>
          <a:bodyPr>
            <a:normAutofit fontScale="90000"/>
          </a:bodyPr>
          <a:lstStyle/>
          <a:p>
            <a:r>
              <a:rPr lang="en-US" sz="3600" dirty="0"/>
              <a:t>Causes/costs of congestion: scenario 1 </a:t>
            </a:r>
            <a:endParaRPr lang="en-US" dirty="0"/>
          </a:p>
        </p:txBody>
      </p:sp>
      <p:grpSp>
        <p:nvGrpSpPr>
          <p:cNvPr id="180" name="Group 124">
            <a:extLst>
              <a:ext uri="{FF2B5EF4-FFF2-40B4-BE49-F238E27FC236}">
                <a16:creationId xmlns:a16="http://schemas.microsoft.com/office/drawing/2014/main" id="{09EDE4D1-769E-664A-B492-F153D45C56DF}"/>
              </a:ext>
            </a:extLst>
          </p:cNvPr>
          <p:cNvGrpSpPr>
            <a:grpSpLocks/>
          </p:cNvGrpSpPr>
          <p:nvPr/>
        </p:nvGrpSpPr>
        <p:grpSpPr bwMode="auto">
          <a:xfrm>
            <a:off x="4066726" y="1517088"/>
            <a:ext cx="394097" cy="326231"/>
            <a:chOff x="-44" y="1473"/>
            <a:chExt cx="981" cy="1105"/>
          </a:xfrm>
        </p:grpSpPr>
        <p:pic>
          <p:nvPicPr>
            <p:cNvPr id="181" name="Picture 125" descr="desktop_computer_stylized_medium">
              <a:extLst>
                <a:ext uri="{FF2B5EF4-FFF2-40B4-BE49-F238E27FC236}">
                  <a16:creationId xmlns:a16="http://schemas.microsoft.com/office/drawing/2014/main" id="{BCF21B40-E1CC-014D-891D-609787EB1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Freeform 126">
              <a:extLst>
                <a:ext uri="{FF2B5EF4-FFF2-40B4-BE49-F238E27FC236}">
                  <a16:creationId xmlns:a16="http://schemas.microsoft.com/office/drawing/2014/main" id="{083D804D-E191-C349-B559-AC9913D588A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185" name="Freeform 12">
            <a:extLst>
              <a:ext uri="{FF2B5EF4-FFF2-40B4-BE49-F238E27FC236}">
                <a16:creationId xmlns:a16="http://schemas.microsoft.com/office/drawing/2014/main" id="{AC913105-44C9-2F4B-B4CF-997DA724B11C}"/>
              </a:ext>
            </a:extLst>
          </p:cNvPr>
          <p:cNvSpPr>
            <a:spLocks/>
          </p:cNvSpPr>
          <p:nvPr/>
        </p:nvSpPr>
        <p:spPr bwMode="auto">
          <a:xfrm flipH="1">
            <a:off x="3859605" y="1978193"/>
            <a:ext cx="188119" cy="697706"/>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6" name="Rectangle 15">
            <a:extLst>
              <a:ext uri="{FF2B5EF4-FFF2-40B4-BE49-F238E27FC236}">
                <a16:creationId xmlns:a16="http://schemas.microsoft.com/office/drawing/2014/main" id="{49269DA6-C1BF-794F-9EEA-0EFF8A8D2CA0}"/>
              </a:ext>
            </a:extLst>
          </p:cNvPr>
          <p:cNvSpPr txBox="1">
            <a:spLocks noChangeArrowheads="1"/>
          </p:cNvSpPr>
          <p:nvPr/>
        </p:nvSpPr>
        <p:spPr bwMode="auto">
          <a:xfrm>
            <a:off x="580696" y="1117610"/>
            <a:ext cx="2844137" cy="276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0" indent="0" defTabSz="685800">
              <a:buNone/>
              <a:defRPr/>
            </a:pPr>
            <a:r>
              <a:rPr lang="en-US" sz="2100" dirty="0">
                <a:solidFill>
                  <a:srgbClr val="000000"/>
                </a:solidFill>
                <a:latin typeface="Calibri" panose="020F0502020204030204" pitchFamily="34" charset="0"/>
                <a:cs typeface="Calibri" panose="020F0502020204030204" pitchFamily="34" charset="0"/>
              </a:rPr>
              <a:t>Simplest scenario:</a:t>
            </a:r>
          </a:p>
          <a:p>
            <a:pPr marL="0" indent="0" defTabSz="685800">
              <a:buNone/>
              <a:defRPr/>
            </a:pPr>
            <a:endParaRPr lang="en-US" sz="2100" dirty="0">
              <a:solidFill>
                <a:srgbClr val="000000"/>
              </a:solidFill>
              <a:latin typeface="Gill Sans MT"/>
              <a:cs typeface="+mn-cs"/>
            </a:endParaRPr>
          </a:p>
        </p:txBody>
      </p:sp>
      <p:sp>
        <p:nvSpPr>
          <p:cNvPr id="187" name="Rectangle 16">
            <a:extLst>
              <a:ext uri="{FF2B5EF4-FFF2-40B4-BE49-F238E27FC236}">
                <a16:creationId xmlns:a16="http://schemas.microsoft.com/office/drawing/2014/main" id="{F84F47E9-C6B6-224C-845B-E201FB286037}"/>
              </a:ext>
            </a:extLst>
          </p:cNvPr>
          <p:cNvSpPr txBox="1">
            <a:spLocks noChangeArrowheads="1"/>
          </p:cNvSpPr>
          <p:nvPr/>
        </p:nvSpPr>
        <p:spPr bwMode="auto">
          <a:xfrm>
            <a:off x="3651246" y="4463104"/>
            <a:ext cx="2472928" cy="5881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0" indent="0" defTabSz="685800">
              <a:buNone/>
              <a:defRPr/>
            </a:pPr>
            <a:r>
              <a:rPr lang="en-US" sz="1350" dirty="0">
                <a:solidFill>
                  <a:srgbClr val="000000"/>
                </a:solidFill>
                <a:latin typeface="Calibri" panose="020F0502020204030204"/>
                <a:cs typeface="+mn-cs"/>
              </a:rPr>
              <a:t>maximum per-connection throughput: R/2</a:t>
            </a:r>
          </a:p>
        </p:txBody>
      </p:sp>
      <p:sp>
        <p:nvSpPr>
          <p:cNvPr id="203" name="Line 33">
            <a:extLst>
              <a:ext uri="{FF2B5EF4-FFF2-40B4-BE49-F238E27FC236}">
                <a16:creationId xmlns:a16="http://schemas.microsoft.com/office/drawing/2014/main" id="{A9B30674-B59F-1643-8F90-1D2641E2102B}"/>
              </a:ext>
            </a:extLst>
          </p:cNvPr>
          <p:cNvSpPr>
            <a:spLocks noChangeShapeType="1"/>
          </p:cNvSpPr>
          <p:nvPr/>
        </p:nvSpPr>
        <p:spPr bwMode="auto">
          <a:xfrm flipH="1">
            <a:off x="4731142" y="2078206"/>
            <a:ext cx="692944" cy="6500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12" name="Text Box 42">
            <a:extLst>
              <a:ext uri="{FF2B5EF4-FFF2-40B4-BE49-F238E27FC236}">
                <a16:creationId xmlns:a16="http://schemas.microsoft.com/office/drawing/2014/main" id="{45FD0EC2-A145-DC4A-9A60-DC5E453EC52B}"/>
              </a:ext>
            </a:extLst>
          </p:cNvPr>
          <p:cNvSpPr txBox="1">
            <a:spLocks noChangeArrowheads="1"/>
          </p:cNvSpPr>
          <p:nvPr/>
        </p:nvSpPr>
        <p:spPr bwMode="auto">
          <a:xfrm>
            <a:off x="3927018" y="1318025"/>
            <a:ext cx="685396" cy="182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200" kern="1200" dirty="0">
                <a:solidFill>
                  <a:srgbClr val="C00000"/>
                </a:solidFill>
                <a:latin typeface="Arial" panose="020B0604020202020204" pitchFamily="34" charset="0"/>
                <a:cs typeface="+mn-cs"/>
              </a:rPr>
              <a:t>Host A</a:t>
            </a:r>
            <a:endParaRPr lang="en-US" altLang="en-US" sz="3000" kern="1200" dirty="0">
              <a:solidFill>
                <a:srgbClr val="C00000"/>
              </a:solidFill>
              <a:latin typeface="Comic Sans MS" panose="030F0902030302020204" pitchFamily="66" charset="0"/>
              <a:cs typeface="+mn-cs"/>
            </a:endParaRPr>
          </a:p>
        </p:txBody>
      </p:sp>
      <p:sp>
        <p:nvSpPr>
          <p:cNvPr id="221" name="Text Box 52">
            <a:extLst>
              <a:ext uri="{FF2B5EF4-FFF2-40B4-BE49-F238E27FC236}">
                <a16:creationId xmlns:a16="http://schemas.microsoft.com/office/drawing/2014/main" id="{4BAC9BCC-8A73-B14B-8D28-0C77BB126162}"/>
              </a:ext>
            </a:extLst>
          </p:cNvPr>
          <p:cNvSpPr txBox="1">
            <a:spLocks noChangeArrowheads="1"/>
          </p:cNvSpPr>
          <p:nvPr/>
        </p:nvSpPr>
        <p:spPr bwMode="auto">
          <a:xfrm>
            <a:off x="3923855" y="2764511"/>
            <a:ext cx="599347" cy="182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200" kern="1200" dirty="0">
                <a:solidFill>
                  <a:srgbClr val="0013A3"/>
                </a:solidFill>
                <a:latin typeface="Arial" panose="020B0604020202020204" pitchFamily="34" charset="0"/>
                <a:cs typeface="+mn-cs"/>
              </a:rPr>
              <a:t>Host B</a:t>
            </a:r>
            <a:endParaRPr lang="en-US" altLang="en-US" sz="3000" kern="1200" dirty="0">
              <a:solidFill>
                <a:srgbClr val="0013A3"/>
              </a:solidFill>
              <a:latin typeface="Comic Sans MS" panose="030F0902030302020204" pitchFamily="66" charset="0"/>
              <a:cs typeface="+mn-cs"/>
            </a:endParaRPr>
          </a:p>
        </p:txBody>
      </p:sp>
      <p:sp>
        <p:nvSpPr>
          <p:cNvPr id="222" name="Line 53">
            <a:extLst>
              <a:ext uri="{FF2B5EF4-FFF2-40B4-BE49-F238E27FC236}">
                <a16:creationId xmlns:a16="http://schemas.microsoft.com/office/drawing/2014/main" id="{8E626A5E-7769-D34B-B652-6F3C2A3740FB}"/>
              </a:ext>
            </a:extLst>
          </p:cNvPr>
          <p:cNvSpPr>
            <a:spLocks noChangeShapeType="1"/>
          </p:cNvSpPr>
          <p:nvPr/>
        </p:nvSpPr>
        <p:spPr bwMode="auto">
          <a:xfrm flipH="1">
            <a:off x="5095473" y="2378243"/>
            <a:ext cx="457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23" name="Line 54">
            <a:extLst>
              <a:ext uri="{FF2B5EF4-FFF2-40B4-BE49-F238E27FC236}">
                <a16:creationId xmlns:a16="http://schemas.microsoft.com/office/drawing/2014/main" id="{DFB6E6E2-8DA8-C549-8AC1-828F8F828431}"/>
              </a:ext>
            </a:extLst>
          </p:cNvPr>
          <p:cNvSpPr>
            <a:spLocks noChangeShapeType="1"/>
          </p:cNvSpPr>
          <p:nvPr/>
        </p:nvSpPr>
        <p:spPr bwMode="auto">
          <a:xfrm flipH="1">
            <a:off x="6309911" y="2378243"/>
            <a:ext cx="457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24" name="Line 55">
            <a:extLst>
              <a:ext uri="{FF2B5EF4-FFF2-40B4-BE49-F238E27FC236}">
                <a16:creationId xmlns:a16="http://schemas.microsoft.com/office/drawing/2014/main" id="{66F3E5E4-6136-594F-B2C6-BF81A4932B2E}"/>
              </a:ext>
            </a:extLst>
          </p:cNvPr>
          <p:cNvSpPr>
            <a:spLocks noChangeShapeType="1"/>
          </p:cNvSpPr>
          <p:nvPr/>
        </p:nvSpPr>
        <p:spPr bwMode="auto">
          <a:xfrm flipH="1">
            <a:off x="6402780" y="2078206"/>
            <a:ext cx="692944" cy="6500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25" name="Line 57">
            <a:extLst>
              <a:ext uri="{FF2B5EF4-FFF2-40B4-BE49-F238E27FC236}">
                <a16:creationId xmlns:a16="http://schemas.microsoft.com/office/drawing/2014/main" id="{3D95A033-C14C-3448-9016-0C9E6C4CF3A2}"/>
              </a:ext>
            </a:extLst>
          </p:cNvPr>
          <p:cNvSpPr>
            <a:spLocks noChangeShapeType="1"/>
          </p:cNvSpPr>
          <p:nvPr/>
        </p:nvSpPr>
        <p:spPr bwMode="auto">
          <a:xfrm flipH="1">
            <a:off x="7094201" y="2078315"/>
            <a:ext cx="3298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16" name="Group 15">
            <a:extLst>
              <a:ext uri="{FF2B5EF4-FFF2-40B4-BE49-F238E27FC236}">
                <a16:creationId xmlns:a16="http://schemas.microsoft.com/office/drawing/2014/main" id="{CB231E2E-E647-0B43-8C18-43AC77EF0F75}"/>
              </a:ext>
            </a:extLst>
          </p:cNvPr>
          <p:cNvGrpSpPr/>
          <p:nvPr/>
        </p:nvGrpSpPr>
        <p:grpSpPr>
          <a:xfrm>
            <a:off x="6462311" y="949493"/>
            <a:ext cx="1343025" cy="530392"/>
            <a:chOff x="8616414" y="1265990"/>
            <a:chExt cx="1790700" cy="707189"/>
          </a:xfrm>
        </p:grpSpPr>
        <p:sp>
          <p:nvSpPr>
            <p:cNvPr id="243" name="Text Box 75">
              <a:extLst>
                <a:ext uri="{FF2B5EF4-FFF2-40B4-BE49-F238E27FC236}">
                  <a16:creationId xmlns:a16="http://schemas.microsoft.com/office/drawing/2014/main" id="{CE7D4727-1265-8046-9D9E-99C60BC228BB}"/>
                </a:ext>
              </a:extLst>
            </p:cNvPr>
            <p:cNvSpPr txBox="1">
              <a:spLocks noChangeArrowheads="1"/>
            </p:cNvSpPr>
            <p:nvPr/>
          </p:nvSpPr>
          <p:spPr bwMode="auto">
            <a:xfrm>
              <a:off x="8616414" y="1265990"/>
              <a:ext cx="1790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200" kern="1200" dirty="0">
                  <a:solidFill>
                    <a:srgbClr val="000000"/>
                  </a:solidFill>
                  <a:latin typeface="Arial" panose="020B0604020202020204" pitchFamily="34" charset="0"/>
                  <a:cs typeface="+mn-cs"/>
                </a:rPr>
                <a:t>throughput:</a:t>
              </a:r>
              <a:r>
                <a:rPr lang="en-US" altLang="en-US" sz="1800" kern="1200" dirty="0">
                  <a:solidFill>
                    <a:srgbClr val="FF0000"/>
                  </a:solidFill>
                  <a:latin typeface="Symbol" pitchFamily="2" charset="2"/>
                  <a:cs typeface="+mn-cs"/>
                </a:rPr>
                <a:t> </a:t>
              </a:r>
              <a:r>
                <a:rPr lang="en-US" altLang="en-US" sz="1800" kern="1200" dirty="0">
                  <a:solidFill>
                    <a:srgbClr val="CC0000"/>
                  </a:solidFill>
                  <a:latin typeface="Symbol" pitchFamily="2" charset="2"/>
                  <a:cs typeface="+mn-cs"/>
                </a:rPr>
                <a:t>l</a:t>
              </a:r>
              <a:r>
                <a:rPr lang="en-US" altLang="en-US" sz="1800" kern="1200" baseline="-25000" dirty="0">
                  <a:solidFill>
                    <a:srgbClr val="CC0000"/>
                  </a:solidFill>
                  <a:latin typeface="Arial" panose="020B0604020202020204" pitchFamily="34" charset="0"/>
                  <a:cs typeface="+mn-cs"/>
                </a:rPr>
                <a:t>out</a:t>
              </a:r>
              <a:endParaRPr lang="en-US" altLang="en-US" sz="1800" kern="1200" dirty="0">
                <a:solidFill>
                  <a:srgbClr val="CC0000"/>
                </a:solidFill>
                <a:latin typeface="Comic Sans MS" panose="030F0902030302020204" pitchFamily="66" charset="0"/>
                <a:cs typeface="+mn-cs"/>
              </a:endParaRPr>
            </a:p>
          </p:txBody>
        </p:sp>
        <p:sp>
          <p:nvSpPr>
            <p:cNvPr id="244" name="Line 76">
              <a:extLst>
                <a:ext uri="{FF2B5EF4-FFF2-40B4-BE49-F238E27FC236}">
                  <a16:creationId xmlns:a16="http://schemas.microsoft.com/office/drawing/2014/main" id="{C5D66868-B812-9443-B51A-0CEF4AACBD68}"/>
                </a:ext>
              </a:extLst>
            </p:cNvPr>
            <p:cNvSpPr>
              <a:spLocks noChangeShapeType="1"/>
            </p:cNvSpPr>
            <p:nvPr/>
          </p:nvSpPr>
          <p:spPr bwMode="auto">
            <a:xfrm>
              <a:off x="9460964" y="1675565"/>
              <a:ext cx="549310" cy="29761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sp>
        <p:nvSpPr>
          <p:cNvPr id="281" name="Rectangle 121">
            <a:extLst>
              <a:ext uri="{FF2B5EF4-FFF2-40B4-BE49-F238E27FC236}">
                <a16:creationId xmlns:a16="http://schemas.microsoft.com/office/drawing/2014/main" id="{EBE3971E-D5ED-054F-AE0D-069A6E86637C}"/>
              </a:ext>
            </a:extLst>
          </p:cNvPr>
          <p:cNvSpPr>
            <a:spLocks noChangeArrowheads="1"/>
          </p:cNvSpPr>
          <p:nvPr/>
        </p:nvSpPr>
        <p:spPr bwMode="auto">
          <a:xfrm>
            <a:off x="6076989" y="4465465"/>
            <a:ext cx="1953935" cy="5881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eaLnBrk="0" fontAlgn="base" hangingPunct="0">
              <a:lnSpc>
                <a:spcPct val="85000"/>
              </a:lnSpc>
              <a:spcBef>
                <a:spcPct val="20000"/>
              </a:spcBef>
              <a:spcAft>
                <a:spcPct val="0"/>
              </a:spcAft>
              <a:buClr>
                <a:srgbClr val="000099"/>
              </a:buClr>
              <a:buSzPct val="65000"/>
              <a:defRPr/>
            </a:pPr>
            <a:r>
              <a:rPr lang="en-US" sz="1350" kern="1200" dirty="0">
                <a:latin typeface="Calibri" panose="020F0502020204030204"/>
                <a:ea typeface="ＭＳ Ｐゴシック" charset="0"/>
                <a:cs typeface="+mn-cs"/>
              </a:rPr>
              <a:t>large delays as arrival rate </a:t>
            </a:r>
            <a:r>
              <a:rPr lang="en-US" sz="1350" kern="1200" dirty="0" err="1">
                <a:latin typeface="Symbol" charset="0"/>
                <a:ea typeface="ＭＳ Ｐゴシック" charset="0"/>
                <a:cs typeface="+mn-cs"/>
              </a:rPr>
              <a:t>l</a:t>
            </a:r>
            <a:r>
              <a:rPr lang="en-US" sz="1350" kern="1200" baseline="-25000" dirty="0" err="1">
                <a:latin typeface="Gill Sans MT" charset="0"/>
                <a:ea typeface="ＭＳ Ｐゴシック" charset="0"/>
                <a:cs typeface="+mn-cs"/>
              </a:rPr>
              <a:t>in</a:t>
            </a:r>
            <a:r>
              <a:rPr lang="en-US" sz="1350" kern="1200" dirty="0">
                <a:latin typeface="Gill Sans MT" charset="0"/>
                <a:ea typeface="ＭＳ Ｐゴシック" charset="0"/>
                <a:cs typeface="+mn-cs"/>
              </a:rPr>
              <a:t> </a:t>
            </a:r>
            <a:r>
              <a:rPr lang="en-US" sz="1350" kern="1200" dirty="0">
                <a:latin typeface="Calibri" panose="020F0502020204030204"/>
                <a:ea typeface="ＭＳ Ｐゴシック" charset="0"/>
                <a:cs typeface="+mn-cs"/>
              </a:rPr>
              <a:t>approaches capacity</a:t>
            </a:r>
          </a:p>
        </p:txBody>
      </p:sp>
      <p:grpSp>
        <p:nvGrpSpPr>
          <p:cNvPr id="282" name="Group 127">
            <a:extLst>
              <a:ext uri="{FF2B5EF4-FFF2-40B4-BE49-F238E27FC236}">
                <a16:creationId xmlns:a16="http://schemas.microsoft.com/office/drawing/2014/main" id="{879C5F16-9AAB-6840-B838-D482AFD339D0}"/>
              </a:ext>
            </a:extLst>
          </p:cNvPr>
          <p:cNvGrpSpPr>
            <a:grpSpLocks/>
          </p:cNvGrpSpPr>
          <p:nvPr/>
        </p:nvGrpSpPr>
        <p:grpSpPr bwMode="auto">
          <a:xfrm>
            <a:off x="7861295" y="1859130"/>
            <a:ext cx="173831" cy="330994"/>
            <a:chOff x="4140" y="429"/>
            <a:chExt cx="1425" cy="2396"/>
          </a:xfrm>
        </p:grpSpPr>
        <p:sp>
          <p:nvSpPr>
            <p:cNvPr id="283" name="Freeform 128">
              <a:extLst>
                <a:ext uri="{FF2B5EF4-FFF2-40B4-BE49-F238E27FC236}">
                  <a16:creationId xmlns:a16="http://schemas.microsoft.com/office/drawing/2014/main" id="{EEE9D070-85E1-B647-B7C8-1DB5376AB2DB}"/>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84" name="Rectangle 129">
              <a:extLst>
                <a:ext uri="{FF2B5EF4-FFF2-40B4-BE49-F238E27FC236}">
                  <a16:creationId xmlns:a16="http://schemas.microsoft.com/office/drawing/2014/main" id="{E73B241F-DFB6-C64D-BF7F-84EE703171DB}"/>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85" name="Freeform 130">
              <a:extLst>
                <a:ext uri="{FF2B5EF4-FFF2-40B4-BE49-F238E27FC236}">
                  <a16:creationId xmlns:a16="http://schemas.microsoft.com/office/drawing/2014/main" id="{64CD10E5-9AA0-9F41-9104-ED6E9D5A2A7B}"/>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86" name="Freeform 131">
              <a:extLst>
                <a:ext uri="{FF2B5EF4-FFF2-40B4-BE49-F238E27FC236}">
                  <a16:creationId xmlns:a16="http://schemas.microsoft.com/office/drawing/2014/main" id="{8E369838-B1C5-9B4A-8873-925C9867C0A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87" name="Rectangle 132">
              <a:extLst>
                <a:ext uri="{FF2B5EF4-FFF2-40B4-BE49-F238E27FC236}">
                  <a16:creationId xmlns:a16="http://schemas.microsoft.com/office/drawing/2014/main" id="{44FFFEBD-8F73-6E40-B407-310565525D04}"/>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88" name="Group 133">
              <a:extLst>
                <a:ext uri="{FF2B5EF4-FFF2-40B4-BE49-F238E27FC236}">
                  <a16:creationId xmlns:a16="http://schemas.microsoft.com/office/drawing/2014/main" id="{6C449BB4-7723-4842-B85A-6CD8ADE6EEF7}"/>
                </a:ext>
              </a:extLst>
            </p:cNvPr>
            <p:cNvGrpSpPr>
              <a:grpSpLocks/>
            </p:cNvGrpSpPr>
            <p:nvPr/>
          </p:nvGrpSpPr>
          <p:grpSpPr bwMode="auto">
            <a:xfrm>
              <a:off x="4749" y="668"/>
              <a:ext cx="581" cy="145"/>
              <a:chOff x="614" y="2568"/>
              <a:chExt cx="725" cy="139"/>
            </a:xfrm>
          </p:grpSpPr>
          <p:sp>
            <p:nvSpPr>
              <p:cNvPr id="313" name="AutoShape 134">
                <a:extLst>
                  <a:ext uri="{FF2B5EF4-FFF2-40B4-BE49-F238E27FC236}">
                    <a16:creationId xmlns:a16="http://schemas.microsoft.com/office/drawing/2014/main" id="{580CA213-4512-FA45-88F9-266D67459446}"/>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14" name="AutoShape 135">
                <a:extLst>
                  <a:ext uri="{FF2B5EF4-FFF2-40B4-BE49-F238E27FC236}">
                    <a16:creationId xmlns:a16="http://schemas.microsoft.com/office/drawing/2014/main" id="{7BFC849C-499A-0845-9AF3-BC589CDB087E}"/>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89" name="Rectangle 136">
              <a:extLst>
                <a:ext uri="{FF2B5EF4-FFF2-40B4-BE49-F238E27FC236}">
                  <a16:creationId xmlns:a16="http://schemas.microsoft.com/office/drawing/2014/main" id="{B0208157-D9CE-EF44-A82A-B9CE3EFD6F21}"/>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90" name="Group 137">
              <a:extLst>
                <a:ext uri="{FF2B5EF4-FFF2-40B4-BE49-F238E27FC236}">
                  <a16:creationId xmlns:a16="http://schemas.microsoft.com/office/drawing/2014/main" id="{6411A460-4D2F-6042-B3FA-7877FC08542A}"/>
                </a:ext>
              </a:extLst>
            </p:cNvPr>
            <p:cNvGrpSpPr>
              <a:grpSpLocks/>
            </p:cNvGrpSpPr>
            <p:nvPr/>
          </p:nvGrpSpPr>
          <p:grpSpPr bwMode="auto">
            <a:xfrm>
              <a:off x="4747" y="994"/>
              <a:ext cx="581" cy="134"/>
              <a:chOff x="614" y="2568"/>
              <a:chExt cx="725" cy="139"/>
            </a:xfrm>
          </p:grpSpPr>
          <p:sp>
            <p:nvSpPr>
              <p:cNvPr id="311" name="AutoShape 138">
                <a:extLst>
                  <a:ext uri="{FF2B5EF4-FFF2-40B4-BE49-F238E27FC236}">
                    <a16:creationId xmlns:a16="http://schemas.microsoft.com/office/drawing/2014/main" id="{2528368F-0A05-EE46-8F4D-04BE346F7E39}"/>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12" name="AutoShape 139">
                <a:extLst>
                  <a:ext uri="{FF2B5EF4-FFF2-40B4-BE49-F238E27FC236}">
                    <a16:creationId xmlns:a16="http://schemas.microsoft.com/office/drawing/2014/main" id="{3B97611D-398F-1A45-996D-38BD9822FA17}"/>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91" name="Rectangle 140">
              <a:extLst>
                <a:ext uri="{FF2B5EF4-FFF2-40B4-BE49-F238E27FC236}">
                  <a16:creationId xmlns:a16="http://schemas.microsoft.com/office/drawing/2014/main" id="{4932601C-B73A-F24F-A7F0-F545FC9D85F6}"/>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92" name="Rectangle 141">
              <a:extLst>
                <a:ext uri="{FF2B5EF4-FFF2-40B4-BE49-F238E27FC236}">
                  <a16:creationId xmlns:a16="http://schemas.microsoft.com/office/drawing/2014/main" id="{2E798033-84E0-4046-8123-A3E022BD0D0D}"/>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93" name="Group 142">
              <a:extLst>
                <a:ext uri="{FF2B5EF4-FFF2-40B4-BE49-F238E27FC236}">
                  <a16:creationId xmlns:a16="http://schemas.microsoft.com/office/drawing/2014/main" id="{CD337402-4020-0C40-A87E-04755B4A7EFA}"/>
                </a:ext>
              </a:extLst>
            </p:cNvPr>
            <p:cNvGrpSpPr>
              <a:grpSpLocks/>
            </p:cNvGrpSpPr>
            <p:nvPr/>
          </p:nvGrpSpPr>
          <p:grpSpPr bwMode="auto">
            <a:xfrm>
              <a:off x="4735" y="1627"/>
              <a:ext cx="582" cy="151"/>
              <a:chOff x="614" y="2568"/>
              <a:chExt cx="725" cy="139"/>
            </a:xfrm>
          </p:grpSpPr>
          <p:sp>
            <p:nvSpPr>
              <p:cNvPr id="309" name="AutoShape 143">
                <a:extLst>
                  <a:ext uri="{FF2B5EF4-FFF2-40B4-BE49-F238E27FC236}">
                    <a16:creationId xmlns:a16="http://schemas.microsoft.com/office/drawing/2014/main" id="{9BAD2454-875B-1040-9ABC-295C5238C730}"/>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10" name="AutoShape 144">
                <a:extLst>
                  <a:ext uri="{FF2B5EF4-FFF2-40B4-BE49-F238E27FC236}">
                    <a16:creationId xmlns:a16="http://schemas.microsoft.com/office/drawing/2014/main" id="{811AD1F7-D00A-2044-8EE8-E002D9859C32}"/>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94" name="Freeform 145">
              <a:extLst>
                <a:ext uri="{FF2B5EF4-FFF2-40B4-BE49-F238E27FC236}">
                  <a16:creationId xmlns:a16="http://schemas.microsoft.com/office/drawing/2014/main" id="{A082C83D-EAED-5146-8038-BE6D0CD214E0}"/>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295" name="Group 146">
              <a:extLst>
                <a:ext uri="{FF2B5EF4-FFF2-40B4-BE49-F238E27FC236}">
                  <a16:creationId xmlns:a16="http://schemas.microsoft.com/office/drawing/2014/main" id="{F3E31BE7-8EE9-F941-912B-D2464A54CE69}"/>
                </a:ext>
              </a:extLst>
            </p:cNvPr>
            <p:cNvGrpSpPr>
              <a:grpSpLocks/>
            </p:cNvGrpSpPr>
            <p:nvPr/>
          </p:nvGrpSpPr>
          <p:grpSpPr bwMode="auto">
            <a:xfrm>
              <a:off x="4739" y="1327"/>
              <a:ext cx="582" cy="139"/>
              <a:chOff x="614" y="2568"/>
              <a:chExt cx="725" cy="139"/>
            </a:xfrm>
          </p:grpSpPr>
          <p:sp>
            <p:nvSpPr>
              <p:cNvPr id="307" name="AutoShape 147">
                <a:extLst>
                  <a:ext uri="{FF2B5EF4-FFF2-40B4-BE49-F238E27FC236}">
                    <a16:creationId xmlns:a16="http://schemas.microsoft.com/office/drawing/2014/main" id="{732FE339-8FD2-B042-A014-EB19D7B67501}"/>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08" name="AutoShape 148">
                <a:extLst>
                  <a:ext uri="{FF2B5EF4-FFF2-40B4-BE49-F238E27FC236}">
                    <a16:creationId xmlns:a16="http://schemas.microsoft.com/office/drawing/2014/main" id="{DB2D76FA-CDCC-F543-9A55-827409AD12DE}"/>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96" name="Rectangle 149">
              <a:extLst>
                <a:ext uri="{FF2B5EF4-FFF2-40B4-BE49-F238E27FC236}">
                  <a16:creationId xmlns:a16="http://schemas.microsoft.com/office/drawing/2014/main" id="{4AFD3D79-1011-034D-82FF-36956F3D9F31}"/>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97" name="Freeform 150">
              <a:extLst>
                <a:ext uri="{FF2B5EF4-FFF2-40B4-BE49-F238E27FC236}">
                  <a16:creationId xmlns:a16="http://schemas.microsoft.com/office/drawing/2014/main" id="{52F521AF-DEC9-9748-8982-D368DDC2B6BB}"/>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98" name="Freeform 151">
              <a:extLst>
                <a:ext uri="{FF2B5EF4-FFF2-40B4-BE49-F238E27FC236}">
                  <a16:creationId xmlns:a16="http://schemas.microsoft.com/office/drawing/2014/main" id="{79F218C2-4B51-FB41-BB3E-2CB4FAE1682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99" name="Oval 152">
              <a:extLst>
                <a:ext uri="{FF2B5EF4-FFF2-40B4-BE49-F238E27FC236}">
                  <a16:creationId xmlns:a16="http://schemas.microsoft.com/office/drawing/2014/main" id="{D16EE320-03FD-2743-B02B-D5E39593FF78}"/>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00" name="Freeform 153">
              <a:extLst>
                <a:ext uri="{FF2B5EF4-FFF2-40B4-BE49-F238E27FC236}">
                  <a16:creationId xmlns:a16="http://schemas.microsoft.com/office/drawing/2014/main" id="{325E7068-4B41-AE4C-965D-DA302E309038}"/>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01" name="AutoShape 154">
              <a:extLst>
                <a:ext uri="{FF2B5EF4-FFF2-40B4-BE49-F238E27FC236}">
                  <a16:creationId xmlns:a16="http://schemas.microsoft.com/office/drawing/2014/main" id="{1527CD1D-4826-F249-8CC0-8D803950A593}"/>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02" name="AutoShape 155">
              <a:extLst>
                <a:ext uri="{FF2B5EF4-FFF2-40B4-BE49-F238E27FC236}">
                  <a16:creationId xmlns:a16="http://schemas.microsoft.com/office/drawing/2014/main" id="{4137A0DF-EEBF-3340-81E2-30FAAE1292FF}"/>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03" name="Oval 156">
              <a:extLst>
                <a:ext uri="{FF2B5EF4-FFF2-40B4-BE49-F238E27FC236}">
                  <a16:creationId xmlns:a16="http://schemas.microsoft.com/office/drawing/2014/main" id="{E1E6F14E-95D9-CC4D-BAB1-1C12B1C1A4A9}"/>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04" name="Oval 157">
              <a:extLst>
                <a:ext uri="{FF2B5EF4-FFF2-40B4-BE49-F238E27FC236}">
                  <a16:creationId xmlns:a16="http://schemas.microsoft.com/office/drawing/2014/main" id="{6F01C793-1A32-CA48-99E6-4C06A214A404}"/>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305" name="Oval 158">
              <a:extLst>
                <a:ext uri="{FF2B5EF4-FFF2-40B4-BE49-F238E27FC236}">
                  <a16:creationId xmlns:a16="http://schemas.microsoft.com/office/drawing/2014/main" id="{3B94657D-9B77-1941-9CBF-A2C7591AF42A}"/>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06" name="Rectangle 159">
              <a:extLst>
                <a:ext uri="{FF2B5EF4-FFF2-40B4-BE49-F238E27FC236}">
                  <a16:creationId xmlns:a16="http://schemas.microsoft.com/office/drawing/2014/main" id="{4C98791A-5A95-B940-9F34-EFDEF8150F81}"/>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315" name="Group 160">
            <a:extLst>
              <a:ext uri="{FF2B5EF4-FFF2-40B4-BE49-F238E27FC236}">
                <a16:creationId xmlns:a16="http://schemas.microsoft.com/office/drawing/2014/main" id="{AD8E3A61-2C5A-CC41-9933-891EC27B5015}"/>
              </a:ext>
            </a:extLst>
          </p:cNvPr>
          <p:cNvGrpSpPr>
            <a:grpSpLocks/>
          </p:cNvGrpSpPr>
          <p:nvPr/>
        </p:nvGrpSpPr>
        <p:grpSpPr bwMode="auto">
          <a:xfrm>
            <a:off x="3619693" y="2536270"/>
            <a:ext cx="394097" cy="326231"/>
            <a:chOff x="-44" y="1473"/>
            <a:chExt cx="981" cy="1105"/>
          </a:xfrm>
        </p:grpSpPr>
        <p:pic>
          <p:nvPicPr>
            <p:cNvPr id="316" name="Picture 161" descr="desktop_computer_stylized_medium">
              <a:extLst>
                <a:ext uri="{FF2B5EF4-FFF2-40B4-BE49-F238E27FC236}">
                  <a16:creationId xmlns:a16="http://schemas.microsoft.com/office/drawing/2014/main" id="{01E7AFB7-5DE3-CA4A-A50A-BEADA26B1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 name="Freeform 162">
              <a:extLst>
                <a:ext uri="{FF2B5EF4-FFF2-40B4-BE49-F238E27FC236}">
                  <a16:creationId xmlns:a16="http://schemas.microsoft.com/office/drawing/2014/main" id="{4E443E40-A128-4E43-A736-B0C7F3C2A94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318" name="Group 163">
            <a:extLst>
              <a:ext uri="{FF2B5EF4-FFF2-40B4-BE49-F238E27FC236}">
                <a16:creationId xmlns:a16="http://schemas.microsoft.com/office/drawing/2014/main" id="{C476CE94-C91A-0846-B6B7-05E77113879F}"/>
              </a:ext>
            </a:extLst>
          </p:cNvPr>
          <p:cNvGrpSpPr>
            <a:grpSpLocks/>
          </p:cNvGrpSpPr>
          <p:nvPr/>
        </p:nvGrpSpPr>
        <p:grpSpPr bwMode="auto">
          <a:xfrm>
            <a:off x="7623170" y="2583030"/>
            <a:ext cx="173831" cy="330994"/>
            <a:chOff x="4140" y="429"/>
            <a:chExt cx="1425" cy="2396"/>
          </a:xfrm>
        </p:grpSpPr>
        <p:sp>
          <p:nvSpPr>
            <p:cNvPr id="319" name="Freeform 164">
              <a:extLst>
                <a:ext uri="{FF2B5EF4-FFF2-40B4-BE49-F238E27FC236}">
                  <a16:creationId xmlns:a16="http://schemas.microsoft.com/office/drawing/2014/main" id="{7E23E3E7-6D0C-A747-B7EB-BCB232D5625B}"/>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20" name="Rectangle 165">
              <a:extLst>
                <a:ext uri="{FF2B5EF4-FFF2-40B4-BE49-F238E27FC236}">
                  <a16:creationId xmlns:a16="http://schemas.microsoft.com/office/drawing/2014/main" id="{814A29A9-35F7-F44A-86DF-9F21E4CCB44D}"/>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21" name="Freeform 166">
              <a:extLst>
                <a:ext uri="{FF2B5EF4-FFF2-40B4-BE49-F238E27FC236}">
                  <a16:creationId xmlns:a16="http://schemas.microsoft.com/office/drawing/2014/main" id="{B8E9398E-F70E-104C-BC4B-6FFD09F2BA4D}"/>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22" name="Freeform 167">
              <a:extLst>
                <a:ext uri="{FF2B5EF4-FFF2-40B4-BE49-F238E27FC236}">
                  <a16:creationId xmlns:a16="http://schemas.microsoft.com/office/drawing/2014/main" id="{5AC97C88-7A57-AC44-A1DE-BDAB3D1F0E3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23" name="Rectangle 168">
              <a:extLst>
                <a:ext uri="{FF2B5EF4-FFF2-40B4-BE49-F238E27FC236}">
                  <a16:creationId xmlns:a16="http://schemas.microsoft.com/office/drawing/2014/main" id="{229AF22C-8CDF-2B47-88DF-3B0B587AB207}"/>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24" name="Group 169">
              <a:extLst>
                <a:ext uri="{FF2B5EF4-FFF2-40B4-BE49-F238E27FC236}">
                  <a16:creationId xmlns:a16="http://schemas.microsoft.com/office/drawing/2014/main" id="{0515312F-DE85-5641-B779-E8991ECBE8F8}"/>
                </a:ext>
              </a:extLst>
            </p:cNvPr>
            <p:cNvGrpSpPr>
              <a:grpSpLocks/>
            </p:cNvGrpSpPr>
            <p:nvPr/>
          </p:nvGrpSpPr>
          <p:grpSpPr bwMode="auto">
            <a:xfrm>
              <a:off x="4749" y="668"/>
              <a:ext cx="581" cy="145"/>
              <a:chOff x="614" y="2568"/>
              <a:chExt cx="725" cy="139"/>
            </a:xfrm>
          </p:grpSpPr>
          <p:sp>
            <p:nvSpPr>
              <p:cNvPr id="349" name="AutoShape 170">
                <a:extLst>
                  <a:ext uri="{FF2B5EF4-FFF2-40B4-BE49-F238E27FC236}">
                    <a16:creationId xmlns:a16="http://schemas.microsoft.com/office/drawing/2014/main" id="{1534A008-335A-184E-AD46-396A2FE37196}"/>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50" name="AutoShape 171">
                <a:extLst>
                  <a:ext uri="{FF2B5EF4-FFF2-40B4-BE49-F238E27FC236}">
                    <a16:creationId xmlns:a16="http://schemas.microsoft.com/office/drawing/2014/main" id="{7B78E6A8-DEDF-8144-B322-E4206C6E43DF}"/>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25" name="Rectangle 172">
              <a:extLst>
                <a:ext uri="{FF2B5EF4-FFF2-40B4-BE49-F238E27FC236}">
                  <a16:creationId xmlns:a16="http://schemas.microsoft.com/office/drawing/2014/main" id="{41B3D22D-F506-A448-A3D5-682181A47A70}"/>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26" name="Group 173">
              <a:extLst>
                <a:ext uri="{FF2B5EF4-FFF2-40B4-BE49-F238E27FC236}">
                  <a16:creationId xmlns:a16="http://schemas.microsoft.com/office/drawing/2014/main" id="{BAB53084-6436-7444-ACD5-5E7D01263E2B}"/>
                </a:ext>
              </a:extLst>
            </p:cNvPr>
            <p:cNvGrpSpPr>
              <a:grpSpLocks/>
            </p:cNvGrpSpPr>
            <p:nvPr/>
          </p:nvGrpSpPr>
          <p:grpSpPr bwMode="auto">
            <a:xfrm>
              <a:off x="4747" y="994"/>
              <a:ext cx="581" cy="134"/>
              <a:chOff x="614" y="2568"/>
              <a:chExt cx="725" cy="139"/>
            </a:xfrm>
          </p:grpSpPr>
          <p:sp>
            <p:nvSpPr>
              <p:cNvPr id="347" name="AutoShape 174">
                <a:extLst>
                  <a:ext uri="{FF2B5EF4-FFF2-40B4-BE49-F238E27FC236}">
                    <a16:creationId xmlns:a16="http://schemas.microsoft.com/office/drawing/2014/main" id="{0369A39A-40F1-844B-BF97-43EE1A3A2ACD}"/>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48" name="AutoShape 175">
                <a:extLst>
                  <a:ext uri="{FF2B5EF4-FFF2-40B4-BE49-F238E27FC236}">
                    <a16:creationId xmlns:a16="http://schemas.microsoft.com/office/drawing/2014/main" id="{D7484B32-60C3-FA43-A0AA-A0D628003D7E}"/>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27" name="Rectangle 176">
              <a:extLst>
                <a:ext uri="{FF2B5EF4-FFF2-40B4-BE49-F238E27FC236}">
                  <a16:creationId xmlns:a16="http://schemas.microsoft.com/office/drawing/2014/main" id="{47F75A27-CD31-C143-9419-3EFB2593973E}"/>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28" name="Rectangle 177">
              <a:extLst>
                <a:ext uri="{FF2B5EF4-FFF2-40B4-BE49-F238E27FC236}">
                  <a16:creationId xmlns:a16="http://schemas.microsoft.com/office/drawing/2014/main" id="{EBB2CB62-D2FD-C047-94B4-C2C954564AFA}"/>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29" name="Group 178">
              <a:extLst>
                <a:ext uri="{FF2B5EF4-FFF2-40B4-BE49-F238E27FC236}">
                  <a16:creationId xmlns:a16="http://schemas.microsoft.com/office/drawing/2014/main" id="{E30BEF1D-E99C-EF4F-A2DE-968E737192AA}"/>
                </a:ext>
              </a:extLst>
            </p:cNvPr>
            <p:cNvGrpSpPr>
              <a:grpSpLocks/>
            </p:cNvGrpSpPr>
            <p:nvPr/>
          </p:nvGrpSpPr>
          <p:grpSpPr bwMode="auto">
            <a:xfrm>
              <a:off x="4735" y="1627"/>
              <a:ext cx="582" cy="151"/>
              <a:chOff x="614" y="2568"/>
              <a:chExt cx="725" cy="139"/>
            </a:xfrm>
          </p:grpSpPr>
          <p:sp>
            <p:nvSpPr>
              <p:cNvPr id="345" name="AutoShape 179">
                <a:extLst>
                  <a:ext uri="{FF2B5EF4-FFF2-40B4-BE49-F238E27FC236}">
                    <a16:creationId xmlns:a16="http://schemas.microsoft.com/office/drawing/2014/main" id="{F4DDADBC-B242-A44B-A408-F26BF5F85024}"/>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46" name="AutoShape 180">
                <a:extLst>
                  <a:ext uri="{FF2B5EF4-FFF2-40B4-BE49-F238E27FC236}">
                    <a16:creationId xmlns:a16="http://schemas.microsoft.com/office/drawing/2014/main" id="{44C7D4E7-B87F-0F46-9357-55FA60430CB1}"/>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30" name="Freeform 181">
              <a:extLst>
                <a:ext uri="{FF2B5EF4-FFF2-40B4-BE49-F238E27FC236}">
                  <a16:creationId xmlns:a16="http://schemas.microsoft.com/office/drawing/2014/main" id="{06EF0D71-8E6B-284F-8EA0-661C363088B6}"/>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331" name="Group 182">
              <a:extLst>
                <a:ext uri="{FF2B5EF4-FFF2-40B4-BE49-F238E27FC236}">
                  <a16:creationId xmlns:a16="http://schemas.microsoft.com/office/drawing/2014/main" id="{6A155784-A945-0F47-A39B-31F367A22CCA}"/>
                </a:ext>
              </a:extLst>
            </p:cNvPr>
            <p:cNvGrpSpPr>
              <a:grpSpLocks/>
            </p:cNvGrpSpPr>
            <p:nvPr/>
          </p:nvGrpSpPr>
          <p:grpSpPr bwMode="auto">
            <a:xfrm>
              <a:off x="4739" y="1327"/>
              <a:ext cx="582" cy="139"/>
              <a:chOff x="614" y="2568"/>
              <a:chExt cx="725" cy="139"/>
            </a:xfrm>
          </p:grpSpPr>
          <p:sp>
            <p:nvSpPr>
              <p:cNvPr id="343" name="AutoShape 183">
                <a:extLst>
                  <a:ext uri="{FF2B5EF4-FFF2-40B4-BE49-F238E27FC236}">
                    <a16:creationId xmlns:a16="http://schemas.microsoft.com/office/drawing/2014/main" id="{22B4B462-8B3B-7C4D-A454-5B71818EBC57}"/>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44" name="AutoShape 184">
                <a:extLst>
                  <a:ext uri="{FF2B5EF4-FFF2-40B4-BE49-F238E27FC236}">
                    <a16:creationId xmlns:a16="http://schemas.microsoft.com/office/drawing/2014/main" id="{409F6314-B504-4546-8602-B7F2622A98DF}"/>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32" name="Rectangle 185">
              <a:extLst>
                <a:ext uri="{FF2B5EF4-FFF2-40B4-BE49-F238E27FC236}">
                  <a16:creationId xmlns:a16="http://schemas.microsoft.com/office/drawing/2014/main" id="{AF2779F2-42B0-3548-98BC-AAAD42547200}"/>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33" name="Freeform 186">
              <a:extLst>
                <a:ext uri="{FF2B5EF4-FFF2-40B4-BE49-F238E27FC236}">
                  <a16:creationId xmlns:a16="http://schemas.microsoft.com/office/drawing/2014/main" id="{7820BB4F-C7CB-BA4F-BE2B-ACCFBB678F2B}"/>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34" name="Freeform 187">
              <a:extLst>
                <a:ext uri="{FF2B5EF4-FFF2-40B4-BE49-F238E27FC236}">
                  <a16:creationId xmlns:a16="http://schemas.microsoft.com/office/drawing/2014/main" id="{A1A403FF-DEAA-3D46-A5ED-A9AF23D9C5AD}"/>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35" name="Oval 188">
              <a:extLst>
                <a:ext uri="{FF2B5EF4-FFF2-40B4-BE49-F238E27FC236}">
                  <a16:creationId xmlns:a16="http://schemas.microsoft.com/office/drawing/2014/main" id="{F39A85A5-F2E7-8645-BCBC-3F68037F8275}"/>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36" name="Freeform 189">
              <a:extLst>
                <a:ext uri="{FF2B5EF4-FFF2-40B4-BE49-F238E27FC236}">
                  <a16:creationId xmlns:a16="http://schemas.microsoft.com/office/drawing/2014/main" id="{0CB2E7B8-94AB-4F40-879D-C205945B4196}"/>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37" name="AutoShape 190">
              <a:extLst>
                <a:ext uri="{FF2B5EF4-FFF2-40B4-BE49-F238E27FC236}">
                  <a16:creationId xmlns:a16="http://schemas.microsoft.com/office/drawing/2014/main" id="{B6C28932-399E-9147-AD60-584710E9C015}"/>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38" name="AutoShape 191">
              <a:extLst>
                <a:ext uri="{FF2B5EF4-FFF2-40B4-BE49-F238E27FC236}">
                  <a16:creationId xmlns:a16="http://schemas.microsoft.com/office/drawing/2014/main" id="{F9F7B82B-B598-F440-A518-BFE64EF662D5}"/>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39" name="Oval 192">
              <a:extLst>
                <a:ext uri="{FF2B5EF4-FFF2-40B4-BE49-F238E27FC236}">
                  <a16:creationId xmlns:a16="http://schemas.microsoft.com/office/drawing/2014/main" id="{512A4325-4F66-844C-85B1-4C936DB52511}"/>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40" name="Oval 193">
              <a:extLst>
                <a:ext uri="{FF2B5EF4-FFF2-40B4-BE49-F238E27FC236}">
                  <a16:creationId xmlns:a16="http://schemas.microsoft.com/office/drawing/2014/main" id="{42DC5D9A-8390-1D4A-A8C1-3C193D975CBF}"/>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341" name="Oval 194">
              <a:extLst>
                <a:ext uri="{FF2B5EF4-FFF2-40B4-BE49-F238E27FC236}">
                  <a16:creationId xmlns:a16="http://schemas.microsoft.com/office/drawing/2014/main" id="{2D7703BC-D6FE-9D4A-BE5F-ACBE696F02D9}"/>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42" name="Rectangle 195">
              <a:extLst>
                <a:ext uri="{FF2B5EF4-FFF2-40B4-BE49-F238E27FC236}">
                  <a16:creationId xmlns:a16="http://schemas.microsoft.com/office/drawing/2014/main" id="{88471DD5-00EF-B34A-BAA1-AA8AE7CFB119}"/>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4" name="TextBox 3">
            <a:extLst>
              <a:ext uri="{FF2B5EF4-FFF2-40B4-BE49-F238E27FC236}">
                <a16:creationId xmlns:a16="http://schemas.microsoft.com/office/drawing/2014/main" id="{86280C64-E9DA-2647-B08F-F808595E646B}"/>
              </a:ext>
            </a:extLst>
          </p:cNvPr>
          <p:cNvSpPr txBox="1"/>
          <p:nvPr/>
        </p:nvSpPr>
        <p:spPr>
          <a:xfrm>
            <a:off x="580696" y="3301796"/>
            <a:ext cx="2379551" cy="964880"/>
          </a:xfrm>
          <a:prstGeom prst="rect">
            <a:avLst/>
          </a:prstGeom>
          <a:noFill/>
        </p:spPr>
        <p:txBody>
          <a:bodyPr wrap="square" rtlCol="0">
            <a:spAutoFit/>
          </a:bodyPr>
          <a:lstStyle/>
          <a:p>
            <a:pPr marL="300038" indent="-300038" defTabSz="685800">
              <a:lnSpc>
                <a:spcPct val="90000"/>
              </a:lnSpc>
              <a:buClrTx/>
              <a:defRPr/>
            </a:pPr>
            <a:r>
              <a:rPr lang="en-US" sz="2100" i="1" kern="1200" dirty="0">
                <a:solidFill>
                  <a:srgbClr val="C00000"/>
                </a:solidFill>
                <a:latin typeface="Calibri" panose="020F0502020204030204"/>
                <a:ea typeface="+mn-ea"/>
                <a:cs typeface="+mn-cs"/>
              </a:rPr>
              <a:t>Q: </a:t>
            </a:r>
            <a:r>
              <a:rPr lang="en-US" sz="2100" kern="1200" dirty="0">
                <a:solidFill>
                  <a:prstClr val="black"/>
                </a:solidFill>
                <a:latin typeface="Calibri" panose="020F0502020204030204"/>
                <a:ea typeface="+mn-ea"/>
                <a:cs typeface="+mn-cs"/>
              </a:rPr>
              <a:t>What happens as </a:t>
            </a:r>
            <a:r>
              <a:rPr lang="en-US" sz="2100" kern="1200" dirty="0">
                <a:latin typeface="Calibri" panose="020F0502020204030204"/>
                <a:ea typeface="ＭＳ Ｐゴシック" charset="0"/>
                <a:cs typeface="+mn-cs"/>
              </a:rPr>
              <a:t>arrival rate </a:t>
            </a:r>
            <a:r>
              <a:rPr lang="en-US" sz="2100" i="1" kern="1200" dirty="0" err="1">
                <a:solidFill>
                  <a:srgbClr val="C00000"/>
                </a:solidFill>
                <a:latin typeface="Symbol" charset="0"/>
                <a:ea typeface="ＭＳ Ｐゴシック" charset="0"/>
                <a:cs typeface="+mn-cs"/>
              </a:rPr>
              <a:t>l</a:t>
            </a:r>
            <a:r>
              <a:rPr lang="en-US" sz="2100" kern="1200" baseline="-25000" dirty="0" err="1">
                <a:solidFill>
                  <a:srgbClr val="C00000"/>
                </a:solidFill>
                <a:latin typeface="Calibri"/>
                <a:ea typeface="ＭＳ Ｐゴシック" charset="0"/>
                <a:cs typeface="+mn-cs"/>
              </a:rPr>
              <a:t>in</a:t>
            </a:r>
            <a:r>
              <a:rPr lang="en-US" sz="2100" i="1" kern="1200" dirty="0">
                <a:solidFill>
                  <a:srgbClr val="C00000"/>
                </a:solidFill>
                <a:latin typeface="Gill Sans MT" charset="0"/>
                <a:ea typeface="ＭＳ Ｐゴシック" charset="0"/>
                <a:cs typeface="+mn-cs"/>
              </a:rPr>
              <a:t> </a:t>
            </a:r>
            <a:r>
              <a:rPr lang="en-US" sz="2100" kern="1200" dirty="0">
                <a:latin typeface="Calibri" panose="020F0502020204030204"/>
                <a:ea typeface="ＭＳ Ｐゴシック" charset="0"/>
                <a:cs typeface="+mn-cs"/>
              </a:rPr>
              <a:t>approaches R/2?</a:t>
            </a:r>
            <a:r>
              <a:rPr lang="en-US" sz="2100" kern="1200" dirty="0">
                <a:solidFill>
                  <a:prstClr val="black"/>
                </a:solidFill>
                <a:latin typeface="Calibri" panose="020F0502020204030204"/>
                <a:ea typeface="+mn-ea"/>
                <a:cs typeface="+mn-cs"/>
              </a:rPr>
              <a:t> </a:t>
            </a:r>
          </a:p>
        </p:txBody>
      </p:sp>
      <p:grpSp>
        <p:nvGrpSpPr>
          <p:cNvPr id="5" name="Group 4">
            <a:extLst>
              <a:ext uri="{FF2B5EF4-FFF2-40B4-BE49-F238E27FC236}">
                <a16:creationId xmlns:a16="http://schemas.microsoft.com/office/drawing/2014/main" id="{A13DE16E-F5B0-8243-9843-F4026E4132BD}"/>
              </a:ext>
            </a:extLst>
          </p:cNvPr>
          <p:cNvGrpSpPr/>
          <p:nvPr/>
        </p:nvGrpSpPr>
        <p:grpSpPr>
          <a:xfrm>
            <a:off x="3613524" y="881384"/>
            <a:ext cx="1599010" cy="543168"/>
            <a:chOff x="4818031" y="1175178"/>
            <a:chExt cx="2132013" cy="724224"/>
          </a:xfrm>
        </p:grpSpPr>
        <p:sp>
          <p:nvSpPr>
            <p:cNvPr id="240" name="Oval 72">
              <a:extLst>
                <a:ext uri="{FF2B5EF4-FFF2-40B4-BE49-F238E27FC236}">
                  <a16:creationId xmlns:a16="http://schemas.microsoft.com/office/drawing/2014/main" id="{4B444E41-EF68-F94F-951A-91633B83D5F3}"/>
                </a:ext>
              </a:extLst>
            </p:cNvPr>
            <p:cNvSpPr>
              <a:spLocks noChangeArrowheads="1"/>
            </p:cNvSpPr>
            <p:nvPr/>
          </p:nvSpPr>
          <p:spPr bwMode="auto">
            <a:xfrm>
              <a:off x="6584414" y="1808915"/>
              <a:ext cx="92075" cy="904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242" name="Line 74">
              <a:extLst>
                <a:ext uri="{FF2B5EF4-FFF2-40B4-BE49-F238E27FC236}">
                  <a16:creationId xmlns:a16="http://schemas.microsoft.com/office/drawing/2014/main" id="{5D48EDA9-2F95-5143-AF32-3BAD44F9D608}"/>
                </a:ext>
              </a:extLst>
            </p:cNvPr>
            <p:cNvSpPr>
              <a:spLocks noChangeShapeType="1"/>
            </p:cNvSpPr>
            <p:nvPr/>
          </p:nvSpPr>
          <p:spPr bwMode="auto">
            <a:xfrm>
              <a:off x="6158964" y="1588252"/>
              <a:ext cx="369887" cy="2524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51" name="Text Box 43">
              <a:extLst>
                <a:ext uri="{FF2B5EF4-FFF2-40B4-BE49-F238E27FC236}">
                  <a16:creationId xmlns:a16="http://schemas.microsoft.com/office/drawing/2014/main" id="{1C99CDFE-9298-BC49-916B-D28FBB57638B}"/>
                </a:ext>
              </a:extLst>
            </p:cNvPr>
            <p:cNvSpPr txBox="1">
              <a:spLocks noChangeArrowheads="1"/>
            </p:cNvSpPr>
            <p:nvPr/>
          </p:nvSpPr>
          <p:spPr bwMode="auto">
            <a:xfrm>
              <a:off x="4818031" y="1175178"/>
              <a:ext cx="21320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dirty="0">
                  <a:solidFill>
                    <a:prstClr val="black"/>
                  </a:solidFill>
                  <a:latin typeface="Arial" panose="020B0604020202020204" pitchFamily="34" charset="0"/>
                  <a:cs typeface="+mn-cs"/>
                </a:rPr>
                <a:t>original data: </a:t>
              </a:r>
              <a:r>
                <a:rPr lang="en-US" altLang="en-US" sz="1800" kern="1200" dirty="0" err="1">
                  <a:solidFill>
                    <a:srgbClr val="CC0000"/>
                  </a:solidFill>
                  <a:latin typeface="Symbol" pitchFamily="2" charset="2"/>
                  <a:cs typeface="+mn-cs"/>
                </a:rPr>
                <a:t>l</a:t>
              </a:r>
              <a:r>
                <a:rPr lang="en-US" altLang="en-US" sz="1800" kern="1200" baseline="-25000" dirty="0" err="1">
                  <a:solidFill>
                    <a:srgbClr val="CC0000"/>
                  </a:solidFill>
                  <a:latin typeface="Arial" panose="020B0604020202020204" pitchFamily="34" charset="0"/>
                  <a:cs typeface="+mn-cs"/>
                </a:rPr>
                <a:t>in</a:t>
              </a:r>
              <a:r>
                <a:rPr lang="en-US" altLang="en-US" sz="1200" kern="1200" baseline="-25000" dirty="0">
                  <a:solidFill>
                    <a:srgbClr val="CC0000"/>
                  </a:solidFill>
                  <a:latin typeface="Arial" panose="020B0604020202020204" pitchFamily="34" charset="0"/>
                  <a:cs typeface="+mn-cs"/>
                </a:rPr>
                <a:t> </a:t>
              </a:r>
              <a:endParaRPr lang="en-US" altLang="en-US" sz="1200" kern="1200" dirty="0">
                <a:solidFill>
                  <a:srgbClr val="CC0000"/>
                </a:solidFill>
                <a:latin typeface="Arial" panose="020B0604020202020204" pitchFamily="34" charset="0"/>
                <a:cs typeface="+mn-cs"/>
              </a:endParaRPr>
            </a:p>
          </p:txBody>
        </p:sp>
      </p:grpSp>
      <p:sp>
        <p:nvSpPr>
          <p:cNvPr id="174" name="Line 57">
            <a:extLst>
              <a:ext uri="{FF2B5EF4-FFF2-40B4-BE49-F238E27FC236}">
                <a16:creationId xmlns:a16="http://schemas.microsoft.com/office/drawing/2014/main" id="{198CECD8-AC19-4441-B07E-D812C1E4B022}"/>
              </a:ext>
            </a:extLst>
          </p:cNvPr>
          <p:cNvSpPr>
            <a:spLocks noChangeShapeType="1"/>
          </p:cNvSpPr>
          <p:nvPr/>
        </p:nvSpPr>
        <p:spPr bwMode="auto">
          <a:xfrm flipH="1">
            <a:off x="6410160" y="2727188"/>
            <a:ext cx="6166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75" name="Line 57">
            <a:extLst>
              <a:ext uri="{FF2B5EF4-FFF2-40B4-BE49-F238E27FC236}">
                <a16:creationId xmlns:a16="http://schemas.microsoft.com/office/drawing/2014/main" id="{E3F52AFD-CA05-E145-A13D-BB73559D50E0}"/>
              </a:ext>
            </a:extLst>
          </p:cNvPr>
          <p:cNvSpPr>
            <a:spLocks noChangeShapeType="1"/>
          </p:cNvSpPr>
          <p:nvPr/>
        </p:nvSpPr>
        <p:spPr bwMode="auto">
          <a:xfrm flipH="1">
            <a:off x="5094831" y="2076557"/>
            <a:ext cx="3298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76" name="Line 57">
            <a:extLst>
              <a:ext uri="{FF2B5EF4-FFF2-40B4-BE49-F238E27FC236}">
                <a16:creationId xmlns:a16="http://schemas.microsoft.com/office/drawing/2014/main" id="{1C06B2BF-A77D-004B-A9F1-4A7417598B7E}"/>
              </a:ext>
            </a:extLst>
          </p:cNvPr>
          <p:cNvSpPr>
            <a:spLocks noChangeShapeType="1"/>
          </p:cNvSpPr>
          <p:nvPr/>
        </p:nvSpPr>
        <p:spPr bwMode="auto">
          <a:xfrm flipH="1">
            <a:off x="4403755" y="2728946"/>
            <a:ext cx="3298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8" name="TextBox 7">
            <a:extLst>
              <a:ext uri="{FF2B5EF4-FFF2-40B4-BE49-F238E27FC236}">
                <a16:creationId xmlns:a16="http://schemas.microsoft.com/office/drawing/2014/main" id="{348CA410-A84F-B34C-BD63-41722EE5FAA8}"/>
              </a:ext>
            </a:extLst>
          </p:cNvPr>
          <p:cNvSpPr txBox="1"/>
          <p:nvPr/>
        </p:nvSpPr>
        <p:spPr>
          <a:xfrm>
            <a:off x="6401976" y="2106637"/>
            <a:ext cx="309701" cy="369332"/>
          </a:xfrm>
          <a:prstGeom prst="rect">
            <a:avLst/>
          </a:prstGeom>
          <a:noFill/>
        </p:spPr>
        <p:txBody>
          <a:bodyPr wrap="none" rtlCol="0">
            <a:spAutoFit/>
          </a:bodyPr>
          <a:lstStyle/>
          <a:p>
            <a:pPr algn="r" defTabSz="685800">
              <a:buClrTx/>
              <a:defRPr/>
            </a:pPr>
            <a:r>
              <a:rPr lang="en-US" sz="1800" kern="1200" dirty="0">
                <a:solidFill>
                  <a:prstClr val="black"/>
                </a:solidFill>
                <a:latin typeface="Calibri"/>
                <a:ea typeface="+mn-ea"/>
                <a:cs typeface="+mn-cs"/>
              </a:rPr>
              <a:t>R</a:t>
            </a:r>
          </a:p>
        </p:txBody>
      </p:sp>
      <p:sp>
        <p:nvSpPr>
          <p:cNvPr id="188" name="Rectangle 15">
            <a:extLst>
              <a:ext uri="{FF2B5EF4-FFF2-40B4-BE49-F238E27FC236}">
                <a16:creationId xmlns:a16="http://schemas.microsoft.com/office/drawing/2014/main" id="{623041CF-890D-E145-9016-1967AAC98E0D}"/>
              </a:ext>
            </a:extLst>
          </p:cNvPr>
          <p:cNvSpPr txBox="1">
            <a:spLocks noChangeArrowheads="1"/>
          </p:cNvSpPr>
          <p:nvPr/>
        </p:nvSpPr>
        <p:spPr bwMode="auto">
          <a:xfrm>
            <a:off x="584383" y="2014733"/>
            <a:ext cx="2844137" cy="30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167879" indent="-167879" defTabSz="685800">
              <a:buFont typeface="Wingdings" charset="2"/>
              <a:buChar char="§"/>
              <a:defRPr/>
            </a:pPr>
            <a:r>
              <a:rPr lang="en-US" sz="1800" dirty="0">
                <a:solidFill>
                  <a:srgbClr val="000000"/>
                </a:solidFill>
                <a:latin typeface="Calibri" panose="020F0502020204030204" pitchFamily="34" charset="0"/>
                <a:cs typeface="Calibri" panose="020F0502020204030204" pitchFamily="34" charset="0"/>
              </a:rPr>
              <a:t>two flows</a:t>
            </a:r>
          </a:p>
        </p:txBody>
      </p:sp>
      <p:sp>
        <p:nvSpPr>
          <p:cNvPr id="189" name="Rectangle 15">
            <a:extLst>
              <a:ext uri="{FF2B5EF4-FFF2-40B4-BE49-F238E27FC236}">
                <a16:creationId xmlns:a16="http://schemas.microsoft.com/office/drawing/2014/main" id="{FF1255B8-CBCE-BA42-8BB2-AD361E914F8B}"/>
              </a:ext>
            </a:extLst>
          </p:cNvPr>
          <p:cNvSpPr txBox="1">
            <a:spLocks noChangeArrowheads="1"/>
          </p:cNvSpPr>
          <p:nvPr/>
        </p:nvSpPr>
        <p:spPr bwMode="auto">
          <a:xfrm>
            <a:off x="580025" y="1431015"/>
            <a:ext cx="3103701" cy="6042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167879" indent="-167879" defTabSz="685800">
              <a:buFont typeface="Wingdings" charset="2"/>
              <a:buChar char="§"/>
              <a:defRPr/>
            </a:pPr>
            <a:r>
              <a:rPr lang="en-US" sz="1800" dirty="0">
                <a:solidFill>
                  <a:srgbClr val="000000"/>
                </a:solidFill>
                <a:latin typeface="Calibri" panose="020F0502020204030204" pitchFamily="34" charset="0"/>
                <a:cs typeface="Calibri" panose="020F0502020204030204" pitchFamily="34" charset="0"/>
              </a:rPr>
              <a:t>one router, infinite buffers </a:t>
            </a:r>
          </a:p>
          <a:p>
            <a:pPr marL="167879" indent="-167879" defTabSz="685800">
              <a:buFont typeface="Wingdings" charset="2"/>
              <a:buChar char="§"/>
              <a:defRPr/>
            </a:pPr>
            <a:r>
              <a:rPr lang="en-US" sz="1800" dirty="0">
                <a:solidFill>
                  <a:srgbClr val="000000"/>
                </a:solidFill>
                <a:latin typeface="Calibri" panose="020F0502020204030204" pitchFamily="34" charset="0"/>
                <a:cs typeface="Calibri" panose="020F0502020204030204" pitchFamily="34" charset="0"/>
              </a:rPr>
              <a:t>i</a:t>
            </a:r>
            <a:r>
              <a:rPr lang="en-US" sz="1800" dirty="0" err="1">
                <a:solidFill>
                  <a:srgbClr val="000000"/>
                </a:solidFill>
                <a:latin typeface="Calibri" panose="020F0502020204030204" pitchFamily="34" charset="0"/>
                <a:cs typeface="Calibri" panose="020F0502020204030204" pitchFamily="34" charset="0"/>
              </a:rPr>
              <a:t>nput</a:t>
            </a:r>
            <a:r>
              <a:rPr lang="en-US" sz="1800" dirty="0">
                <a:solidFill>
                  <a:srgbClr val="000000"/>
                </a:solidFill>
                <a:latin typeface="Calibri" panose="020F0502020204030204" pitchFamily="34" charset="0"/>
                <a:cs typeface="Calibri" panose="020F0502020204030204" pitchFamily="34" charset="0"/>
              </a:rPr>
              <a:t>, output link capacity: R</a:t>
            </a:r>
          </a:p>
          <a:p>
            <a:pPr marL="0" indent="0" defTabSz="685800">
              <a:buNone/>
              <a:defRPr/>
            </a:pPr>
            <a:endParaRPr lang="en-US" sz="2100" dirty="0">
              <a:solidFill>
                <a:srgbClr val="000000"/>
              </a:solidFill>
              <a:latin typeface="Gill Sans MT"/>
              <a:cs typeface="+mn-cs"/>
            </a:endParaRPr>
          </a:p>
        </p:txBody>
      </p:sp>
      <p:grpSp>
        <p:nvGrpSpPr>
          <p:cNvPr id="13" name="Group 12">
            <a:extLst>
              <a:ext uri="{FF2B5EF4-FFF2-40B4-BE49-F238E27FC236}">
                <a16:creationId xmlns:a16="http://schemas.microsoft.com/office/drawing/2014/main" id="{9F0A3C67-BB73-4845-B5BC-A5FA51964D18}"/>
              </a:ext>
            </a:extLst>
          </p:cNvPr>
          <p:cNvGrpSpPr/>
          <p:nvPr/>
        </p:nvGrpSpPr>
        <p:grpSpPr>
          <a:xfrm>
            <a:off x="5648093" y="1669821"/>
            <a:ext cx="1172596" cy="813487"/>
            <a:chOff x="7530790" y="2226427"/>
            <a:chExt cx="1563461" cy="1084649"/>
          </a:xfrm>
        </p:grpSpPr>
        <p:sp>
          <p:nvSpPr>
            <p:cNvPr id="202" name="Text Box 32">
              <a:extLst>
                <a:ext uri="{FF2B5EF4-FFF2-40B4-BE49-F238E27FC236}">
                  <a16:creationId xmlns:a16="http://schemas.microsoft.com/office/drawing/2014/main" id="{67E5732D-E6EC-D241-A9B3-13D2E2E58D95}"/>
                </a:ext>
              </a:extLst>
            </p:cNvPr>
            <p:cNvSpPr txBox="1">
              <a:spLocks noChangeArrowheads="1"/>
            </p:cNvSpPr>
            <p:nvPr/>
          </p:nvSpPr>
          <p:spPr bwMode="auto">
            <a:xfrm>
              <a:off x="7670264" y="2226427"/>
              <a:ext cx="14239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fontAlgn="base">
                <a:spcBef>
                  <a:spcPct val="0"/>
                </a:spcBef>
                <a:spcAft>
                  <a:spcPct val="0"/>
                </a:spcAft>
                <a:buClrTx/>
                <a:defRPr/>
              </a:pPr>
              <a:r>
                <a:rPr lang="en-US" altLang="en-US" sz="1050" b="1" i="1" kern="1200" dirty="0">
                  <a:solidFill>
                    <a:srgbClr val="000000"/>
                  </a:solidFill>
                  <a:latin typeface="Arial" panose="020B0604020202020204" pitchFamily="34" charset="0"/>
                  <a:cs typeface="+mn-cs"/>
                </a:rPr>
                <a:t>infinite</a:t>
              </a:r>
              <a:r>
                <a:rPr lang="en-US" altLang="en-US" sz="900" kern="1200" dirty="0">
                  <a:solidFill>
                    <a:srgbClr val="000000"/>
                  </a:solidFill>
                  <a:latin typeface="Arial" panose="020B0604020202020204" pitchFamily="34" charset="0"/>
                  <a:cs typeface="+mn-cs"/>
                </a:rPr>
                <a:t> shared output link buffers</a:t>
              </a:r>
            </a:p>
          </p:txBody>
        </p:sp>
        <p:sp>
          <p:nvSpPr>
            <p:cNvPr id="245" name="Line 77">
              <a:extLst>
                <a:ext uri="{FF2B5EF4-FFF2-40B4-BE49-F238E27FC236}">
                  <a16:creationId xmlns:a16="http://schemas.microsoft.com/office/drawing/2014/main" id="{CCE11A70-D909-BE48-AB8A-1428CFD4C558}"/>
                </a:ext>
              </a:extLst>
            </p:cNvPr>
            <p:cNvSpPr>
              <a:spLocks noChangeShapeType="1"/>
            </p:cNvSpPr>
            <p:nvPr/>
          </p:nvSpPr>
          <p:spPr bwMode="auto">
            <a:xfrm flipH="1">
              <a:off x="8308075" y="2647114"/>
              <a:ext cx="238488" cy="375865"/>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12" name="Group 11">
              <a:extLst>
                <a:ext uri="{FF2B5EF4-FFF2-40B4-BE49-F238E27FC236}">
                  <a16:creationId xmlns:a16="http://schemas.microsoft.com/office/drawing/2014/main" id="{887BD2B8-6069-9D4C-8D8B-41A687B641F2}"/>
                </a:ext>
              </a:extLst>
            </p:cNvPr>
            <p:cNvGrpSpPr/>
            <p:nvPr/>
          </p:nvGrpSpPr>
          <p:grpSpPr>
            <a:xfrm>
              <a:off x="7530790" y="3050726"/>
              <a:ext cx="899401" cy="260350"/>
              <a:chOff x="10436222" y="4555062"/>
              <a:chExt cx="899401" cy="260350"/>
            </a:xfrm>
          </p:grpSpPr>
          <p:sp>
            <p:nvSpPr>
              <p:cNvPr id="384" name="Rectangle 383">
                <a:extLst>
                  <a:ext uri="{FF2B5EF4-FFF2-40B4-BE49-F238E27FC236}">
                    <a16:creationId xmlns:a16="http://schemas.microsoft.com/office/drawing/2014/main" id="{F30537BA-9247-BC42-BBD7-831810DD3EB0}"/>
                  </a:ext>
                </a:extLst>
              </p:cNvPr>
              <p:cNvSpPr/>
              <p:nvPr/>
            </p:nvSpPr>
            <p:spPr>
              <a:xfrm>
                <a:off x="10442522" y="4559486"/>
                <a:ext cx="891015" cy="254197"/>
              </a:xfrm>
              <a:prstGeom prst="rect">
                <a:avLst/>
              </a:prstGeom>
              <a:gradFill>
                <a:gsLst>
                  <a:gs pos="0">
                    <a:schemeClr val="bg2">
                      <a:lumMod val="50000"/>
                    </a:schemeClr>
                  </a:gs>
                  <a:gs pos="100000">
                    <a:schemeClr val="bg1">
                      <a:lumMod val="8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nvGrpSpPr>
              <p:cNvPr id="385" name="Group 384">
                <a:extLst>
                  <a:ext uri="{FF2B5EF4-FFF2-40B4-BE49-F238E27FC236}">
                    <a16:creationId xmlns:a16="http://schemas.microsoft.com/office/drawing/2014/main" id="{2CC59C21-286F-834A-ABEB-23215F83C500}"/>
                  </a:ext>
                </a:extLst>
              </p:cNvPr>
              <p:cNvGrpSpPr/>
              <p:nvPr/>
            </p:nvGrpSpPr>
            <p:grpSpPr>
              <a:xfrm>
                <a:off x="10436222" y="4555062"/>
                <a:ext cx="899401" cy="260350"/>
                <a:chOff x="7488023" y="3444875"/>
                <a:chExt cx="947952" cy="260350"/>
              </a:xfrm>
            </p:grpSpPr>
            <p:grpSp>
              <p:nvGrpSpPr>
                <p:cNvPr id="386" name="Group 385">
                  <a:extLst>
                    <a:ext uri="{FF2B5EF4-FFF2-40B4-BE49-F238E27FC236}">
                      <a16:creationId xmlns:a16="http://schemas.microsoft.com/office/drawing/2014/main" id="{36049D02-069F-6C48-8DC5-99C6838DD8A5}"/>
                    </a:ext>
                  </a:extLst>
                </p:cNvPr>
                <p:cNvGrpSpPr/>
                <p:nvPr/>
              </p:nvGrpSpPr>
              <p:grpSpPr>
                <a:xfrm>
                  <a:off x="8025557" y="3487646"/>
                  <a:ext cx="327298" cy="173730"/>
                  <a:chOff x="8094529" y="3437940"/>
                  <a:chExt cx="307888" cy="155752"/>
                </a:xfrm>
              </p:grpSpPr>
              <p:cxnSp>
                <p:nvCxnSpPr>
                  <p:cNvPr id="395" name="Straight Connector 394">
                    <a:extLst>
                      <a:ext uri="{FF2B5EF4-FFF2-40B4-BE49-F238E27FC236}">
                        <a16:creationId xmlns:a16="http://schemas.microsoft.com/office/drawing/2014/main" id="{FF172DB4-2A00-6A46-8A16-C30786F979FB}"/>
                      </a:ext>
                    </a:extLst>
                  </p:cNvPr>
                  <p:cNvCxnSpPr/>
                  <p:nvPr/>
                </p:nvCxnSpPr>
                <p:spPr>
                  <a:xfrm flipV="1">
                    <a:off x="8402417"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99BF623C-66BC-3245-B197-115199D1F5B3}"/>
                      </a:ext>
                    </a:extLst>
                  </p:cNvPr>
                  <p:cNvCxnSpPr/>
                  <p:nvPr/>
                </p:nvCxnSpPr>
                <p:spPr>
                  <a:xfrm flipV="1">
                    <a:off x="8351102"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B4CE1C9F-BB23-484E-BA7E-95900D23BB44}"/>
                      </a:ext>
                    </a:extLst>
                  </p:cNvPr>
                  <p:cNvCxnSpPr/>
                  <p:nvPr/>
                </p:nvCxnSpPr>
                <p:spPr>
                  <a:xfrm flipV="1">
                    <a:off x="8299787"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1B65F295-34D5-B848-A55B-C87742C69F9B}"/>
                      </a:ext>
                    </a:extLst>
                  </p:cNvPr>
                  <p:cNvCxnSpPr/>
                  <p:nvPr/>
                </p:nvCxnSpPr>
                <p:spPr>
                  <a:xfrm flipV="1">
                    <a:off x="8248473"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821A5FD-1839-F841-8915-6982EB740723}"/>
                      </a:ext>
                    </a:extLst>
                  </p:cNvPr>
                  <p:cNvCxnSpPr/>
                  <p:nvPr/>
                </p:nvCxnSpPr>
                <p:spPr>
                  <a:xfrm flipV="1">
                    <a:off x="8197158"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133501AC-7C40-F74E-8B51-CD3FBFBAA6D2}"/>
                      </a:ext>
                    </a:extLst>
                  </p:cNvPr>
                  <p:cNvCxnSpPr/>
                  <p:nvPr/>
                </p:nvCxnSpPr>
                <p:spPr>
                  <a:xfrm flipV="1">
                    <a:off x="8145843"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37CD78F7-3453-B544-9B8F-FEE9954DB3B9}"/>
                      </a:ext>
                    </a:extLst>
                  </p:cNvPr>
                  <p:cNvCxnSpPr/>
                  <p:nvPr/>
                </p:nvCxnSpPr>
                <p:spPr>
                  <a:xfrm flipV="1">
                    <a:off x="8094529"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7" name="Group 386">
                  <a:extLst>
                    <a:ext uri="{FF2B5EF4-FFF2-40B4-BE49-F238E27FC236}">
                      <a16:creationId xmlns:a16="http://schemas.microsoft.com/office/drawing/2014/main" id="{7B8129D5-9ED3-CA4A-A4D7-8B3E8421EE81}"/>
                    </a:ext>
                  </a:extLst>
                </p:cNvPr>
                <p:cNvGrpSpPr/>
                <p:nvPr/>
              </p:nvGrpSpPr>
              <p:grpSpPr>
                <a:xfrm>
                  <a:off x="7488023" y="3444875"/>
                  <a:ext cx="947952" cy="260350"/>
                  <a:chOff x="8103973" y="3803650"/>
                  <a:chExt cx="947952" cy="260350"/>
                </a:xfrm>
              </p:grpSpPr>
              <p:cxnSp>
                <p:nvCxnSpPr>
                  <p:cNvPr id="392" name="Straight Connector 391">
                    <a:extLst>
                      <a:ext uri="{FF2B5EF4-FFF2-40B4-BE49-F238E27FC236}">
                        <a16:creationId xmlns:a16="http://schemas.microsoft.com/office/drawing/2014/main" id="{872F3490-7E4D-8444-A669-531B26BEEF04}"/>
                      </a:ext>
                    </a:extLst>
                  </p:cNvPr>
                  <p:cNvCxnSpPr>
                    <a:cxnSpLocks/>
                  </p:cNvCxnSpPr>
                  <p:nvPr/>
                </p:nvCxnSpPr>
                <p:spPr>
                  <a:xfrm>
                    <a:off x="8110664" y="3810000"/>
                    <a:ext cx="9412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9174BCA4-2936-E040-BF15-8E2726830EA9}"/>
                      </a:ext>
                    </a:extLst>
                  </p:cNvPr>
                  <p:cNvCxnSpPr>
                    <a:cxnSpLocks/>
                  </p:cNvCxnSpPr>
                  <p:nvPr/>
                </p:nvCxnSpPr>
                <p:spPr>
                  <a:xfrm>
                    <a:off x="8103973" y="4060825"/>
                    <a:ext cx="9479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F9385773-39F4-2545-BD87-40FD8C9F9C6F}"/>
                      </a:ext>
                    </a:extLst>
                  </p:cNvPr>
                  <p:cNvCxnSpPr/>
                  <p:nvPr/>
                </p:nvCxnSpPr>
                <p:spPr>
                  <a:xfrm>
                    <a:off x="9048750" y="3803650"/>
                    <a:ext cx="0" cy="260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8" name="Oval 387">
                  <a:extLst>
                    <a:ext uri="{FF2B5EF4-FFF2-40B4-BE49-F238E27FC236}">
                      <a16:creationId xmlns:a16="http://schemas.microsoft.com/office/drawing/2014/main" id="{688F0B57-026F-5344-8D43-0487FF117BFF}"/>
                    </a:ext>
                  </a:extLst>
                </p:cNvPr>
                <p:cNvSpPr/>
                <p:nvPr/>
              </p:nvSpPr>
              <p:spPr>
                <a:xfrm>
                  <a:off x="7924800" y="3546475"/>
                  <a:ext cx="57150" cy="5715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389" name="Oval 388">
                  <a:extLst>
                    <a:ext uri="{FF2B5EF4-FFF2-40B4-BE49-F238E27FC236}">
                      <a16:creationId xmlns:a16="http://schemas.microsoft.com/office/drawing/2014/main" id="{8E4A8AF8-2EE5-E84B-833D-8A787630D598}"/>
                    </a:ext>
                  </a:extLst>
                </p:cNvPr>
                <p:cNvSpPr/>
                <p:nvPr/>
              </p:nvSpPr>
              <p:spPr>
                <a:xfrm>
                  <a:off x="7842250" y="3546475"/>
                  <a:ext cx="57150" cy="5715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390" name="Oval 389">
                  <a:extLst>
                    <a:ext uri="{FF2B5EF4-FFF2-40B4-BE49-F238E27FC236}">
                      <a16:creationId xmlns:a16="http://schemas.microsoft.com/office/drawing/2014/main" id="{402477F2-C87F-B441-AD74-F56E96984F63}"/>
                    </a:ext>
                  </a:extLst>
                </p:cNvPr>
                <p:cNvSpPr/>
                <p:nvPr/>
              </p:nvSpPr>
              <p:spPr>
                <a:xfrm>
                  <a:off x="7759700" y="3546475"/>
                  <a:ext cx="57150" cy="571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391" name="Oval 390">
                  <a:extLst>
                    <a:ext uri="{FF2B5EF4-FFF2-40B4-BE49-F238E27FC236}">
                      <a16:creationId xmlns:a16="http://schemas.microsoft.com/office/drawing/2014/main" id="{F86B5FF7-41EE-5F45-8AAE-5330D16205CB}"/>
                    </a:ext>
                  </a:extLst>
                </p:cNvPr>
                <p:cNvSpPr/>
                <p:nvPr/>
              </p:nvSpPr>
              <p:spPr>
                <a:xfrm>
                  <a:off x="7677150" y="3546475"/>
                  <a:ext cx="57150" cy="571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grpSp>
      </p:grpSp>
      <p:sp>
        <p:nvSpPr>
          <p:cNvPr id="259" name="Freeform 91">
            <a:extLst>
              <a:ext uri="{FF2B5EF4-FFF2-40B4-BE49-F238E27FC236}">
                <a16:creationId xmlns:a16="http://schemas.microsoft.com/office/drawing/2014/main" id="{DCEE1836-E089-0E43-AA83-3C4D23A24812}"/>
              </a:ext>
            </a:extLst>
          </p:cNvPr>
          <p:cNvSpPr>
            <a:spLocks/>
          </p:cNvSpPr>
          <p:nvPr/>
        </p:nvSpPr>
        <p:spPr bwMode="auto">
          <a:xfrm>
            <a:off x="4974029" y="1392405"/>
            <a:ext cx="2571750" cy="957263"/>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07632497-C7A3-5D43-A16B-0B4F26B7ADF5}"/>
              </a:ext>
            </a:extLst>
          </p:cNvPr>
          <p:cNvGrpSpPr/>
          <p:nvPr/>
        </p:nvGrpSpPr>
        <p:grpSpPr>
          <a:xfrm>
            <a:off x="4231079" y="2013911"/>
            <a:ext cx="3000375" cy="771525"/>
            <a:chOff x="5641439" y="2685215"/>
            <a:chExt cx="4000500" cy="1028700"/>
          </a:xfrm>
        </p:grpSpPr>
        <p:sp>
          <p:nvSpPr>
            <p:cNvPr id="241" name="Oval 73">
              <a:extLst>
                <a:ext uri="{FF2B5EF4-FFF2-40B4-BE49-F238E27FC236}">
                  <a16:creationId xmlns:a16="http://schemas.microsoft.com/office/drawing/2014/main" id="{ED516131-17AE-C440-B198-2569A5BF2255}"/>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258" name="Freeform 90">
              <a:extLst>
                <a:ext uri="{FF2B5EF4-FFF2-40B4-BE49-F238E27FC236}">
                  <a16:creationId xmlns:a16="http://schemas.microsoft.com/office/drawing/2014/main" id="{3B8EFAC6-AD78-9046-A67E-7BBA82E667EB}"/>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sp>
        <p:nvSpPr>
          <p:cNvPr id="402" name="TextBox 401">
            <a:extLst>
              <a:ext uri="{FF2B5EF4-FFF2-40B4-BE49-F238E27FC236}">
                <a16:creationId xmlns:a16="http://schemas.microsoft.com/office/drawing/2014/main" id="{4CED69A2-36DA-634D-8A3B-DB1A142EB7BC}"/>
              </a:ext>
            </a:extLst>
          </p:cNvPr>
          <p:cNvSpPr txBox="1"/>
          <p:nvPr/>
        </p:nvSpPr>
        <p:spPr>
          <a:xfrm>
            <a:off x="5262242" y="2132762"/>
            <a:ext cx="309701" cy="369332"/>
          </a:xfrm>
          <a:prstGeom prst="rect">
            <a:avLst/>
          </a:prstGeom>
          <a:noFill/>
        </p:spPr>
        <p:txBody>
          <a:bodyPr wrap="none" rtlCol="0">
            <a:spAutoFit/>
          </a:bodyPr>
          <a:lstStyle/>
          <a:p>
            <a:pPr algn="r" defTabSz="685800">
              <a:buClrTx/>
              <a:defRPr/>
            </a:pPr>
            <a:r>
              <a:rPr lang="en-US" sz="1800" kern="1200" dirty="0">
                <a:solidFill>
                  <a:prstClr val="black"/>
                </a:solidFill>
                <a:latin typeface="Calibri"/>
                <a:ea typeface="+mn-ea"/>
                <a:cs typeface="+mn-cs"/>
              </a:rPr>
              <a:t>R</a:t>
            </a:r>
          </a:p>
        </p:txBody>
      </p:sp>
      <p:sp>
        <p:nvSpPr>
          <p:cNvPr id="409" name="Rectangle 15">
            <a:extLst>
              <a:ext uri="{FF2B5EF4-FFF2-40B4-BE49-F238E27FC236}">
                <a16:creationId xmlns:a16="http://schemas.microsoft.com/office/drawing/2014/main" id="{6315C129-DEF5-A84E-932D-A6743A5F4252}"/>
              </a:ext>
            </a:extLst>
          </p:cNvPr>
          <p:cNvSpPr txBox="1">
            <a:spLocks noChangeArrowheads="1"/>
          </p:cNvSpPr>
          <p:nvPr/>
        </p:nvSpPr>
        <p:spPr bwMode="auto">
          <a:xfrm>
            <a:off x="577010" y="2306014"/>
            <a:ext cx="2844137" cy="3155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167879" indent="-167879" defTabSz="685800">
              <a:buFont typeface="Wingdings" charset="2"/>
              <a:buChar char="§"/>
              <a:defRPr/>
            </a:pPr>
            <a:r>
              <a:rPr lang="en-US" sz="1800" dirty="0">
                <a:solidFill>
                  <a:srgbClr val="000000"/>
                </a:solidFill>
                <a:latin typeface="Calibri" panose="020F0502020204030204" pitchFamily="34" charset="0"/>
                <a:cs typeface="Calibri" panose="020F0502020204030204" pitchFamily="34" charset="0"/>
              </a:rPr>
              <a:t>no retransmissions needed</a:t>
            </a:r>
          </a:p>
          <a:p>
            <a:pPr marL="213122" indent="-213122" defTabSz="685800">
              <a:buFont typeface="Wingdings" charset="2"/>
              <a:buChar char="§"/>
              <a:defRPr/>
            </a:pPr>
            <a:endParaRPr lang="en-US" sz="2100" dirty="0">
              <a:solidFill>
                <a:srgbClr val="000000"/>
              </a:solidFill>
              <a:latin typeface="Gill Sans MT"/>
              <a:cs typeface="+mn-cs"/>
            </a:endParaRPr>
          </a:p>
        </p:txBody>
      </p:sp>
      <p:grpSp>
        <p:nvGrpSpPr>
          <p:cNvPr id="10" name="Group 9">
            <a:extLst>
              <a:ext uri="{FF2B5EF4-FFF2-40B4-BE49-F238E27FC236}">
                <a16:creationId xmlns:a16="http://schemas.microsoft.com/office/drawing/2014/main" id="{57176CA8-B553-A348-A420-DCCEB21C31F8}"/>
              </a:ext>
            </a:extLst>
          </p:cNvPr>
          <p:cNvGrpSpPr/>
          <p:nvPr/>
        </p:nvGrpSpPr>
        <p:grpSpPr>
          <a:xfrm>
            <a:off x="5950887" y="3244140"/>
            <a:ext cx="1350266" cy="1251852"/>
            <a:chOff x="7934516" y="4325522"/>
            <a:chExt cx="1800355" cy="1669137"/>
          </a:xfrm>
        </p:grpSpPr>
        <p:sp>
          <p:nvSpPr>
            <p:cNvPr id="273" name="Line 109">
              <a:extLst>
                <a:ext uri="{FF2B5EF4-FFF2-40B4-BE49-F238E27FC236}">
                  <a16:creationId xmlns:a16="http://schemas.microsoft.com/office/drawing/2014/main" id="{9583C00B-D534-084D-8157-1CCEC25D6E7C}"/>
                </a:ext>
              </a:extLst>
            </p:cNvPr>
            <p:cNvSpPr>
              <a:spLocks noChangeShapeType="1"/>
            </p:cNvSpPr>
            <p:nvPr/>
          </p:nvSpPr>
          <p:spPr bwMode="auto">
            <a:xfrm>
              <a:off x="8321896" y="4325522"/>
              <a:ext cx="0" cy="127635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75" name="Line 111">
              <a:extLst>
                <a:ext uri="{FF2B5EF4-FFF2-40B4-BE49-F238E27FC236}">
                  <a16:creationId xmlns:a16="http://schemas.microsoft.com/office/drawing/2014/main" id="{09BE50B8-B938-304E-AA75-9BE0DD3D3F24}"/>
                </a:ext>
              </a:extLst>
            </p:cNvPr>
            <p:cNvSpPr>
              <a:spLocks noChangeShapeType="1"/>
            </p:cNvSpPr>
            <p:nvPr/>
          </p:nvSpPr>
          <p:spPr bwMode="auto">
            <a:xfrm>
              <a:off x="9455371" y="4465222"/>
              <a:ext cx="0" cy="1104900"/>
            </a:xfrm>
            <a:prstGeom prst="line">
              <a:avLst/>
            </a:prstGeom>
            <a:noFill/>
            <a:ln w="1270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76" name="Freeform 112">
              <a:extLst>
                <a:ext uri="{FF2B5EF4-FFF2-40B4-BE49-F238E27FC236}">
                  <a16:creationId xmlns:a16="http://schemas.microsoft.com/office/drawing/2014/main" id="{B4F837A8-9013-9E4D-BE0A-50904AB16A4C}"/>
                </a:ext>
              </a:extLst>
            </p:cNvPr>
            <p:cNvSpPr>
              <a:spLocks/>
            </p:cNvSpPr>
            <p:nvPr/>
          </p:nvSpPr>
          <p:spPr bwMode="auto">
            <a:xfrm>
              <a:off x="8315546" y="4439822"/>
              <a:ext cx="1106488" cy="1152525"/>
            </a:xfrm>
            <a:custGeom>
              <a:avLst/>
              <a:gdLst>
                <a:gd name="T0" fmla="*/ 0 w 723"/>
                <a:gd name="T1" fmla="*/ 905 h 905"/>
                <a:gd name="T2" fmla="*/ 573 w 723"/>
                <a:gd name="T3" fmla="*/ 732 h 905"/>
                <a:gd name="T4" fmla="*/ 680 w 723"/>
                <a:gd name="T5" fmla="*/ 0 h 905"/>
                <a:gd name="T6" fmla="*/ 0 60000 65536"/>
                <a:gd name="T7" fmla="*/ 0 60000 65536"/>
                <a:gd name="T8" fmla="*/ 0 60000 65536"/>
                <a:gd name="connsiteX0" fmla="*/ 0 w 9642"/>
                <a:gd name="connsiteY0" fmla="*/ 8023 h 8023"/>
                <a:gd name="connsiteX1" fmla="*/ 7925 w 9642"/>
                <a:gd name="connsiteY1" fmla="*/ 6111 h 8023"/>
                <a:gd name="connsiteX2" fmla="*/ 9642 w 9642"/>
                <a:gd name="connsiteY2" fmla="*/ 0 h 8023"/>
                <a:gd name="connsiteX0" fmla="*/ 0 w 10000"/>
                <a:gd name="connsiteY0" fmla="*/ 10000 h 10000"/>
                <a:gd name="connsiteX1" fmla="*/ 8219 w 10000"/>
                <a:gd name="connsiteY1" fmla="*/ 7617 h 10000"/>
                <a:gd name="connsiteX2" fmla="*/ 10000 w 10000"/>
                <a:gd name="connsiteY2" fmla="*/ 0 h 10000"/>
                <a:gd name="connsiteX0" fmla="*/ 0 w 10000"/>
                <a:gd name="connsiteY0" fmla="*/ 10000 h 10000"/>
                <a:gd name="connsiteX1" fmla="*/ 8219 w 10000"/>
                <a:gd name="connsiteY1" fmla="*/ 7617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cubicBezTo>
                    <a:pt x="1363" y="9601"/>
                    <a:pt x="6598" y="9697"/>
                    <a:pt x="8219" y="7617"/>
                  </a:cubicBezTo>
                  <a:cubicBezTo>
                    <a:pt x="9562" y="6715"/>
                    <a:pt x="9861" y="4761"/>
                    <a:pt x="10000" y="0"/>
                  </a:cubicBez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77" name="Line 114">
              <a:extLst>
                <a:ext uri="{FF2B5EF4-FFF2-40B4-BE49-F238E27FC236}">
                  <a16:creationId xmlns:a16="http://schemas.microsoft.com/office/drawing/2014/main" id="{9E0B5DA0-C463-1949-8C79-0C8EA78D1124}"/>
                </a:ext>
              </a:extLst>
            </p:cNvPr>
            <p:cNvSpPr>
              <a:spLocks noChangeShapeType="1"/>
            </p:cNvSpPr>
            <p:nvPr/>
          </p:nvSpPr>
          <p:spPr bwMode="auto">
            <a:xfrm>
              <a:off x="9452196" y="5601872"/>
              <a:ext cx="0" cy="920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78" name="Text Box 116">
              <a:extLst>
                <a:ext uri="{FF2B5EF4-FFF2-40B4-BE49-F238E27FC236}">
                  <a16:creationId xmlns:a16="http://schemas.microsoft.com/office/drawing/2014/main" id="{D507FAE5-0060-B54B-B86B-D3BB4178E53C}"/>
                </a:ext>
              </a:extLst>
            </p:cNvPr>
            <p:cNvSpPr txBox="1">
              <a:spLocks noChangeArrowheads="1"/>
            </p:cNvSpPr>
            <p:nvPr/>
          </p:nvSpPr>
          <p:spPr bwMode="auto">
            <a:xfrm>
              <a:off x="9210796" y="5636797"/>
              <a:ext cx="524075" cy="3385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a:solidFill>
                    <a:srgbClr val="000000"/>
                  </a:solidFill>
                  <a:cs typeface="+mn-cs"/>
                </a:rPr>
                <a:t>R/2</a:t>
              </a:r>
            </a:p>
          </p:txBody>
        </p:sp>
        <p:sp>
          <p:nvSpPr>
            <p:cNvPr id="279" name="Text Box 117">
              <a:extLst>
                <a:ext uri="{FF2B5EF4-FFF2-40B4-BE49-F238E27FC236}">
                  <a16:creationId xmlns:a16="http://schemas.microsoft.com/office/drawing/2014/main" id="{B15ADD83-E850-F247-A96D-15A9484CF635}"/>
                </a:ext>
              </a:extLst>
            </p:cNvPr>
            <p:cNvSpPr txBox="1">
              <a:spLocks noChangeArrowheads="1"/>
            </p:cNvSpPr>
            <p:nvPr/>
          </p:nvSpPr>
          <p:spPr bwMode="auto">
            <a:xfrm rot="16200000">
              <a:off x="7758185" y="4853337"/>
              <a:ext cx="752771" cy="4001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dirty="0">
                  <a:solidFill>
                    <a:srgbClr val="000000"/>
                  </a:solidFill>
                  <a:latin typeface="Calibri" panose="020F0502020204030204"/>
                  <a:cs typeface="+mn-cs"/>
                </a:rPr>
                <a:t>delay</a:t>
              </a:r>
              <a:endParaRPr lang="en-US" sz="1350" baseline="-25000" dirty="0">
                <a:solidFill>
                  <a:srgbClr val="000000"/>
                </a:solidFill>
                <a:latin typeface="Calibri" panose="020F0502020204030204"/>
                <a:cs typeface="+mn-cs"/>
              </a:endParaRPr>
            </a:p>
          </p:txBody>
        </p:sp>
        <p:sp>
          <p:nvSpPr>
            <p:cNvPr id="280" name="Text Box 118">
              <a:extLst>
                <a:ext uri="{FF2B5EF4-FFF2-40B4-BE49-F238E27FC236}">
                  <a16:creationId xmlns:a16="http://schemas.microsoft.com/office/drawing/2014/main" id="{C47E14E2-29C5-9544-AE24-B08ECA631259}"/>
                </a:ext>
              </a:extLst>
            </p:cNvPr>
            <p:cNvSpPr txBox="1">
              <a:spLocks noChangeArrowheads="1"/>
            </p:cNvSpPr>
            <p:nvPr/>
          </p:nvSpPr>
          <p:spPr bwMode="auto">
            <a:xfrm>
              <a:off x="8686677" y="5563772"/>
              <a:ext cx="519800"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a:solidFill>
                    <a:srgbClr val="000000"/>
                  </a:solidFill>
                  <a:latin typeface="Symbol" charset="0"/>
                  <a:cs typeface="+mn-cs"/>
                </a:rPr>
                <a:t>l</a:t>
              </a:r>
              <a:r>
                <a:rPr lang="en-US" sz="1500" baseline="-25000">
                  <a:solidFill>
                    <a:srgbClr val="000000"/>
                  </a:solidFill>
                  <a:latin typeface="Arial" charset="0"/>
                  <a:cs typeface="+mn-cs"/>
                </a:rPr>
                <a:t>in</a:t>
              </a:r>
            </a:p>
          </p:txBody>
        </p:sp>
        <p:cxnSp>
          <p:nvCxnSpPr>
            <p:cNvPr id="190" name="Straight Connector 189">
              <a:extLst>
                <a:ext uri="{FF2B5EF4-FFF2-40B4-BE49-F238E27FC236}">
                  <a16:creationId xmlns:a16="http://schemas.microsoft.com/office/drawing/2014/main" id="{737FA933-6276-0141-AB98-5F328D89E5E6}"/>
                </a:ext>
              </a:extLst>
            </p:cNvPr>
            <p:cNvCxnSpPr/>
            <p:nvPr/>
          </p:nvCxnSpPr>
          <p:spPr>
            <a:xfrm>
              <a:off x="8312683" y="5594801"/>
              <a:ext cx="14158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0351EA60-E695-1A49-877E-C777EE27A7EF}"/>
              </a:ext>
            </a:extLst>
          </p:cNvPr>
          <p:cNvSpPr/>
          <p:nvPr/>
        </p:nvSpPr>
        <p:spPr>
          <a:xfrm>
            <a:off x="3573380" y="830180"/>
            <a:ext cx="1443789" cy="519764"/>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04" name="Oval 203">
            <a:extLst>
              <a:ext uri="{FF2B5EF4-FFF2-40B4-BE49-F238E27FC236}">
                <a16:creationId xmlns:a16="http://schemas.microsoft.com/office/drawing/2014/main" id="{22D67963-A1D8-D745-B58E-B552013D436E}"/>
              </a:ext>
            </a:extLst>
          </p:cNvPr>
          <p:cNvSpPr/>
          <p:nvPr/>
        </p:nvSpPr>
        <p:spPr>
          <a:xfrm>
            <a:off x="6380347" y="886729"/>
            <a:ext cx="1443789" cy="519764"/>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06" name="Text Box 285">
            <a:extLst>
              <a:ext uri="{FF2B5EF4-FFF2-40B4-BE49-F238E27FC236}">
                <a16:creationId xmlns:a16="http://schemas.microsoft.com/office/drawing/2014/main" id="{874908D2-0B9B-5942-9966-8D55C3BC8046}"/>
              </a:ext>
            </a:extLst>
          </p:cNvPr>
          <p:cNvSpPr txBox="1">
            <a:spLocks noChangeArrowheads="1"/>
          </p:cNvSpPr>
          <p:nvPr/>
        </p:nvSpPr>
        <p:spPr bwMode="auto">
          <a:xfrm>
            <a:off x="9401120" y="4601277"/>
            <a:ext cx="393056" cy="2539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dirty="0">
                <a:solidFill>
                  <a:prstClr val="black"/>
                </a:solidFill>
                <a:cs typeface="+mn-cs"/>
              </a:rPr>
              <a:t>R/2</a:t>
            </a:r>
          </a:p>
        </p:txBody>
      </p:sp>
      <p:sp>
        <p:nvSpPr>
          <p:cNvPr id="209" name="Line 280">
            <a:extLst>
              <a:ext uri="{FF2B5EF4-FFF2-40B4-BE49-F238E27FC236}">
                <a16:creationId xmlns:a16="http://schemas.microsoft.com/office/drawing/2014/main" id="{BDD1A869-FA53-344E-87A5-92F0D59AB461}"/>
              </a:ext>
            </a:extLst>
          </p:cNvPr>
          <p:cNvSpPr>
            <a:spLocks noChangeShapeType="1"/>
          </p:cNvSpPr>
          <p:nvPr/>
        </p:nvSpPr>
        <p:spPr bwMode="auto">
          <a:xfrm>
            <a:off x="9582538" y="3071605"/>
            <a:ext cx="0" cy="1401770"/>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213" name="Line 283">
            <a:extLst>
              <a:ext uri="{FF2B5EF4-FFF2-40B4-BE49-F238E27FC236}">
                <a16:creationId xmlns:a16="http://schemas.microsoft.com/office/drawing/2014/main" id="{09E784F2-EB2F-724D-A761-5ED5A1E01845}"/>
              </a:ext>
            </a:extLst>
          </p:cNvPr>
          <p:cNvSpPr>
            <a:spLocks noChangeShapeType="1"/>
          </p:cNvSpPr>
          <p:nvPr/>
        </p:nvSpPr>
        <p:spPr bwMode="auto">
          <a:xfrm>
            <a:off x="9578322" y="4513655"/>
            <a:ext cx="0" cy="11681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grpSp>
        <p:nvGrpSpPr>
          <p:cNvPr id="15" name="Group 14">
            <a:extLst>
              <a:ext uri="{FF2B5EF4-FFF2-40B4-BE49-F238E27FC236}">
                <a16:creationId xmlns:a16="http://schemas.microsoft.com/office/drawing/2014/main" id="{A52504F3-DA24-6D4D-AC29-260B2D78E924}"/>
              </a:ext>
            </a:extLst>
          </p:cNvPr>
          <p:cNvGrpSpPr/>
          <p:nvPr/>
        </p:nvGrpSpPr>
        <p:grpSpPr>
          <a:xfrm>
            <a:off x="3458782" y="3192944"/>
            <a:ext cx="1774107" cy="1301859"/>
            <a:chOff x="4611708" y="4257261"/>
            <a:chExt cx="2365475" cy="1735812"/>
          </a:xfrm>
        </p:grpSpPr>
        <p:grpSp>
          <p:nvGrpSpPr>
            <p:cNvPr id="11" name="Group 10">
              <a:extLst>
                <a:ext uri="{FF2B5EF4-FFF2-40B4-BE49-F238E27FC236}">
                  <a16:creationId xmlns:a16="http://schemas.microsoft.com/office/drawing/2014/main" id="{BB9E55DD-22D3-2C4D-96EC-2DA426511E2A}"/>
                </a:ext>
              </a:extLst>
            </p:cNvPr>
            <p:cNvGrpSpPr/>
            <p:nvPr/>
          </p:nvGrpSpPr>
          <p:grpSpPr>
            <a:xfrm>
              <a:off x="4611708" y="4257261"/>
              <a:ext cx="2365475" cy="1735812"/>
              <a:chOff x="4611708" y="4257261"/>
              <a:chExt cx="2365475" cy="1735812"/>
            </a:xfrm>
          </p:grpSpPr>
          <p:sp>
            <p:nvSpPr>
              <p:cNvPr id="261" name="Line 94">
                <a:extLst>
                  <a:ext uri="{FF2B5EF4-FFF2-40B4-BE49-F238E27FC236}">
                    <a16:creationId xmlns:a16="http://schemas.microsoft.com/office/drawing/2014/main" id="{7A0C5916-D5E3-FB42-83B7-2D47DCB343CA}"/>
                  </a:ext>
                </a:extLst>
              </p:cNvPr>
              <p:cNvSpPr>
                <a:spLocks noChangeShapeType="1"/>
              </p:cNvSpPr>
              <p:nvPr/>
            </p:nvSpPr>
            <p:spPr bwMode="auto">
              <a:xfrm>
                <a:off x="5126158" y="4323936"/>
                <a:ext cx="0" cy="127635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63" name="Line 96">
                <a:extLst>
                  <a:ext uri="{FF2B5EF4-FFF2-40B4-BE49-F238E27FC236}">
                    <a16:creationId xmlns:a16="http://schemas.microsoft.com/office/drawing/2014/main" id="{5174839E-5D4A-B04A-89C3-586EBCDEFCE8}"/>
                  </a:ext>
                </a:extLst>
              </p:cNvPr>
              <p:cNvSpPr>
                <a:spLocks noChangeShapeType="1"/>
              </p:cNvSpPr>
              <p:nvPr/>
            </p:nvSpPr>
            <p:spPr bwMode="auto">
              <a:xfrm>
                <a:off x="6259633" y="4463636"/>
                <a:ext cx="0" cy="1104900"/>
              </a:xfrm>
              <a:prstGeom prst="line">
                <a:avLst/>
              </a:prstGeom>
              <a:noFill/>
              <a:ln w="1270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64" name="Freeform 97">
                <a:extLst>
                  <a:ext uri="{FF2B5EF4-FFF2-40B4-BE49-F238E27FC236}">
                    <a16:creationId xmlns:a16="http://schemas.microsoft.com/office/drawing/2014/main" id="{EC237386-8658-A949-B8C2-D9BA07511FB4}"/>
                  </a:ext>
                </a:extLst>
              </p:cNvPr>
              <p:cNvSpPr>
                <a:spLocks/>
              </p:cNvSpPr>
              <p:nvPr/>
            </p:nvSpPr>
            <p:spPr bwMode="auto">
              <a:xfrm>
                <a:off x="5119808" y="4428711"/>
                <a:ext cx="1857375" cy="1162050"/>
              </a:xfrm>
              <a:custGeom>
                <a:avLst/>
                <a:gdLst>
                  <a:gd name="T0" fmla="*/ 0 w 1170"/>
                  <a:gd name="T1" fmla="*/ 732 h 732"/>
                  <a:gd name="T2" fmla="*/ 720 w 1170"/>
                  <a:gd name="T3" fmla="*/ 0 h 732"/>
                  <a:gd name="T4" fmla="*/ 1170 w 1170"/>
                  <a:gd name="T5" fmla="*/ 0 h 732"/>
                  <a:gd name="T6" fmla="*/ 0 60000 65536"/>
                  <a:gd name="T7" fmla="*/ 0 60000 65536"/>
                  <a:gd name="T8" fmla="*/ 0 60000 65536"/>
                </a:gdLst>
                <a:ahLst/>
                <a:cxnLst>
                  <a:cxn ang="T6">
                    <a:pos x="T0" y="T1"/>
                  </a:cxn>
                  <a:cxn ang="T7">
                    <a:pos x="T2" y="T3"/>
                  </a:cxn>
                  <a:cxn ang="T8">
                    <a:pos x="T4" y="T5"/>
                  </a:cxn>
                </a:cxnLst>
                <a:rect l="0" t="0" r="r" b="b"/>
                <a:pathLst>
                  <a:path w="1170" h="732">
                    <a:moveTo>
                      <a:pt x="0" y="732"/>
                    </a:moveTo>
                    <a:lnTo>
                      <a:pt x="720" y="0"/>
                    </a:lnTo>
                    <a:lnTo>
                      <a:pt x="1170" y="0"/>
                    </a:ln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65" name="Line 98">
                <a:extLst>
                  <a:ext uri="{FF2B5EF4-FFF2-40B4-BE49-F238E27FC236}">
                    <a16:creationId xmlns:a16="http://schemas.microsoft.com/office/drawing/2014/main" id="{72E41F27-B7FB-9D47-A225-27B5355D50CA}"/>
                  </a:ext>
                </a:extLst>
              </p:cNvPr>
              <p:cNvSpPr>
                <a:spLocks noChangeShapeType="1"/>
              </p:cNvSpPr>
              <p:nvPr/>
            </p:nvSpPr>
            <p:spPr bwMode="auto">
              <a:xfrm>
                <a:off x="5043608" y="4428711"/>
                <a:ext cx="7937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66" name="Line 99">
                <a:extLst>
                  <a:ext uri="{FF2B5EF4-FFF2-40B4-BE49-F238E27FC236}">
                    <a16:creationId xmlns:a16="http://schemas.microsoft.com/office/drawing/2014/main" id="{AC723AF5-64D6-5040-9235-C2B65B36A5B2}"/>
                  </a:ext>
                </a:extLst>
              </p:cNvPr>
              <p:cNvSpPr>
                <a:spLocks noChangeShapeType="1"/>
              </p:cNvSpPr>
              <p:nvPr/>
            </p:nvSpPr>
            <p:spPr bwMode="auto">
              <a:xfrm>
                <a:off x="6256458" y="5600286"/>
                <a:ext cx="0" cy="920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67" name="Text Box 100">
                <a:extLst>
                  <a:ext uri="{FF2B5EF4-FFF2-40B4-BE49-F238E27FC236}">
                    <a16:creationId xmlns:a16="http://schemas.microsoft.com/office/drawing/2014/main" id="{B31E33C5-D8FD-9C45-A060-B1987EF562A1}"/>
                  </a:ext>
                </a:extLst>
              </p:cNvPr>
              <p:cNvSpPr txBox="1">
                <a:spLocks noChangeArrowheads="1"/>
              </p:cNvSpPr>
              <p:nvPr/>
            </p:nvSpPr>
            <p:spPr bwMode="auto">
              <a:xfrm>
                <a:off x="4611708" y="4257261"/>
                <a:ext cx="524075" cy="3385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a:solidFill>
                      <a:srgbClr val="000000"/>
                    </a:solidFill>
                    <a:cs typeface="+mn-cs"/>
                  </a:rPr>
                  <a:t>R/2</a:t>
                </a:r>
              </a:p>
            </p:txBody>
          </p:sp>
          <p:sp>
            <p:nvSpPr>
              <p:cNvPr id="268" name="Text Box 101">
                <a:extLst>
                  <a:ext uri="{FF2B5EF4-FFF2-40B4-BE49-F238E27FC236}">
                    <a16:creationId xmlns:a16="http://schemas.microsoft.com/office/drawing/2014/main" id="{F97C34ED-44A3-FE4E-8E35-B3DEC9ACCFFB}"/>
                  </a:ext>
                </a:extLst>
              </p:cNvPr>
              <p:cNvSpPr txBox="1">
                <a:spLocks noChangeArrowheads="1"/>
              </p:cNvSpPr>
              <p:nvPr/>
            </p:nvSpPr>
            <p:spPr bwMode="auto">
              <a:xfrm>
                <a:off x="6015058" y="5635211"/>
                <a:ext cx="524074" cy="3385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a:solidFill>
                      <a:srgbClr val="000000"/>
                    </a:solidFill>
                    <a:cs typeface="+mn-cs"/>
                  </a:rPr>
                  <a:t>R/2</a:t>
                </a:r>
              </a:p>
            </p:txBody>
          </p:sp>
          <p:sp>
            <p:nvSpPr>
              <p:cNvPr id="269" name="Text Box 102">
                <a:extLst>
                  <a:ext uri="{FF2B5EF4-FFF2-40B4-BE49-F238E27FC236}">
                    <a16:creationId xmlns:a16="http://schemas.microsoft.com/office/drawing/2014/main" id="{E1DFCD88-D6E7-3549-94E6-D1A194DCF2F8}"/>
                  </a:ext>
                </a:extLst>
              </p:cNvPr>
              <p:cNvSpPr txBox="1">
                <a:spLocks noChangeArrowheads="1"/>
              </p:cNvSpPr>
              <p:nvPr/>
            </p:nvSpPr>
            <p:spPr bwMode="auto">
              <a:xfrm rot="16200000">
                <a:off x="4604620" y="4546812"/>
                <a:ext cx="622393" cy="430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dirty="0">
                    <a:solidFill>
                      <a:srgbClr val="000000"/>
                    </a:solidFill>
                    <a:latin typeface="Symbol" charset="0"/>
                    <a:cs typeface="+mn-cs"/>
                  </a:rPr>
                  <a:t>l</a:t>
                </a:r>
                <a:r>
                  <a:rPr lang="en-US" sz="1500" baseline="-25000" dirty="0">
                    <a:solidFill>
                      <a:srgbClr val="000000"/>
                    </a:solidFill>
                    <a:latin typeface="Arial" charset="0"/>
                    <a:cs typeface="+mn-cs"/>
                  </a:rPr>
                  <a:t>out</a:t>
                </a:r>
              </a:p>
            </p:txBody>
          </p:sp>
          <p:sp>
            <p:nvSpPr>
              <p:cNvPr id="270" name="Text Box 103">
                <a:extLst>
                  <a:ext uri="{FF2B5EF4-FFF2-40B4-BE49-F238E27FC236}">
                    <a16:creationId xmlns:a16="http://schemas.microsoft.com/office/drawing/2014/main" id="{18220D2D-CB70-5348-8CDA-AC8B2AE8FE8C}"/>
                  </a:ext>
                </a:extLst>
              </p:cNvPr>
              <p:cNvSpPr txBox="1">
                <a:spLocks noChangeArrowheads="1"/>
              </p:cNvSpPr>
              <p:nvPr/>
            </p:nvSpPr>
            <p:spPr bwMode="auto">
              <a:xfrm>
                <a:off x="5490941" y="5562186"/>
                <a:ext cx="519800"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a:solidFill>
                      <a:srgbClr val="000000"/>
                    </a:solidFill>
                    <a:latin typeface="Symbol" charset="0"/>
                    <a:cs typeface="+mn-cs"/>
                  </a:rPr>
                  <a:t>l</a:t>
                </a:r>
                <a:r>
                  <a:rPr lang="en-US" sz="1500" baseline="-25000">
                    <a:solidFill>
                      <a:srgbClr val="000000"/>
                    </a:solidFill>
                    <a:latin typeface="Arial" charset="0"/>
                    <a:cs typeface="+mn-cs"/>
                  </a:rPr>
                  <a:t>in</a:t>
                </a:r>
              </a:p>
            </p:txBody>
          </p:sp>
          <p:sp>
            <p:nvSpPr>
              <p:cNvPr id="271" name="Line 106">
                <a:extLst>
                  <a:ext uri="{FF2B5EF4-FFF2-40B4-BE49-F238E27FC236}">
                    <a16:creationId xmlns:a16="http://schemas.microsoft.com/office/drawing/2014/main" id="{319712D7-1AB2-9D4A-B08D-45AD00991EEA}"/>
                  </a:ext>
                </a:extLst>
              </p:cNvPr>
              <p:cNvSpPr>
                <a:spLocks noChangeShapeType="1"/>
              </p:cNvSpPr>
              <p:nvPr/>
            </p:nvSpPr>
            <p:spPr bwMode="auto">
              <a:xfrm>
                <a:off x="5145208" y="4430299"/>
                <a:ext cx="1039813" cy="0"/>
              </a:xfrm>
              <a:prstGeom prst="line">
                <a:avLst/>
              </a:prstGeom>
              <a:noFill/>
              <a:ln w="1270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cxnSp>
            <p:nvCxnSpPr>
              <p:cNvPr id="7" name="Straight Connector 6">
                <a:extLst>
                  <a:ext uri="{FF2B5EF4-FFF2-40B4-BE49-F238E27FC236}">
                    <a16:creationId xmlns:a16="http://schemas.microsoft.com/office/drawing/2014/main" id="{0272A867-5F31-FC46-A882-A3E999CBA0F0}"/>
                  </a:ext>
                </a:extLst>
              </p:cNvPr>
              <p:cNvCxnSpPr/>
              <p:nvPr/>
            </p:nvCxnSpPr>
            <p:spPr>
              <a:xfrm>
                <a:off x="5119903" y="5598611"/>
                <a:ext cx="14158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8" name="TextBox 217">
              <a:extLst>
                <a:ext uri="{FF2B5EF4-FFF2-40B4-BE49-F238E27FC236}">
                  <a16:creationId xmlns:a16="http://schemas.microsoft.com/office/drawing/2014/main" id="{265B06FE-7752-8942-9D69-AFB2C165CC35}"/>
                </a:ext>
              </a:extLst>
            </p:cNvPr>
            <p:cNvSpPr txBox="1"/>
            <p:nvPr/>
          </p:nvSpPr>
          <p:spPr>
            <a:xfrm rot="16200000">
              <a:off x="4401789" y="5161044"/>
              <a:ext cx="1037036" cy="307776"/>
            </a:xfrm>
            <a:prstGeom prst="rect">
              <a:avLst/>
            </a:prstGeom>
            <a:noFill/>
          </p:spPr>
          <p:txBody>
            <a:bodyPr wrap="none" rtlCol="0">
              <a:spAutoFit/>
            </a:bodyPr>
            <a:lstStyle/>
            <a:p>
              <a:pPr defTabSz="685800">
                <a:buClrTx/>
                <a:defRPr/>
              </a:pPr>
              <a:r>
                <a:rPr lang="en-US" sz="900" kern="1200" dirty="0">
                  <a:solidFill>
                    <a:prstClr val="black"/>
                  </a:solidFill>
                  <a:latin typeface="Calibri"/>
                  <a:ea typeface="+mn-ea"/>
                  <a:cs typeface="+mn-cs"/>
                </a:rPr>
                <a:t>throughput: </a:t>
              </a:r>
            </a:p>
          </p:txBody>
        </p:sp>
      </p:grpSp>
      <p:sp>
        <p:nvSpPr>
          <p:cNvPr id="219" name="Oval 218">
            <a:extLst>
              <a:ext uri="{FF2B5EF4-FFF2-40B4-BE49-F238E27FC236}">
                <a16:creationId xmlns:a16="http://schemas.microsoft.com/office/drawing/2014/main" id="{5CB9F7FD-8167-EF4B-AA1F-EA31EB355CB0}"/>
              </a:ext>
            </a:extLst>
          </p:cNvPr>
          <p:cNvSpPr/>
          <p:nvPr/>
        </p:nvSpPr>
        <p:spPr>
          <a:xfrm>
            <a:off x="9523496" y="2996866"/>
            <a:ext cx="95250" cy="95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05" name="Slide Number Placeholder 2">
            <a:extLst>
              <a:ext uri="{FF2B5EF4-FFF2-40B4-BE49-F238E27FC236}">
                <a16:creationId xmlns:a16="http://schemas.microsoft.com/office/drawing/2014/main" id="{5938E394-4CEC-1949-BD3E-8B96E0964180}"/>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106</a:t>
            </a:fld>
            <a:endParaRPr lang="en-US" dirty="0"/>
          </a:p>
        </p:txBody>
      </p:sp>
    </p:spTree>
    <p:extLst>
      <p:ext uri="{BB962C8B-B14F-4D97-AF65-F5344CB8AC3E}">
        <p14:creationId xmlns:p14="http://schemas.microsoft.com/office/powerpoint/2010/main" val="184174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02"/>
                                        </p:tgtEl>
                                        <p:attrNameLst>
                                          <p:attrName>style.visibility</p:attrName>
                                        </p:attrNameLst>
                                      </p:cBhvr>
                                      <p:to>
                                        <p:strVal val="visible"/>
                                      </p:to>
                                    </p:set>
                                    <p:animEffect transition="in" filter="dissolve">
                                      <p:cBhvr>
                                        <p:cTn id="13" dur="500"/>
                                        <p:tgtEl>
                                          <p:spTgt spid="40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89"/>
                                        </p:tgtEl>
                                        <p:attrNameLst>
                                          <p:attrName>style.visibility</p:attrName>
                                        </p:attrNameLst>
                                      </p:cBhvr>
                                      <p:to>
                                        <p:strVal val="visible"/>
                                      </p:to>
                                    </p:set>
                                    <p:animEffect transition="in" filter="dissolve">
                                      <p:cBhvr>
                                        <p:cTn id="16" dur="500"/>
                                        <p:tgtEl>
                                          <p:spTgt spid="18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88"/>
                                        </p:tgtEl>
                                        <p:attrNameLst>
                                          <p:attrName>style.visibility</p:attrName>
                                        </p:attrNameLst>
                                      </p:cBhvr>
                                      <p:to>
                                        <p:strVal val="visible"/>
                                      </p:to>
                                    </p:set>
                                    <p:animEffect transition="in" filter="dissolve">
                                      <p:cBhvr>
                                        <p:cTn id="21" dur="500"/>
                                        <p:tgtEl>
                                          <p:spTgt spid="18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59"/>
                                        </p:tgtEl>
                                        <p:attrNameLst>
                                          <p:attrName>style.visibility</p:attrName>
                                        </p:attrNameLst>
                                      </p:cBhvr>
                                      <p:to>
                                        <p:strVal val="visible"/>
                                      </p:to>
                                    </p:set>
                                    <p:animEffect transition="in" filter="wipe(left)">
                                      <p:cBhvr>
                                        <p:cTn id="26" dur="500"/>
                                        <p:tgtEl>
                                          <p:spTgt spid="259"/>
                                        </p:tgtEl>
                                      </p:cBhvr>
                                    </p:animEffect>
                                  </p:childTnLst>
                                </p:cTn>
                              </p:par>
                              <p:par>
                                <p:cTn id="27" presetID="9"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dissolve">
                                      <p:cBhvr>
                                        <p:cTn id="29" dur="500"/>
                                        <p:tgtEl>
                                          <p:spTgt spid="5"/>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dissolv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xit" presetSubtype="0" fill="hold" grpId="1" nodeType="clickEffect">
                                  <p:stCondLst>
                                    <p:cond delay="0"/>
                                  </p:stCondLst>
                                  <p:childTnLst>
                                    <p:animEffect transition="out" filter="dissolv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9" presetClass="entr" presetSubtype="0" fill="hold" grpId="0" nodeType="withEffect">
                                  <p:stCondLst>
                                    <p:cond delay="0"/>
                                  </p:stCondLst>
                                  <p:childTnLst>
                                    <p:set>
                                      <p:cBhvr>
                                        <p:cTn id="50" dur="1" fill="hold">
                                          <p:stCondLst>
                                            <p:cond delay="0"/>
                                          </p:stCondLst>
                                        </p:cTn>
                                        <p:tgtEl>
                                          <p:spTgt spid="204"/>
                                        </p:tgtEl>
                                        <p:attrNameLst>
                                          <p:attrName>style.visibility</p:attrName>
                                        </p:attrNameLst>
                                      </p:cBhvr>
                                      <p:to>
                                        <p:strVal val="visible"/>
                                      </p:to>
                                    </p:set>
                                    <p:animEffect transition="in" filter="dissolve">
                                      <p:cBhvr>
                                        <p:cTn id="51" dur="500"/>
                                        <p:tgtEl>
                                          <p:spTgt spid="204"/>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xit" presetSubtype="0" fill="hold" grpId="1" nodeType="clickEffect">
                                  <p:stCondLst>
                                    <p:cond delay="0"/>
                                  </p:stCondLst>
                                  <p:childTnLst>
                                    <p:animEffect transition="out" filter="dissolve">
                                      <p:cBhvr>
                                        <p:cTn id="55" dur="500"/>
                                        <p:tgtEl>
                                          <p:spTgt spid="204"/>
                                        </p:tgtEl>
                                      </p:cBhvr>
                                    </p:animEffect>
                                    <p:set>
                                      <p:cBhvr>
                                        <p:cTn id="56" dur="1" fill="hold">
                                          <p:stCondLst>
                                            <p:cond delay="499"/>
                                          </p:stCondLst>
                                        </p:cTn>
                                        <p:tgtEl>
                                          <p:spTgt spid="204"/>
                                        </p:tgtEl>
                                        <p:attrNameLst>
                                          <p:attrName>style.visibility</p:attrName>
                                        </p:attrNameLst>
                                      </p:cBhvr>
                                      <p:to>
                                        <p:strVal val="hidden"/>
                                      </p:to>
                                    </p:set>
                                  </p:childTnLst>
                                </p:cTn>
                              </p:par>
                              <p:par>
                                <p:cTn id="57" presetID="9" presetClass="entr" presetSubtype="0" fill="hold" grpId="0" nodeType="withEffect">
                                  <p:stCondLst>
                                    <p:cond delay="0"/>
                                  </p:stCondLst>
                                  <p:childTnLst>
                                    <p:set>
                                      <p:cBhvr>
                                        <p:cTn id="58" dur="1" fill="hold">
                                          <p:stCondLst>
                                            <p:cond delay="0"/>
                                          </p:stCondLst>
                                        </p:cTn>
                                        <p:tgtEl>
                                          <p:spTgt spid="409"/>
                                        </p:tgtEl>
                                        <p:attrNameLst>
                                          <p:attrName>style.visibility</p:attrName>
                                        </p:attrNameLst>
                                      </p:cBhvr>
                                      <p:to>
                                        <p:strVal val="visible"/>
                                      </p:to>
                                    </p:set>
                                    <p:animEffect transition="in" filter="dissolve">
                                      <p:cBhvr>
                                        <p:cTn id="59" dur="500"/>
                                        <p:tgtEl>
                                          <p:spTgt spid="409"/>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dissolve">
                                      <p:cBhvr>
                                        <p:cTn id="64" dur="500"/>
                                        <p:tgtEl>
                                          <p:spTgt spid="4"/>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dissolve">
                                      <p:cBhvr>
                                        <p:cTn id="69" dur="500"/>
                                        <p:tgtEl>
                                          <p:spTgt spid="15"/>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87"/>
                                        </p:tgtEl>
                                        <p:attrNameLst>
                                          <p:attrName>style.visibility</p:attrName>
                                        </p:attrNameLst>
                                      </p:cBhvr>
                                      <p:to>
                                        <p:strVal val="visible"/>
                                      </p:to>
                                    </p:set>
                                    <p:animEffect transition="in" filter="dissolve">
                                      <p:cBhvr>
                                        <p:cTn id="72" dur="500"/>
                                        <p:tgtEl>
                                          <p:spTgt spid="187"/>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dissolve">
                                      <p:cBhvr>
                                        <p:cTn id="77" dur="500"/>
                                        <p:tgtEl>
                                          <p:spTgt spid="10"/>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81"/>
                                        </p:tgtEl>
                                        <p:attrNameLst>
                                          <p:attrName>style.visibility</p:attrName>
                                        </p:attrNameLst>
                                      </p:cBhvr>
                                      <p:to>
                                        <p:strVal val="visible"/>
                                      </p:to>
                                    </p:set>
                                    <p:animEffect transition="in" filter="dissolve">
                                      <p:cBhvr>
                                        <p:cTn id="80" dur="5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281" grpId="0"/>
      <p:bldP spid="4" grpId="0"/>
      <p:bldP spid="8" grpId="0"/>
      <p:bldP spid="188" grpId="0"/>
      <p:bldP spid="189" grpId="0"/>
      <p:bldP spid="259" grpId="0" animBg="1"/>
      <p:bldP spid="402" grpId="0"/>
      <p:bldP spid="409" grpId="0"/>
      <p:bldP spid="14" grpId="0" animBg="1"/>
      <p:bldP spid="14" grpId="1" animBg="1"/>
      <p:bldP spid="204" grpId="0" animBg="1"/>
      <p:bldP spid="204" grpId="1"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Freeform 3">
            <a:extLst>
              <a:ext uri="{FF2B5EF4-FFF2-40B4-BE49-F238E27FC236}">
                <a16:creationId xmlns:a16="http://schemas.microsoft.com/office/drawing/2014/main" id="{80D23465-6886-5547-A6E1-507D7810B0F6}"/>
              </a:ext>
            </a:extLst>
          </p:cNvPr>
          <p:cNvSpPr>
            <a:spLocks/>
          </p:cNvSpPr>
          <p:nvPr/>
        </p:nvSpPr>
        <p:spPr bwMode="auto">
          <a:xfrm>
            <a:off x="5210233" y="3757361"/>
            <a:ext cx="231068" cy="91296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464" name="Group 463">
            <a:extLst>
              <a:ext uri="{FF2B5EF4-FFF2-40B4-BE49-F238E27FC236}">
                <a16:creationId xmlns:a16="http://schemas.microsoft.com/office/drawing/2014/main" id="{ED623061-0BAD-094E-BE78-B8341568F372}"/>
              </a:ext>
            </a:extLst>
          </p:cNvPr>
          <p:cNvGrpSpPr/>
          <p:nvPr/>
        </p:nvGrpSpPr>
        <p:grpSpPr>
          <a:xfrm>
            <a:off x="4680385" y="3762449"/>
            <a:ext cx="540549" cy="887198"/>
            <a:chOff x="10910965" y="2513124"/>
            <a:chExt cx="586768" cy="904023"/>
          </a:xfrm>
        </p:grpSpPr>
        <p:sp>
          <p:nvSpPr>
            <p:cNvPr id="465" name="Rectangle 464">
              <a:extLst>
                <a:ext uri="{FF2B5EF4-FFF2-40B4-BE49-F238E27FC236}">
                  <a16:creationId xmlns:a16="http://schemas.microsoft.com/office/drawing/2014/main" id="{FF2C2633-7018-BA41-AB83-B819BB9A45E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466" name="Straight Connector 465">
              <a:extLst>
                <a:ext uri="{FF2B5EF4-FFF2-40B4-BE49-F238E27FC236}">
                  <a16:creationId xmlns:a16="http://schemas.microsoft.com/office/drawing/2014/main" id="{302760D7-48DE-8A4B-ACF3-A7CD0B9C6468}"/>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CB159F5A-C0DA-EB4C-A34A-F001D131F1EA}"/>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AD2F7871-F8B6-2849-8DE5-284CB68B59AC}"/>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8AE2A84E-B822-F046-878E-584B56EF1E30}"/>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156482"/>
            <a:ext cx="8544983" cy="670967"/>
          </a:xfrm>
        </p:spPr>
        <p:txBody>
          <a:bodyPr>
            <a:normAutofit fontScale="90000"/>
          </a:bodyPr>
          <a:lstStyle/>
          <a:p>
            <a:r>
              <a:rPr lang="en-US" sz="3600" dirty="0"/>
              <a:t>Causes/costs of congestion: scenario 2</a:t>
            </a:r>
            <a:endParaRPr lang="en-US" dirty="0"/>
          </a:p>
        </p:txBody>
      </p:sp>
      <p:sp>
        <p:nvSpPr>
          <p:cNvPr id="909" name="Rectangle 2">
            <a:extLst>
              <a:ext uri="{FF2B5EF4-FFF2-40B4-BE49-F238E27FC236}">
                <a16:creationId xmlns:a16="http://schemas.microsoft.com/office/drawing/2014/main" id="{D810901F-4456-034F-A011-28193A3B4968}"/>
              </a:ext>
            </a:extLst>
          </p:cNvPr>
          <p:cNvSpPr txBox="1">
            <a:spLocks noChangeArrowheads="1"/>
          </p:cNvSpPr>
          <p:nvPr/>
        </p:nvSpPr>
        <p:spPr>
          <a:xfrm>
            <a:off x="476224" y="886855"/>
            <a:ext cx="7283123" cy="376977"/>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Font typeface="Wingdings" charset="2"/>
              <a:buChar char="§"/>
              <a:defRPr/>
            </a:pPr>
            <a:r>
              <a:rPr lang="en-US" sz="2100" dirty="0">
                <a:solidFill>
                  <a:prstClr val="black"/>
                </a:solidFill>
                <a:latin typeface="Calibri" panose="020F0502020204030204"/>
              </a:rPr>
              <a:t>one router, </a:t>
            </a:r>
            <a:r>
              <a:rPr lang="en-US" sz="2100" i="1" dirty="0">
                <a:solidFill>
                  <a:srgbClr val="000099"/>
                </a:solidFill>
                <a:latin typeface="Calibri" panose="020F0502020204030204"/>
              </a:rPr>
              <a:t>finite</a:t>
            </a:r>
            <a:r>
              <a:rPr lang="en-US" sz="2100" dirty="0">
                <a:solidFill>
                  <a:prstClr val="black"/>
                </a:solidFill>
                <a:latin typeface="Calibri" panose="020F0502020204030204"/>
              </a:rPr>
              <a:t> buffers </a:t>
            </a:r>
          </a:p>
          <a:p>
            <a:pPr marL="264319" indent="-166688" defTabSz="685800">
              <a:spcBef>
                <a:spcPts val="750"/>
              </a:spcBef>
              <a:buFont typeface="Wingdings" charset="2"/>
              <a:buChar char="§"/>
              <a:defRPr/>
            </a:pPr>
            <a:endParaRPr lang="en-US" sz="1800" dirty="0">
              <a:solidFill>
                <a:prstClr val="black"/>
              </a:solidFill>
              <a:latin typeface="Calibri" panose="020F0502020204030204"/>
            </a:endParaRPr>
          </a:p>
          <a:p>
            <a:pPr marL="264319" indent="-166688" defTabSz="685800">
              <a:spcBef>
                <a:spcPts val="750"/>
              </a:spcBef>
              <a:buFont typeface="Wingdings" charset="2"/>
              <a:buChar char="§"/>
              <a:defRPr/>
            </a:pPr>
            <a:endParaRPr lang="en-US" sz="2100" dirty="0">
              <a:solidFill>
                <a:prstClr val="black"/>
              </a:solidFill>
              <a:latin typeface="Calibri" panose="020F0502020204030204"/>
            </a:endParaRPr>
          </a:p>
          <a:p>
            <a:pPr marL="264319" indent="-166688" defTabSz="685800">
              <a:spcBef>
                <a:spcPts val="750"/>
              </a:spcBef>
              <a:buFont typeface="Wingdings" charset="2"/>
              <a:buChar char="§"/>
              <a:defRPr/>
            </a:pPr>
            <a:endParaRPr lang="en-US" sz="2100" dirty="0">
              <a:solidFill>
                <a:prstClr val="black"/>
              </a:solidFill>
              <a:latin typeface="Calibri" panose="020F0502020204030204"/>
            </a:endParaRPr>
          </a:p>
        </p:txBody>
      </p:sp>
      <p:sp>
        <p:nvSpPr>
          <p:cNvPr id="152" name="Freeform 9">
            <a:extLst>
              <a:ext uri="{FF2B5EF4-FFF2-40B4-BE49-F238E27FC236}">
                <a16:creationId xmlns:a16="http://schemas.microsoft.com/office/drawing/2014/main" id="{31041B91-E0FC-7E47-86EF-C839592CEEF9}"/>
              </a:ext>
            </a:extLst>
          </p:cNvPr>
          <p:cNvSpPr>
            <a:spLocks/>
          </p:cNvSpPr>
          <p:nvPr/>
        </p:nvSpPr>
        <p:spPr bwMode="auto">
          <a:xfrm flipH="1">
            <a:off x="1383541" y="2636729"/>
            <a:ext cx="396261" cy="88370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53" name="Group 152">
            <a:extLst>
              <a:ext uri="{FF2B5EF4-FFF2-40B4-BE49-F238E27FC236}">
                <a16:creationId xmlns:a16="http://schemas.microsoft.com/office/drawing/2014/main" id="{C664E13D-A71D-7A41-9ED2-950A4602199F}"/>
              </a:ext>
            </a:extLst>
          </p:cNvPr>
          <p:cNvGrpSpPr/>
          <p:nvPr/>
        </p:nvGrpSpPr>
        <p:grpSpPr>
          <a:xfrm>
            <a:off x="959009" y="3512773"/>
            <a:ext cx="540549" cy="887198"/>
            <a:chOff x="10910965" y="2513124"/>
            <a:chExt cx="586768" cy="904023"/>
          </a:xfrm>
        </p:grpSpPr>
        <p:sp>
          <p:nvSpPr>
            <p:cNvPr id="292" name="Rectangle 291">
              <a:extLst>
                <a:ext uri="{FF2B5EF4-FFF2-40B4-BE49-F238E27FC236}">
                  <a16:creationId xmlns:a16="http://schemas.microsoft.com/office/drawing/2014/main" id="{E609789D-FAF9-5746-8CD2-A008EE6CECB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293" name="Straight Connector 292">
              <a:extLst>
                <a:ext uri="{FF2B5EF4-FFF2-40B4-BE49-F238E27FC236}">
                  <a16:creationId xmlns:a16="http://schemas.microsoft.com/office/drawing/2014/main" id="{6D5231DA-8104-CB44-92A0-570084A4B42E}"/>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6E0EC21-BE7F-C342-9CAD-4288FEF4BFA3}"/>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DF9FAFCD-7CC5-104B-8E70-9A9A226394DD}"/>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C0759462-583F-5148-89B2-CAC38E98E11A}"/>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818064D3-1463-5B40-A9E3-050E65014C75}"/>
              </a:ext>
            </a:extLst>
          </p:cNvPr>
          <p:cNvGrpSpPr/>
          <p:nvPr/>
        </p:nvGrpSpPr>
        <p:grpSpPr>
          <a:xfrm>
            <a:off x="1766283" y="2640818"/>
            <a:ext cx="540549" cy="887198"/>
            <a:chOff x="10910965" y="2513124"/>
            <a:chExt cx="586768" cy="904023"/>
          </a:xfrm>
        </p:grpSpPr>
        <p:sp>
          <p:nvSpPr>
            <p:cNvPr id="287" name="Rectangle 286">
              <a:extLst>
                <a:ext uri="{FF2B5EF4-FFF2-40B4-BE49-F238E27FC236}">
                  <a16:creationId xmlns:a16="http://schemas.microsoft.com/office/drawing/2014/main" id="{8D19C0FC-E2FD-B34E-B3FB-BDFF7FD70A3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288" name="Straight Connector 287">
              <a:extLst>
                <a:ext uri="{FF2B5EF4-FFF2-40B4-BE49-F238E27FC236}">
                  <a16:creationId xmlns:a16="http://schemas.microsoft.com/office/drawing/2014/main" id="{FB7598A7-2ED2-704C-A197-75E68BC404D6}"/>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8240FCF7-9EBB-7C41-8D3A-965DA0A9761C}"/>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0F40B610-359C-5A46-86F3-309280845EC8}"/>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9FA9EB9-49D7-3F4E-9667-CD5C42ECC862}"/>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5" name="Freeform 6">
            <a:extLst>
              <a:ext uri="{FF2B5EF4-FFF2-40B4-BE49-F238E27FC236}">
                <a16:creationId xmlns:a16="http://schemas.microsoft.com/office/drawing/2014/main" id="{4DB18098-9AC8-F84F-9EFC-E14F468703DC}"/>
              </a:ext>
            </a:extLst>
          </p:cNvPr>
          <p:cNvSpPr>
            <a:spLocks/>
          </p:cNvSpPr>
          <p:nvPr/>
        </p:nvSpPr>
        <p:spPr bwMode="auto">
          <a:xfrm>
            <a:off x="5556835" y="2774602"/>
            <a:ext cx="231068" cy="91296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56" name="Group 155">
            <a:extLst>
              <a:ext uri="{FF2B5EF4-FFF2-40B4-BE49-F238E27FC236}">
                <a16:creationId xmlns:a16="http://schemas.microsoft.com/office/drawing/2014/main" id="{9E49415B-7EB6-4743-B880-41FB066DB4B9}"/>
              </a:ext>
            </a:extLst>
          </p:cNvPr>
          <p:cNvGrpSpPr/>
          <p:nvPr/>
        </p:nvGrpSpPr>
        <p:grpSpPr>
          <a:xfrm>
            <a:off x="5024189" y="2750917"/>
            <a:ext cx="540549" cy="887198"/>
            <a:chOff x="10910965" y="2513124"/>
            <a:chExt cx="586768" cy="904023"/>
          </a:xfrm>
        </p:grpSpPr>
        <p:sp>
          <p:nvSpPr>
            <p:cNvPr id="282" name="Rectangle 281">
              <a:extLst>
                <a:ext uri="{FF2B5EF4-FFF2-40B4-BE49-F238E27FC236}">
                  <a16:creationId xmlns:a16="http://schemas.microsoft.com/office/drawing/2014/main" id="{0448B2D2-1A62-5C43-9150-A99468BAB68D}"/>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283" name="Straight Connector 282">
              <a:extLst>
                <a:ext uri="{FF2B5EF4-FFF2-40B4-BE49-F238E27FC236}">
                  <a16:creationId xmlns:a16="http://schemas.microsoft.com/office/drawing/2014/main" id="{940DD19D-B2AD-964D-83A9-82488AF7E0ED}"/>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1E98CF7C-ADBA-454F-9236-1C970C41D5B9}"/>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5343C97A-736C-CB4E-A0C3-58EA9178C035}"/>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95638F38-76DF-9646-AF7C-7B73311BC37D}"/>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E455C231-4F77-2943-A4A7-79D8A6F887B7}"/>
              </a:ext>
            </a:extLst>
          </p:cNvPr>
          <p:cNvGrpSpPr/>
          <p:nvPr/>
        </p:nvGrpSpPr>
        <p:grpSpPr>
          <a:xfrm>
            <a:off x="2828023" y="3775234"/>
            <a:ext cx="965153" cy="551195"/>
            <a:chOff x="7493876" y="2774731"/>
            <a:chExt cx="1481958" cy="894622"/>
          </a:xfrm>
        </p:grpSpPr>
        <p:sp>
          <p:nvSpPr>
            <p:cNvPr id="275" name="Freeform 274">
              <a:extLst>
                <a:ext uri="{FF2B5EF4-FFF2-40B4-BE49-F238E27FC236}">
                  <a16:creationId xmlns:a16="http://schemas.microsoft.com/office/drawing/2014/main" id="{4D0698D9-69AC-074F-89C8-D8A88994A28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276" name="Oval 275">
              <a:extLst>
                <a:ext uri="{FF2B5EF4-FFF2-40B4-BE49-F238E27FC236}">
                  <a16:creationId xmlns:a16="http://schemas.microsoft.com/office/drawing/2014/main" id="{59DCF5EE-AB68-B240-BE5F-5203162A964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277" name="Group 276">
              <a:extLst>
                <a:ext uri="{FF2B5EF4-FFF2-40B4-BE49-F238E27FC236}">
                  <a16:creationId xmlns:a16="http://schemas.microsoft.com/office/drawing/2014/main" id="{170C8D46-5FC3-C145-B11A-7CB2D312B360}"/>
                </a:ext>
              </a:extLst>
            </p:cNvPr>
            <p:cNvGrpSpPr/>
            <p:nvPr/>
          </p:nvGrpSpPr>
          <p:grpSpPr>
            <a:xfrm>
              <a:off x="7713663" y="2848339"/>
              <a:ext cx="1042107" cy="425543"/>
              <a:chOff x="7786941" y="2884917"/>
              <a:chExt cx="897649" cy="353919"/>
            </a:xfrm>
          </p:grpSpPr>
          <p:sp>
            <p:nvSpPr>
              <p:cNvPr id="278" name="Freeform 277">
                <a:extLst>
                  <a:ext uri="{FF2B5EF4-FFF2-40B4-BE49-F238E27FC236}">
                    <a16:creationId xmlns:a16="http://schemas.microsoft.com/office/drawing/2014/main" id="{AF04230D-700C-C549-99E0-41EBB2B22DD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79" name="Freeform 278">
                <a:extLst>
                  <a:ext uri="{FF2B5EF4-FFF2-40B4-BE49-F238E27FC236}">
                    <a16:creationId xmlns:a16="http://schemas.microsoft.com/office/drawing/2014/main" id="{4D1E1E76-B8D0-7C4B-9A0D-667DF456C81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80" name="Freeform 279">
                <a:extLst>
                  <a:ext uri="{FF2B5EF4-FFF2-40B4-BE49-F238E27FC236}">
                    <a16:creationId xmlns:a16="http://schemas.microsoft.com/office/drawing/2014/main" id="{B9903FEA-8DB2-E54A-AD78-7A6E5A6847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81" name="Freeform 280">
                <a:extLst>
                  <a:ext uri="{FF2B5EF4-FFF2-40B4-BE49-F238E27FC236}">
                    <a16:creationId xmlns:a16="http://schemas.microsoft.com/office/drawing/2014/main" id="{B092F8C6-79B6-BC42-B991-7922CC9AB62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58" name="Group 124">
            <a:extLst>
              <a:ext uri="{FF2B5EF4-FFF2-40B4-BE49-F238E27FC236}">
                <a16:creationId xmlns:a16="http://schemas.microsoft.com/office/drawing/2014/main" id="{BC5A178C-850C-0546-B828-A97A5F9A9008}"/>
              </a:ext>
            </a:extLst>
          </p:cNvPr>
          <p:cNvGrpSpPr>
            <a:grpSpLocks/>
          </p:cNvGrpSpPr>
          <p:nvPr/>
        </p:nvGrpSpPr>
        <p:grpSpPr bwMode="auto">
          <a:xfrm>
            <a:off x="988066" y="2907840"/>
            <a:ext cx="484073" cy="426879"/>
            <a:chOff x="-44" y="1473"/>
            <a:chExt cx="981" cy="1105"/>
          </a:xfrm>
        </p:grpSpPr>
        <p:pic>
          <p:nvPicPr>
            <p:cNvPr id="273" name="Picture 125" descr="desktop_computer_stylized_medium">
              <a:extLst>
                <a:ext uri="{FF2B5EF4-FFF2-40B4-BE49-F238E27FC236}">
                  <a16:creationId xmlns:a16="http://schemas.microsoft.com/office/drawing/2014/main" id="{8B5BD8CE-2A84-E846-817A-1550E18BF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 name="Freeform 126">
              <a:extLst>
                <a:ext uri="{FF2B5EF4-FFF2-40B4-BE49-F238E27FC236}">
                  <a16:creationId xmlns:a16="http://schemas.microsoft.com/office/drawing/2014/main" id="{56638146-3603-4B43-8C07-22A53DD29F7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160" name="Freeform 12">
            <a:extLst>
              <a:ext uri="{FF2B5EF4-FFF2-40B4-BE49-F238E27FC236}">
                <a16:creationId xmlns:a16="http://schemas.microsoft.com/office/drawing/2014/main" id="{B265A6FF-6F16-644A-A3DA-369A224CF48A}"/>
              </a:ext>
            </a:extLst>
          </p:cNvPr>
          <p:cNvSpPr>
            <a:spLocks/>
          </p:cNvSpPr>
          <p:nvPr/>
        </p:nvSpPr>
        <p:spPr bwMode="auto">
          <a:xfrm flipH="1">
            <a:off x="733658" y="3511205"/>
            <a:ext cx="231068" cy="91296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61" name="Line 33">
            <a:extLst>
              <a:ext uri="{FF2B5EF4-FFF2-40B4-BE49-F238E27FC236}">
                <a16:creationId xmlns:a16="http://schemas.microsoft.com/office/drawing/2014/main" id="{C878E23C-4C42-2D44-B41A-E547E44A04AD}"/>
              </a:ext>
            </a:extLst>
          </p:cNvPr>
          <p:cNvSpPr>
            <a:spLocks noChangeShapeType="1"/>
          </p:cNvSpPr>
          <p:nvPr/>
        </p:nvSpPr>
        <p:spPr bwMode="auto">
          <a:xfrm flipH="1">
            <a:off x="1804175" y="3642072"/>
            <a:ext cx="851149" cy="8506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62" name="Text Box 42">
            <a:extLst>
              <a:ext uri="{FF2B5EF4-FFF2-40B4-BE49-F238E27FC236}">
                <a16:creationId xmlns:a16="http://schemas.microsoft.com/office/drawing/2014/main" id="{DFAA6AE2-F5C0-4846-83FF-51CD9D3430CA}"/>
              </a:ext>
            </a:extLst>
          </p:cNvPr>
          <p:cNvSpPr txBox="1">
            <a:spLocks noChangeArrowheads="1"/>
          </p:cNvSpPr>
          <p:nvPr/>
        </p:nvSpPr>
        <p:spPr bwMode="auto">
          <a:xfrm>
            <a:off x="816463" y="2647363"/>
            <a:ext cx="841877" cy="238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200" kern="1200" dirty="0">
                <a:solidFill>
                  <a:srgbClr val="C00000"/>
                </a:solidFill>
                <a:latin typeface="Arial" panose="020B0604020202020204" pitchFamily="34" charset="0"/>
                <a:cs typeface="+mn-cs"/>
              </a:rPr>
              <a:t>Host A</a:t>
            </a:r>
            <a:endParaRPr lang="en-US" altLang="en-US" sz="3000" kern="1200" dirty="0">
              <a:solidFill>
                <a:srgbClr val="C00000"/>
              </a:solidFill>
              <a:latin typeface="Comic Sans MS" panose="030F0902030302020204" pitchFamily="66" charset="0"/>
              <a:cs typeface="+mn-cs"/>
            </a:endParaRPr>
          </a:p>
        </p:txBody>
      </p:sp>
      <p:sp>
        <p:nvSpPr>
          <p:cNvPr id="163" name="Text Box 52">
            <a:extLst>
              <a:ext uri="{FF2B5EF4-FFF2-40B4-BE49-F238E27FC236}">
                <a16:creationId xmlns:a16="http://schemas.microsoft.com/office/drawing/2014/main" id="{697CE3BC-08E3-0743-B33B-A06D8A9715A3}"/>
              </a:ext>
            </a:extLst>
          </p:cNvPr>
          <p:cNvSpPr txBox="1">
            <a:spLocks noChangeArrowheads="1"/>
          </p:cNvSpPr>
          <p:nvPr/>
        </p:nvSpPr>
        <p:spPr bwMode="auto">
          <a:xfrm>
            <a:off x="812577" y="4540117"/>
            <a:ext cx="736183" cy="238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200" kern="1200" dirty="0">
                <a:solidFill>
                  <a:srgbClr val="0013A3"/>
                </a:solidFill>
                <a:latin typeface="Arial" panose="020B0604020202020204" pitchFamily="34" charset="0"/>
                <a:cs typeface="+mn-cs"/>
              </a:rPr>
              <a:t>Host B</a:t>
            </a:r>
            <a:endParaRPr lang="en-US" altLang="en-US" sz="3000" kern="1200" dirty="0">
              <a:solidFill>
                <a:srgbClr val="0013A3"/>
              </a:solidFill>
              <a:latin typeface="Comic Sans MS" panose="030F0902030302020204" pitchFamily="66" charset="0"/>
              <a:cs typeface="+mn-cs"/>
            </a:endParaRPr>
          </a:p>
        </p:txBody>
      </p:sp>
      <p:sp>
        <p:nvSpPr>
          <p:cNvPr id="164" name="Line 53">
            <a:extLst>
              <a:ext uri="{FF2B5EF4-FFF2-40B4-BE49-F238E27FC236}">
                <a16:creationId xmlns:a16="http://schemas.microsoft.com/office/drawing/2014/main" id="{66A4B303-46B3-9E4D-A4D5-76E145975885}"/>
              </a:ext>
            </a:extLst>
          </p:cNvPr>
          <p:cNvSpPr>
            <a:spLocks noChangeShapeType="1"/>
          </p:cNvSpPr>
          <p:nvPr/>
        </p:nvSpPr>
        <p:spPr bwMode="auto">
          <a:xfrm flipH="1">
            <a:off x="2251686" y="4034677"/>
            <a:ext cx="56158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65" name="Line 54">
            <a:extLst>
              <a:ext uri="{FF2B5EF4-FFF2-40B4-BE49-F238E27FC236}">
                <a16:creationId xmlns:a16="http://schemas.microsoft.com/office/drawing/2014/main" id="{17F5C019-D2C3-9C47-8837-56EB26DFF684}"/>
              </a:ext>
            </a:extLst>
          </p:cNvPr>
          <p:cNvSpPr>
            <a:spLocks noChangeShapeType="1"/>
          </p:cNvSpPr>
          <p:nvPr/>
        </p:nvSpPr>
        <p:spPr bwMode="auto">
          <a:xfrm flipH="1">
            <a:off x="3743391" y="4034677"/>
            <a:ext cx="56158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66" name="Line 55">
            <a:extLst>
              <a:ext uri="{FF2B5EF4-FFF2-40B4-BE49-F238E27FC236}">
                <a16:creationId xmlns:a16="http://schemas.microsoft.com/office/drawing/2014/main" id="{5B033825-3CFA-7B48-B2A8-5386F733A453}"/>
              </a:ext>
            </a:extLst>
          </p:cNvPr>
          <p:cNvSpPr>
            <a:spLocks noChangeShapeType="1"/>
          </p:cNvSpPr>
          <p:nvPr/>
        </p:nvSpPr>
        <p:spPr bwMode="auto">
          <a:xfrm flipH="1">
            <a:off x="3857462" y="3642072"/>
            <a:ext cx="851149" cy="8506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67" name="Line 57">
            <a:extLst>
              <a:ext uri="{FF2B5EF4-FFF2-40B4-BE49-F238E27FC236}">
                <a16:creationId xmlns:a16="http://schemas.microsoft.com/office/drawing/2014/main" id="{6C1DD6E4-4DE9-0F41-BF04-1F6DF97D23BF}"/>
              </a:ext>
            </a:extLst>
          </p:cNvPr>
          <p:cNvSpPr>
            <a:spLocks noChangeShapeType="1"/>
          </p:cNvSpPr>
          <p:nvPr/>
        </p:nvSpPr>
        <p:spPr bwMode="auto">
          <a:xfrm flipH="1">
            <a:off x="4706741" y="3642217"/>
            <a:ext cx="4051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173" name="Group 127">
            <a:extLst>
              <a:ext uri="{FF2B5EF4-FFF2-40B4-BE49-F238E27FC236}">
                <a16:creationId xmlns:a16="http://schemas.microsoft.com/office/drawing/2014/main" id="{3808CE02-5C3D-C346-BEE9-B6E121BF954D}"/>
              </a:ext>
            </a:extLst>
          </p:cNvPr>
          <p:cNvGrpSpPr>
            <a:grpSpLocks/>
          </p:cNvGrpSpPr>
          <p:nvPr/>
        </p:nvGrpSpPr>
        <p:grpSpPr bwMode="auto">
          <a:xfrm>
            <a:off x="5648969" y="3355409"/>
            <a:ext cx="213518" cy="433111"/>
            <a:chOff x="4140" y="429"/>
            <a:chExt cx="1425" cy="2396"/>
          </a:xfrm>
        </p:grpSpPr>
        <p:sp>
          <p:nvSpPr>
            <p:cNvPr id="233" name="Freeform 128">
              <a:extLst>
                <a:ext uri="{FF2B5EF4-FFF2-40B4-BE49-F238E27FC236}">
                  <a16:creationId xmlns:a16="http://schemas.microsoft.com/office/drawing/2014/main" id="{811C558B-4215-704B-94D0-E1230464502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34" name="Rectangle 129">
              <a:extLst>
                <a:ext uri="{FF2B5EF4-FFF2-40B4-BE49-F238E27FC236}">
                  <a16:creationId xmlns:a16="http://schemas.microsoft.com/office/drawing/2014/main" id="{83BDE6F4-12C8-254F-99E6-1AC22AB23A6C}"/>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5" name="Freeform 130">
              <a:extLst>
                <a:ext uri="{FF2B5EF4-FFF2-40B4-BE49-F238E27FC236}">
                  <a16:creationId xmlns:a16="http://schemas.microsoft.com/office/drawing/2014/main" id="{505E1BFF-3C9F-B243-B5B0-75BB0D03FC8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36" name="Freeform 131">
              <a:extLst>
                <a:ext uri="{FF2B5EF4-FFF2-40B4-BE49-F238E27FC236}">
                  <a16:creationId xmlns:a16="http://schemas.microsoft.com/office/drawing/2014/main" id="{6FA76602-7304-F042-9F0F-79DB3F9AFF9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37" name="Rectangle 132">
              <a:extLst>
                <a:ext uri="{FF2B5EF4-FFF2-40B4-BE49-F238E27FC236}">
                  <a16:creationId xmlns:a16="http://schemas.microsoft.com/office/drawing/2014/main" id="{FA53C885-D9E0-A545-8445-B2721091BDBD}"/>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38" name="Group 133">
              <a:extLst>
                <a:ext uri="{FF2B5EF4-FFF2-40B4-BE49-F238E27FC236}">
                  <a16:creationId xmlns:a16="http://schemas.microsoft.com/office/drawing/2014/main" id="{3A3B6CB5-41F2-664A-A843-912B5DB61A2B}"/>
                </a:ext>
              </a:extLst>
            </p:cNvPr>
            <p:cNvGrpSpPr>
              <a:grpSpLocks/>
            </p:cNvGrpSpPr>
            <p:nvPr/>
          </p:nvGrpSpPr>
          <p:grpSpPr bwMode="auto">
            <a:xfrm>
              <a:off x="4749" y="668"/>
              <a:ext cx="581" cy="145"/>
              <a:chOff x="614" y="2568"/>
              <a:chExt cx="725" cy="139"/>
            </a:xfrm>
          </p:grpSpPr>
          <p:sp>
            <p:nvSpPr>
              <p:cNvPr id="263" name="AutoShape 134">
                <a:extLst>
                  <a:ext uri="{FF2B5EF4-FFF2-40B4-BE49-F238E27FC236}">
                    <a16:creationId xmlns:a16="http://schemas.microsoft.com/office/drawing/2014/main" id="{BC9432EE-0011-9F4F-8687-4173A06D0FE0}"/>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64" name="AutoShape 135">
                <a:extLst>
                  <a:ext uri="{FF2B5EF4-FFF2-40B4-BE49-F238E27FC236}">
                    <a16:creationId xmlns:a16="http://schemas.microsoft.com/office/drawing/2014/main" id="{1850FFB1-810C-5D46-B468-F1377E8B8691}"/>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39" name="Rectangle 136">
              <a:extLst>
                <a:ext uri="{FF2B5EF4-FFF2-40B4-BE49-F238E27FC236}">
                  <a16:creationId xmlns:a16="http://schemas.microsoft.com/office/drawing/2014/main" id="{E6E1815D-B0B7-C249-B837-587E975BE7DC}"/>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40" name="Group 137">
              <a:extLst>
                <a:ext uri="{FF2B5EF4-FFF2-40B4-BE49-F238E27FC236}">
                  <a16:creationId xmlns:a16="http://schemas.microsoft.com/office/drawing/2014/main" id="{7F97E068-6BF9-8149-811C-00184DED144A}"/>
                </a:ext>
              </a:extLst>
            </p:cNvPr>
            <p:cNvGrpSpPr>
              <a:grpSpLocks/>
            </p:cNvGrpSpPr>
            <p:nvPr/>
          </p:nvGrpSpPr>
          <p:grpSpPr bwMode="auto">
            <a:xfrm>
              <a:off x="4747" y="994"/>
              <a:ext cx="581" cy="134"/>
              <a:chOff x="614" y="2568"/>
              <a:chExt cx="725" cy="139"/>
            </a:xfrm>
          </p:grpSpPr>
          <p:sp>
            <p:nvSpPr>
              <p:cNvPr id="261" name="AutoShape 138">
                <a:extLst>
                  <a:ext uri="{FF2B5EF4-FFF2-40B4-BE49-F238E27FC236}">
                    <a16:creationId xmlns:a16="http://schemas.microsoft.com/office/drawing/2014/main" id="{6649A030-733E-DB43-A4BD-D41A8DDFDFB4}"/>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62" name="AutoShape 139">
                <a:extLst>
                  <a:ext uri="{FF2B5EF4-FFF2-40B4-BE49-F238E27FC236}">
                    <a16:creationId xmlns:a16="http://schemas.microsoft.com/office/drawing/2014/main" id="{9E214A48-F0EF-174A-A6D2-127D876264A7}"/>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41" name="Rectangle 140">
              <a:extLst>
                <a:ext uri="{FF2B5EF4-FFF2-40B4-BE49-F238E27FC236}">
                  <a16:creationId xmlns:a16="http://schemas.microsoft.com/office/drawing/2014/main" id="{F4213574-ABC8-7F43-9C79-6E5C211657F9}"/>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2" name="Rectangle 141">
              <a:extLst>
                <a:ext uri="{FF2B5EF4-FFF2-40B4-BE49-F238E27FC236}">
                  <a16:creationId xmlns:a16="http://schemas.microsoft.com/office/drawing/2014/main" id="{6C7F02A7-1E6B-6744-BB83-50A5FD6692BB}"/>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43" name="Group 142">
              <a:extLst>
                <a:ext uri="{FF2B5EF4-FFF2-40B4-BE49-F238E27FC236}">
                  <a16:creationId xmlns:a16="http://schemas.microsoft.com/office/drawing/2014/main" id="{8F919684-30D5-B14A-AB97-B5DFBEF5302D}"/>
                </a:ext>
              </a:extLst>
            </p:cNvPr>
            <p:cNvGrpSpPr>
              <a:grpSpLocks/>
            </p:cNvGrpSpPr>
            <p:nvPr/>
          </p:nvGrpSpPr>
          <p:grpSpPr bwMode="auto">
            <a:xfrm>
              <a:off x="4735" y="1627"/>
              <a:ext cx="582" cy="151"/>
              <a:chOff x="614" y="2568"/>
              <a:chExt cx="725" cy="139"/>
            </a:xfrm>
          </p:grpSpPr>
          <p:sp>
            <p:nvSpPr>
              <p:cNvPr id="259" name="AutoShape 143">
                <a:extLst>
                  <a:ext uri="{FF2B5EF4-FFF2-40B4-BE49-F238E27FC236}">
                    <a16:creationId xmlns:a16="http://schemas.microsoft.com/office/drawing/2014/main" id="{96D6248B-EAAA-2A4D-A4BD-1009D13EBACD}"/>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60" name="AutoShape 144">
                <a:extLst>
                  <a:ext uri="{FF2B5EF4-FFF2-40B4-BE49-F238E27FC236}">
                    <a16:creationId xmlns:a16="http://schemas.microsoft.com/office/drawing/2014/main" id="{B63C93F6-376E-2F42-8185-8FD1271480A8}"/>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44" name="Freeform 145">
              <a:extLst>
                <a:ext uri="{FF2B5EF4-FFF2-40B4-BE49-F238E27FC236}">
                  <a16:creationId xmlns:a16="http://schemas.microsoft.com/office/drawing/2014/main" id="{B5A663D7-E6EE-734B-9792-F536336D04E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245" name="Group 146">
              <a:extLst>
                <a:ext uri="{FF2B5EF4-FFF2-40B4-BE49-F238E27FC236}">
                  <a16:creationId xmlns:a16="http://schemas.microsoft.com/office/drawing/2014/main" id="{C596A713-1C52-A34E-9381-F7F919A695BB}"/>
                </a:ext>
              </a:extLst>
            </p:cNvPr>
            <p:cNvGrpSpPr>
              <a:grpSpLocks/>
            </p:cNvGrpSpPr>
            <p:nvPr/>
          </p:nvGrpSpPr>
          <p:grpSpPr bwMode="auto">
            <a:xfrm>
              <a:off x="4739" y="1327"/>
              <a:ext cx="582" cy="139"/>
              <a:chOff x="614" y="2568"/>
              <a:chExt cx="725" cy="139"/>
            </a:xfrm>
          </p:grpSpPr>
          <p:sp>
            <p:nvSpPr>
              <p:cNvPr id="257" name="AutoShape 147">
                <a:extLst>
                  <a:ext uri="{FF2B5EF4-FFF2-40B4-BE49-F238E27FC236}">
                    <a16:creationId xmlns:a16="http://schemas.microsoft.com/office/drawing/2014/main" id="{A2AF9509-2E9C-F049-A69C-BC151ADB23CC}"/>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8" name="AutoShape 148">
                <a:extLst>
                  <a:ext uri="{FF2B5EF4-FFF2-40B4-BE49-F238E27FC236}">
                    <a16:creationId xmlns:a16="http://schemas.microsoft.com/office/drawing/2014/main" id="{C59B2148-A3C8-0841-87D7-7B5FBFD9C242}"/>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46" name="Rectangle 149">
              <a:extLst>
                <a:ext uri="{FF2B5EF4-FFF2-40B4-BE49-F238E27FC236}">
                  <a16:creationId xmlns:a16="http://schemas.microsoft.com/office/drawing/2014/main" id="{B0F127BD-9A3A-EB41-A2E1-7CD4CC524985}"/>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7" name="Freeform 150">
              <a:extLst>
                <a:ext uri="{FF2B5EF4-FFF2-40B4-BE49-F238E27FC236}">
                  <a16:creationId xmlns:a16="http://schemas.microsoft.com/office/drawing/2014/main" id="{3BBBB4B7-56DB-1D43-A6D4-1D492AE15866}"/>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48" name="Freeform 151">
              <a:extLst>
                <a:ext uri="{FF2B5EF4-FFF2-40B4-BE49-F238E27FC236}">
                  <a16:creationId xmlns:a16="http://schemas.microsoft.com/office/drawing/2014/main" id="{591A95E8-6F86-8A42-A0C9-7487B89DA12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49" name="Oval 152">
              <a:extLst>
                <a:ext uri="{FF2B5EF4-FFF2-40B4-BE49-F238E27FC236}">
                  <a16:creationId xmlns:a16="http://schemas.microsoft.com/office/drawing/2014/main" id="{7C866B93-DCBC-7749-9A90-2E6DF2E7A4D7}"/>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0" name="Freeform 153">
              <a:extLst>
                <a:ext uri="{FF2B5EF4-FFF2-40B4-BE49-F238E27FC236}">
                  <a16:creationId xmlns:a16="http://schemas.microsoft.com/office/drawing/2014/main" id="{20096CEE-1D0A-DA4A-B4EA-CE851FB638CA}"/>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51" name="AutoShape 154">
              <a:extLst>
                <a:ext uri="{FF2B5EF4-FFF2-40B4-BE49-F238E27FC236}">
                  <a16:creationId xmlns:a16="http://schemas.microsoft.com/office/drawing/2014/main" id="{800A41D3-8C32-9540-A084-0538BB956EAB}"/>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2" name="AutoShape 155">
              <a:extLst>
                <a:ext uri="{FF2B5EF4-FFF2-40B4-BE49-F238E27FC236}">
                  <a16:creationId xmlns:a16="http://schemas.microsoft.com/office/drawing/2014/main" id="{67F818BC-2518-4C4C-8597-C941419A4725}"/>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3" name="Oval 156">
              <a:extLst>
                <a:ext uri="{FF2B5EF4-FFF2-40B4-BE49-F238E27FC236}">
                  <a16:creationId xmlns:a16="http://schemas.microsoft.com/office/drawing/2014/main" id="{80D903FF-E73B-D84D-B215-D7FB2AA30BC6}"/>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4" name="Oval 157">
              <a:extLst>
                <a:ext uri="{FF2B5EF4-FFF2-40B4-BE49-F238E27FC236}">
                  <a16:creationId xmlns:a16="http://schemas.microsoft.com/office/drawing/2014/main" id="{CB203238-7D82-C747-B805-A2FDFABD1994}"/>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255" name="Oval 158">
              <a:extLst>
                <a:ext uri="{FF2B5EF4-FFF2-40B4-BE49-F238E27FC236}">
                  <a16:creationId xmlns:a16="http://schemas.microsoft.com/office/drawing/2014/main" id="{963F0D1E-6FE3-8E42-B74D-4F2947878C5A}"/>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6" name="Rectangle 159">
              <a:extLst>
                <a:ext uri="{FF2B5EF4-FFF2-40B4-BE49-F238E27FC236}">
                  <a16:creationId xmlns:a16="http://schemas.microsoft.com/office/drawing/2014/main" id="{3C003407-E16A-4B46-B1EA-E94247F7467D}"/>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174" name="Group 160">
            <a:extLst>
              <a:ext uri="{FF2B5EF4-FFF2-40B4-BE49-F238E27FC236}">
                <a16:creationId xmlns:a16="http://schemas.microsoft.com/office/drawing/2014/main" id="{0F097A1A-2185-F148-8F82-34ABB517D6AE}"/>
              </a:ext>
            </a:extLst>
          </p:cNvPr>
          <p:cNvGrpSpPr>
            <a:grpSpLocks/>
          </p:cNvGrpSpPr>
          <p:nvPr/>
        </p:nvGrpSpPr>
        <p:grpSpPr bwMode="auto">
          <a:xfrm>
            <a:off x="438973" y="4241457"/>
            <a:ext cx="484073" cy="426879"/>
            <a:chOff x="-44" y="1473"/>
            <a:chExt cx="981" cy="1105"/>
          </a:xfrm>
        </p:grpSpPr>
        <p:pic>
          <p:nvPicPr>
            <p:cNvPr id="231" name="Picture 161" descr="desktop_computer_stylized_medium">
              <a:extLst>
                <a:ext uri="{FF2B5EF4-FFF2-40B4-BE49-F238E27FC236}">
                  <a16:creationId xmlns:a16="http://schemas.microsoft.com/office/drawing/2014/main" id="{739E1A58-F96D-1345-AEAE-EA59CB2F6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 name="Freeform 162">
              <a:extLst>
                <a:ext uri="{FF2B5EF4-FFF2-40B4-BE49-F238E27FC236}">
                  <a16:creationId xmlns:a16="http://schemas.microsoft.com/office/drawing/2014/main" id="{476098FC-333E-C14D-BD39-044AEB98AEB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175" name="Group 163">
            <a:extLst>
              <a:ext uri="{FF2B5EF4-FFF2-40B4-BE49-F238E27FC236}">
                <a16:creationId xmlns:a16="http://schemas.microsoft.com/office/drawing/2014/main" id="{E2EFDB81-0D19-4A48-8538-D27C6B7F7D14}"/>
              </a:ext>
            </a:extLst>
          </p:cNvPr>
          <p:cNvGrpSpPr>
            <a:grpSpLocks/>
          </p:cNvGrpSpPr>
          <p:nvPr/>
        </p:nvGrpSpPr>
        <p:grpSpPr bwMode="auto">
          <a:xfrm>
            <a:off x="5356478" y="4302645"/>
            <a:ext cx="213518" cy="433111"/>
            <a:chOff x="4140" y="429"/>
            <a:chExt cx="1425" cy="2396"/>
          </a:xfrm>
        </p:grpSpPr>
        <p:sp>
          <p:nvSpPr>
            <p:cNvPr id="199" name="Freeform 164">
              <a:extLst>
                <a:ext uri="{FF2B5EF4-FFF2-40B4-BE49-F238E27FC236}">
                  <a16:creationId xmlns:a16="http://schemas.microsoft.com/office/drawing/2014/main" id="{BD6EFF4C-D844-414A-9756-E53717BA4951}"/>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00" name="Rectangle 165">
              <a:extLst>
                <a:ext uri="{FF2B5EF4-FFF2-40B4-BE49-F238E27FC236}">
                  <a16:creationId xmlns:a16="http://schemas.microsoft.com/office/drawing/2014/main" id="{7CB552E3-C1C5-F942-A2D3-56184702A5A0}"/>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1" name="Freeform 166">
              <a:extLst>
                <a:ext uri="{FF2B5EF4-FFF2-40B4-BE49-F238E27FC236}">
                  <a16:creationId xmlns:a16="http://schemas.microsoft.com/office/drawing/2014/main" id="{ADBEFE66-AA30-4B46-A1C5-46CBEA0C1B8B}"/>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02" name="Freeform 167">
              <a:extLst>
                <a:ext uri="{FF2B5EF4-FFF2-40B4-BE49-F238E27FC236}">
                  <a16:creationId xmlns:a16="http://schemas.microsoft.com/office/drawing/2014/main" id="{02AE45A3-16A5-2145-B7BC-4400869B56CA}"/>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03" name="Rectangle 168">
              <a:extLst>
                <a:ext uri="{FF2B5EF4-FFF2-40B4-BE49-F238E27FC236}">
                  <a16:creationId xmlns:a16="http://schemas.microsoft.com/office/drawing/2014/main" id="{8CFC0F08-B9F2-1B47-BFD4-FF5DCA080029}"/>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04" name="Group 169">
              <a:extLst>
                <a:ext uri="{FF2B5EF4-FFF2-40B4-BE49-F238E27FC236}">
                  <a16:creationId xmlns:a16="http://schemas.microsoft.com/office/drawing/2014/main" id="{13A37EEE-1891-1440-9CC9-602B2446BBA2}"/>
                </a:ext>
              </a:extLst>
            </p:cNvPr>
            <p:cNvGrpSpPr>
              <a:grpSpLocks/>
            </p:cNvGrpSpPr>
            <p:nvPr/>
          </p:nvGrpSpPr>
          <p:grpSpPr bwMode="auto">
            <a:xfrm>
              <a:off x="4749" y="668"/>
              <a:ext cx="581" cy="145"/>
              <a:chOff x="614" y="2568"/>
              <a:chExt cx="725" cy="139"/>
            </a:xfrm>
          </p:grpSpPr>
          <p:sp>
            <p:nvSpPr>
              <p:cNvPr id="229" name="AutoShape 170">
                <a:extLst>
                  <a:ext uri="{FF2B5EF4-FFF2-40B4-BE49-F238E27FC236}">
                    <a16:creationId xmlns:a16="http://schemas.microsoft.com/office/drawing/2014/main" id="{0DE9F83D-BA7B-AB43-9A9D-4DC6E78250E4}"/>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0" name="AutoShape 171">
                <a:extLst>
                  <a:ext uri="{FF2B5EF4-FFF2-40B4-BE49-F238E27FC236}">
                    <a16:creationId xmlns:a16="http://schemas.microsoft.com/office/drawing/2014/main" id="{A22C12A6-C6AF-F645-B954-ECC93E01FADF}"/>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05" name="Rectangle 172">
              <a:extLst>
                <a:ext uri="{FF2B5EF4-FFF2-40B4-BE49-F238E27FC236}">
                  <a16:creationId xmlns:a16="http://schemas.microsoft.com/office/drawing/2014/main" id="{E3DCF607-14CC-8F49-81D1-A0BB7C7DE346}"/>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06" name="Group 173">
              <a:extLst>
                <a:ext uri="{FF2B5EF4-FFF2-40B4-BE49-F238E27FC236}">
                  <a16:creationId xmlns:a16="http://schemas.microsoft.com/office/drawing/2014/main" id="{86D015C1-5E8B-3F4F-82D3-56E79D5E8284}"/>
                </a:ext>
              </a:extLst>
            </p:cNvPr>
            <p:cNvGrpSpPr>
              <a:grpSpLocks/>
            </p:cNvGrpSpPr>
            <p:nvPr/>
          </p:nvGrpSpPr>
          <p:grpSpPr bwMode="auto">
            <a:xfrm>
              <a:off x="4747" y="994"/>
              <a:ext cx="581" cy="134"/>
              <a:chOff x="614" y="2568"/>
              <a:chExt cx="725" cy="139"/>
            </a:xfrm>
          </p:grpSpPr>
          <p:sp>
            <p:nvSpPr>
              <p:cNvPr id="227" name="AutoShape 174">
                <a:extLst>
                  <a:ext uri="{FF2B5EF4-FFF2-40B4-BE49-F238E27FC236}">
                    <a16:creationId xmlns:a16="http://schemas.microsoft.com/office/drawing/2014/main" id="{48620533-E7B5-AD47-9B24-98B7CD27707C}"/>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28" name="AutoShape 175">
                <a:extLst>
                  <a:ext uri="{FF2B5EF4-FFF2-40B4-BE49-F238E27FC236}">
                    <a16:creationId xmlns:a16="http://schemas.microsoft.com/office/drawing/2014/main" id="{E12148F0-F22A-FE46-8240-0D9581F97CFA}"/>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07" name="Rectangle 176">
              <a:extLst>
                <a:ext uri="{FF2B5EF4-FFF2-40B4-BE49-F238E27FC236}">
                  <a16:creationId xmlns:a16="http://schemas.microsoft.com/office/drawing/2014/main" id="{9AEDD470-9194-E749-BE81-8C84F3423921}"/>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8" name="Rectangle 177">
              <a:extLst>
                <a:ext uri="{FF2B5EF4-FFF2-40B4-BE49-F238E27FC236}">
                  <a16:creationId xmlns:a16="http://schemas.microsoft.com/office/drawing/2014/main" id="{92944065-57F3-474C-B7C9-8C3EF2246EB5}"/>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09" name="Group 178">
              <a:extLst>
                <a:ext uri="{FF2B5EF4-FFF2-40B4-BE49-F238E27FC236}">
                  <a16:creationId xmlns:a16="http://schemas.microsoft.com/office/drawing/2014/main" id="{F21A1F7B-AAFD-0B45-8D20-66719A131603}"/>
                </a:ext>
              </a:extLst>
            </p:cNvPr>
            <p:cNvGrpSpPr>
              <a:grpSpLocks/>
            </p:cNvGrpSpPr>
            <p:nvPr/>
          </p:nvGrpSpPr>
          <p:grpSpPr bwMode="auto">
            <a:xfrm>
              <a:off x="4735" y="1627"/>
              <a:ext cx="582" cy="151"/>
              <a:chOff x="614" y="2568"/>
              <a:chExt cx="725" cy="139"/>
            </a:xfrm>
          </p:grpSpPr>
          <p:sp>
            <p:nvSpPr>
              <p:cNvPr id="225" name="AutoShape 179">
                <a:extLst>
                  <a:ext uri="{FF2B5EF4-FFF2-40B4-BE49-F238E27FC236}">
                    <a16:creationId xmlns:a16="http://schemas.microsoft.com/office/drawing/2014/main" id="{C1DDC539-D8AE-0F41-B3C6-7BDF3D7B6C73}"/>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26" name="AutoShape 180">
                <a:extLst>
                  <a:ext uri="{FF2B5EF4-FFF2-40B4-BE49-F238E27FC236}">
                    <a16:creationId xmlns:a16="http://schemas.microsoft.com/office/drawing/2014/main" id="{7BE912F4-6A13-C146-872D-5E728DEDB991}"/>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10" name="Freeform 181">
              <a:extLst>
                <a:ext uri="{FF2B5EF4-FFF2-40B4-BE49-F238E27FC236}">
                  <a16:creationId xmlns:a16="http://schemas.microsoft.com/office/drawing/2014/main" id="{2D115A2E-4180-8D4D-9CD8-D6CDE2038C7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211" name="Group 182">
              <a:extLst>
                <a:ext uri="{FF2B5EF4-FFF2-40B4-BE49-F238E27FC236}">
                  <a16:creationId xmlns:a16="http://schemas.microsoft.com/office/drawing/2014/main" id="{60622201-2E59-994D-AB7D-72EE5A986908}"/>
                </a:ext>
              </a:extLst>
            </p:cNvPr>
            <p:cNvGrpSpPr>
              <a:grpSpLocks/>
            </p:cNvGrpSpPr>
            <p:nvPr/>
          </p:nvGrpSpPr>
          <p:grpSpPr bwMode="auto">
            <a:xfrm>
              <a:off x="4739" y="1327"/>
              <a:ext cx="582" cy="139"/>
              <a:chOff x="614" y="2568"/>
              <a:chExt cx="725" cy="139"/>
            </a:xfrm>
          </p:grpSpPr>
          <p:sp>
            <p:nvSpPr>
              <p:cNvPr id="223" name="AutoShape 183">
                <a:extLst>
                  <a:ext uri="{FF2B5EF4-FFF2-40B4-BE49-F238E27FC236}">
                    <a16:creationId xmlns:a16="http://schemas.microsoft.com/office/drawing/2014/main" id="{4C230A94-BC0D-F34B-A373-92423746E145}"/>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24" name="AutoShape 184">
                <a:extLst>
                  <a:ext uri="{FF2B5EF4-FFF2-40B4-BE49-F238E27FC236}">
                    <a16:creationId xmlns:a16="http://schemas.microsoft.com/office/drawing/2014/main" id="{790B5D31-2480-4F41-8E42-1AF6E8FAD50E}"/>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12" name="Rectangle 185">
              <a:extLst>
                <a:ext uri="{FF2B5EF4-FFF2-40B4-BE49-F238E27FC236}">
                  <a16:creationId xmlns:a16="http://schemas.microsoft.com/office/drawing/2014/main" id="{FDF61F85-9CD0-354B-947A-470245040D50}"/>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13" name="Freeform 186">
              <a:extLst>
                <a:ext uri="{FF2B5EF4-FFF2-40B4-BE49-F238E27FC236}">
                  <a16:creationId xmlns:a16="http://schemas.microsoft.com/office/drawing/2014/main" id="{611684CC-E72C-034A-A61A-6164A0BF856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14" name="Freeform 187">
              <a:extLst>
                <a:ext uri="{FF2B5EF4-FFF2-40B4-BE49-F238E27FC236}">
                  <a16:creationId xmlns:a16="http://schemas.microsoft.com/office/drawing/2014/main" id="{DBB964D6-CEE2-3241-BFDA-5DB20E1598DB}"/>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15" name="Oval 188">
              <a:extLst>
                <a:ext uri="{FF2B5EF4-FFF2-40B4-BE49-F238E27FC236}">
                  <a16:creationId xmlns:a16="http://schemas.microsoft.com/office/drawing/2014/main" id="{27197FE3-A9C2-EE42-B3C2-C3A9CBF3D281}"/>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16" name="Freeform 189">
              <a:extLst>
                <a:ext uri="{FF2B5EF4-FFF2-40B4-BE49-F238E27FC236}">
                  <a16:creationId xmlns:a16="http://schemas.microsoft.com/office/drawing/2014/main" id="{F3ED62CF-FC3D-8949-A608-5B7BFE69DAA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17" name="AutoShape 190">
              <a:extLst>
                <a:ext uri="{FF2B5EF4-FFF2-40B4-BE49-F238E27FC236}">
                  <a16:creationId xmlns:a16="http://schemas.microsoft.com/office/drawing/2014/main" id="{3091CE7F-A295-6F47-B397-614B62DF0BAB}"/>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18" name="AutoShape 191">
              <a:extLst>
                <a:ext uri="{FF2B5EF4-FFF2-40B4-BE49-F238E27FC236}">
                  <a16:creationId xmlns:a16="http://schemas.microsoft.com/office/drawing/2014/main" id="{415A0F15-253E-F54D-B178-9525AED18470}"/>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19" name="Oval 192">
              <a:extLst>
                <a:ext uri="{FF2B5EF4-FFF2-40B4-BE49-F238E27FC236}">
                  <a16:creationId xmlns:a16="http://schemas.microsoft.com/office/drawing/2014/main" id="{C2CD80B7-EEF4-014D-B5A6-EAE8E9D2D83E}"/>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20" name="Oval 193">
              <a:extLst>
                <a:ext uri="{FF2B5EF4-FFF2-40B4-BE49-F238E27FC236}">
                  <a16:creationId xmlns:a16="http://schemas.microsoft.com/office/drawing/2014/main" id="{36F54B23-051A-244E-98BA-0B1F8C402586}"/>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221" name="Oval 194">
              <a:extLst>
                <a:ext uri="{FF2B5EF4-FFF2-40B4-BE49-F238E27FC236}">
                  <a16:creationId xmlns:a16="http://schemas.microsoft.com/office/drawing/2014/main" id="{9B7CB66A-4AB2-C249-9259-D8943EEC6473}"/>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22" name="Rectangle 195">
              <a:extLst>
                <a:ext uri="{FF2B5EF4-FFF2-40B4-BE49-F238E27FC236}">
                  <a16:creationId xmlns:a16="http://schemas.microsoft.com/office/drawing/2014/main" id="{99EDA04F-76BC-A24E-994C-040F379BA75A}"/>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78" name="Line 57">
            <a:extLst>
              <a:ext uri="{FF2B5EF4-FFF2-40B4-BE49-F238E27FC236}">
                <a16:creationId xmlns:a16="http://schemas.microsoft.com/office/drawing/2014/main" id="{57E79EDF-A69C-7748-A8F5-A8D11C416955}"/>
              </a:ext>
            </a:extLst>
          </p:cNvPr>
          <p:cNvSpPr>
            <a:spLocks noChangeShapeType="1"/>
          </p:cNvSpPr>
          <p:nvPr/>
        </p:nvSpPr>
        <p:spPr bwMode="auto">
          <a:xfrm flipH="1">
            <a:off x="3866527" y="4491277"/>
            <a:ext cx="75743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79" name="Line 57">
            <a:extLst>
              <a:ext uri="{FF2B5EF4-FFF2-40B4-BE49-F238E27FC236}">
                <a16:creationId xmlns:a16="http://schemas.microsoft.com/office/drawing/2014/main" id="{F9B908EA-CCC5-9140-968E-E85601F061A8}"/>
              </a:ext>
            </a:extLst>
          </p:cNvPr>
          <p:cNvSpPr>
            <a:spLocks noChangeShapeType="1"/>
          </p:cNvSpPr>
          <p:nvPr/>
        </p:nvSpPr>
        <p:spPr bwMode="auto">
          <a:xfrm flipH="1">
            <a:off x="2250897" y="3639916"/>
            <a:ext cx="4051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80" name="Line 57">
            <a:extLst>
              <a:ext uri="{FF2B5EF4-FFF2-40B4-BE49-F238E27FC236}">
                <a16:creationId xmlns:a16="http://schemas.microsoft.com/office/drawing/2014/main" id="{B8DA85AE-A4EF-8949-A171-7D8A32E2383C}"/>
              </a:ext>
            </a:extLst>
          </p:cNvPr>
          <p:cNvSpPr>
            <a:spLocks noChangeShapeType="1"/>
          </p:cNvSpPr>
          <p:nvPr/>
        </p:nvSpPr>
        <p:spPr bwMode="auto">
          <a:xfrm flipH="1">
            <a:off x="1402043" y="4493579"/>
            <a:ext cx="4051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3" name="Group 2">
            <a:extLst>
              <a:ext uri="{FF2B5EF4-FFF2-40B4-BE49-F238E27FC236}">
                <a16:creationId xmlns:a16="http://schemas.microsoft.com/office/drawing/2014/main" id="{88B36FCA-98F2-334E-B745-8BE5CDDCBFB2}"/>
              </a:ext>
            </a:extLst>
          </p:cNvPr>
          <p:cNvGrpSpPr/>
          <p:nvPr/>
        </p:nvGrpSpPr>
        <p:grpSpPr>
          <a:xfrm>
            <a:off x="2061817" y="2570560"/>
            <a:ext cx="2138708" cy="709613"/>
            <a:chOff x="2749090" y="3427413"/>
            <a:chExt cx="2851610" cy="946150"/>
          </a:xfrm>
        </p:grpSpPr>
        <p:sp>
          <p:nvSpPr>
            <p:cNvPr id="297" name="Text Box 68">
              <a:extLst>
                <a:ext uri="{FF2B5EF4-FFF2-40B4-BE49-F238E27FC236}">
                  <a16:creationId xmlns:a16="http://schemas.microsoft.com/office/drawing/2014/main" id="{A106E788-CB34-784B-A7C6-28841DDC2E4F}"/>
                </a:ext>
              </a:extLst>
            </p:cNvPr>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500" kern="1200" dirty="0" err="1">
                  <a:solidFill>
                    <a:srgbClr val="C00000"/>
                  </a:solidFill>
                  <a:latin typeface="Symbol" pitchFamily="2" charset="2"/>
                  <a:cs typeface="+mn-cs"/>
                </a:rPr>
                <a:t>l</a:t>
              </a:r>
              <a:r>
                <a:rPr lang="en-US" altLang="en-US" sz="1500" kern="1200" baseline="-25000" dirty="0" err="1">
                  <a:solidFill>
                    <a:srgbClr val="C00000"/>
                  </a:solidFill>
                  <a:latin typeface="Arial" panose="020B0604020202020204" pitchFamily="34" charset="0"/>
                  <a:cs typeface="+mn-cs"/>
                </a:rPr>
                <a:t>in</a:t>
              </a:r>
              <a:r>
                <a:rPr lang="en-US" altLang="en-US" sz="1200" kern="1200" baseline="-25000" dirty="0">
                  <a:solidFill>
                    <a:srgbClr val="C00000"/>
                  </a:solidFill>
                  <a:latin typeface="Arial" panose="020B0604020202020204" pitchFamily="34" charset="0"/>
                  <a:cs typeface="+mn-cs"/>
                </a:rPr>
                <a:t> </a:t>
              </a:r>
              <a:r>
                <a:rPr lang="en-US" altLang="en-US" sz="1200" kern="1200" dirty="0">
                  <a:solidFill>
                    <a:srgbClr val="C00000"/>
                  </a:solidFill>
                  <a:latin typeface="Arial" panose="020B0604020202020204" pitchFamily="34" charset="0"/>
                  <a:cs typeface="+mn-cs"/>
                </a:rPr>
                <a:t>: original data</a:t>
              </a:r>
              <a:endParaRPr lang="en-US" altLang="en-US" sz="1200" kern="1200" dirty="0">
                <a:solidFill>
                  <a:srgbClr val="C00000"/>
                </a:solidFill>
                <a:latin typeface="Comic Sans MS" panose="030F0902030302020204" pitchFamily="66" charset="0"/>
                <a:cs typeface="+mn-cs"/>
              </a:endParaRPr>
            </a:p>
          </p:txBody>
        </p:sp>
        <p:sp>
          <p:nvSpPr>
            <p:cNvPr id="298" name="Oval 217">
              <a:extLst>
                <a:ext uri="{FF2B5EF4-FFF2-40B4-BE49-F238E27FC236}">
                  <a16:creationId xmlns:a16="http://schemas.microsoft.com/office/drawing/2014/main" id="{CEE2DA5C-50A0-D742-A105-CCD7EE709734}"/>
                </a:ext>
              </a:extLst>
            </p:cNvPr>
            <p:cNvSpPr>
              <a:spLocks noChangeArrowheads="1"/>
            </p:cNvSpPr>
            <p:nvPr/>
          </p:nvSpPr>
          <p:spPr bwMode="auto">
            <a:xfrm>
              <a:off x="2749090"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299" name="Line 229">
              <a:extLst>
                <a:ext uri="{FF2B5EF4-FFF2-40B4-BE49-F238E27FC236}">
                  <a16:creationId xmlns:a16="http://schemas.microsoft.com/office/drawing/2014/main" id="{255225C8-6B39-2541-95EB-F48A1F34AF4E}"/>
                </a:ext>
              </a:extLst>
            </p:cNvPr>
            <p:cNvSpPr>
              <a:spLocks noChangeShapeType="1"/>
            </p:cNvSpPr>
            <p:nvPr/>
          </p:nvSpPr>
          <p:spPr bwMode="auto">
            <a:xfrm>
              <a:off x="4845050" y="3995738"/>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00" name="Oval 232">
              <a:extLst>
                <a:ext uri="{FF2B5EF4-FFF2-40B4-BE49-F238E27FC236}">
                  <a16:creationId xmlns:a16="http://schemas.microsoft.com/office/drawing/2014/main" id="{43D2CE91-2B81-EF48-9C07-31413440C1BA}"/>
                </a:ext>
              </a:extLst>
            </p:cNvPr>
            <p:cNvSpPr>
              <a:spLocks noChangeArrowheads="1"/>
            </p:cNvSpPr>
            <p:nvPr/>
          </p:nvSpPr>
          <p:spPr bwMode="auto">
            <a:xfrm>
              <a:off x="2749606"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301" name="Text Box 233">
              <a:extLst>
                <a:ext uri="{FF2B5EF4-FFF2-40B4-BE49-F238E27FC236}">
                  <a16:creationId xmlns:a16="http://schemas.microsoft.com/office/drawing/2014/main" id="{FE1C66F4-D8DA-494A-9A89-F8E745865FF4}"/>
                </a:ext>
              </a:extLst>
            </p:cNvPr>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fontAlgn="base">
                <a:spcBef>
                  <a:spcPct val="0"/>
                </a:spcBef>
                <a:spcAft>
                  <a:spcPct val="0"/>
                </a:spcAft>
                <a:buClrTx/>
                <a:defRPr/>
              </a:pPr>
              <a:r>
                <a:rPr lang="en-US" altLang="en-US" sz="1500" kern="1200" dirty="0" err="1">
                  <a:solidFill>
                    <a:srgbClr val="C00000"/>
                  </a:solidFill>
                  <a:latin typeface="Symbol" pitchFamily="2" charset="2"/>
                  <a:cs typeface="+mn-cs"/>
                </a:rPr>
                <a:t>l</a:t>
              </a:r>
              <a:r>
                <a:rPr lang="en-US" altLang="en-US" sz="1500" kern="1200" dirty="0" err="1">
                  <a:solidFill>
                    <a:srgbClr val="C00000"/>
                  </a:solidFill>
                  <a:latin typeface="Arial" panose="020B0604020202020204" pitchFamily="34" charset="0"/>
                  <a:cs typeface="+mn-cs"/>
                </a:rPr>
                <a:t>'</a:t>
              </a:r>
              <a:r>
                <a:rPr lang="en-US" altLang="en-US" sz="1500" kern="1200" baseline="-25000" dirty="0" err="1">
                  <a:solidFill>
                    <a:srgbClr val="C00000"/>
                  </a:solidFill>
                  <a:latin typeface="Arial" panose="020B0604020202020204" pitchFamily="34" charset="0"/>
                  <a:cs typeface="+mn-cs"/>
                </a:rPr>
                <a:t>in</a:t>
              </a:r>
              <a:r>
                <a:rPr lang="en-US" altLang="en-US" sz="1350" kern="1200" dirty="0">
                  <a:solidFill>
                    <a:srgbClr val="C00000"/>
                  </a:solidFill>
                  <a:latin typeface="Arial" panose="020B0604020202020204" pitchFamily="34" charset="0"/>
                  <a:cs typeface="+mn-cs"/>
                </a:rPr>
                <a:t>:</a:t>
              </a:r>
              <a:r>
                <a:rPr lang="en-US" altLang="en-US" sz="1050" kern="1200" dirty="0">
                  <a:solidFill>
                    <a:srgbClr val="C00000"/>
                  </a:solidFill>
                  <a:latin typeface="Arial" panose="020B0604020202020204" pitchFamily="34" charset="0"/>
                  <a:cs typeface="+mn-cs"/>
                </a:rPr>
                <a:t> </a:t>
              </a:r>
              <a:r>
                <a:rPr lang="en-US" altLang="en-US" sz="1200" kern="1200" dirty="0">
                  <a:solidFill>
                    <a:srgbClr val="C00000"/>
                  </a:solidFill>
                  <a:latin typeface="Arial" panose="020B0604020202020204" pitchFamily="34" charset="0"/>
                  <a:cs typeface="+mn-cs"/>
                </a:rPr>
                <a:t>original data, </a:t>
              </a:r>
              <a:r>
                <a:rPr lang="en-US" altLang="en-US" sz="1200" i="1" kern="1200" dirty="0">
                  <a:solidFill>
                    <a:srgbClr val="C00000"/>
                  </a:solidFill>
                  <a:latin typeface="Arial" panose="020B0604020202020204" pitchFamily="34" charset="0"/>
                  <a:cs typeface="+mn-cs"/>
                </a:rPr>
                <a:t>plus</a:t>
              </a:r>
              <a:r>
                <a:rPr lang="en-US" altLang="en-US" sz="1200" kern="1200" dirty="0">
                  <a:solidFill>
                    <a:srgbClr val="C00000"/>
                  </a:solidFill>
                  <a:latin typeface="Arial" panose="020B0604020202020204" pitchFamily="34" charset="0"/>
                  <a:cs typeface="+mn-cs"/>
                </a:rPr>
                <a:t> retransmitted data</a:t>
              </a:r>
              <a:endParaRPr lang="en-US" altLang="en-US" sz="1200" kern="1200" dirty="0">
                <a:solidFill>
                  <a:srgbClr val="C00000"/>
                </a:solidFill>
                <a:latin typeface="Comic Sans MS" panose="030F0902030302020204" pitchFamily="66" charset="0"/>
                <a:cs typeface="+mn-cs"/>
              </a:endParaRPr>
            </a:p>
          </p:txBody>
        </p:sp>
        <p:sp>
          <p:nvSpPr>
            <p:cNvPr id="302" name="Line 234">
              <a:extLst>
                <a:ext uri="{FF2B5EF4-FFF2-40B4-BE49-F238E27FC236}">
                  <a16:creationId xmlns:a16="http://schemas.microsoft.com/office/drawing/2014/main" id="{63AF49C8-A0AA-624A-85D8-166B2AE4973F}"/>
                </a:ext>
              </a:extLst>
            </p:cNvPr>
            <p:cNvSpPr>
              <a:spLocks noChangeShapeType="1"/>
            </p:cNvSpPr>
            <p:nvPr/>
          </p:nvSpPr>
          <p:spPr bwMode="auto">
            <a:xfrm>
              <a:off x="2909888" y="3916363"/>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03" name="Line 235">
              <a:extLst>
                <a:ext uri="{FF2B5EF4-FFF2-40B4-BE49-F238E27FC236}">
                  <a16:creationId xmlns:a16="http://schemas.microsoft.com/office/drawing/2014/main" id="{DB362CDB-1FF4-4C41-99F9-FAF1CC7CC705}"/>
                </a:ext>
              </a:extLst>
            </p:cNvPr>
            <p:cNvSpPr>
              <a:spLocks noChangeShapeType="1"/>
            </p:cNvSpPr>
            <p:nvPr/>
          </p:nvSpPr>
          <p:spPr bwMode="auto">
            <a:xfrm>
              <a:off x="2905125" y="36830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4" name="Group 3">
            <a:extLst>
              <a:ext uri="{FF2B5EF4-FFF2-40B4-BE49-F238E27FC236}">
                <a16:creationId xmlns:a16="http://schemas.microsoft.com/office/drawing/2014/main" id="{9DD48FEE-9456-1B4E-84A7-B3ED91FFE8E0}"/>
              </a:ext>
            </a:extLst>
          </p:cNvPr>
          <p:cNvGrpSpPr/>
          <p:nvPr/>
        </p:nvGrpSpPr>
        <p:grpSpPr>
          <a:xfrm>
            <a:off x="2185117" y="3914215"/>
            <a:ext cx="1454048" cy="975136"/>
            <a:chOff x="2913490" y="5218953"/>
            <a:chExt cx="1938730" cy="1300181"/>
          </a:xfrm>
        </p:grpSpPr>
        <p:sp>
          <p:nvSpPr>
            <p:cNvPr id="182" name="Text Box 32">
              <a:extLst>
                <a:ext uri="{FF2B5EF4-FFF2-40B4-BE49-F238E27FC236}">
                  <a16:creationId xmlns:a16="http://schemas.microsoft.com/office/drawing/2014/main" id="{CF2B7F29-466D-FC4A-ACE7-BFBF267B0CB3}"/>
                </a:ext>
              </a:extLst>
            </p:cNvPr>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fontAlgn="base">
                <a:spcBef>
                  <a:spcPct val="0"/>
                </a:spcBef>
                <a:spcAft>
                  <a:spcPct val="0"/>
                </a:spcAft>
                <a:buClrTx/>
                <a:defRPr/>
              </a:pPr>
              <a:r>
                <a:rPr lang="en-US" altLang="en-US" sz="1200" b="1" i="1" kern="1200" dirty="0">
                  <a:solidFill>
                    <a:srgbClr val="C00000"/>
                  </a:solidFill>
                  <a:latin typeface="Arial" panose="020B0604020202020204" pitchFamily="34" charset="0"/>
                  <a:cs typeface="+mn-cs"/>
                </a:rPr>
                <a:t>finite</a:t>
              </a:r>
              <a:r>
                <a:rPr lang="en-US" altLang="en-US" sz="900" kern="1200" dirty="0">
                  <a:solidFill>
                    <a:srgbClr val="000000"/>
                  </a:solidFill>
                  <a:latin typeface="Arial" panose="020B0604020202020204" pitchFamily="34" charset="0"/>
                  <a:cs typeface="+mn-cs"/>
                </a:rPr>
                <a:t> shared output link buffers</a:t>
              </a:r>
            </a:p>
          </p:txBody>
        </p:sp>
        <p:sp>
          <p:nvSpPr>
            <p:cNvPr id="184" name="Line 77">
              <a:extLst>
                <a:ext uri="{FF2B5EF4-FFF2-40B4-BE49-F238E27FC236}">
                  <a16:creationId xmlns:a16="http://schemas.microsoft.com/office/drawing/2014/main" id="{7E362826-A3B7-5941-AE9B-A10769F86A4D}"/>
                </a:ext>
              </a:extLst>
            </p:cNvPr>
            <p:cNvSpPr>
              <a:spLocks noChangeShapeType="1"/>
            </p:cNvSpPr>
            <p:nvPr/>
          </p:nvSpPr>
          <p:spPr bwMode="auto">
            <a:xfrm flipH="1">
              <a:off x="4292190" y="5608320"/>
              <a:ext cx="295050" cy="508454"/>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325" name="Group 324">
              <a:extLst>
                <a:ext uri="{FF2B5EF4-FFF2-40B4-BE49-F238E27FC236}">
                  <a16:creationId xmlns:a16="http://schemas.microsoft.com/office/drawing/2014/main" id="{F6512663-A281-404F-AF8E-A1DB8E5E7ECA}"/>
                </a:ext>
              </a:extLst>
            </p:cNvPr>
            <p:cNvGrpSpPr/>
            <p:nvPr/>
          </p:nvGrpSpPr>
          <p:grpSpPr>
            <a:xfrm>
              <a:off x="4030362" y="5218953"/>
              <a:ext cx="821858" cy="355937"/>
              <a:chOff x="6859123" y="5156933"/>
              <a:chExt cx="456701" cy="226548"/>
            </a:xfrm>
          </p:grpSpPr>
          <p:sp>
            <p:nvSpPr>
              <p:cNvPr id="326" name="Rectangle 325">
                <a:extLst>
                  <a:ext uri="{FF2B5EF4-FFF2-40B4-BE49-F238E27FC236}">
                    <a16:creationId xmlns:a16="http://schemas.microsoft.com/office/drawing/2014/main" id="{115AD671-DB74-444A-B48E-E8BEAB79A7D2}"/>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332" name="Straight Connector 331">
                <a:extLst>
                  <a:ext uri="{FF2B5EF4-FFF2-40B4-BE49-F238E27FC236}">
                    <a16:creationId xmlns:a16="http://schemas.microsoft.com/office/drawing/2014/main" id="{99DD12F9-E416-394B-8D63-40D48A708559}"/>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15780100-29B8-5C4F-93B7-5649208D6A95}"/>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202CCE17-CE75-B441-ADA2-F35E98844675}"/>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9471ACA7-44C6-004C-B2C2-7818A49BE16E}"/>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72FD74F9-7342-F046-8132-AF1193BA35CF}"/>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4E5C557C-7FBE-9746-A186-91684629902D}"/>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9B6FEECA-C37C-BB48-B144-6D6274CBC319}"/>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72" name="Freeform 91">
            <a:extLst>
              <a:ext uri="{FF2B5EF4-FFF2-40B4-BE49-F238E27FC236}">
                <a16:creationId xmlns:a16="http://schemas.microsoft.com/office/drawing/2014/main" id="{A9B480FF-21CF-FC44-9DF0-9C672684A517}"/>
              </a:ext>
            </a:extLst>
          </p:cNvPr>
          <p:cNvSpPr>
            <a:spLocks/>
          </p:cNvSpPr>
          <p:nvPr/>
        </p:nvSpPr>
        <p:spPr bwMode="auto">
          <a:xfrm>
            <a:off x="2102515" y="2744691"/>
            <a:ext cx="3158903" cy="1252595"/>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171" name="Group 170">
            <a:extLst>
              <a:ext uri="{FF2B5EF4-FFF2-40B4-BE49-F238E27FC236}">
                <a16:creationId xmlns:a16="http://schemas.microsoft.com/office/drawing/2014/main" id="{FE72A71E-CC9B-AE4A-AE8F-124BCB210BCD}"/>
              </a:ext>
            </a:extLst>
          </p:cNvPr>
          <p:cNvGrpSpPr/>
          <p:nvPr/>
        </p:nvGrpSpPr>
        <p:grpSpPr>
          <a:xfrm>
            <a:off x="1189944" y="3557943"/>
            <a:ext cx="3685387" cy="1009554"/>
            <a:chOff x="5641439" y="2685215"/>
            <a:chExt cx="4000500" cy="1028700"/>
          </a:xfrm>
        </p:grpSpPr>
        <p:sp>
          <p:nvSpPr>
            <p:cNvPr id="265" name="Oval 73">
              <a:extLst>
                <a:ext uri="{FF2B5EF4-FFF2-40B4-BE49-F238E27FC236}">
                  <a16:creationId xmlns:a16="http://schemas.microsoft.com/office/drawing/2014/main" id="{CBF2A11D-CB4B-5047-8DCE-1CCA81F60201}"/>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266" name="Freeform 90">
              <a:extLst>
                <a:ext uri="{FF2B5EF4-FFF2-40B4-BE49-F238E27FC236}">
                  <a16:creationId xmlns:a16="http://schemas.microsoft.com/office/drawing/2014/main" id="{A788A76C-C9BB-D246-93A9-CFA5F5F5A5FF}"/>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7A2C2F29-CDE1-7F43-8E31-AA4451365879}"/>
              </a:ext>
            </a:extLst>
          </p:cNvPr>
          <p:cNvGrpSpPr/>
          <p:nvPr/>
        </p:nvGrpSpPr>
        <p:grpSpPr>
          <a:xfrm>
            <a:off x="482755" y="1285954"/>
            <a:ext cx="7283123" cy="1428750"/>
            <a:chOff x="643673" y="1714605"/>
            <a:chExt cx="9710831" cy="1905000"/>
          </a:xfrm>
        </p:grpSpPr>
        <p:grpSp>
          <p:nvGrpSpPr>
            <p:cNvPr id="910" name="Group 237">
              <a:extLst>
                <a:ext uri="{FF2B5EF4-FFF2-40B4-BE49-F238E27FC236}">
                  <a16:creationId xmlns:a16="http://schemas.microsoft.com/office/drawing/2014/main" id="{EC72FC62-B230-A94B-A95E-6B7E5B9B9AA4}"/>
                </a:ext>
              </a:extLst>
            </p:cNvPr>
            <p:cNvGrpSpPr>
              <a:grpSpLocks/>
            </p:cNvGrpSpPr>
            <p:nvPr/>
          </p:nvGrpSpPr>
          <p:grpSpPr bwMode="auto">
            <a:xfrm>
              <a:off x="7750739" y="2720058"/>
              <a:ext cx="195221" cy="142875"/>
              <a:chOff x="174" y="3986"/>
              <a:chExt cx="51" cy="62"/>
            </a:xfrm>
          </p:grpSpPr>
          <p:sp>
            <p:nvSpPr>
              <p:cNvPr id="911" name="Freeform 238">
                <a:extLst>
                  <a:ext uri="{FF2B5EF4-FFF2-40B4-BE49-F238E27FC236}">
                    <a16:creationId xmlns:a16="http://schemas.microsoft.com/office/drawing/2014/main" id="{8675489A-2D10-4445-84BB-BCD7F29CF98A}"/>
                  </a:ext>
                </a:extLst>
              </p:cNvPr>
              <p:cNvSpPr>
                <a:spLocks/>
              </p:cNvSpPr>
              <p:nvPr/>
            </p:nvSpPr>
            <p:spPr bwMode="auto">
              <a:xfrm>
                <a:off x="176" y="3986"/>
                <a:ext cx="49" cy="48"/>
              </a:xfrm>
              <a:custGeom>
                <a:avLst/>
                <a:gdLst>
                  <a:gd name="T0" fmla="*/ 0 w 49"/>
                  <a:gd name="T1" fmla="*/ 0 h 62"/>
                  <a:gd name="T2" fmla="*/ 49 w 49"/>
                  <a:gd name="T3" fmla="*/ 2 h 62"/>
                  <a:gd name="T4" fmla="*/ 4 w 49"/>
                  <a:gd name="T5" fmla="*/ 5 h 62"/>
                  <a:gd name="T6" fmla="*/ 0 60000 65536"/>
                  <a:gd name="T7" fmla="*/ 0 60000 65536"/>
                  <a:gd name="T8" fmla="*/ 0 60000 65536"/>
                </a:gdLst>
                <a:ahLst/>
                <a:cxnLst>
                  <a:cxn ang="T6">
                    <a:pos x="T0" y="T1"/>
                  </a:cxn>
                  <a:cxn ang="T7">
                    <a:pos x="T2" y="T3"/>
                  </a:cxn>
                  <a:cxn ang="T8">
                    <a:pos x="T4" y="T5"/>
                  </a:cxn>
                </a:cxnLst>
                <a:rect l="0" t="0" r="r" b="b"/>
                <a:pathLst>
                  <a:path w="49" h="62">
                    <a:moveTo>
                      <a:pt x="0" y="0"/>
                    </a:moveTo>
                    <a:lnTo>
                      <a:pt x="49" y="32"/>
                    </a:lnTo>
                    <a:lnTo>
                      <a:pt x="4" y="62"/>
                    </a:lnTo>
                  </a:path>
                </a:pathLst>
              </a:custGeom>
              <a:solidFill>
                <a:schemeClr val="bg1"/>
              </a:solidFill>
              <a:ln w="222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912" name="Line 239">
                <a:extLst>
                  <a:ext uri="{FF2B5EF4-FFF2-40B4-BE49-F238E27FC236}">
                    <a16:creationId xmlns:a16="http://schemas.microsoft.com/office/drawing/2014/main" id="{6EE2EE7A-D9AA-9444-A38F-5ADDE6E80F73}"/>
                  </a:ext>
                </a:extLst>
              </p:cNvPr>
              <p:cNvSpPr>
                <a:spLocks noChangeShapeType="1"/>
              </p:cNvSpPr>
              <p:nvPr/>
            </p:nvSpPr>
            <p:spPr bwMode="auto">
              <a:xfrm>
                <a:off x="174" y="4048"/>
                <a:ext cx="46" cy="0"/>
              </a:xfrm>
              <a:prstGeom prst="line">
                <a:avLst/>
              </a:prstGeom>
              <a:noFill/>
              <a:ln w="222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grpSp>
        <p:sp>
          <p:nvSpPr>
            <p:cNvPr id="460" name="Rectangle 2">
              <a:extLst>
                <a:ext uri="{FF2B5EF4-FFF2-40B4-BE49-F238E27FC236}">
                  <a16:creationId xmlns:a16="http://schemas.microsoft.com/office/drawing/2014/main" id="{03320F89-A084-7B49-8A13-3CBCE2696C5C}"/>
                </a:ext>
              </a:extLst>
            </p:cNvPr>
            <p:cNvSpPr txBox="1">
              <a:spLocks noChangeArrowheads="1"/>
            </p:cNvSpPr>
            <p:nvPr/>
          </p:nvSpPr>
          <p:spPr>
            <a:xfrm>
              <a:off x="643673" y="1714605"/>
              <a:ext cx="9710831" cy="190500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Font typeface="Wingdings" charset="2"/>
                <a:buChar char="§"/>
                <a:defRPr/>
              </a:pPr>
              <a:r>
                <a:rPr lang="en-US" sz="2100" dirty="0">
                  <a:solidFill>
                    <a:prstClr val="black"/>
                  </a:solidFill>
                  <a:latin typeface="Calibri" panose="020F0502020204030204"/>
                </a:rPr>
                <a:t>sender retransmits lost, timed-out packet</a:t>
              </a:r>
            </a:p>
            <a:p>
              <a:pPr marL="521494" lvl="1" indent="-173831" defTabSz="685800">
                <a:spcBef>
                  <a:spcPts val="375"/>
                </a:spcBef>
                <a:buFont typeface="Arial"/>
                <a:buChar char="•"/>
                <a:defRPr/>
              </a:pPr>
              <a:r>
                <a:rPr lang="en-US" sz="1800" dirty="0">
                  <a:solidFill>
                    <a:prstClr val="black"/>
                  </a:solidFill>
                  <a:latin typeface="Calibri" panose="020F0502020204030204"/>
                </a:rPr>
                <a:t>application-layer input = application-layer output:</a:t>
              </a:r>
              <a:r>
                <a:rPr lang="en-US" sz="1800" dirty="0">
                  <a:solidFill>
                    <a:prstClr val="black"/>
                  </a:solidFill>
                  <a:latin typeface="Symbol" charset="0"/>
                </a:rPr>
                <a:t> </a:t>
              </a:r>
              <a:r>
                <a:rPr lang="en-US" sz="1800" dirty="0" err="1">
                  <a:solidFill>
                    <a:prstClr val="black"/>
                  </a:solidFill>
                  <a:latin typeface="Symbol" charset="0"/>
                </a:rPr>
                <a:t>l</a:t>
              </a:r>
              <a:r>
                <a:rPr lang="en-US" sz="1800" baseline="-25000" dirty="0" err="1">
                  <a:solidFill>
                    <a:prstClr val="black"/>
                  </a:solidFill>
                  <a:latin typeface="Arial" charset="0"/>
                </a:rPr>
                <a:t>in</a:t>
              </a:r>
              <a:r>
                <a:rPr lang="en-US" sz="1800" baseline="-25000" dirty="0">
                  <a:solidFill>
                    <a:prstClr val="black"/>
                  </a:solidFill>
                  <a:latin typeface="Arial" charset="0"/>
                </a:rPr>
                <a:t> </a:t>
              </a:r>
              <a:r>
                <a:rPr lang="en-US" sz="1800" dirty="0">
                  <a:solidFill>
                    <a:prstClr val="black"/>
                  </a:solidFill>
                  <a:latin typeface="Arial" charset="0"/>
                </a:rPr>
                <a:t>= </a:t>
              </a:r>
              <a:r>
                <a:rPr lang="en-US" sz="1800" dirty="0">
                  <a:solidFill>
                    <a:prstClr val="black"/>
                  </a:solidFill>
                  <a:latin typeface="Symbol" charset="0"/>
                </a:rPr>
                <a:t>l</a:t>
              </a:r>
              <a:r>
                <a:rPr lang="en-US" sz="1800" baseline="-25000" dirty="0">
                  <a:solidFill>
                    <a:prstClr val="black"/>
                  </a:solidFill>
                  <a:latin typeface="Arial" charset="0"/>
                </a:rPr>
                <a:t>out</a:t>
              </a:r>
            </a:p>
            <a:p>
              <a:pPr marL="521494" lvl="1" indent="-173831" defTabSz="685800">
                <a:spcBef>
                  <a:spcPts val="375"/>
                </a:spcBef>
                <a:buFont typeface="Arial"/>
                <a:buChar char="•"/>
                <a:defRPr/>
              </a:pPr>
              <a:r>
                <a:rPr lang="en-US" sz="1800" dirty="0">
                  <a:solidFill>
                    <a:prstClr val="black"/>
                  </a:solidFill>
                  <a:latin typeface="Calibri" panose="020F0502020204030204"/>
                </a:rPr>
                <a:t>transport-layer input includes </a:t>
              </a:r>
              <a:r>
                <a:rPr lang="en-US" sz="1800" i="1" dirty="0">
                  <a:solidFill>
                    <a:prstClr val="black"/>
                  </a:solidFill>
                  <a:latin typeface="Calibri" panose="020F0502020204030204"/>
                </a:rPr>
                <a:t>retransmissions </a:t>
              </a:r>
              <a:r>
                <a:rPr lang="en-US" sz="1800" dirty="0">
                  <a:solidFill>
                    <a:prstClr val="black"/>
                  </a:solidFill>
                  <a:latin typeface="Calibri" panose="020F0502020204030204"/>
                </a:rPr>
                <a:t>:</a:t>
              </a:r>
              <a:r>
                <a:rPr lang="en-US" sz="1800" dirty="0">
                  <a:solidFill>
                    <a:prstClr val="black"/>
                  </a:solidFill>
                  <a:latin typeface="Symbol" charset="0"/>
                </a:rPr>
                <a:t> </a:t>
              </a:r>
              <a:r>
                <a:rPr lang="en-US" sz="1800" dirty="0" err="1">
                  <a:solidFill>
                    <a:prstClr val="black"/>
                  </a:solidFill>
                  <a:latin typeface="Symbol" charset="0"/>
                </a:rPr>
                <a:t>l</a:t>
              </a:r>
              <a:r>
                <a:rPr lang="en-US" sz="1800" dirty="0" err="1">
                  <a:solidFill>
                    <a:prstClr val="black"/>
                  </a:solidFill>
                  <a:latin typeface="Calibri" panose="020F0502020204030204"/>
                </a:rPr>
                <a:t>’</a:t>
              </a:r>
              <a:r>
                <a:rPr lang="en-US" sz="1800" baseline="-25000" dirty="0" err="1">
                  <a:solidFill>
                    <a:prstClr val="black"/>
                  </a:solidFill>
                  <a:latin typeface="Arial" charset="0"/>
                </a:rPr>
                <a:t>in</a:t>
              </a:r>
              <a:r>
                <a:rPr lang="en-US" sz="1800" baseline="-25000" dirty="0">
                  <a:solidFill>
                    <a:prstClr val="black"/>
                  </a:solidFill>
                  <a:latin typeface="Arial" charset="0"/>
                </a:rPr>
                <a:t> </a:t>
              </a:r>
              <a:r>
                <a:rPr lang="en-US" sz="1800" dirty="0">
                  <a:solidFill>
                    <a:prstClr val="black"/>
                  </a:solidFill>
                  <a:latin typeface="Arial" charset="0"/>
                </a:rPr>
                <a:t>   </a:t>
              </a:r>
              <a:r>
                <a:rPr lang="en-US" sz="1800" dirty="0" err="1">
                  <a:solidFill>
                    <a:prstClr val="black"/>
                  </a:solidFill>
                  <a:latin typeface="Symbol" charset="0"/>
                </a:rPr>
                <a:t>l</a:t>
              </a:r>
              <a:r>
                <a:rPr lang="en-US" sz="1800" baseline="-25000" dirty="0" err="1">
                  <a:solidFill>
                    <a:prstClr val="black"/>
                  </a:solidFill>
                  <a:latin typeface="Arial" charset="0"/>
                </a:rPr>
                <a:t>in</a:t>
              </a:r>
              <a:endParaRPr lang="en-US" sz="1800" i="1" dirty="0">
                <a:solidFill>
                  <a:prstClr val="black"/>
                </a:solidFill>
                <a:latin typeface="Calibri" panose="020F0502020204030204"/>
              </a:endParaRPr>
            </a:p>
            <a:p>
              <a:pPr marL="264319" indent="-166688" defTabSz="685800">
                <a:spcBef>
                  <a:spcPts val="750"/>
                </a:spcBef>
                <a:buFont typeface="Wingdings" charset="2"/>
                <a:buChar char="§"/>
                <a:defRPr/>
              </a:pPr>
              <a:endParaRPr lang="en-US" sz="1800" dirty="0">
                <a:solidFill>
                  <a:prstClr val="black"/>
                </a:solidFill>
                <a:latin typeface="Calibri" panose="020F0502020204030204"/>
              </a:endParaRPr>
            </a:p>
            <a:p>
              <a:pPr marL="264319" indent="-166688" defTabSz="685800">
                <a:spcBef>
                  <a:spcPts val="750"/>
                </a:spcBef>
                <a:buFont typeface="Wingdings" charset="2"/>
                <a:buChar char="§"/>
                <a:defRPr/>
              </a:pPr>
              <a:endParaRPr lang="en-US" sz="2100" dirty="0">
                <a:solidFill>
                  <a:prstClr val="black"/>
                </a:solidFill>
                <a:latin typeface="Calibri" panose="020F0502020204030204"/>
              </a:endParaRPr>
            </a:p>
            <a:p>
              <a:pPr marL="264319" indent="-166688" defTabSz="685800">
                <a:spcBef>
                  <a:spcPts val="750"/>
                </a:spcBef>
                <a:buFont typeface="Wingdings" charset="2"/>
                <a:buChar char="§"/>
                <a:defRPr/>
              </a:pPr>
              <a:endParaRPr lang="en-US" sz="2100" dirty="0">
                <a:solidFill>
                  <a:prstClr val="black"/>
                </a:solidFill>
                <a:latin typeface="Calibri" panose="020F0502020204030204"/>
              </a:endParaRPr>
            </a:p>
          </p:txBody>
        </p:sp>
      </p:grpSp>
      <p:grpSp>
        <p:nvGrpSpPr>
          <p:cNvPr id="7" name="Group 6">
            <a:extLst>
              <a:ext uri="{FF2B5EF4-FFF2-40B4-BE49-F238E27FC236}">
                <a16:creationId xmlns:a16="http://schemas.microsoft.com/office/drawing/2014/main" id="{3C232186-DB8B-EE41-ABB8-8C4434E748DD}"/>
              </a:ext>
            </a:extLst>
          </p:cNvPr>
          <p:cNvGrpSpPr/>
          <p:nvPr/>
        </p:nvGrpSpPr>
        <p:grpSpPr>
          <a:xfrm>
            <a:off x="5337573" y="2721769"/>
            <a:ext cx="792956" cy="354806"/>
            <a:chOff x="7116763" y="3629025"/>
            <a:chExt cx="1057275" cy="473075"/>
          </a:xfrm>
        </p:grpSpPr>
        <p:sp>
          <p:nvSpPr>
            <p:cNvPr id="461" name="Text Box 219">
              <a:extLst>
                <a:ext uri="{FF2B5EF4-FFF2-40B4-BE49-F238E27FC236}">
                  <a16:creationId xmlns:a16="http://schemas.microsoft.com/office/drawing/2014/main" id="{C648AB54-6598-DE46-92A6-D245E6D0B322}"/>
                </a:ext>
              </a:extLst>
            </p:cNvPr>
            <p:cNvSpPr txBox="1">
              <a:spLocks noChangeArrowheads="1"/>
            </p:cNvSpPr>
            <p:nvPr/>
          </p:nvSpPr>
          <p:spPr bwMode="auto">
            <a:xfrm>
              <a:off x="7583488" y="3629025"/>
              <a:ext cx="5905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500" kern="1200" dirty="0">
                  <a:solidFill>
                    <a:srgbClr val="C00000"/>
                  </a:solidFill>
                  <a:latin typeface="Symbol" pitchFamily="2" charset="2"/>
                  <a:cs typeface="+mn-cs"/>
                </a:rPr>
                <a:t>l</a:t>
              </a:r>
              <a:r>
                <a:rPr lang="en-US" altLang="en-US" sz="1500" kern="1200" baseline="-25000" dirty="0">
                  <a:solidFill>
                    <a:srgbClr val="C00000"/>
                  </a:solidFill>
                  <a:latin typeface="Arial" panose="020B0604020202020204" pitchFamily="34" charset="0"/>
                  <a:cs typeface="+mn-cs"/>
                </a:rPr>
                <a:t>out</a:t>
              </a:r>
              <a:endParaRPr lang="en-US" altLang="en-US" sz="1500" kern="1200" dirty="0">
                <a:solidFill>
                  <a:srgbClr val="C00000"/>
                </a:solidFill>
                <a:latin typeface="Comic Sans MS" panose="030F0902030302020204" pitchFamily="66" charset="0"/>
                <a:cs typeface="+mn-cs"/>
              </a:endParaRPr>
            </a:p>
          </p:txBody>
        </p:sp>
        <p:sp>
          <p:nvSpPr>
            <p:cNvPr id="462" name="Line 236">
              <a:extLst>
                <a:ext uri="{FF2B5EF4-FFF2-40B4-BE49-F238E27FC236}">
                  <a16:creationId xmlns:a16="http://schemas.microsoft.com/office/drawing/2014/main" id="{1870B461-7B79-EB4C-840A-4B5BE77A4D98}"/>
                </a:ext>
              </a:extLst>
            </p:cNvPr>
            <p:cNvSpPr>
              <a:spLocks noChangeShapeType="1"/>
            </p:cNvSpPr>
            <p:nvPr/>
          </p:nvSpPr>
          <p:spPr bwMode="auto">
            <a:xfrm>
              <a:off x="7116763" y="38354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5" name="Group 4">
            <a:extLst>
              <a:ext uri="{FF2B5EF4-FFF2-40B4-BE49-F238E27FC236}">
                <a16:creationId xmlns:a16="http://schemas.microsoft.com/office/drawing/2014/main" id="{65560666-FC53-B945-9620-BB2E2AE986CF}"/>
              </a:ext>
            </a:extLst>
          </p:cNvPr>
          <p:cNvGrpSpPr/>
          <p:nvPr/>
        </p:nvGrpSpPr>
        <p:grpSpPr>
          <a:xfrm>
            <a:off x="2421069" y="4002586"/>
            <a:ext cx="1639465" cy="380565"/>
            <a:chOff x="3228093" y="5336775"/>
            <a:chExt cx="2185953" cy="507419"/>
          </a:xfrm>
        </p:grpSpPr>
        <p:sp>
          <p:nvSpPr>
            <p:cNvPr id="181" name="TextBox 180">
              <a:extLst>
                <a:ext uri="{FF2B5EF4-FFF2-40B4-BE49-F238E27FC236}">
                  <a16:creationId xmlns:a16="http://schemas.microsoft.com/office/drawing/2014/main" id="{8372AD6F-EEFC-914F-BE23-DE28BE98C152}"/>
                </a:ext>
              </a:extLst>
            </p:cNvPr>
            <p:cNvSpPr txBox="1"/>
            <p:nvPr/>
          </p:nvSpPr>
          <p:spPr>
            <a:xfrm>
              <a:off x="5001111" y="5336775"/>
              <a:ext cx="412935" cy="492442"/>
            </a:xfrm>
            <a:prstGeom prst="rect">
              <a:avLst/>
            </a:prstGeom>
            <a:noFill/>
          </p:spPr>
          <p:txBody>
            <a:bodyPr wrap="none" rtlCol="0">
              <a:spAutoFit/>
            </a:bodyPr>
            <a:lstStyle/>
            <a:p>
              <a:pPr algn="r" defTabSz="685800">
                <a:buClrTx/>
                <a:defRPr/>
              </a:pPr>
              <a:r>
                <a:rPr lang="en-US" sz="1800" kern="1200" dirty="0">
                  <a:solidFill>
                    <a:prstClr val="black"/>
                  </a:solidFill>
                  <a:latin typeface="Calibri"/>
                  <a:ea typeface="+mn-ea"/>
                  <a:cs typeface="+mn-cs"/>
                </a:rPr>
                <a:t>R</a:t>
              </a:r>
            </a:p>
          </p:txBody>
        </p:sp>
        <p:sp>
          <p:nvSpPr>
            <p:cNvPr id="463" name="TextBox 462">
              <a:extLst>
                <a:ext uri="{FF2B5EF4-FFF2-40B4-BE49-F238E27FC236}">
                  <a16:creationId xmlns:a16="http://schemas.microsoft.com/office/drawing/2014/main" id="{AECD2E0A-D6E2-2842-934A-3F651325C0C8}"/>
                </a:ext>
              </a:extLst>
            </p:cNvPr>
            <p:cNvSpPr txBox="1"/>
            <p:nvPr/>
          </p:nvSpPr>
          <p:spPr>
            <a:xfrm>
              <a:off x="3228093" y="5351752"/>
              <a:ext cx="412935" cy="492442"/>
            </a:xfrm>
            <a:prstGeom prst="rect">
              <a:avLst/>
            </a:prstGeom>
            <a:noFill/>
          </p:spPr>
          <p:txBody>
            <a:bodyPr wrap="none" rtlCol="0">
              <a:spAutoFit/>
            </a:bodyPr>
            <a:lstStyle/>
            <a:p>
              <a:pPr algn="r" defTabSz="685800">
                <a:buClrTx/>
                <a:defRPr/>
              </a:pPr>
              <a:r>
                <a:rPr lang="en-US" sz="1800" kern="1200" dirty="0">
                  <a:solidFill>
                    <a:prstClr val="black"/>
                  </a:solidFill>
                  <a:latin typeface="Calibri"/>
                  <a:ea typeface="+mn-ea"/>
                  <a:cs typeface="+mn-cs"/>
                </a:rPr>
                <a:t>R</a:t>
              </a:r>
            </a:p>
          </p:txBody>
        </p:sp>
      </p:grpSp>
      <p:sp>
        <p:nvSpPr>
          <p:cNvPr id="168" name="Slide Number Placeholder 2">
            <a:extLst>
              <a:ext uri="{FF2B5EF4-FFF2-40B4-BE49-F238E27FC236}">
                <a16:creationId xmlns:a16="http://schemas.microsoft.com/office/drawing/2014/main" id="{EDF89B14-4877-B447-9EAB-EAB6735B3B5C}"/>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107</a:t>
            </a:fld>
            <a:endParaRPr lang="en-US" dirty="0"/>
          </a:p>
        </p:txBody>
      </p:sp>
    </p:spTree>
    <p:extLst>
      <p:ext uri="{BB962C8B-B14F-4D97-AF65-F5344CB8AC3E}">
        <p14:creationId xmlns:p14="http://schemas.microsoft.com/office/powerpoint/2010/main" val="344901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Freeform 3">
            <a:extLst>
              <a:ext uri="{FF2B5EF4-FFF2-40B4-BE49-F238E27FC236}">
                <a16:creationId xmlns:a16="http://schemas.microsoft.com/office/drawing/2014/main" id="{94850343-F164-9342-8172-492C44663F13}"/>
              </a:ext>
            </a:extLst>
          </p:cNvPr>
          <p:cNvSpPr>
            <a:spLocks/>
          </p:cNvSpPr>
          <p:nvPr/>
        </p:nvSpPr>
        <p:spPr bwMode="auto">
          <a:xfrm>
            <a:off x="5210233" y="3757361"/>
            <a:ext cx="231068" cy="91296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469" name="Group 468">
            <a:extLst>
              <a:ext uri="{FF2B5EF4-FFF2-40B4-BE49-F238E27FC236}">
                <a16:creationId xmlns:a16="http://schemas.microsoft.com/office/drawing/2014/main" id="{D7909E55-4569-0948-961D-43068CFC7348}"/>
              </a:ext>
            </a:extLst>
          </p:cNvPr>
          <p:cNvGrpSpPr/>
          <p:nvPr/>
        </p:nvGrpSpPr>
        <p:grpSpPr>
          <a:xfrm>
            <a:off x="4680385" y="3762449"/>
            <a:ext cx="540549" cy="887198"/>
            <a:chOff x="10910965" y="2513124"/>
            <a:chExt cx="586768" cy="904023"/>
          </a:xfrm>
        </p:grpSpPr>
        <p:sp>
          <p:nvSpPr>
            <p:cNvPr id="470" name="Rectangle 469">
              <a:extLst>
                <a:ext uri="{FF2B5EF4-FFF2-40B4-BE49-F238E27FC236}">
                  <a16:creationId xmlns:a16="http://schemas.microsoft.com/office/drawing/2014/main" id="{78B11350-9794-2342-B562-D5B69F60AC8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471" name="Straight Connector 470">
              <a:extLst>
                <a:ext uri="{FF2B5EF4-FFF2-40B4-BE49-F238E27FC236}">
                  <a16:creationId xmlns:a16="http://schemas.microsoft.com/office/drawing/2014/main" id="{A2D0AADF-2038-FE4A-BA0E-1A216AAE2643}"/>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8A6F32B7-0022-B245-AE89-E8233E5F30D3}"/>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F3C70DC5-A1ED-2147-9421-DD1A82216451}"/>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DCBAE229-1066-ED4A-BFB7-7DDF8153B5EC}"/>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5" name="Freeform 9">
            <a:extLst>
              <a:ext uri="{FF2B5EF4-FFF2-40B4-BE49-F238E27FC236}">
                <a16:creationId xmlns:a16="http://schemas.microsoft.com/office/drawing/2014/main" id="{6FAE0227-588C-3740-BD2A-167D60FE1374}"/>
              </a:ext>
            </a:extLst>
          </p:cNvPr>
          <p:cNvSpPr>
            <a:spLocks/>
          </p:cNvSpPr>
          <p:nvPr/>
        </p:nvSpPr>
        <p:spPr bwMode="auto">
          <a:xfrm flipH="1">
            <a:off x="1383541" y="2636729"/>
            <a:ext cx="396261" cy="88370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66" name="Group 165">
            <a:extLst>
              <a:ext uri="{FF2B5EF4-FFF2-40B4-BE49-F238E27FC236}">
                <a16:creationId xmlns:a16="http://schemas.microsoft.com/office/drawing/2014/main" id="{27FD24CC-8B00-1249-B3EA-B48ED9BD0C16}"/>
              </a:ext>
            </a:extLst>
          </p:cNvPr>
          <p:cNvGrpSpPr/>
          <p:nvPr/>
        </p:nvGrpSpPr>
        <p:grpSpPr>
          <a:xfrm>
            <a:off x="959009" y="3512773"/>
            <a:ext cx="540549" cy="887198"/>
            <a:chOff x="10910965" y="2513124"/>
            <a:chExt cx="586768" cy="904023"/>
          </a:xfrm>
        </p:grpSpPr>
        <p:sp>
          <p:nvSpPr>
            <p:cNvPr id="458" name="Rectangle 457">
              <a:extLst>
                <a:ext uri="{FF2B5EF4-FFF2-40B4-BE49-F238E27FC236}">
                  <a16:creationId xmlns:a16="http://schemas.microsoft.com/office/drawing/2014/main" id="{90C923E9-F601-6A4C-8C38-FACF63AC4DA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459" name="Straight Connector 458">
              <a:extLst>
                <a:ext uri="{FF2B5EF4-FFF2-40B4-BE49-F238E27FC236}">
                  <a16:creationId xmlns:a16="http://schemas.microsoft.com/office/drawing/2014/main" id="{3B5A7695-AD4A-514E-8995-83287D6880D0}"/>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E21D7D74-8D80-2446-BB07-DFA009FB0353}"/>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863D0752-8B82-6B47-8C73-82CD069862DA}"/>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14D54E01-67AD-BD41-8FC0-3607A456773F}"/>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BFD7089E-96E8-4D43-B449-4D5C177E9983}"/>
              </a:ext>
            </a:extLst>
          </p:cNvPr>
          <p:cNvGrpSpPr/>
          <p:nvPr/>
        </p:nvGrpSpPr>
        <p:grpSpPr>
          <a:xfrm>
            <a:off x="1766283" y="2640818"/>
            <a:ext cx="540549" cy="887198"/>
            <a:chOff x="10910965" y="2513124"/>
            <a:chExt cx="586768" cy="904023"/>
          </a:xfrm>
        </p:grpSpPr>
        <p:sp>
          <p:nvSpPr>
            <p:cNvPr id="453" name="Rectangle 452">
              <a:extLst>
                <a:ext uri="{FF2B5EF4-FFF2-40B4-BE49-F238E27FC236}">
                  <a16:creationId xmlns:a16="http://schemas.microsoft.com/office/drawing/2014/main" id="{2B9795D8-DE72-0E4D-B8D0-8A4FE22C6F3F}"/>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454" name="Straight Connector 453">
              <a:extLst>
                <a:ext uri="{FF2B5EF4-FFF2-40B4-BE49-F238E27FC236}">
                  <a16:creationId xmlns:a16="http://schemas.microsoft.com/office/drawing/2014/main" id="{8DBB6C8D-4747-6047-8A27-F09F6A2E11DF}"/>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F78138AC-BB02-AA47-B525-8C0F524F4082}"/>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5263C1CB-C86A-1A4C-904B-C8D95F0C23FC}"/>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2EBC4991-6315-5645-9FFE-52CAD0CCC2F4}"/>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8" name="Freeform 6">
            <a:extLst>
              <a:ext uri="{FF2B5EF4-FFF2-40B4-BE49-F238E27FC236}">
                <a16:creationId xmlns:a16="http://schemas.microsoft.com/office/drawing/2014/main" id="{3F104274-9FA2-EA4D-8A30-E52A462F2052}"/>
              </a:ext>
            </a:extLst>
          </p:cNvPr>
          <p:cNvSpPr>
            <a:spLocks/>
          </p:cNvSpPr>
          <p:nvPr/>
        </p:nvSpPr>
        <p:spPr bwMode="auto">
          <a:xfrm>
            <a:off x="5556835" y="2774602"/>
            <a:ext cx="231068" cy="91296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69" name="Group 168">
            <a:extLst>
              <a:ext uri="{FF2B5EF4-FFF2-40B4-BE49-F238E27FC236}">
                <a16:creationId xmlns:a16="http://schemas.microsoft.com/office/drawing/2014/main" id="{0C5836F1-F171-8247-9890-0337498997A7}"/>
              </a:ext>
            </a:extLst>
          </p:cNvPr>
          <p:cNvGrpSpPr/>
          <p:nvPr/>
        </p:nvGrpSpPr>
        <p:grpSpPr>
          <a:xfrm>
            <a:off x="5024189" y="2750917"/>
            <a:ext cx="540549" cy="887198"/>
            <a:chOff x="10910965" y="2513124"/>
            <a:chExt cx="586768" cy="904023"/>
          </a:xfrm>
        </p:grpSpPr>
        <p:sp>
          <p:nvSpPr>
            <p:cNvPr id="448" name="Rectangle 447">
              <a:extLst>
                <a:ext uri="{FF2B5EF4-FFF2-40B4-BE49-F238E27FC236}">
                  <a16:creationId xmlns:a16="http://schemas.microsoft.com/office/drawing/2014/main" id="{C659B83A-9A86-D445-A5DC-64CCDEE48D8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449" name="Straight Connector 448">
              <a:extLst>
                <a:ext uri="{FF2B5EF4-FFF2-40B4-BE49-F238E27FC236}">
                  <a16:creationId xmlns:a16="http://schemas.microsoft.com/office/drawing/2014/main" id="{6EBE406A-A87A-9E4C-85A9-355AAF8EA23E}"/>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957A93EE-01C8-704A-ACA5-9A2DD1B94367}"/>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39523A07-6615-7940-9047-7059C0F0677B}"/>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6A1A35B4-82C9-A345-8F03-D2DFA4D94CF5}"/>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44E2CB90-F397-AB48-B9D9-5B9B57BE257D}"/>
              </a:ext>
            </a:extLst>
          </p:cNvPr>
          <p:cNvGrpSpPr/>
          <p:nvPr/>
        </p:nvGrpSpPr>
        <p:grpSpPr>
          <a:xfrm>
            <a:off x="2828023" y="3775234"/>
            <a:ext cx="965153" cy="551195"/>
            <a:chOff x="7493876" y="2774731"/>
            <a:chExt cx="1481958" cy="894622"/>
          </a:xfrm>
        </p:grpSpPr>
        <p:sp>
          <p:nvSpPr>
            <p:cNvPr id="441" name="Freeform 440">
              <a:extLst>
                <a:ext uri="{FF2B5EF4-FFF2-40B4-BE49-F238E27FC236}">
                  <a16:creationId xmlns:a16="http://schemas.microsoft.com/office/drawing/2014/main" id="{75657808-7F9A-4548-9BE7-735D4EF9B5E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442" name="Oval 441">
              <a:extLst>
                <a:ext uri="{FF2B5EF4-FFF2-40B4-BE49-F238E27FC236}">
                  <a16:creationId xmlns:a16="http://schemas.microsoft.com/office/drawing/2014/main" id="{D4514D5D-3874-B943-8C94-3144D5AD3E8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443" name="Group 442">
              <a:extLst>
                <a:ext uri="{FF2B5EF4-FFF2-40B4-BE49-F238E27FC236}">
                  <a16:creationId xmlns:a16="http://schemas.microsoft.com/office/drawing/2014/main" id="{54922FA6-F0ED-144C-A4FA-75A78D9FC6B7}"/>
                </a:ext>
              </a:extLst>
            </p:cNvPr>
            <p:cNvGrpSpPr/>
            <p:nvPr/>
          </p:nvGrpSpPr>
          <p:grpSpPr>
            <a:xfrm>
              <a:off x="7713663" y="2848339"/>
              <a:ext cx="1042107" cy="425543"/>
              <a:chOff x="7786941" y="2884917"/>
              <a:chExt cx="897649" cy="353919"/>
            </a:xfrm>
          </p:grpSpPr>
          <p:sp>
            <p:nvSpPr>
              <p:cNvPr id="444" name="Freeform 443">
                <a:extLst>
                  <a:ext uri="{FF2B5EF4-FFF2-40B4-BE49-F238E27FC236}">
                    <a16:creationId xmlns:a16="http://schemas.microsoft.com/office/drawing/2014/main" id="{707D05DA-BBC6-CB49-A557-5ADC3226F9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45" name="Freeform 444">
                <a:extLst>
                  <a:ext uri="{FF2B5EF4-FFF2-40B4-BE49-F238E27FC236}">
                    <a16:creationId xmlns:a16="http://schemas.microsoft.com/office/drawing/2014/main" id="{4C02C300-6C33-5F4F-839D-3428AD261D5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46" name="Freeform 445">
                <a:extLst>
                  <a:ext uri="{FF2B5EF4-FFF2-40B4-BE49-F238E27FC236}">
                    <a16:creationId xmlns:a16="http://schemas.microsoft.com/office/drawing/2014/main" id="{BC516460-C1B4-3B4A-8BA7-BE2B0D6B211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47" name="Freeform 446">
                <a:extLst>
                  <a:ext uri="{FF2B5EF4-FFF2-40B4-BE49-F238E27FC236}">
                    <a16:creationId xmlns:a16="http://schemas.microsoft.com/office/drawing/2014/main" id="{26184741-429A-0845-8EDF-E02659947DD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71" name="Group 124">
            <a:extLst>
              <a:ext uri="{FF2B5EF4-FFF2-40B4-BE49-F238E27FC236}">
                <a16:creationId xmlns:a16="http://schemas.microsoft.com/office/drawing/2014/main" id="{928D5C6C-2458-A340-B436-05E659095139}"/>
              </a:ext>
            </a:extLst>
          </p:cNvPr>
          <p:cNvGrpSpPr>
            <a:grpSpLocks/>
          </p:cNvGrpSpPr>
          <p:nvPr/>
        </p:nvGrpSpPr>
        <p:grpSpPr bwMode="auto">
          <a:xfrm>
            <a:off x="988066" y="2907840"/>
            <a:ext cx="484073" cy="426879"/>
            <a:chOff x="-44" y="1473"/>
            <a:chExt cx="981" cy="1105"/>
          </a:xfrm>
        </p:grpSpPr>
        <p:pic>
          <p:nvPicPr>
            <p:cNvPr id="439" name="Picture 125" descr="desktop_computer_stylized_medium">
              <a:extLst>
                <a:ext uri="{FF2B5EF4-FFF2-40B4-BE49-F238E27FC236}">
                  <a16:creationId xmlns:a16="http://schemas.microsoft.com/office/drawing/2014/main" id="{0FD471B6-3E5D-2949-BD49-9611B77F5E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 name="Freeform 126">
              <a:extLst>
                <a:ext uri="{FF2B5EF4-FFF2-40B4-BE49-F238E27FC236}">
                  <a16:creationId xmlns:a16="http://schemas.microsoft.com/office/drawing/2014/main" id="{DC143BE7-08FC-9746-BAC8-890A432870EB}"/>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173" name="Freeform 12">
            <a:extLst>
              <a:ext uri="{FF2B5EF4-FFF2-40B4-BE49-F238E27FC236}">
                <a16:creationId xmlns:a16="http://schemas.microsoft.com/office/drawing/2014/main" id="{3498F994-5BD8-E74A-A219-152CBAE8AB41}"/>
              </a:ext>
            </a:extLst>
          </p:cNvPr>
          <p:cNvSpPr>
            <a:spLocks/>
          </p:cNvSpPr>
          <p:nvPr/>
        </p:nvSpPr>
        <p:spPr bwMode="auto">
          <a:xfrm flipH="1">
            <a:off x="733658" y="3511205"/>
            <a:ext cx="231068" cy="91296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74" name="Line 33">
            <a:extLst>
              <a:ext uri="{FF2B5EF4-FFF2-40B4-BE49-F238E27FC236}">
                <a16:creationId xmlns:a16="http://schemas.microsoft.com/office/drawing/2014/main" id="{4EAD0965-6EDE-3044-BDA1-47195A36E4BA}"/>
              </a:ext>
            </a:extLst>
          </p:cNvPr>
          <p:cNvSpPr>
            <a:spLocks noChangeShapeType="1"/>
          </p:cNvSpPr>
          <p:nvPr/>
        </p:nvSpPr>
        <p:spPr bwMode="auto">
          <a:xfrm flipH="1">
            <a:off x="1804175" y="3642072"/>
            <a:ext cx="851149" cy="8506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75" name="Text Box 42">
            <a:extLst>
              <a:ext uri="{FF2B5EF4-FFF2-40B4-BE49-F238E27FC236}">
                <a16:creationId xmlns:a16="http://schemas.microsoft.com/office/drawing/2014/main" id="{A72787AC-48CD-E748-AFE1-B2DF4BC2F136}"/>
              </a:ext>
            </a:extLst>
          </p:cNvPr>
          <p:cNvSpPr txBox="1">
            <a:spLocks noChangeArrowheads="1"/>
          </p:cNvSpPr>
          <p:nvPr/>
        </p:nvSpPr>
        <p:spPr bwMode="auto">
          <a:xfrm>
            <a:off x="816463" y="2647363"/>
            <a:ext cx="841877" cy="238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200" kern="1200" dirty="0">
                <a:solidFill>
                  <a:srgbClr val="C00000"/>
                </a:solidFill>
                <a:latin typeface="Arial" panose="020B0604020202020204" pitchFamily="34" charset="0"/>
                <a:cs typeface="+mn-cs"/>
              </a:rPr>
              <a:t>Host A</a:t>
            </a:r>
            <a:endParaRPr lang="en-US" altLang="en-US" sz="3000" kern="1200" dirty="0">
              <a:solidFill>
                <a:srgbClr val="C00000"/>
              </a:solidFill>
              <a:latin typeface="Comic Sans MS" panose="030F0902030302020204" pitchFamily="66" charset="0"/>
              <a:cs typeface="+mn-cs"/>
            </a:endParaRPr>
          </a:p>
        </p:txBody>
      </p:sp>
      <p:sp>
        <p:nvSpPr>
          <p:cNvPr id="176" name="Text Box 52">
            <a:extLst>
              <a:ext uri="{FF2B5EF4-FFF2-40B4-BE49-F238E27FC236}">
                <a16:creationId xmlns:a16="http://schemas.microsoft.com/office/drawing/2014/main" id="{A95B344E-5BB8-1A4C-96D5-1A5CCC9D80C7}"/>
              </a:ext>
            </a:extLst>
          </p:cNvPr>
          <p:cNvSpPr txBox="1">
            <a:spLocks noChangeArrowheads="1"/>
          </p:cNvSpPr>
          <p:nvPr/>
        </p:nvSpPr>
        <p:spPr bwMode="auto">
          <a:xfrm>
            <a:off x="812577" y="4540117"/>
            <a:ext cx="736183" cy="238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200" kern="1200" dirty="0">
                <a:solidFill>
                  <a:srgbClr val="0013A3"/>
                </a:solidFill>
                <a:latin typeface="Arial" panose="020B0604020202020204" pitchFamily="34" charset="0"/>
                <a:cs typeface="+mn-cs"/>
              </a:rPr>
              <a:t>Host B</a:t>
            </a:r>
            <a:endParaRPr lang="en-US" altLang="en-US" sz="3000" kern="1200" dirty="0">
              <a:solidFill>
                <a:srgbClr val="0013A3"/>
              </a:solidFill>
              <a:latin typeface="Comic Sans MS" panose="030F0902030302020204" pitchFamily="66" charset="0"/>
              <a:cs typeface="+mn-cs"/>
            </a:endParaRPr>
          </a:p>
        </p:txBody>
      </p:sp>
      <p:sp>
        <p:nvSpPr>
          <p:cNvPr id="218" name="Line 53">
            <a:extLst>
              <a:ext uri="{FF2B5EF4-FFF2-40B4-BE49-F238E27FC236}">
                <a16:creationId xmlns:a16="http://schemas.microsoft.com/office/drawing/2014/main" id="{36BC3461-D266-FC4F-AC75-DCAB735675AE}"/>
              </a:ext>
            </a:extLst>
          </p:cNvPr>
          <p:cNvSpPr>
            <a:spLocks noChangeShapeType="1"/>
          </p:cNvSpPr>
          <p:nvPr/>
        </p:nvSpPr>
        <p:spPr bwMode="auto">
          <a:xfrm flipH="1">
            <a:off x="2251686" y="4034677"/>
            <a:ext cx="56158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32" name="Line 54">
            <a:extLst>
              <a:ext uri="{FF2B5EF4-FFF2-40B4-BE49-F238E27FC236}">
                <a16:creationId xmlns:a16="http://schemas.microsoft.com/office/drawing/2014/main" id="{0FD51E39-54E3-FC4B-8438-1DA851F5A221}"/>
              </a:ext>
            </a:extLst>
          </p:cNvPr>
          <p:cNvSpPr>
            <a:spLocks noChangeShapeType="1"/>
          </p:cNvSpPr>
          <p:nvPr/>
        </p:nvSpPr>
        <p:spPr bwMode="auto">
          <a:xfrm flipH="1">
            <a:off x="3743391" y="4034677"/>
            <a:ext cx="56158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33" name="Line 55">
            <a:extLst>
              <a:ext uri="{FF2B5EF4-FFF2-40B4-BE49-F238E27FC236}">
                <a16:creationId xmlns:a16="http://schemas.microsoft.com/office/drawing/2014/main" id="{C7D9A69E-6BD1-3F4C-A4E5-506632A2540D}"/>
              </a:ext>
            </a:extLst>
          </p:cNvPr>
          <p:cNvSpPr>
            <a:spLocks noChangeShapeType="1"/>
          </p:cNvSpPr>
          <p:nvPr/>
        </p:nvSpPr>
        <p:spPr bwMode="auto">
          <a:xfrm flipH="1">
            <a:off x="3857462" y="3642072"/>
            <a:ext cx="851149" cy="8506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34" name="Line 57">
            <a:extLst>
              <a:ext uri="{FF2B5EF4-FFF2-40B4-BE49-F238E27FC236}">
                <a16:creationId xmlns:a16="http://schemas.microsoft.com/office/drawing/2014/main" id="{6191562F-E046-7846-9AFD-82F26FA47437}"/>
              </a:ext>
            </a:extLst>
          </p:cNvPr>
          <p:cNvSpPr>
            <a:spLocks noChangeShapeType="1"/>
          </p:cNvSpPr>
          <p:nvPr/>
        </p:nvSpPr>
        <p:spPr bwMode="auto">
          <a:xfrm flipH="1">
            <a:off x="4706741" y="3642217"/>
            <a:ext cx="4051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336" name="Group 127">
            <a:extLst>
              <a:ext uri="{FF2B5EF4-FFF2-40B4-BE49-F238E27FC236}">
                <a16:creationId xmlns:a16="http://schemas.microsoft.com/office/drawing/2014/main" id="{976B064D-F0CE-FD45-997B-82999C62D57F}"/>
              </a:ext>
            </a:extLst>
          </p:cNvPr>
          <p:cNvGrpSpPr>
            <a:grpSpLocks/>
          </p:cNvGrpSpPr>
          <p:nvPr/>
        </p:nvGrpSpPr>
        <p:grpSpPr bwMode="auto">
          <a:xfrm>
            <a:off x="5648969" y="3355409"/>
            <a:ext cx="213518" cy="433111"/>
            <a:chOff x="4140" y="429"/>
            <a:chExt cx="1425" cy="2396"/>
          </a:xfrm>
        </p:grpSpPr>
        <p:sp>
          <p:nvSpPr>
            <p:cNvPr id="401" name="Freeform 128">
              <a:extLst>
                <a:ext uri="{FF2B5EF4-FFF2-40B4-BE49-F238E27FC236}">
                  <a16:creationId xmlns:a16="http://schemas.microsoft.com/office/drawing/2014/main" id="{CDE4EA92-43F5-C648-9A6C-E9056B53081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02" name="Rectangle 129">
              <a:extLst>
                <a:ext uri="{FF2B5EF4-FFF2-40B4-BE49-F238E27FC236}">
                  <a16:creationId xmlns:a16="http://schemas.microsoft.com/office/drawing/2014/main" id="{AA5B00D6-3312-7844-B058-10026A6BD6D4}"/>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3" name="Freeform 130">
              <a:extLst>
                <a:ext uri="{FF2B5EF4-FFF2-40B4-BE49-F238E27FC236}">
                  <a16:creationId xmlns:a16="http://schemas.microsoft.com/office/drawing/2014/main" id="{027D1F88-5C4B-6F4F-B91D-DE0B9249D24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04" name="Freeform 131">
              <a:extLst>
                <a:ext uri="{FF2B5EF4-FFF2-40B4-BE49-F238E27FC236}">
                  <a16:creationId xmlns:a16="http://schemas.microsoft.com/office/drawing/2014/main" id="{727D8677-A797-794C-AA30-D4400E7BECFA}"/>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05" name="Rectangle 132">
              <a:extLst>
                <a:ext uri="{FF2B5EF4-FFF2-40B4-BE49-F238E27FC236}">
                  <a16:creationId xmlns:a16="http://schemas.microsoft.com/office/drawing/2014/main" id="{EB2FFBCE-C89F-BA45-B3E6-368DBC16E58D}"/>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406" name="Group 133">
              <a:extLst>
                <a:ext uri="{FF2B5EF4-FFF2-40B4-BE49-F238E27FC236}">
                  <a16:creationId xmlns:a16="http://schemas.microsoft.com/office/drawing/2014/main" id="{D9B4D6C3-55E2-914C-9392-B06DB43BF6A3}"/>
                </a:ext>
              </a:extLst>
            </p:cNvPr>
            <p:cNvGrpSpPr>
              <a:grpSpLocks/>
            </p:cNvGrpSpPr>
            <p:nvPr/>
          </p:nvGrpSpPr>
          <p:grpSpPr bwMode="auto">
            <a:xfrm>
              <a:off x="4749" y="668"/>
              <a:ext cx="581" cy="145"/>
              <a:chOff x="614" y="2568"/>
              <a:chExt cx="725" cy="139"/>
            </a:xfrm>
          </p:grpSpPr>
          <p:sp>
            <p:nvSpPr>
              <p:cNvPr id="431" name="AutoShape 134">
                <a:extLst>
                  <a:ext uri="{FF2B5EF4-FFF2-40B4-BE49-F238E27FC236}">
                    <a16:creationId xmlns:a16="http://schemas.microsoft.com/office/drawing/2014/main" id="{C69DD16D-9B89-454E-86FE-146165B84FB6}"/>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32" name="AutoShape 135">
                <a:extLst>
                  <a:ext uri="{FF2B5EF4-FFF2-40B4-BE49-F238E27FC236}">
                    <a16:creationId xmlns:a16="http://schemas.microsoft.com/office/drawing/2014/main" id="{C5088E43-3534-E14E-B8F5-D6373D3DC00B}"/>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407" name="Rectangle 136">
              <a:extLst>
                <a:ext uri="{FF2B5EF4-FFF2-40B4-BE49-F238E27FC236}">
                  <a16:creationId xmlns:a16="http://schemas.microsoft.com/office/drawing/2014/main" id="{10AC52A8-0502-8D4A-AC13-7CB92F60C63F}"/>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408" name="Group 137">
              <a:extLst>
                <a:ext uri="{FF2B5EF4-FFF2-40B4-BE49-F238E27FC236}">
                  <a16:creationId xmlns:a16="http://schemas.microsoft.com/office/drawing/2014/main" id="{74705E03-7801-7B48-B480-350446C44388}"/>
                </a:ext>
              </a:extLst>
            </p:cNvPr>
            <p:cNvGrpSpPr>
              <a:grpSpLocks/>
            </p:cNvGrpSpPr>
            <p:nvPr/>
          </p:nvGrpSpPr>
          <p:grpSpPr bwMode="auto">
            <a:xfrm>
              <a:off x="4747" y="994"/>
              <a:ext cx="581" cy="134"/>
              <a:chOff x="614" y="2568"/>
              <a:chExt cx="725" cy="139"/>
            </a:xfrm>
          </p:grpSpPr>
          <p:sp>
            <p:nvSpPr>
              <p:cNvPr id="429" name="AutoShape 138">
                <a:extLst>
                  <a:ext uri="{FF2B5EF4-FFF2-40B4-BE49-F238E27FC236}">
                    <a16:creationId xmlns:a16="http://schemas.microsoft.com/office/drawing/2014/main" id="{99F3069A-6DD0-8644-9400-4D75C6E7A8D8}"/>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30" name="AutoShape 139">
                <a:extLst>
                  <a:ext uri="{FF2B5EF4-FFF2-40B4-BE49-F238E27FC236}">
                    <a16:creationId xmlns:a16="http://schemas.microsoft.com/office/drawing/2014/main" id="{5CD3DB9D-6837-A440-8052-1C258BC50C4C}"/>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409" name="Rectangle 140">
              <a:extLst>
                <a:ext uri="{FF2B5EF4-FFF2-40B4-BE49-F238E27FC236}">
                  <a16:creationId xmlns:a16="http://schemas.microsoft.com/office/drawing/2014/main" id="{5E25305B-0E4D-B64C-986D-5C8970801687}"/>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10" name="Rectangle 141">
              <a:extLst>
                <a:ext uri="{FF2B5EF4-FFF2-40B4-BE49-F238E27FC236}">
                  <a16:creationId xmlns:a16="http://schemas.microsoft.com/office/drawing/2014/main" id="{9BE5A888-367B-F34A-89D6-EDE1723A2989}"/>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411" name="Group 142">
              <a:extLst>
                <a:ext uri="{FF2B5EF4-FFF2-40B4-BE49-F238E27FC236}">
                  <a16:creationId xmlns:a16="http://schemas.microsoft.com/office/drawing/2014/main" id="{6A6FAD94-34FC-AE44-83CD-8483AEB15BE4}"/>
                </a:ext>
              </a:extLst>
            </p:cNvPr>
            <p:cNvGrpSpPr>
              <a:grpSpLocks/>
            </p:cNvGrpSpPr>
            <p:nvPr/>
          </p:nvGrpSpPr>
          <p:grpSpPr bwMode="auto">
            <a:xfrm>
              <a:off x="4735" y="1627"/>
              <a:ext cx="582" cy="151"/>
              <a:chOff x="614" y="2568"/>
              <a:chExt cx="725" cy="139"/>
            </a:xfrm>
          </p:grpSpPr>
          <p:sp>
            <p:nvSpPr>
              <p:cNvPr id="427" name="AutoShape 143">
                <a:extLst>
                  <a:ext uri="{FF2B5EF4-FFF2-40B4-BE49-F238E27FC236}">
                    <a16:creationId xmlns:a16="http://schemas.microsoft.com/office/drawing/2014/main" id="{FDB729FC-0BB7-714B-8CB7-04CEB3A7D61B}"/>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28" name="AutoShape 144">
                <a:extLst>
                  <a:ext uri="{FF2B5EF4-FFF2-40B4-BE49-F238E27FC236}">
                    <a16:creationId xmlns:a16="http://schemas.microsoft.com/office/drawing/2014/main" id="{26E1758B-606B-A54A-B37B-4D5B7FB64E93}"/>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412" name="Freeform 145">
              <a:extLst>
                <a:ext uri="{FF2B5EF4-FFF2-40B4-BE49-F238E27FC236}">
                  <a16:creationId xmlns:a16="http://schemas.microsoft.com/office/drawing/2014/main" id="{CA66D6F4-6566-2346-AE37-5D469680361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413" name="Group 146">
              <a:extLst>
                <a:ext uri="{FF2B5EF4-FFF2-40B4-BE49-F238E27FC236}">
                  <a16:creationId xmlns:a16="http://schemas.microsoft.com/office/drawing/2014/main" id="{14E0B7CB-EDF8-5B41-B427-8AD65964DE01}"/>
                </a:ext>
              </a:extLst>
            </p:cNvPr>
            <p:cNvGrpSpPr>
              <a:grpSpLocks/>
            </p:cNvGrpSpPr>
            <p:nvPr/>
          </p:nvGrpSpPr>
          <p:grpSpPr bwMode="auto">
            <a:xfrm>
              <a:off x="4739" y="1327"/>
              <a:ext cx="582" cy="139"/>
              <a:chOff x="614" y="2568"/>
              <a:chExt cx="725" cy="139"/>
            </a:xfrm>
          </p:grpSpPr>
          <p:sp>
            <p:nvSpPr>
              <p:cNvPr id="425" name="AutoShape 147">
                <a:extLst>
                  <a:ext uri="{FF2B5EF4-FFF2-40B4-BE49-F238E27FC236}">
                    <a16:creationId xmlns:a16="http://schemas.microsoft.com/office/drawing/2014/main" id="{467127AD-2CB0-8C45-8018-5848115D91DE}"/>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26" name="AutoShape 148">
                <a:extLst>
                  <a:ext uri="{FF2B5EF4-FFF2-40B4-BE49-F238E27FC236}">
                    <a16:creationId xmlns:a16="http://schemas.microsoft.com/office/drawing/2014/main" id="{0796E888-44D7-9F44-8AFE-FED1CF4EBA82}"/>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414" name="Rectangle 149">
              <a:extLst>
                <a:ext uri="{FF2B5EF4-FFF2-40B4-BE49-F238E27FC236}">
                  <a16:creationId xmlns:a16="http://schemas.microsoft.com/office/drawing/2014/main" id="{4E54C520-F74E-674F-A888-F85B55FA5775}"/>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15" name="Freeform 150">
              <a:extLst>
                <a:ext uri="{FF2B5EF4-FFF2-40B4-BE49-F238E27FC236}">
                  <a16:creationId xmlns:a16="http://schemas.microsoft.com/office/drawing/2014/main" id="{0B18E885-C455-204F-9F4D-7CADCD00CB7B}"/>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16" name="Freeform 151">
              <a:extLst>
                <a:ext uri="{FF2B5EF4-FFF2-40B4-BE49-F238E27FC236}">
                  <a16:creationId xmlns:a16="http://schemas.microsoft.com/office/drawing/2014/main" id="{2B747C07-7872-A24D-BBEF-F9E8EAAF1EA1}"/>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17" name="Oval 152">
              <a:extLst>
                <a:ext uri="{FF2B5EF4-FFF2-40B4-BE49-F238E27FC236}">
                  <a16:creationId xmlns:a16="http://schemas.microsoft.com/office/drawing/2014/main" id="{AD0A4401-053C-AC45-9D2C-65FFC62C7980}"/>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18" name="Freeform 153">
              <a:extLst>
                <a:ext uri="{FF2B5EF4-FFF2-40B4-BE49-F238E27FC236}">
                  <a16:creationId xmlns:a16="http://schemas.microsoft.com/office/drawing/2014/main" id="{89E1D87C-2C15-6646-AFDC-9A1416DDED7C}"/>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19" name="AutoShape 154">
              <a:extLst>
                <a:ext uri="{FF2B5EF4-FFF2-40B4-BE49-F238E27FC236}">
                  <a16:creationId xmlns:a16="http://schemas.microsoft.com/office/drawing/2014/main" id="{66C645BA-D886-044E-8239-D4BE8DA9A6C6}"/>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20" name="AutoShape 155">
              <a:extLst>
                <a:ext uri="{FF2B5EF4-FFF2-40B4-BE49-F238E27FC236}">
                  <a16:creationId xmlns:a16="http://schemas.microsoft.com/office/drawing/2014/main" id="{5747D9F6-ED38-1747-B38A-3A0F3326F027}"/>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21" name="Oval 156">
              <a:extLst>
                <a:ext uri="{FF2B5EF4-FFF2-40B4-BE49-F238E27FC236}">
                  <a16:creationId xmlns:a16="http://schemas.microsoft.com/office/drawing/2014/main" id="{0317D36C-EC57-0840-A957-CE85B2AD965D}"/>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22" name="Oval 157">
              <a:extLst>
                <a:ext uri="{FF2B5EF4-FFF2-40B4-BE49-F238E27FC236}">
                  <a16:creationId xmlns:a16="http://schemas.microsoft.com/office/drawing/2014/main" id="{540537FD-C807-3D49-8566-6C4A55E3A420}"/>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423" name="Oval 158">
              <a:extLst>
                <a:ext uri="{FF2B5EF4-FFF2-40B4-BE49-F238E27FC236}">
                  <a16:creationId xmlns:a16="http://schemas.microsoft.com/office/drawing/2014/main" id="{23CFD8C3-6E99-8C40-806D-0A745B8363FB}"/>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24" name="Rectangle 159">
              <a:extLst>
                <a:ext uri="{FF2B5EF4-FFF2-40B4-BE49-F238E27FC236}">
                  <a16:creationId xmlns:a16="http://schemas.microsoft.com/office/drawing/2014/main" id="{8A5D6DAA-891A-F544-9751-D8BAAF267EA2}"/>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337" name="Group 160">
            <a:extLst>
              <a:ext uri="{FF2B5EF4-FFF2-40B4-BE49-F238E27FC236}">
                <a16:creationId xmlns:a16="http://schemas.microsoft.com/office/drawing/2014/main" id="{4D8A606A-8EFC-7640-A900-5D4C81F03937}"/>
              </a:ext>
            </a:extLst>
          </p:cNvPr>
          <p:cNvGrpSpPr>
            <a:grpSpLocks/>
          </p:cNvGrpSpPr>
          <p:nvPr/>
        </p:nvGrpSpPr>
        <p:grpSpPr bwMode="auto">
          <a:xfrm>
            <a:off x="438973" y="4241457"/>
            <a:ext cx="484073" cy="426879"/>
            <a:chOff x="-44" y="1473"/>
            <a:chExt cx="981" cy="1105"/>
          </a:xfrm>
        </p:grpSpPr>
        <p:pic>
          <p:nvPicPr>
            <p:cNvPr id="399" name="Picture 161" descr="desktop_computer_stylized_medium">
              <a:extLst>
                <a:ext uri="{FF2B5EF4-FFF2-40B4-BE49-F238E27FC236}">
                  <a16:creationId xmlns:a16="http://schemas.microsoft.com/office/drawing/2014/main" id="{F51E3138-EF14-9E48-9BD4-406B983C4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 name="Freeform 162">
              <a:extLst>
                <a:ext uri="{FF2B5EF4-FFF2-40B4-BE49-F238E27FC236}">
                  <a16:creationId xmlns:a16="http://schemas.microsoft.com/office/drawing/2014/main" id="{1256EDE8-FC43-7540-94FC-794D24BB662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338" name="Group 163">
            <a:extLst>
              <a:ext uri="{FF2B5EF4-FFF2-40B4-BE49-F238E27FC236}">
                <a16:creationId xmlns:a16="http://schemas.microsoft.com/office/drawing/2014/main" id="{0E7884E3-4890-9244-AEB3-FF8C9DC515D6}"/>
              </a:ext>
            </a:extLst>
          </p:cNvPr>
          <p:cNvGrpSpPr>
            <a:grpSpLocks/>
          </p:cNvGrpSpPr>
          <p:nvPr/>
        </p:nvGrpSpPr>
        <p:grpSpPr bwMode="auto">
          <a:xfrm>
            <a:off x="5356478" y="4302645"/>
            <a:ext cx="213518" cy="433111"/>
            <a:chOff x="4140" y="429"/>
            <a:chExt cx="1425" cy="2396"/>
          </a:xfrm>
        </p:grpSpPr>
        <p:sp>
          <p:nvSpPr>
            <p:cNvPr id="367" name="Freeform 164">
              <a:extLst>
                <a:ext uri="{FF2B5EF4-FFF2-40B4-BE49-F238E27FC236}">
                  <a16:creationId xmlns:a16="http://schemas.microsoft.com/office/drawing/2014/main" id="{3564F793-BB5B-2049-A377-2092094C0636}"/>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68" name="Rectangle 165">
              <a:extLst>
                <a:ext uri="{FF2B5EF4-FFF2-40B4-BE49-F238E27FC236}">
                  <a16:creationId xmlns:a16="http://schemas.microsoft.com/office/drawing/2014/main" id="{EF360F4F-5495-6B4D-B6E0-552EB9DCADC6}"/>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69" name="Freeform 166">
              <a:extLst>
                <a:ext uri="{FF2B5EF4-FFF2-40B4-BE49-F238E27FC236}">
                  <a16:creationId xmlns:a16="http://schemas.microsoft.com/office/drawing/2014/main" id="{49576006-660E-9B47-AFBF-364EFC883E6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70" name="Freeform 167">
              <a:extLst>
                <a:ext uri="{FF2B5EF4-FFF2-40B4-BE49-F238E27FC236}">
                  <a16:creationId xmlns:a16="http://schemas.microsoft.com/office/drawing/2014/main" id="{8EB33FC8-E304-CE41-9CD6-0AD73C996C2D}"/>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71" name="Rectangle 168">
              <a:extLst>
                <a:ext uri="{FF2B5EF4-FFF2-40B4-BE49-F238E27FC236}">
                  <a16:creationId xmlns:a16="http://schemas.microsoft.com/office/drawing/2014/main" id="{6C778B32-41A0-8244-BBE2-93B6E1761379}"/>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72" name="Group 169">
              <a:extLst>
                <a:ext uri="{FF2B5EF4-FFF2-40B4-BE49-F238E27FC236}">
                  <a16:creationId xmlns:a16="http://schemas.microsoft.com/office/drawing/2014/main" id="{7BA4195B-DEBE-4B4C-9882-FED7243E720C}"/>
                </a:ext>
              </a:extLst>
            </p:cNvPr>
            <p:cNvGrpSpPr>
              <a:grpSpLocks/>
            </p:cNvGrpSpPr>
            <p:nvPr/>
          </p:nvGrpSpPr>
          <p:grpSpPr bwMode="auto">
            <a:xfrm>
              <a:off x="4749" y="668"/>
              <a:ext cx="581" cy="145"/>
              <a:chOff x="614" y="2568"/>
              <a:chExt cx="725" cy="139"/>
            </a:xfrm>
          </p:grpSpPr>
          <p:sp>
            <p:nvSpPr>
              <p:cNvPr id="397" name="AutoShape 170">
                <a:extLst>
                  <a:ext uri="{FF2B5EF4-FFF2-40B4-BE49-F238E27FC236}">
                    <a16:creationId xmlns:a16="http://schemas.microsoft.com/office/drawing/2014/main" id="{C3147CE6-9A26-0846-A572-5121F21F6CF4}"/>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98" name="AutoShape 171">
                <a:extLst>
                  <a:ext uri="{FF2B5EF4-FFF2-40B4-BE49-F238E27FC236}">
                    <a16:creationId xmlns:a16="http://schemas.microsoft.com/office/drawing/2014/main" id="{E60D0823-A680-E749-BF37-E473D78B1738}"/>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73" name="Rectangle 172">
              <a:extLst>
                <a:ext uri="{FF2B5EF4-FFF2-40B4-BE49-F238E27FC236}">
                  <a16:creationId xmlns:a16="http://schemas.microsoft.com/office/drawing/2014/main" id="{FC18395B-F97E-B149-8E05-15194860B04B}"/>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74" name="Group 173">
              <a:extLst>
                <a:ext uri="{FF2B5EF4-FFF2-40B4-BE49-F238E27FC236}">
                  <a16:creationId xmlns:a16="http://schemas.microsoft.com/office/drawing/2014/main" id="{2BA003D7-82C2-B445-B5A2-C950E112D3A8}"/>
                </a:ext>
              </a:extLst>
            </p:cNvPr>
            <p:cNvGrpSpPr>
              <a:grpSpLocks/>
            </p:cNvGrpSpPr>
            <p:nvPr/>
          </p:nvGrpSpPr>
          <p:grpSpPr bwMode="auto">
            <a:xfrm>
              <a:off x="4747" y="994"/>
              <a:ext cx="581" cy="134"/>
              <a:chOff x="614" y="2568"/>
              <a:chExt cx="725" cy="139"/>
            </a:xfrm>
          </p:grpSpPr>
          <p:sp>
            <p:nvSpPr>
              <p:cNvPr id="395" name="AutoShape 174">
                <a:extLst>
                  <a:ext uri="{FF2B5EF4-FFF2-40B4-BE49-F238E27FC236}">
                    <a16:creationId xmlns:a16="http://schemas.microsoft.com/office/drawing/2014/main" id="{FAC3334E-F98D-3143-8A22-9FBE215555C8}"/>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96" name="AutoShape 175">
                <a:extLst>
                  <a:ext uri="{FF2B5EF4-FFF2-40B4-BE49-F238E27FC236}">
                    <a16:creationId xmlns:a16="http://schemas.microsoft.com/office/drawing/2014/main" id="{E2C9795D-E16D-BA42-A574-5505AF764534}"/>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75" name="Rectangle 176">
              <a:extLst>
                <a:ext uri="{FF2B5EF4-FFF2-40B4-BE49-F238E27FC236}">
                  <a16:creationId xmlns:a16="http://schemas.microsoft.com/office/drawing/2014/main" id="{E8ADCEF9-A7C3-1346-9F35-EAE9DE327CBE}"/>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76" name="Rectangle 177">
              <a:extLst>
                <a:ext uri="{FF2B5EF4-FFF2-40B4-BE49-F238E27FC236}">
                  <a16:creationId xmlns:a16="http://schemas.microsoft.com/office/drawing/2014/main" id="{04D364FF-2C20-5C4D-B865-EF176AD2D2E5}"/>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77" name="Group 178">
              <a:extLst>
                <a:ext uri="{FF2B5EF4-FFF2-40B4-BE49-F238E27FC236}">
                  <a16:creationId xmlns:a16="http://schemas.microsoft.com/office/drawing/2014/main" id="{62CBF903-6CC6-274F-B178-5CF7DFE4E8FF}"/>
                </a:ext>
              </a:extLst>
            </p:cNvPr>
            <p:cNvGrpSpPr>
              <a:grpSpLocks/>
            </p:cNvGrpSpPr>
            <p:nvPr/>
          </p:nvGrpSpPr>
          <p:grpSpPr bwMode="auto">
            <a:xfrm>
              <a:off x="4735" y="1627"/>
              <a:ext cx="582" cy="151"/>
              <a:chOff x="614" y="2568"/>
              <a:chExt cx="725" cy="139"/>
            </a:xfrm>
          </p:grpSpPr>
          <p:sp>
            <p:nvSpPr>
              <p:cNvPr id="393" name="AutoShape 179">
                <a:extLst>
                  <a:ext uri="{FF2B5EF4-FFF2-40B4-BE49-F238E27FC236}">
                    <a16:creationId xmlns:a16="http://schemas.microsoft.com/office/drawing/2014/main" id="{204B8DDB-66CE-734E-B5AA-D99AAFCB5D83}"/>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94" name="AutoShape 180">
                <a:extLst>
                  <a:ext uri="{FF2B5EF4-FFF2-40B4-BE49-F238E27FC236}">
                    <a16:creationId xmlns:a16="http://schemas.microsoft.com/office/drawing/2014/main" id="{1C725834-7BCF-624D-ADAE-62F2539CDD49}"/>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78" name="Freeform 181">
              <a:extLst>
                <a:ext uri="{FF2B5EF4-FFF2-40B4-BE49-F238E27FC236}">
                  <a16:creationId xmlns:a16="http://schemas.microsoft.com/office/drawing/2014/main" id="{98340748-8514-DB48-90DD-355362472770}"/>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379" name="Group 182">
              <a:extLst>
                <a:ext uri="{FF2B5EF4-FFF2-40B4-BE49-F238E27FC236}">
                  <a16:creationId xmlns:a16="http://schemas.microsoft.com/office/drawing/2014/main" id="{F9562A1A-DA6F-9849-AC85-D69A990FF6C5}"/>
                </a:ext>
              </a:extLst>
            </p:cNvPr>
            <p:cNvGrpSpPr>
              <a:grpSpLocks/>
            </p:cNvGrpSpPr>
            <p:nvPr/>
          </p:nvGrpSpPr>
          <p:grpSpPr bwMode="auto">
            <a:xfrm>
              <a:off x="4739" y="1327"/>
              <a:ext cx="582" cy="139"/>
              <a:chOff x="614" y="2568"/>
              <a:chExt cx="725" cy="139"/>
            </a:xfrm>
          </p:grpSpPr>
          <p:sp>
            <p:nvSpPr>
              <p:cNvPr id="391" name="AutoShape 183">
                <a:extLst>
                  <a:ext uri="{FF2B5EF4-FFF2-40B4-BE49-F238E27FC236}">
                    <a16:creationId xmlns:a16="http://schemas.microsoft.com/office/drawing/2014/main" id="{A670CFDF-AFF7-A547-9CF4-9F926AE4D45A}"/>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92" name="AutoShape 184">
                <a:extLst>
                  <a:ext uri="{FF2B5EF4-FFF2-40B4-BE49-F238E27FC236}">
                    <a16:creationId xmlns:a16="http://schemas.microsoft.com/office/drawing/2014/main" id="{8B989888-AABB-1E49-9382-C06BFA14BDC8}"/>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80" name="Rectangle 185">
              <a:extLst>
                <a:ext uri="{FF2B5EF4-FFF2-40B4-BE49-F238E27FC236}">
                  <a16:creationId xmlns:a16="http://schemas.microsoft.com/office/drawing/2014/main" id="{BB8DEF06-6B12-6A43-8D15-89B827E3F7B3}"/>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81" name="Freeform 186">
              <a:extLst>
                <a:ext uri="{FF2B5EF4-FFF2-40B4-BE49-F238E27FC236}">
                  <a16:creationId xmlns:a16="http://schemas.microsoft.com/office/drawing/2014/main" id="{D46CBF71-1AA1-1848-B7FE-0B5B429E7BF3}"/>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82" name="Freeform 187">
              <a:extLst>
                <a:ext uri="{FF2B5EF4-FFF2-40B4-BE49-F238E27FC236}">
                  <a16:creationId xmlns:a16="http://schemas.microsoft.com/office/drawing/2014/main" id="{E33DBEE9-2A43-1846-9129-67A75C2B41A8}"/>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83" name="Oval 188">
              <a:extLst>
                <a:ext uri="{FF2B5EF4-FFF2-40B4-BE49-F238E27FC236}">
                  <a16:creationId xmlns:a16="http://schemas.microsoft.com/office/drawing/2014/main" id="{4184AD3D-A3AA-D744-B0D4-86BC19CF850B}"/>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84" name="Freeform 189">
              <a:extLst>
                <a:ext uri="{FF2B5EF4-FFF2-40B4-BE49-F238E27FC236}">
                  <a16:creationId xmlns:a16="http://schemas.microsoft.com/office/drawing/2014/main" id="{30BD63BA-1E7E-5543-8241-5EE587F00DF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85" name="AutoShape 190">
              <a:extLst>
                <a:ext uri="{FF2B5EF4-FFF2-40B4-BE49-F238E27FC236}">
                  <a16:creationId xmlns:a16="http://schemas.microsoft.com/office/drawing/2014/main" id="{221FD49B-FBB4-D44C-A5B9-40C856B448C9}"/>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86" name="AutoShape 191">
              <a:extLst>
                <a:ext uri="{FF2B5EF4-FFF2-40B4-BE49-F238E27FC236}">
                  <a16:creationId xmlns:a16="http://schemas.microsoft.com/office/drawing/2014/main" id="{E02AA9C5-4176-1C44-A6F0-A95EC32403A6}"/>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87" name="Oval 192">
              <a:extLst>
                <a:ext uri="{FF2B5EF4-FFF2-40B4-BE49-F238E27FC236}">
                  <a16:creationId xmlns:a16="http://schemas.microsoft.com/office/drawing/2014/main" id="{DB848E75-06E4-9845-A916-4E09A522EAB5}"/>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88" name="Oval 193">
              <a:extLst>
                <a:ext uri="{FF2B5EF4-FFF2-40B4-BE49-F238E27FC236}">
                  <a16:creationId xmlns:a16="http://schemas.microsoft.com/office/drawing/2014/main" id="{E1CC4DA0-CE21-7849-ADF5-B8258F6A703F}"/>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389" name="Oval 194">
              <a:extLst>
                <a:ext uri="{FF2B5EF4-FFF2-40B4-BE49-F238E27FC236}">
                  <a16:creationId xmlns:a16="http://schemas.microsoft.com/office/drawing/2014/main" id="{FB60D991-801A-5D49-A562-F17DB7672BEC}"/>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90" name="Rectangle 195">
              <a:extLst>
                <a:ext uri="{FF2B5EF4-FFF2-40B4-BE49-F238E27FC236}">
                  <a16:creationId xmlns:a16="http://schemas.microsoft.com/office/drawing/2014/main" id="{E71FA6D2-7AE4-AB49-97A1-DC456EBD084E}"/>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39" name="Line 57">
            <a:extLst>
              <a:ext uri="{FF2B5EF4-FFF2-40B4-BE49-F238E27FC236}">
                <a16:creationId xmlns:a16="http://schemas.microsoft.com/office/drawing/2014/main" id="{249CC5AB-AB21-0542-9359-82773A70F7B0}"/>
              </a:ext>
            </a:extLst>
          </p:cNvPr>
          <p:cNvSpPr>
            <a:spLocks noChangeShapeType="1"/>
          </p:cNvSpPr>
          <p:nvPr/>
        </p:nvSpPr>
        <p:spPr bwMode="auto">
          <a:xfrm flipH="1">
            <a:off x="3866527" y="4491277"/>
            <a:ext cx="75743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40" name="Line 57">
            <a:extLst>
              <a:ext uri="{FF2B5EF4-FFF2-40B4-BE49-F238E27FC236}">
                <a16:creationId xmlns:a16="http://schemas.microsoft.com/office/drawing/2014/main" id="{D195CB72-88E8-C440-A559-6FA4F63B9443}"/>
              </a:ext>
            </a:extLst>
          </p:cNvPr>
          <p:cNvSpPr>
            <a:spLocks noChangeShapeType="1"/>
          </p:cNvSpPr>
          <p:nvPr/>
        </p:nvSpPr>
        <p:spPr bwMode="auto">
          <a:xfrm flipH="1">
            <a:off x="2250897" y="3639916"/>
            <a:ext cx="4051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41" name="Line 57">
            <a:extLst>
              <a:ext uri="{FF2B5EF4-FFF2-40B4-BE49-F238E27FC236}">
                <a16:creationId xmlns:a16="http://schemas.microsoft.com/office/drawing/2014/main" id="{4BEB9C9E-14C1-E440-B93B-C474D1D3078F}"/>
              </a:ext>
            </a:extLst>
          </p:cNvPr>
          <p:cNvSpPr>
            <a:spLocks noChangeShapeType="1"/>
          </p:cNvSpPr>
          <p:nvPr/>
        </p:nvSpPr>
        <p:spPr bwMode="auto">
          <a:xfrm flipH="1">
            <a:off x="1402043" y="4493579"/>
            <a:ext cx="4051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343" name="Group 342">
            <a:extLst>
              <a:ext uri="{FF2B5EF4-FFF2-40B4-BE49-F238E27FC236}">
                <a16:creationId xmlns:a16="http://schemas.microsoft.com/office/drawing/2014/main" id="{406EC58A-B6EC-4447-9E97-40F524DE60FB}"/>
              </a:ext>
            </a:extLst>
          </p:cNvPr>
          <p:cNvGrpSpPr/>
          <p:nvPr/>
        </p:nvGrpSpPr>
        <p:grpSpPr>
          <a:xfrm>
            <a:off x="2061817" y="2570560"/>
            <a:ext cx="2138708" cy="709613"/>
            <a:chOff x="2749090" y="3427413"/>
            <a:chExt cx="2851610" cy="946150"/>
          </a:xfrm>
        </p:grpSpPr>
        <p:sp>
          <p:nvSpPr>
            <p:cNvPr id="360" name="Text Box 68">
              <a:extLst>
                <a:ext uri="{FF2B5EF4-FFF2-40B4-BE49-F238E27FC236}">
                  <a16:creationId xmlns:a16="http://schemas.microsoft.com/office/drawing/2014/main" id="{FA375BE1-B3E2-C94A-A758-A65780134EA0}"/>
                </a:ext>
              </a:extLst>
            </p:cNvPr>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500" kern="1200" dirty="0" err="1">
                  <a:solidFill>
                    <a:srgbClr val="C00000"/>
                  </a:solidFill>
                  <a:latin typeface="Symbol" pitchFamily="2" charset="2"/>
                  <a:cs typeface="+mn-cs"/>
                </a:rPr>
                <a:t>l</a:t>
              </a:r>
              <a:r>
                <a:rPr lang="en-US" altLang="en-US" sz="1500" kern="1200" baseline="-25000" dirty="0" err="1">
                  <a:solidFill>
                    <a:srgbClr val="C00000"/>
                  </a:solidFill>
                  <a:latin typeface="Arial" panose="020B0604020202020204" pitchFamily="34" charset="0"/>
                  <a:cs typeface="+mn-cs"/>
                </a:rPr>
                <a:t>in</a:t>
              </a:r>
              <a:r>
                <a:rPr lang="en-US" altLang="en-US" sz="1200" kern="1200" baseline="-25000" dirty="0">
                  <a:solidFill>
                    <a:srgbClr val="C00000"/>
                  </a:solidFill>
                  <a:latin typeface="Arial" panose="020B0604020202020204" pitchFamily="34" charset="0"/>
                  <a:cs typeface="+mn-cs"/>
                </a:rPr>
                <a:t> </a:t>
              </a:r>
              <a:r>
                <a:rPr lang="en-US" altLang="en-US" sz="1200" kern="1200" dirty="0">
                  <a:solidFill>
                    <a:srgbClr val="C00000"/>
                  </a:solidFill>
                  <a:latin typeface="Arial" panose="020B0604020202020204" pitchFamily="34" charset="0"/>
                  <a:cs typeface="+mn-cs"/>
                </a:rPr>
                <a:t>: original data</a:t>
              </a:r>
              <a:endParaRPr lang="en-US" altLang="en-US" sz="1200" kern="1200" dirty="0">
                <a:solidFill>
                  <a:srgbClr val="C00000"/>
                </a:solidFill>
                <a:latin typeface="Comic Sans MS" panose="030F0902030302020204" pitchFamily="66" charset="0"/>
                <a:cs typeface="+mn-cs"/>
              </a:endParaRPr>
            </a:p>
          </p:txBody>
        </p:sp>
        <p:sp>
          <p:nvSpPr>
            <p:cNvPr id="361" name="Oval 217">
              <a:extLst>
                <a:ext uri="{FF2B5EF4-FFF2-40B4-BE49-F238E27FC236}">
                  <a16:creationId xmlns:a16="http://schemas.microsoft.com/office/drawing/2014/main" id="{D579EE0C-24C1-7F4B-B6EE-A5D60E6E72F5}"/>
                </a:ext>
              </a:extLst>
            </p:cNvPr>
            <p:cNvSpPr>
              <a:spLocks noChangeArrowheads="1"/>
            </p:cNvSpPr>
            <p:nvPr/>
          </p:nvSpPr>
          <p:spPr bwMode="auto">
            <a:xfrm>
              <a:off x="2749090"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362" name="Line 229">
              <a:extLst>
                <a:ext uri="{FF2B5EF4-FFF2-40B4-BE49-F238E27FC236}">
                  <a16:creationId xmlns:a16="http://schemas.microsoft.com/office/drawing/2014/main" id="{7DFBE726-798B-1140-8F3C-66C3B37C2B5D}"/>
                </a:ext>
              </a:extLst>
            </p:cNvPr>
            <p:cNvSpPr>
              <a:spLocks noChangeShapeType="1"/>
            </p:cNvSpPr>
            <p:nvPr/>
          </p:nvSpPr>
          <p:spPr bwMode="auto">
            <a:xfrm>
              <a:off x="4845050" y="3995738"/>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63" name="Oval 232">
              <a:extLst>
                <a:ext uri="{FF2B5EF4-FFF2-40B4-BE49-F238E27FC236}">
                  <a16:creationId xmlns:a16="http://schemas.microsoft.com/office/drawing/2014/main" id="{41ED5C42-E6DE-0444-B4F1-99DA159ABE99}"/>
                </a:ext>
              </a:extLst>
            </p:cNvPr>
            <p:cNvSpPr>
              <a:spLocks noChangeArrowheads="1"/>
            </p:cNvSpPr>
            <p:nvPr/>
          </p:nvSpPr>
          <p:spPr bwMode="auto">
            <a:xfrm>
              <a:off x="2749606"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364" name="Text Box 233">
              <a:extLst>
                <a:ext uri="{FF2B5EF4-FFF2-40B4-BE49-F238E27FC236}">
                  <a16:creationId xmlns:a16="http://schemas.microsoft.com/office/drawing/2014/main" id="{B7139E43-D720-7844-9069-FE79DA74AC38}"/>
                </a:ext>
              </a:extLst>
            </p:cNvPr>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fontAlgn="base">
                <a:spcBef>
                  <a:spcPct val="0"/>
                </a:spcBef>
                <a:spcAft>
                  <a:spcPct val="0"/>
                </a:spcAft>
                <a:buClrTx/>
                <a:defRPr/>
              </a:pPr>
              <a:r>
                <a:rPr lang="en-US" altLang="en-US" sz="1500" kern="1200" dirty="0" err="1">
                  <a:solidFill>
                    <a:srgbClr val="C00000"/>
                  </a:solidFill>
                  <a:latin typeface="Symbol" pitchFamily="2" charset="2"/>
                  <a:cs typeface="+mn-cs"/>
                </a:rPr>
                <a:t>l</a:t>
              </a:r>
              <a:r>
                <a:rPr lang="en-US" altLang="en-US" sz="1500" kern="1200" dirty="0" err="1">
                  <a:solidFill>
                    <a:srgbClr val="C00000"/>
                  </a:solidFill>
                  <a:latin typeface="Arial" panose="020B0604020202020204" pitchFamily="34" charset="0"/>
                  <a:cs typeface="+mn-cs"/>
                </a:rPr>
                <a:t>'</a:t>
              </a:r>
              <a:r>
                <a:rPr lang="en-US" altLang="en-US" sz="1500" kern="1200" baseline="-25000" dirty="0" err="1">
                  <a:solidFill>
                    <a:srgbClr val="C00000"/>
                  </a:solidFill>
                  <a:latin typeface="Arial" panose="020B0604020202020204" pitchFamily="34" charset="0"/>
                  <a:cs typeface="+mn-cs"/>
                </a:rPr>
                <a:t>in</a:t>
              </a:r>
              <a:r>
                <a:rPr lang="en-US" altLang="en-US" sz="1350" kern="1200" dirty="0">
                  <a:solidFill>
                    <a:srgbClr val="C00000"/>
                  </a:solidFill>
                  <a:latin typeface="Arial" panose="020B0604020202020204" pitchFamily="34" charset="0"/>
                  <a:cs typeface="+mn-cs"/>
                </a:rPr>
                <a:t>:</a:t>
              </a:r>
              <a:r>
                <a:rPr lang="en-US" altLang="en-US" sz="1050" kern="1200" dirty="0">
                  <a:solidFill>
                    <a:srgbClr val="C00000"/>
                  </a:solidFill>
                  <a:latin typeface="Arial" panose="020B0604020202020204" pitchFamily="34" charset="0"/>
                  <a:cs typeface="+mn-cs"/>
                </a:rPr>
                <a:t> </a:t>
              </a:r>
              <a:r>
                <a:rPr lang="en-US" altLang="en-US" sz="1200" kern="1200" dirty="0">
                  <a:solidFill>
                    <a:srgbClr val="C00000"/>
                  </a:solidFill>
                  <a:latin typeface="Arial" panose="020B0604020202020204" pitchFamily="34" charset="0"/>
                  <a:cs typeface="+mn-cs"/>
                </a:rPr>
                <a:t>original data, </a:t>
              </a:r>
              <a:r>
                <a:rPr lang="en-US" altLang="en-US" sz="1200" i="1" kern="1200" dirty="0">
                  <a:solidFill>
                    <a:srgbClr val="C00000"/>
                  </a:solidFill>
                  <a:latin typeface="Arial" panose="020B0604020202020204" pitchFamily="34" charset="0"/>
                  <a:cs typeface="+mn-cs"/>
                </a:rPr>
                <a:t>plus</a:t>
              </a:r>
              <a:r>
                <a:rPr lang="en-US" altLang="en-US" sz="1200" kern="1200" dirty="0">
                  <a:solidFill>
                    <a:srgbClr val="C00000"/>
                  </a:solidFill>
                  <a:latin typeface="Arial" panose="020B0604020202020204" pitchFamily="34" charset="0"/>
                  <a:cs typeface="+mn-cs"/>
                </a:rPr>
                <a:t> retransmitted data</a:t>
              </a:r>
              <a:endParaRPr lang="en-US" altLang="en-US" sz="1200" kern="1200" dirty="0">
                <a:solidFill>
                  <a:srgbClr val="C00000"/>
                </a:solidFill>
                <a:latin typeface="Comic Sans MS" panose="030F0902030302020204" pitchFamily="66" charset="0"/>
                <a:cs typeface="+mn-cs"/>
              </a:endParaRPr>
            </a:p>
          </p:txBody>
        </p:sp>
        <p:sp>
          <p:nvSpPr>
            <p:cNvPr id="365" name="Line 234">
              <a:extLst>
                <a:ext uri="{FF2B5EF4-FFF2-40B4-BE49-F238E27FC236}">
                  <a16:creationId xmlns:a16="http://schemas.microsoft.com/office/drawing/2014/main" id="{0082E09C-2174-3D43-877E-80509AB6F4D1}"/>
                </a:ext>
              </a:extLst>
            </p:cNvPr>
            <p:cNvSpPr>
              <a:spLocks noChangeShapeType="1"/>
            </p:cNvSpPr>
            <p:nvPr/>
          </p:nvSpPr>
          <p:spPr bwMode="auto">
            <a:xfrm>
              <a:off x="2909888" y="3916363"/>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66" name="Line 235">
              <a:extLst>
                <a:ext uri="{FF2B5EF4-FFF2-40B4-BE49-F238E27FC236}">
                  <a16:creationId xmlns:a16="http://schemas.microsoft.com/office/drawing/2014/main" id="{D509C4AE-0768-3A40-9EEC-F41827CED3E1}"/>
                </a:ext>
              </a:extLst>
            </p:cNvPr>
            <p:cNvSpPr>
              <a:spLocks noChangeShapeType="1"/>
            </p:cNvSpPr>
            <p:nvPr/>
          </p:nvSpPr>
          <p:spPr bwMode="auto">
            <a:xfrm>
              <a:off x="2905125" y="36830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344" name="Group 343">
            <a:extLst>
              <a:ext uri="{FF2B5EF4-FFF2-40B4-BE49-F238E27FC236}">
                <a16:creationId xmlns:a16="http://schemas.microsoft.com/office/drawing/2014/main" id="{D2E444DF-6D2A-054F-ACC0-9BC78029DB62}"/>
              </a:ext>
            </a:extLst>
          </p:cNvPr>
          <p:cNvGrpSpPr/>
          <p:nvPr/>
        </p:nvGrpSpPr>
        <p:grpSpPr>
          <a:xfrm>
            <a:off x="2185117" y="3914215"/>
            <a:ext cx="1454048" cy="975136"/>
            <a:chOff x="2913490" y="5218953"/>
            <a:chExt cx="1938730" cy="1300181"/>
          </a:xfrm>
        </p:grpSpPr>
        <p:sp>
          <p:nvSpPr>
            <p:cNvPr id="349" name="Text Box 32">
              <a:extLst>
                <a:ext uri="{FF2B5EF4-FFF2-40B4-BE49-F238E27FC236}">
                  <a16:creationId xmlns:a16="http://schemas.microsoft.com/office/drawing/2014/main" id="{568EB7D0-7CC1-B447-B931-1708DD0E5DFD}"/>
                </a:ext>
              </a:extLst>
            </p:cNvPr>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fontAlgn="base">
                <a:spcBef>
                  <a:spcPct val="0"/>
                </a:spcBef>
                <a:spcAft>
                  <a:spcPct val="0"/>
                </a:spcAft>
                <a:buClrTx/>
                <a:defRPr/>
              </a:pPr>
              <a:r>
                <a:rPr lang="en-US" altLang="en-US" sz="1200" b="1" i="1" kern="1200" dirty="0">
                  <a:solidFill>
                    <a:srgbClr val="C00000"/>
                  </a:solidFill>
                  <a:latin typeface="Arial" panose="020B0604020202020204" pitchFamily="34" charset="0"/>
                  <a:cs typeface="+mn-cs"/>
                </a:rPr>
                <a:t>finite</a:t>
              </a:r>
              <a:r>
                <a:rPr lang="en-US" altLang="en-US" sz="900" kern="1200" dirty="0">
                  <a:solidFill>
                    <a:srgbClr val="000000"/>
                  </a:solidFill>
                  <a:latin typeface="Arial" panose="020B0604020202020204" pitchFamily="34" charset="0"/>
                  <a:cs typeface="+mn-cs"/>
                </a:rPr>
                <a:t> shared output link buffers</a:t>
              </a:r>
            </a:p>
          </p:txBody>
        </p:sp>
        <p:sp>
          <p:nvSpPr>
            <p:cNvPr id="350" name="Line 77">
              <a:extLst>
                <a:ext uri="{FF2B5EF4-FFF2-40B4-BE49-F238E27FC236}">
                  <a16:creationId xmlns:a16="http://schemas.microsoft.com/office/drawing/2014/main" id="{2609129D-FECD-5541-8755-40B9535EF20B}"/>
                </a:ext>
              </a:extLst>
            </p:cNvPr>
            <p:cNvSpPr>
              <a:spLocks noChangeShapeType="1"/>
            </p:cNvSpPr>
            <p:nvPr/>
          </p:nvSpPr>
          <p:spPr bwMode="auto">
            <a:xfrm flipH="1">
              <a:off x="4292190" y="5608320"/>
              <a:ext cx="295050" cy="508454"/>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351" name="Group 350">
              <a:extLst>
                <a:ext uri="{FF2B5EF4-FFF2-40B4-BE49-F238E27FC236}">
                  <a16:creationId xmlns:a16="http://schemas.microsoft.com/office/drawing/2014/main" id="{DC9E0C42-D0D0-C642-A75B-D2B504E09F89}"/>
                </a:ext>
              </a:extLst>
            </p:cNvPr>
            <p:cNvGrpSpPr/>
            <p:nvPr/>
          </p:nvGrpSpPr>
          <p:grpSpPr>
            <a:xfrm>
              <a:off x="4030362" y="5218953"/>
              <a:ext cx="821858" cy="355937"/>
              <a:chOff x="6859123" y="5156933"/>
              <a:chExt cx="456701" cy="226548"/>
            </a:xfrm>
          </p:grpSpPr>
          <p:sp>
            <p:nvSpPr>
              <p:cNvPr id="352" name="Rectangle 351">
                <a:extLst>
                  <a:ext uri="{FF2B5EF4-FFF2-40B4-BE49-F238E27FC236}">
                    <a16:creationId xmlns:a16="http://schemas.microsoft.com/office/drawing/2014/main" id="{E85536C7-7667-104C-AC53-1ACBD3293324}"/>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353" name="Straight Connector 352">
                <a:extLst>
                  <a:ext uri="{FF2B5EF4-FFF2-40B4-BE49-F238E27FC236}">
                    <a16:creationId xmlns:a16="http://schemas.microsoft.com/office/drawing/2014/main" id="{0F6C01FB-9ABA-2B44-8CD3-912673CE784D}"/>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3479AC20-C321-4140-9DF7-DAE3A82CAFBF}"/>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5D7A5D36-0D51-274E-BD57-89216EE3D0ED}"/>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C56DC83-453E-884E-88C0-5F16F3D2F239}"/>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F486F91F-497E-4840-99FF-2F6E93438A65}"/>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F367282B-BA64-9F40-80F4-FC127E0FBA3C}"/>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B165A859-F8AA-894A-AA38-F397DF087DF1}"/>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45" name="Freeform 91">
            <a:extLst>
              <a:ext uri="{FF2B5EF4-FFF2-40B4-BE49-F238E27FC236}">
                <a16:creationId xmlns:a16="http://schemas.microsoft.com/office/drawing/2014/main" id="{FE9A735A-D29D-5048-9B95-09DCFCC19EE5}"/>
              </a:ext>
            </a:extLst>
          </p:cNvPr>
          <p:cNvSpPr>
            <a:spLocks/>
          </p:cNvSpPr>
          <p:nvPr/>
        </p:nvSpPr>
        <p:spPr bwMode="auto">
          <a:xfrm>
            <a:off x="2102515" y="2744691"/>
            <a:ext cx="3158903" cy="1252595"/>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346" name="Group 345">
            <a:extLst>
              <a:ext uri="{FF2B5EF4-FFF2-40B4-BE49-F238E27FC236}">
                <a16:creationId xmlns:a16="http://schemas.microsoft.com/office/drawing/2014/main" id="{D2EA7F33-E890-F044-9EFA-B51D448A85C4}"/>
              </a:ext>
            </a:extLst>
          </p:cNvPr>
          <p:cNvGrpSpPr/>
          <p:nvPr/>
        </p:nvGrpSpPr>
        <p:grpSpPr>
          <a:xfrm>
            <a:off x="1189944" y="3557943"/>
            <a:ext cx="3685387" cy="1009554"/>
            <a:chOff x="5641439" y="2685215"/>
            <a:chExt cx="4000500" cy="1028700"/>
          </a:xfrm>
        </p:grpSpPr>
        <p:sp>
          <p:nvSpPr>
            <p:cNvPr id="347" name="Oval 73">
              <a:extLst>
                <a:ext uri="{FF2B5EF4-FFF2-40B4-BE49-F238E27FC236}">
                  <a16:creationId xmlns:a16="http://schemas.microsoft.com/office/drawing/2014/main" id="{3265C07F-8CC7-8143-AF1A-B97C285AC265}"/>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348" name="Freeform 90">
              <a:extLst>
                <a:ext uri="{FF2B5EF4-FFF2-40B4-BE49-F238E27FC236}">
                  <a16:creationId xmlns:a16="http://schemas.microsoft.com/office/drawing/2014/main" id="{342C12D1-D3C0-854C-B5E9-1645E78B3183}"/>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156482"/>
            <a:ext cx="8544983" cy="670967"/>
          </a:xfrm>
        </p:spPr>
        <p:txBody>
          <a:bodyPr>
            <a:normAutofit fontScale="90000"/>
          </a:bodyPr>
          <a:lstStyle/>
          <a:p>
            <a:r>
              <a:rPr lang="en-US" sz="3600" dirty="0"/>
              <a:t>Causes/costs of congestion: scenario 2</a:t>
            </a:r>
            <a:endParaRPr lang="en-US" dirty="0"/>
          </a:p>
        </p:txBody>
      </p:sp>
      <p:sp>
        <p:nvSpPr>
          <p:cNvPr id="215" name="Oval 217">
            <a:extLst>
              <a:ext uri="{FF2B5EF4-FFF2-40B4-BE49-F238E27FC236}">
                <a16:creationId xmlns:a16="http://schemas.microsoft.com/office/drawing/2014/main" id="{E8380F29-F9DD-FD41-A743-32A2D2C0356C}"/>
              </a:ext>
            </a:extLst>
          </p:cNvPr>
          <p:cNvSpPr>
            <a:spLocks noChangeArrowheads="1"/>
          </p:cNvSpPr>
          <p:nvPr/>
        </p:nvSpPr>
        <p:spPr bwMode="auto">
          <a:xfrm>
            <a:off x="2072879" y="2712244"/>
            <a:ext cx="84534" cy="86916"/>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230" name="Oval 232">
            <a:extLst>
              <a:ext uri="{FF2B5EF4-FFF2-40B4-BE49-F238E27FC236}">
                <a16:creationId xmlns:a16="http://schemas.microsoft.com/office/drawing/2014/main" id="{6F587E7E-71AC-E54E-91B9-31091ED341D4}"/>
              </a:ext>
            </a:extLst>
          </p:cNvPr>
          <p:cNvSpPr>
            <a:spLocks noChangeArrowheads="1"/>
          </p:cNvSpPr>
          <p:nvPr/>
        </p:nvSpPr>
        <p:spPr bwMode="auto">
          <a:xfrm>
            <a:off x="2072879" y="2887267"/>
            <a:ext cx="84534" cy="86915"/>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235" name="Rectangle 241">
            <a:extLst>
              <a:ext uri="{FF2B5EF4-FFF2-40B4-BE49-F238E27FC236}">
                <a16:creationId xmlns:a16="http://schemas.microsoft.com/office/drawing/2014/main" id="{17406B91-ED98-7540-A5E7-482325DFDBB3}"/>
              </a:ext>
            </a:extLst>
          </p:cNvPr>
          <p:cNvSpPr>
            <a:spLocks noChangeArrowheads="1"/>
          </p:cNvSpPr>
          <p:nvPr/>
        </p:nvSpPr>
        <p:spPr bwMode="auto">
          <a:xfrm>
            <a:off x="2033588" y="2693194"/>
            <a:ext cx="183356" cy="116681"/>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6" name="Rectangle 242">
            <a:extLst>
              <a:ext uri="{FF2B5EF4-FFF2-40B4-BE49-F238E27FC236}">
                <a16:creationId xmlns:a16="http://schemas.microsoft.com/office/drawing/2014/main" id="{16D1BB3A-2730-5542-A67A-DC96F7F3C3AA}"/>
              </a:ext>
            </a:extLst>
          </p:cNvPr>
          <p:cNvSpPr>
            <a:spLocks noChangeArrowheads="1"/>
          </p:cNvSpPr>
          <p:nvPr/>
        </p:nvSpPr>
        <p:spPr bwMode="auto">
          <a:xfrm>
            <a:off x="1785938" y="2868217"/>
            <a:ext cx="183356" cy="116681"/>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7" name="Text Box 243">
            <a:extLst>
              <a:ext uri="{FF2B5EF4-FFF2-40B4-BE49-F238E27FC236}">
                <a16:creationId xmlns:a16="http://schemas.microsoft.com/office/drawing/2014/main" id="{0D22406C-BED1-1A4C-A523-FB8EDCECFC59}"/>
              </a:ext>
            </a:extLst>
          </p:cNvPr>
          <p:cNvSpPr txBox="1">
            <a:spLocks noChangeArrowheads="1"/>
          </p:cNvSpPr>
          <p:nvPr/>
        </p:nvSpPr>
        <p:spPr bwMode="auto">
          <a:xfrm>
            <a:off x="1293577" y="2786063"/>
            <a:ext cx="508473"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6600"/>
                </a:solidFill>
                <a:latin typeface="Arial" charset="0"/>
                <a:cs typeface="+mn-cs"/>
              </a:rPr>
              <a:t>copy</a:t>
            </a:r>
          </a:p>
        </p:txBody>
      </p:sp>
      <p:sp>
        <p:nvSpPr>
          <p:cNvPr id="238" name="Text Box 259">
            <a:extLst>
              <a:ext uri="{FF2B5EF4-FFF2-40B4-BE49-F238E27FC236}">
                <a16:creationId xmlns:a16="http://schemas.microsoft.com/office/drawing/2014/main" id="{586FFC28-194B-2246-81D3-22BA6BAE93C1}"/>
              </a:ext>
            </a:extLst>
          </p:cNvPr>
          <p:cNvSpPr txBox="1">
            <a:spLocks noChangeArrowheads="1"/>
          </p:cNvSpPr>
          <p:nvPr/>
        </p:nvSpPr>
        <p:spPr bwMode="auto">
          <a:xfrm>
            <a:off x="2764941" y="3554171"/>
            <a:ext cx="1380506"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i="1" kern="1200" dirty="0">
                <a:solidFill>
                  <a:srgbClr val="006600"/>
                </a:solidFill>
                <a:latin typeface="Arial" charset="0"/>
                <a:cs typeface="+mn-cs"/>
              </a:rPr>
              <a:t>free buffer space!</a:t>
            </a:r>
          </a:p>
        </p:txBody>
      </p:sp>
      <p:sp>
        <p:nvSpPr>
          <p:cNvPr id="319" name="Rectangle 3">
            <a:extLst>
              <a:ext uri="{FF2B5EF4-FFF2-40B4-BE49-F238E27FC236}">
                <a16:creationId xmlns:a16="http://schemas.microsoft.com/office/drawing/2014/main" id="{E5E65C79-ACE3-1743-A76E-FFA95B9A44A1}"/>
              </a:ext>
            </a:extLst>
          </p:cNvPr>
          <p:cNvSpPr txBox="1">
            <a:spLocks noChangeArrowheads="1"/>
          </p:cNvSpPr>
          <p:nvPr/>
        </p:nvSpPr>
        <p:spPr>
          <a:xfrm>
            <a:off x="444353" y="965822"/>
            <a:ext cx="5717382" cy="1072754"/>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lnSpc>
                <a:spcPct val="80000"/>
              </a:lnSpc>
              <a:spcBef>
                <a:spcPts val="750"/>
              </a:spcBef>
              <a:buNone/>
              <a:defRPr/>
            </a:pPr>
            <a:r>
              <a:rPr lang="en-US" sz="2100" dirty="0">
                <a:solidFill>
                  <a:srgbClr val="000099"/>
                </a:solidFill>
                <a:latin typeface="Calibri" panose="020F0502020204030204"/>
              </a:rPr>
              <a:t>Idealization: </a:t>
            </a:r>
            <a:r>
              <a:rPr lang="en-US" sz="2100" dirty="0">
                <a:solidFill>
                  <a:srgbClr val="C00000"/>
                </a:solidFill>
                <a:latin typeface="Calibri" panose="020F0502020204030204"/>
              </a:rPr>
              <a:t>perfect knowledge</a:t>
            </a:r>
          </a:p>
          <a:p>
            <a:pPr marL="350044" indent="-170260" defTabSz="685800">
              <a:lnSpc>
                <a:spcPct val="80000"/>
              </a:lnSpc>
              <a:spcBef>
                <a:spcPts val="750"/>
              </a:spcBef>
              <a:buFont typeface="Wingdings" charset="2"/>
              <a:buChar char="§"/>
              <a:defRPr/>
            </a:pPr>
            <a:r>
              <a:rPr lang="en-US" sz="1800" dirty="0">
                <a:solidFill>
                  <a:prstClr val="black"/>
                </a:solidFill>
                <a:latin typeface="Calibri" panose="020F0502020204030204"/>
              </a:rPr>
              <a:t>sender sends only when router buffers available </a:t>
            </a:r>
          </a:p>
          <a:p>
            <a:pPr marL="264319" indent="-166688" defTabSz="685800">
              <a:lnSpc>
                <a:spcPct val="80000"/>
              </a:lnSpc>
              <a:spcBef>
                <a:spcPts val="750"/>
              </a:spcBef>
              <a:buFont typeface="Wingdings" charset="2"/>
              <a:buChar char="§"/>
              <a:defRPr/>
            </a:pPr>
            <a:endParaRPr lang="en-US" sz="1800" dirty="0">
              <a:solidFill>
                <a:prstClr val="black"/>
              </a:solidFill>
              <a:latin typeface="Calibri" panose="020F0502020204030204"/>
            </a:endParaRPr>
          </a:p>
          <a:p>
            <a:pPr marL="264319" indent="-166688" defTabSz="685800">
              <a:spcBef>
                <a:spcPts val="750"/>
              </a:spcBef>
              <a:buFont typeface="Wingdings" charset="2"/>
              <a:buChar char="§"/>
              <a:defRPr/>
            </a:pPr>
            <a:endParaRPr lang="en-US" sz="2100" dirty="0">
              <a:solidFill>
                <a:prstClr val="black"/>
              </a:solidFill>
              <a:latin typeface="Calibri" panose="020F0502020204030204"/>
            </a:endParaRPr>
          </a:p>
        </p:txBody>
      </p:sp>
      <p:sp>
        <p:nvSpPr>
          <p:cNvPr id="463" name="Text Box 219">
            <a:extLst>
              <a:ext uri="{FF2B5EF4-FFF2-40B4-BE49-F238E27FC236}">
                <a16:creationId xmlns:a16="http://schemas.microsoft.com/office/drawing/2014/main" id="{52831C5B-CB06-DA40-A231-55AF76B69619}"/>
              </a:ext>
            </a:extLst>
          </p:cNvPr>
          <p:cNvSpPr txBox="1">
            <a:spLocks noChangeArrowheads="1"/>
          </p:cNvSpPr>
          <p:nvPr/>
        </p:nvSpPr>
        <p:spPr bwMode="auto">
          <a:xfrm>
            <a:off x="5687616" y="2721769"/>
            <a:ext cx="442913" cy="35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500" kern="1200" dirty="0">
                <a:solidFill>
                  <a:srgbClr val="C00000"/>
                </a:solidFill>
                <a:latin typeface="Symbol" pitchFamily="2" charset="2"/>
                <a:cs typeface="+mn-cs"/>
              </a:rPr>
              <a:t>l</a:t>
            </a:r>
            <a:r>
              <a:rPr lang="en-US" altLang="en-US" sz="1500" kern="1200" baseline="-25000" dirty="0">
                <a:solidFill>
                  <a:srgbClr val="C00000"/>
                </a:solidFill>
                <a:latin typeface="Arial" panose="020B0604020202020204" pitchFamily="34" charset="0"/>
                <a:cs typeface="+mn-cs"/>
              </a:rPr>
              <a:t>out</a:t>
            </a:r>
            <a:endParaRPr lang="en-US" altLang="en-US" sz="1500" kern="1200" dirty="0">
              <a:solidFill>
                <a:srgbClr val="C00000"/>
              </a:solidFill>
              <a:latin typeface="Comic Sans MS" panose="030F0902030302020204" pitchFamily="66" charset="0"/>
              <a:cs typeface="+mn-cs"/>
            </a:endParaRPr>
          </a:p>
        </p:txBody>
      </p:sp>
      <p:sp>
        <p:nvSpPr>
          <p:cNvPr id="464" name="Line 236">
            <a:extLst>
              <a:ext uri="{FF2B5EF4-FFF2-40B4-BE49-F238E27FC236}">
                <a16:creationId xmlns:a16="http://schemas.microsoft.com/office/drawing/2014/main" id="{AFF1C7E6-124D-294E-B63A-863323A2A9B8}"/>
              </a:ext>
            </a:extLst>
          </p:cNvPr>
          <p:cNvSpPr>
            <a:spLocks noChangeShapeType="1"/>
          </p:cNvSpPr>
          <p:nvPr/>
        </p:nvSpPr>
        <p:spPr bwMode="auto">
          <a:xfrm>
            <a:off x="5337572" y="2876550"/>
            <a:ext cx="385763"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466" name="Group 465">
            <a:extLst>
              <a:ext uri="{FF2B5EF4-FFF2-40B4-BE49-F238E27FC236}">
                <a16:creationId xmlns:a16="http://schemas.microsoft.com/office/drawing/2014/main" id="{B447B17F-F2FC-BA4D-B4F5-E4177AE17CB6}"/>
              </a:ext>
            </a:extLst>
          </p:cNvPr>
          <p:cNvGrpSpPr/>
          <p:nvPr/>
        </p:nvGrpSpPr>
        <p:grpSpPr>
          <a:xfrm>
            <a:off x="2421069" y="4002586"/>
            <a:ext cx="1639465" cy="380565"/>
            <a:chOff x="3228093" y="5336775"/>
            <a:chExt cx="2185953" cy="507419"/>
          </a:xfrm>
        </p:grpSpPr>
        <p:sp>
          <p:nvSpPr>
            <p:cNvPr id="467" name="TextBox 466">
              <a:extLst>
                <a:ext uri="{FF2B5EF4-FFF2-40B4-BE49-F238E27FC236}">
                  <a16:creationId xmlns:a16="http://schemas.microsoft.com/office/drawing/2014/main" id="{047AB416-0A13-7F45-9060-405793255F64}"/>
                </a:ext>
              </a:extLst>
            </p:cNvPr>
            <p:cNvSpPr txBox="1"/>
            <p:nvPr/>
          </p:nvSpPr>
          <p:spPr>
            <a:xfrm>
              <a:off x="5001111" y="5336775"/>
              <a:ext cx="412935" cy="492442"/>
            </a:xfrm>
            <a:prstGeom prst="rect">
              <a:avLst/>
            </a:prstGeom>
            <a:noFill/>
          </p:spPr>
          <p:txBody>
            <a:bodyPr wrap="none" rtlCol="0">
              <a:spAutoFit/>
            </a:bodyPr>
            <a:lstStyle/>
            <a:p>
              <a:pPr algn="r" defTabSz="685800">
                <a:buClrTx/>
                <a:defRPr/>
              </a:pPr>
              <a:r>
                <a:rPr lang="en-US" sz="1800" kern="1200" dirty="0">
                  <a:solidFill>
                    <a:prstClr val="black"/>
                  </a:solidFill>
                  <a:latin typeface="Calibri"/>
                  <a:ea typeface="+mn-ea"/>
                  <a:cs typeface="+mn-cs"/>
                </a:rPr>
                <a:t>R</a:t>
              </a:r>
            </a:p>
          </p:txBody>
        </p:sp>
        <p:sp>
          <p:nvSpPr>
            <p:cNvPr id="468" name="TextBox 467">
              <a:extLst>
                <a:ext uri="{FF2B5EF4-FFF2-40B4-BE49-F238E27FC236}">
                  <a16:creationId xmlns:a16="http://schemas.microsoft.com/office/drawing/2014/main" id="{E0E6E743-A4D4-5C4F-827B-4DB74EAE48CD}"/>
                </a:ext>
              </a:extLst>
            </p:cNvPr>
            <p:cNvSpPr txBox="1"/>
            <p:nvPr/>
          </p:nvSpPr>
          <p:spPr>
            <a:xfrm>
              <a:off x="3228093" y="5351752"/>
              <a:ext cx="412935" cy="492442"/>
            </a:xfrm>
            <a:prstGeom prst="rect">
              <a:avLst/>
            </a:prstGeom>
            <a:noFill/>
          </p:spPr>
          <p:txBody>
            <a:bodyPr wrap="none" rtlCol="0">
              <a:spAutoFit/>
            </a:bodyPr>
            <a:lstStyle/>
            <a:p>
              <a:pPr algn="r" defTabSz="685800">
                <a:buClrTx/>
                <a:defRPr/>
              </a:pPr>
              <a:r>
                <a:rPr lang="en-US" sz="1800" kern="1200" dirty="0">
                  <a:solidFill>
                    <a:prstClr val="black"/>
                  </a:solidFill>
                  <a:latin typeface="Calibri"/>
                  <a:ea typeface="+mn-ea"/>
                  <a:cs typeface="+mn-cs"/>
                </a:rPr>
                <a:t>R</a:t>
              </a:r>
            </a:p>
          </p:txBody>
        </p:sp>
      </p:grpSp>
      <p:grpSp>
        <p:nvGrpSpPr>
          <p:cNvPr id="10" name="Group 9">
            <a:extLst>
              <a:ext uri="{FF2B5EF4-FFF2-40B4-BE49-F238E27FC236}">
                <a16:creationId xmlns:a16="http://schemas.microsoft.com/office/drawing/2014/main" id="{C52758C3-5717-F349-9801-53D0A9A63540}"/>
              </a:ext>
            </a:extLst>
          </p:cNvPr>
          <p:cNvGrpSpPr/>
          <p:nvPr/>
        </p:nvGrpSpPr>
        <p:grpSpPr>
          <a:xfrm>
            <a:off x="6144325" y="1067976"/>
            <a:ext cx="2169966" cy="1960824"/>
            <a:chOff x="7614918" y="1260338"/>
            <a:chExt cx="2893289" cy="2614432"/>
          </a:xfrm>
        </p:grpSpPr>
        <p:sp>
          <p:nvSpPr>
            <p:cNvPr id="328" name="Text Box 285">
              <a:extLst>
                <a:ext uri="{FF2B5EF4-FFF2-40B4-BE49-F238E27FC236}">
                  <a16:creationId xmlns:a16="http://schemas.microsoft.com/office/drawing/2014/main" id="{6552704E-18C8-1F45-B183-35CF584169C1}"/>
                </a:ext>
              </a:extLst>
            </p:cNvPr>
            <p:cNvSpPr txBox="1">
              <a:spLocks noChangeArrowheads="1"/>
            </p:cNvSpPr>
            <p:nvPr/>
          </p:nvSpPr>
          <p:spPr bwMode="auto">
            <a:xfrm>
              <a:off x="9984132" y="3536215"/>
              <a:ext cx="524075" cy="3385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dirty="0">
                  <a:solidFill>
                    <a:prstClr val="black"/>
                  </a:solidFill>
                  <a:cs typeface="+mn-cs"/>
                </a:rPr>
                <a:t>R/2</a:t>
              </a:r>
            </a:p>
          </p:txBody>
        </p:sp>
        <p:sp>
          <p:nvSpPr>
            <p:cNvPr id="330" name="Text Box 287">
              <a:extLst>
                <a:ext uri="{FF2B5EF4-FFF2-40B4-BE49-F238E27FC236}">
                  <a16:creationId xmlns:a16="http://schemas.microsoft.com/office/drawing/2014/main" id="{D3FBF239-D37F-BE46-A593-750EEE535A20}"/>
                </a:ext>
              </a:extLst>
            </p:cNvPr>
            <p:cNvSpPr txBox="1">
              <a:spLocks noChangeArrowheads="1"/>
            </p:cNvSpPr>
            <p:nvPr/>
          </p:nvSpPr>
          <p:spPr bwMode="auto">
            <a:xfrm>
              <a:off x="8924637" y="3354937"/>
              <a:ext cx="519800"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500" kern="1200">
                  <a:solidFill>
                    <a:prstClr val="black"/>
                  </a:solidFill>
                  <a:latin typeface="Symbol" charset="0"/>
                  <a:cs typeface="+mn-cs"/>
                </a:rPr>
                <a:t>l</a:t>
              </a:r>
              <a:r>
                <a:rPr lang="en-US" sz="1500" kern="1200" baseline="-25000">
                  <a:solidFill>
                    <a:prstClr val="black"/>
                  </a:solidFill>
                  <a:latin typeface="Arial" charset="0"/>
                  <a:cs typeface="+mn-cs"/>
                </a:rPr>
                <a:t>in</a:t>
              </a:r>
            </a:p>
          </p:txBody>
        </p:sp>
        <p:sp>
          <p:nvSpPr>
            <p:cNvPr id="321" name="Line 278">
              <a:extLst>
                <a:ext uri="{FF2B5EF4-FFF2-40B4-BE49-F238E27FC236}">
                  <a16:creationId xmlns:a16="http://schemas.microsoft.com/office/drawing/2014/main" id="{8D1C7E69-8607-034F-9010-2F675295D4F5}"/>
                </a:ext>
              </a:extLst>
            </p:cNvPr>
            <p:cNvSpPr>
              <a:spLocks noChangeShapeType="1"/>
            </p:cNvSpPr>
            <p:nvPr/>
          </p:nvSpPr>
          <p:spPr bwMode="auto">
            <a:xfrm>
              <a:off x="8219134" y="1260338"/>
              <a:ext cx="0" cy="215904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23" name="Line 280">
              <a:extLst>
                <a:ext uri="{FF2B5EF4-FFF2-40B4-BE49-F238E27FC236}">
                  <a16:creationId xmlns:a16="http://schemas.microsoft.com/office/drawing/2014/main" id="{7BEEB8CF-6CB9-6340-9F43-F3E16379CE2E}"/>
                </a:ext>
              </a:extLst>
            </p:cNvPr>
            <p:cNvSpPr>
              <a:spLocks noChangeShapeType="1"/>
            </p:cNvSpPr>
            <p:nvPr/>
          </p:nvSpPr>
          <p:spPr bwMode="auto">
            <a:xfrm>
              <a:off x="10226022" y="1496652"/>
              <a:ext cx="0" cy="1869027"/>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24" name="Freeform 281">
              <a:extLst>
                <a:ext uri="{FF2B5EF4-FFF2-40B4-BE49-F238E27FC236}">
                  <a16:creationId xmlns:a16="http://schemas.microsoft.com/office/drawing/2014/main" id="{8E4BA303-1A21-0447-B1FD-7D49AEC15714}"/>
                </a:ext>
              </a:extLst>
            </p:cNvPr>
            <p:cNvSpPr>
              <a:spLocks/>
            </p:cNvSpPr>
            <p:nvPr/>
          </p:nvSpPr>
          <p:spPr bwMode="auto">
            <a:xfrm>
              <a:off x="8207891" y="1437573"/>
              <a:ext cx="2023753" cy="1965701"/>
            </a:xfrm>
            <a:custGeom>
              <a:avLst/>
              <a:gdLst>
                <a:gd name="T0" fmla="*/ 0 w 720"/>
                <a:gd name="T1" fmla="*/ 732 h 732"/>
                <a:gd name="T2" fmla="*/ 720 w 720"/>
                <a:gd name="T3" fmla="*/ 0 h 732"/>
                <a:gd name="T4" fmla="*/ 0 60000 65536"/>
                <a:gd name="T5" fmla="*/ 0 60000 65536"/>
              </a:gdLst>
              <a:ahLst/>
              <a:cxnLst>
                <a:cxn ang="T4">
                  <a:pos x="T0" y="T1"/>
                </a:cxn>
                <a:cxn ang="T5">
                  <a:pos x="T2" y="T3"/>
                </a:cxn>
              </a:cxnLst>
              <a:rect l="0" t="0" r="r" b="b"/>
              <a:pathLst>
                <a:path w="720" h="732">
                  <a:moveTo>
                    <a:pt x="0" y="732"/>
                  </a:moveTo>
                  <a:lnTo>
                    <a:pt x="720" y="0"/>
                  </a:ln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325" name="Line 282">
              <a:extLst>
                <a:ext uri="{FF2B5EF4-FFF2-40B4-BE49-F238E27FC236}">
                  <a16:creationId xmlns:a16="http://schemas.microsoft.com/office/drawing/2014/main" id="{0C4AD16F-1863-314E-9708-694B5FDAA99C}"/>
                </a:ext>
              </a:extLst>
            </p:cNvPr>
            <p:cNvSpPr>
              <a:spLocks noChangeShapeType="1"/>
            </p:cNvSpPr>
            <p:nvPr/>
          </p:nvSpPr>
          <p:spPr bwMode="auto">
            <a:xfrm>
              <a:off x="8072974" y="1437573"/>
              <a:ext cx="14053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26" name="Line 283">
              <a:extLst>
                <a:ext uri="{FF2B5EF4-FFF2-40B4-BE49-F238E27FC236}">
                  <a16:creationId xmlns:a16="http://schemas.microsoft.com/office/drawing/2014/main" id="{9408EF0E-6715-C947-964B-F65207653824}"/>
                </a:ext>
              </a:extLst>
            </p:cNvPr>
            <p:cNvSpPr>
              <a:spLocks noChangeShapeType="1"/>
            </p:cNvSpPr>
            <p:nvPr/>
          </p:nvSpPr>
          <p:spPr bwMode="auto">
            <a:xfrm>
              <a:off x="10220401" y="3419386"/>
              <a:ext cx="0" cy="15575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27" name="Text Box 284">
              <a:extLst>
                <a:ext uri="{FF2B5EF4-FFF2-40B4-BE49-F238E27FC236}">
                  <a16:creationId xmlns:a16="http://schemas.microsoft.com/office/drawing/2014/main" id="{DA7FA505-87D5-134C-A7F4-6FFBF2A5BAFE}"/>
                </a:ext>
              </a:extLst>
            </p:cNvPr>
            <p:cNvSpPr txBox="1">
              <a:spLocks noChangeArrowheads="1"/>
            </p:cNvSpPr>
            <p:nvPr/>
          </p:nvSpPr>
          <p:spPr bwMode="auto">
            <a:xfrm>
              <a:off x="7614918" y="1263053"/>
              <a:ext cx="524075" cy="3385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dirty="0">
                  <a:solidFill>
                    <a:prstClr val="black"/>
                  </a:solidFill>
                  <a:cs typeface="+mn-cs"/>
                </a:rPr>
                <a:t>R/2</a:t>
              </a:r>
            </a:p>
          </p:txBody>
        </p:sp>
        <p:sp>
          <p:nvSpPr>
            <p:cNvPr id="329" name="Text Box 286">
              <a:extLst>
                <a:ext uri="{FF2B5EF4-FFF2-40B4-BE49-F238E27FC236}">
                  <a16:creationId xmlns:a16="http://schemas.microsoft.com/office/drawing/2014/main" id="{F49DCA20-B1B5-E041-9E16-56DEDA3D0B40}"/>
                </a:ext>
              </a:extLst>
            </p:cNvPr>
            <p:cNvSpPr txBox="1">
              <a:spLocks noChangeArrowheads="1"/>
            </p:cNvSpPr>
            <p:nvPr/>
          </p:nvSpPr>
          <p:spPr bwMode="auto">
            <a:xfrm rot="16200000">
              <a:off x="7802534" y="1528265"/>
              <a:ext cx="622392"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500" kern="1200" dirty="0">
                  <a:solidFill>
                    <a:prstClr val="black"/>
                  </a:solidFill>
                  <a:latin typeface="Symbol" charset="0"/>
                  <a:cs typeface="+mn-cs"/>
                </a:rPr>
                <a:t>l</a:t>
              </a:r>
              <a:r>
                <a:rPr lang="en-US" sz="1500" kern="1200" baseline="-25000" dirty="0">
                  <a:solidFill>
                    <a:prstClr val="black"/>
                  </a:solidFill>
                  <a:latin typeface="Arial" charset="0"/>
                  <a:cs typeface="+mn-cs"/>
                </a:rPr>
                <a:t>out</a:t>
              </a:r>
            </a:p>
          </p:txBody>
        </p:sp>
        <p:sp>
          <p:nvSpPr>
            <p:cNvPr id="331" name="Line 288">
              <a:extLst>
                <a:ext uri="{FF2B5EF4-FFF2-40B4-BE49-F238E27FC236}">
                  <a16:creationId xmlns:a16="http://schemas.microsoft.com/office/drawing/2014/main" id="{91CAA45D-D9D4-7D43-8A3C-E896823A07F2}"/>
                </a:ext>
              </a:extLst>
            </p:cNvPr>
            <p:cNvSpPr>
              <a:spLocks noChangeShapeType="1"/>
            </p:cNvSpPr>
            <p:nvPr/>
          </p:nvSpPr>
          <p:spPr bwMode="auto">
            <a:xfrm>
              <a:off x="8252864" y="1440259"/>
              <a:ext cx="1841053" cy="0"/>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cxnSp>
          <p:nvCxnSpPr>
            <p:cNvPr id="4" name="Straight Connector 3">
              <a:extLst>
                <a:ext uri="{FF2B5EF4-FFF2-40B4-BE49-F238E27FC236}">
                  <a16:creationId xmlns:a16="http://schemas.microsoft.com/office/drawing/2014/main" id="{E424D221-E335-BE44-90B5-F02D72533E0A}"/>
                </a:ext>
              </a:extLst>
            </p:cNvPr>
            <p:cNvCxnSpPr>
              <a:cxnSpLocks/>
            </p:cNvCxnSpPr>
            <p:nvPr/>
          </p:nvCxnSpPr>
          <p:spPr>
            <a:xfrm>
              <a:off x="8229601" y="3397718"/>
              <a:ext cx="21656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378D6D1-AFF2-2349-B28A-F078B72C27EA}"/>
                </a:ext>
              </a:extLst>
            </p:cNvPr>
            <p:cNvSpPr txBox="1"/>
            <p:nvPr/>
          </p:nvSpPr>
          <p:spPr>
            <a:xfrm rot="16200000">
              <a:off x="7363855" y="2464069"/>
              <a:ext cx="1292320" cy="369332"/>
            </a:xfrm>
            <a:prstGeom prst="rect">
              <a:avLst/>
            </a:prstGeom>
            <a:noFill/>
          </p:spPr>
          <p:txBody>
            <a:bodyPr wrap="none" rtlCol="0">
              <a:spAutoFit/>
            </a:bodyPr>
            <a:lstStyle/>
            <a:p>
              <a:pPr defTabSz="685800">
                <a:buClrTx/>
                <a:defRPr/>
              </a:pPr>
              <a:r>
                <a:rPr lang="en-US" sz="1200" kern="1200" dirty="0">
                  <a:solidFill>
                    <a:prstClr val="black"/>
                  </a:solidFill>
                  <a:latin typeface="Calibri"/>
                  <a:ea typeface="+mn-ea"/>
                  <a:cs typeface="+mn-cs"/>
                </a:rPr>
                <a:t>throughput: </a:t>
              </a:r>
            </a:p>
          </p:txBody>
        </p:sp>
        <p:sp>
          <p:nvSpPr>
            <p:cNvPr id="8" name="Oval 7">
              <a:extLst>
                <a:ext uri="{FF2B5EF4-FFF2-40B4-BE49-F238E27FC236}">
                  <a16:creationId xmlns:a16="http://schemas.microsoft.com/office/drawing/2014/main" id="{CC0BD9B2-FF07-7748-9C3C-FBC864C16D93}"/>
                </a:ext>
              </a:extLst>
            </p:cNvPr>
            <p:cNvSpPr/>
            <p:nvPr/>
          </p:nvSpPr>
          <p:spPr>
            <a:xfrm>
              <a:off x="10147300" y="13970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sp>
        <p:nvSpPr>
          <p:cNvPr id="177" name="Slide Number Placeholder 2">
            <a:extLst>
              <a:ext uri="{FF2B5EF4-FFF2-40B4-BE49-F238E27FC236}">
                <a16:creationId xmlns:a16="http://schemas.microsoft.com/office/drawing/2014/main" id="{20FB35DE-567D-2248-A135-547303EA8E61}"/>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108</a:t>
            </a:fld>
            <a:endParaRPr lang="en-US" dirty="0"/>
          </a:p>
        </p:txBody>
      </p:sp>
    </p:spTree>
    <p:extLst>
      <p:ext uri="{BB962C8B-B14F-4D97-AF65-F5344CB8AC3E}">
        <p14:creationId xmlns:p14="http://schemas.microsoft.com/office/powerpoint/2010/main" val="44509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dissolve">
                                      <p:cBhvr>
                                        <p:cTn id="7" dur="500"/>
                                        <p:tgtEl>
                                          <p:spTgt spid="235"/>
                                        </p:tgtEl>
                                      </p:cBhvr>
                                    </p:animEffect>
                                  </p:childTnLst>
                                </p:cTn>
                              </p:par>
                            </p:childTnLst>
                          </p:cTn>
                        </p:par>
                        <p:par>
                          <p:cTn id="8" fill="hold">
                            <p:stCondLst>
                              <p:cond delay="500"/>
                            </p:stCondLst>
                            <p:childTnLst>
                              <p:par>
                                <p:cTn id="9" presetID="42" presetClass="path" presetSubtype="0" accel="50000" decel="50000" fill="hold" grpId="1" nodeType="afterEffect">
                                  <p:stCondLst>
                                    <p:cond delay="0"/>
                                  </p:stCondLst>
                                  <p:childTnLst>
                                    <p:animMotion origin="layout" path="M -0.00017 0.00255 L -5.55556E-7 0.03542 " pathEditMode="relative" rAng="0" ptsTypes="AA">
                                      <p:cBhvr>
                                        <p:cTn id="10" dur="2000" fill="hold"/>
                                        <p:tgtEl>
                                          <p:spTgt spid="235"/>
                                        </p:tgtEl>
                                        <p:attrNameLst>
                                          <p:attrName>ppt_x</p:attrName>
                                          <p:attrName>ppt_y</p:attrName>
                                        </p:attrNameLst>
                                      </p:cBhvr>
                                      <p:rCtr x="0" y="1644"/>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236"/>
                                        </p:tgtEl>
                                        <p:attrNameLst>
                                          <p:attrName>style.visibility</p:attrName>
                                        </p:attrNameLst>
                                      </p:cBhvr>
                                      <p:to>
                                        <p:strVal val="visible"/>
                                      </p:to>
                                    </p:set>
                                    <p:animEffect transition="in" filter="dissolve">
                                      <p:cBhvr>
                                        <p:cTn id="14" dur="500"/>
                                        <p:tgtEl>
                                          <p:spTgt spid="236"/>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37"/>
                                        </p:tgtEl>
                                        <p:attrNameLst>
                                          <p:attrName>style.visibility</p:attrName>
                                        </p:attrNameLst>
                                      </p:cBhvr>
                                      <p:to>
                                        <p:strVal val="visible"/>
                                      </p:to>
                                    </p:set>
                                    <p:animEffect transition="in" filter="dissolve">
                                      <p:cBhvr>
                                        <p:cTn id="17" dur="500"/>
                                        <p:tgtEl>
                                          <p:spTgt spid="237"/>
                                        </p:tgtEl>
                                      </p:cBhvr>
                                    </p:animEffect>
                                  </p:childTnLst>
                                </p:cTn>
                              </p:par>
                            </p:childTnLst>
                          </p:cTn>
                        </p:par>
                        <p:par>
                          <p:cTn id="18" fill="hold">
                            <p:stCondLst>
                              <p:cond delay="3000"/>
                            </p:stCondLst>
                            <p:childTnLst>
                              <p:par>
                                <p:cTn id="19" presetID="0" presetClass="path" presetSubtype="0" accel="50000" decel="50000" fill="hold" grpId="2" nodeType="afterEffect">
                                  <p:stCondLst>
                                    <p:cond delay="0"/>
                                  </p:stCondLst>
                                  <p:childTnLst>
                                    <p:animMotion origin="layout" path="M -1.875E-6 0.03542 L 0.00026 0.17778 L 0.06537 0.17871 L 0.03542 0.24167 L 0.14753 0.24167 " pathEditMode="relative" rAng="0" ptsTypes="AAAAA">
                                      <p:cBhvr>
                                        <p:cTn id="20" dur="2000" fill="hold"/>
                                        <p:tgtEl>
                                          <p:spTgt spid="235"/>
                                        </p:tgtEl>
                                        <p:attrNameLst>
                                          <p:attrName>ppt_x</p:attrName>
                                          <p:attrName>ppt_y</p:attrName>
                                        </p:attrNameLst>
                                      </p:cBhvr>
                                      <p:rCtr x="7370" y="10301"/>
                                    </p:animMotion>
                                  </p:childTnLst>
                                </p:cTn>
                              </p:par>
                              <p:par>
                                <p:cTn id="21" presetID="9" presetClass="exit" presetSubtype="0" fill="hold" grpId="1" nodeType="withEffect">
                                  <p:stCondLst>
                                    <p:cond delay="0"/>
                                  </p:stCondLst>
                                  <p:childTnLst>
                                    <p:animEffect transition="out" filter="dissolve">
                                      <p:cBhvr>
                                        <p:cTn id="22" dur="500"/>
                                        <p:tgtEl>
                                          <p:spTgt spid="237"/>
                                        </p:tgtEl>
                                      </p:cBhvr>
                                    </p:animEffect>
                                    <p:set>
                                      <p:cBhvr>
                                        <p:cTn id="23" dur="1" fill="hold">
                                          <p:stCondLst>
                                            <p:cond delay="499"/>
                                          </p:stCondLst>
                                        </p:cTn>
                                        <p:tgtEl>
                                          <p:spTgt spid="237"/>
                                        </p:tgtEl>
                                        <p:attrNameLst>
                                          <p:attrName>style.visibility</p:attrName>
                                        </p:attrNameLst>
                                      </p:cBhvr>
                                      <p:to>
                                        <p:strVal val="hidden"/>
                                      </p:to>
                                    </p:set>
                                  </p:childTnLst>
                                </p:cTn>
                              </p:par>
                            </p:childTnLst>
                          </p:cTn>
                        </p:par>
                        <p:par>
                          <p:cTn id="24" fill="hold">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238"/>
                                        </p:tgtEl>
                                        <p:attrNameLst>
                                          <p:attrName>style.visibility</p:attrName>
                                        </p:attrNameLst>
                                      </p:cBhvr>
                                      <p:to>
                                        <p:strVal val="visible"/>
                                      </p:to>
                                    </p:set>
                                    <p:animEffect transition="in" filter="dissolve">
                                      <p:cBhvr>
                                        <p:cTn id="27" dur="500"/>
                                        <p:tgtEl>
                                          <p:spTgt spid="238"/>
                                        </p:tgtEl>
                                      </p:cBhvr>
                                    </p:animEffect>
                                  </p:childTnLst>
                                </p:cTn>
                              </p:par>
                            </p:childTnLst>
                          </p:cTn>
                        </p:par>
                        <p:par>
                          <p:cTn id="28" fill="hold">
                            <p:stCondLst>
                              <p:cond delay="5500"/>
                            </p:stCondLst>
                            <p:childTnLst>
                              <p:par>
                                <p:cTn id="29" presetID="0" presetClass="path" presetSubtype="0" accel="50000" decel="50000" fill="hold" grpId="3" nodeType="afterEffect">
                                  <p:stCondLst>
                                    <p:cond delay="0"/>
                                  </p:stCondLst>
                                  <p:childTnLst>
                                    <p:animMotion origin="layout" path="M 0.14753 0.24167 L 0.17917 0.24167 " pathEditMode="relative" rAng="0" ptsTypes="AA">
                                      <p:cBhvr>
                                        <p:cTn id="30" dur="3000" fill="hold"/>
                                        <p:tgtEl>
                                          <p:spTgt spid="235"/>
                                        </p:tgtEl>
                                        <p:attrNameLst>
                                          <p:attrName>ppt_x</p:attrName>
                                          <p:attrName>ppt_y</p:attrName>
                                        </p:attrNameLst>
                                      </p:cBhvr>
                                      <p:rCtr x="1576" y="0"/>
                                    </p:animMotion>
                                  </p:childTnLst>
                                </p:cTn>
                              </p:par>
                            </p:childTnLst>
                          </p:cTn>
                        </p:par>
                        <p:par>
                          <p:cTn id="31" fill="hold">
                            <p:stCondLst>
                              <p:cond delay="8500"/>
                            </p:stCondLst>
                            <p:childTnLst>
                              <p:par>
                                <p:cTn id="32" presetID="9" presetClass="exit" presetSubtype="0" fill="hold" grpId="1" nodeType="afterEffect">
                                  <p:stCondLst>
                                    <p:cond delay="0"/>
                                  </p:stCondLst>
                                  <p:childTnLst>
                                    <p:animEffect transition="out" filter="dissolve">
                                      <p:cBhvr>
                                        <p:cTn id="33" dur="500"/>
                                        <p:tgtEl>
                                          <p:spTgt spid="238"/>
                                        </p:tgtEl>
                                      </p:cBhvr>
                                    </p:animEffect>
                                    <p:set>
                                      <p:cBhvr>
                                        <p:cTn id="34" dur="1" fill="hold">
                                          <p:stCondLst>
                                            <p:cond delay="499"/>
                                          </p:stCondLst>
                                        </p:cTn>
                                        <p:tgtEl>
                                          <p:spTgt spid="238"/>
                                        </p:tgtEl>
                                        <p:attrNameLst>
                                          <p:attrName>style.visibility</p:attrName>
                                        </p:attrNameLst>
                                      </p:cBhvr>
                                      <p:to>
                                        <p:strVal val="hidden"/>
                                      </p:to>
                                    </p:set>
                                  </p:childTnLst>
                                </p:cTn>
                              </p:par>
                            </p:childTnLst>
                          </p:cTn>
                        </p:par>
                        <p:par>
                          <p:cTn id="35" fill="hold">
                            <p:stCondLst>
                              <p:cond delay="9000"/>
                            </p:stCondLst>
                            <p:childTnLst>
                              <p:par>
                                <p:cTn id="36" presetID="0" presetClass="path" presetSubtype="0" accel="50000" decel="50000" fill="hold" grpId="4" nodeType="afterEffect">
                                  <p:stCondLst>
                                    <p:cond delay="0"/>
                                  </p:stCondLst>
                                  <p:childTnLst>
                                    <p:animMotion origin="layout" path="M 0.17917 0.24167 L 0.22526 0.24167 L 0.27005 0.15278 L 0.33347 0.15278 L 0.33177 0.01297 " pathEditMode="relative" rAng="0" ptsTypes="AAAAA">
                                      <p:cBhvr>
                                        <p:cTn id="37" dur="2000" fill="hold"/>
                                        <p:tgtEl>
                                          <p:spTgt spid="235"/>
                                        </p:tgtEl>
                                        <p:attrNameLst>
                                          <p:attrName>ppt_x</p:attrName>
                                          <p:attrName>ppt_y</p:attrName>
                                        </p:attrNameLst>
                                      </p:cBhvr>
                                      <p:rCtr x="7708" y="-11435"/>
                                    </p:animMotion>
                                  </p:childTnLst>
                                </p:cTn>
                              </p:par>
                            </p:childTnLst>
                          </p:cTn>
                        </p:par>
                        <p:par>
                          <p:cTn id="38" fill="hold">
                            <p:stCondLst>
                              <p:cond delay="11000"/>
                            </p:stCondLst>
                            <p:childTnLst>
                              <p:par>
                                <p:cTn id="39" presetID="9" presetClass="exit" presetSubtype="0" fill="hold" grpId="5" nodeType="afterEffect">
                                  <p:stCondLst>
                                    <p:cond delay="0"/>
                                  </p:stCondLst>
                                  <p:childTnLst>
                                    <p:animEffect transition="out" filter="dissolve">
                                      <p:cBhvr>
                                        <p:cTn id="40" dur="500"/>
                                        <p:tgtEl>
                                          <p:spTgt spid="235"/>
                                        </p:tgtEl>
                                      </p:cBhvr>
                                    </p:animEffect>
                                    <p:set>
                                      <p:cBhvr>
                                        <p:cTn id="41" dur="1" fill="hold">
                                          <p:stCondLst>
                                            <p:cond delay="499"/>
                                          </p:stCondLst>
                                        </p:cTn>
                                        <p:tgtEl>
                                          <p:spTgt spid="235"/>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236"/>
                                        </p:tgtEl>
                                      </p:cBhvr>
                                    </p:animEffect>
                                    <p:set>
                                      <p:cBhvr>
                                        <p:cTn id="44" dur="1" fill="hold">
                                          <p:stCondLst>
                                            <p:cond delay="499"/>
                                          </p:stCondLst>
                                        </p:cTn>
                                        <p:tgtEl>
                                          <p:spTgt spid="23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dissolv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5" grpId="1" animBg="1"/>
      <p:bldP spid="235" grpId="2" animBg="1"/>
      <p:bldP spid="235" grpId="3" animBg="1"/>
      <p:bldP spid="235" grpId="4" animBg="1"/>
      <p:bldP spid="235" grpId="5" animBg="1"/>
      <p:bldP spid="236" grpId="0" animBg="1"/>
      <p:bldP spid="236" grpId="1" animBg="1"/>
      <p:bldP spid="237" grpId="0"/>
      <p:bldP spid="237" grpId="1"/>
      <p:bldP spid="238" grpId="0"/>
      <p:bldP spid="238" grpId="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Picture 2" descr="garbage_can">
            <a:extLst>
              <a:ext uri="{FF2B5EF4-FFF2-40B4-BE49-F238E27FC236}">
                <a16:creationId xmlns:a16="http://schemas.microsoft.com/office/drawing/2014/main" id="{584AA802-2B1D-9B45-90AF-1F6B78CA9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935" y="4331494"/>
            <a:ext cx="365522" cy="48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Freeform 3">
            <a:extLst>
              <a:ext uri="{FF2B5EF4-FFF2-40B4-BE49-F238E27FC236}">
                <a16:creationId xmlns:a16="http://schemas.microsoft.com/office/drawing/2014/main" id="{56CD104B-8E67-7142-9E50-DB57D15E8A76}"/>
              </a:ext>
            </a:extLst>
          </p:cNvPr>
          <p:cNvSpPr>
            <a:spLocks/>
          </p:cNvSpPr>
          <p:nvPr/>
        </p:nvSpPr>
        <p:spPr bwMode="auto">
          <a:xfrm>
            <a:off x="5210233" y="3757361"/>
            <a:ext cx="231068" cy="91296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447" name="Group 446">
            <a:extLst>
              <a:ext uri="{FF2B5EF4-FFF2-40B4-BE49-F238E27FC236}">
                <a16:creationId xmlns:a16="http://schemas.microsoft.com/office/drawing/2014/main" id="{E3154B3D-EA89-ED49-9BDD-71ADB5CBED52}"/>
              </a:ext>
            </a:extLst>
          </p:cNvPr>
          <p:cNvGrpSpPr/>
          <p:nvPr/>
        </p:nvGrpSpPr>
        <p:grpSpPr>
          <a:xfrm>
            <a:off x="4680385" y="3762449"/>
            <a:ext cx="540549" cy="887198"/>
            <a:chOff x="10910965" y="2513124"/>
            <a:chExt cx="586768" cy="904023"/>
          </a:xfrm>
        </p:grpSpPr>
        <p:sp>
          <p:nvSpPr>
            <p:cNvPr id="448" name="Rectangle 447">
              <a:extLst>
                <a:ext uri="{FF2B5EF4-FFF2-40B4-BE49-F238E27FC236}">
                  <a16:creationId xmlns:a16="http://schemas.microsoft.com/office/drawing/2014/main" id="{C20196EC-5C9D-244E-A054-231C07CB12EB}"/>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449" name="Straight Connector 448">
              <a:extLst>
                <a:ext uri="{FF2B5EF4-FFF2-40B4-BE49-F238E27FC236}">
                  <a16:creationId xmlns:a16="http://schemas.microsoft.com/office/drawing/2014/main" id="{20DAC0A1-5E9E-9342-8773-AC28BFF1C79E}"/>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B9D8B51B-4873-D441-BBAD-7FC691EBDD5D}"/>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3C668D72-9BBE-1141-800B-852CFD5E6778}"/>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1EAA48DB-862D-C446-8306-33815B191079}"/>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Freeform 9">
            <a:extLst>
              <a:ext uri="{FF2B5EF4-FFF2-40B4-BE49-F238E27FC236}">
                <a16:creationId xmlns:a16="http://schemas.microsoft.com/office/drawing/2014/main" id="{259E0A94-54BE-7245-80CC-030B9BD2E052}"/>
              </a:ext>
            </a:extLst>
          </p:cNvPr>
          <p:cNvSpPr>
            <a:spLocks/>
          </p:cNvSpPr>
          <p:nvPr/>
        </p:nvSpPr>
        <p:spPr bwMode="auto">
          <a:xfrm flipH="1">
            <a:off x="1383541" y="2636729"/>
            <a:ext cx="396261" cy="88370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54" name="Group 153">
            <a:extLst>
              <a:ext uri="{FF2B5EF4-FFF2-40B4-BE49-F238E27FC236}">
                <a16:creationId xmlns:a16="http://schemas.microsoft.com/office/drawing/2014/main" id="{746745B0-4450-AC42-B8BD-FE92C0ADE9D4}"/>
              </a:ext>
            </a:extLst>
          </p:cNvPr>
          <p:cNvGrpSpPr/>
          <p:nvPr/>
        </p:nvGrpSpPr>
        <p:grpSpPr>
          <a:xfrm>
            <a:off x="959009" y="3512773"/>
            <a:ext cx="540549" cy="887198"/>
            <a:chOff x="10910965" y="2513124"/>
            <a:chExt cx="586768" cy="904023"/>
          </a:xfrm>
        </p:grpSpPr>
        <p:sp>
          <p:nvSpPr>
            <p:cNvPr id="439" name="Rectangle 438">
              <a:extLst>
                <a:ext uri="{FF2B5EF4-FFF2-40B4-BE49-F238E27FC236}">
                  <a16:creationId xmlns:a16="http://schemas.microsoft.com/office/drawing/2014/main" id="{95C531B4-14C6-CF42-8F62-ECB0746666C0}"/>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440" name="Straight Connector 439">
              <a:extLst>
                <a:ext uri="{FF2B5EF4-FFF2-40B4-BE49-F238E27FC236}">
                  <a16:creationId xmlns:a16="http://schemas.microsoft.com/office/drawing/2014/main" id="{31B59911-BB8F-554E-A3ED-D3BD4296D93A}"/>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7535AE79-BB12-7844-B2DA-41BDECE3CD4A}"/>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0B14C542-C613-7E4B-9B5A-53DE92065BB8}"/>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04BDA539-80EE-F64B-81C9-754C3FD32FF6}"/>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4879B8F7-8950-1649-8D37-378ECBBFDB62}"/>
              </a:ext>
            </a:extLst>
          </p:cNvPr>
          <p:cNvGrpSpPr/>
          <p:nvPr/>
        </p:nvGrpSpPr>
        <p:grpSpPr>
          <a:xfrm>
            <a:off x="1766283" y="2640818"/>
            <a:ext cx="540549" cy="887198"/>
            <a:chOff x="10910965" y="2513124"/>
            <a:chExt cx="586768" cy="904023"/>
          </a:xfrm>
        </p:grpSpPr>
        <p:sp>
          <p:nvSpPr>
            <p:cNvPr id="434" name="Rectangle 433">
              <a:extLst>
                <a:ext uri="{FF2B5EF4-FFF2-40B4-BE49-F238E27FC236}">
                  <a16:creationId xmlns:a16="http://schemas.microsoft.com/office/drawing/2014/main" id="{4E1426E7-23EC-AF46-8C8F-112D49CD5E79}"/>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435" name="Straight Connector 434">
              <a:extLst>
                <a:ext uri="{FF2B5EF4-FFF2-40B4-BE49-F238E27FC236}">
                  <a16:creationId xmlns:a16="http://schemas.microsoft.com/office/drawing/2014/main" id="{20090985-59C2-BD4B-855E-827534772F4D}"/>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F629929-45C7-FC4C-A84E-2FD6FDD93F4C}"/>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B8ED8CF2-A42B-EE49-9744-A4C7F576E88D}"/>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635F92FB-5801-1845-9FAD-2C2BFB027575}"/>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1" name="Freeform 6">
            <a:extLst>
              <a:ext uri="{FF2B5EF4-FFF2-40B4-BE49-F238E27FC236}">
                <a16:creationId xmlns:a16="http://schemas.microsoft.com/office/drawing/2014/main" id="{E2AF8D49-A0C7-EC4A-803B-E7B675E9573F}"/>
              </a:ext>
            </a:extLst>
          </p:cNvPr>
          <p:cNvSpPr>
            <a:spLocks/>
          </p:cNvSpPr>
          <p:nvPr/>
        </p:nvSpPr>
        <p:spPr bwMode="auto">
          <a:xfrm>
            <a:off x="5556835" y="2774602"/>
            <a:ext cx="231068" cy="91296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62" name="Group 161">
            <a:extLst>
              <a:ext uri="{FF2B5EF4-FFF2-40B4-BE49-F238E27FC236}">
                <a16:creationId xmlns:a16="http://schemas.microsoft.com/office/drawing/2014/main" id="{5C7D5A1E-3514-C947-B273-F2E0678C33D3}"/>
              </a:ext>
            </a:extLst>
          </p:cNvPr>
          <p:cNvGrpSpPr/>
          <p:nvPr/>
        </p:nvGrpSpPr>
        <p:grpSpPr>
          <a:xfrm>
            <a:off x="5024189" y="2750917"/>
            <a:ext cx="540549" cy="887198"/>
            <a:chOff x="10910965" y="2513124"/>
            <a:chExt cx="586768" cy="904023"/>
          </a:xfrm>
        </p:grpSpPr>
        <p:sp>
          <p:nvSpPr>
            <p:cNvPr id="429" name="Rectangle 428">
              <a:extLst>
                <a:ext uri="{FF2B5EF4-FFF2-40B4-BE49-F238E27FC236}">
                  <a16:creationId xmlns:a16="http://schemas.microsoft.com/office/drawing/2014/main" id="{E1244AFB-0325-244E-A9B8-C17FA4F7C011}"/>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430" name="Straight Connector 429">
              <a:extLst>
                <a:ext uri="{FF2B5EF4-FFF2-40B4-BE49-F238E27FC236}">
                  <a16:creationId xmlns:a16="http://schemas.microsoft.com/office/drawing/2014/main" id="{A4F86619-DC06-F44A-B7E8-F853FF0B8F13}"/>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58D6F3BD-6F9A-CE4C-A9E8-F1527ABCD406}"/>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7318AF6-6AC3-FD4C-9C9B-6AEF838CD717}"/>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D496FD87-9FA2-E348-8DF6-0A2ED6851CEA}"/>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57E12A1-9668-9B42-B100-34C1DE0591E4}"/>
              </a:ext>
            </a:extLst>
          </p:cNvPr>
          <p:cNvGrpSpPr/>
          <p:nvPr/>
        </p:nvGrpSpPr>
        <p:grpSpPr>
          <a:xfrm>
            <a:off x="2828023" y="3775234"/>
            <a:ext cx="965153" cy="551195"/>
            <a:chOff x="7493876" y="2774731"/>
            <a:chExt cx="1481958" cy="894622"/>
          </a:xfrm>
        </p:grpSpPr>
        <p:sp>
          <p:nvSpPr>
            <p:cNvPr id="422" name="Freeform 421">
              <a:extLst>
                <a:ext uri="{FF2B5EF4-FFF2-40B4-BE49-F238E27FC236}">
                  <a16:creationId xmlns:a16="http://schemas.microsoft.com/office/drawing/2014/main" id="{F56C0630-709C-2843-A3DC-28B191A54AB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423" name="Oval 422">
              <a:extLst>
                <a:ext uri="{FF2B5EF4-FFF2-40B4-BE49-F238E27FC236}">
                  <a16:creationId xmlns:a16="http://schemas.microsoft.com/office/drawing/2014/main" id="{295F088B-9D9D-964F-AA6D-D5327CE0C3A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424" name="Group 423">
              <a:extLst>
                <a:ext uri="{FF2B5EF4-FFF2-40B4-BE49-F238E27FC236}">
                  <a16:creationId xmlns:a16="http://schemas.microsoft.com/office/drawing/2014/main" id="{B1CAB28B-358E-AA46-BD50-E34CAAEF8E8D}"/>
                </a:ext>
              </a:extLst>
            </p:cNvPr>
            <p:cNvGrpSpPr/>
            <p:nvPr/>
          </p:nvGrpSpPr>
          <p:grpSpPr>
            <a:xfrm>
              <a:off x="7713663" y="2848339"/>
              <a:ext cx="1042107" cy="425543"/>
              <a:chOff x="7786941" y="2884917"/>
              <a:chExt cx="897649" cy="353919"/>
            </a:xfrm>
          </p:grpSpPr>
          <p:sp>
            <p:nvSpPr>
              <p:cNvPr id="425" name="Freeform 424">
                <a:extLst>
                  <a:ext uri="{FF2B5EF4-FFF2-40B4-BE49-F238E27FC236}">
                    <a16:creationId xmlns:a16="http://schemas.microsoft.com/office/drawing/2014/main" id="{01DD581A-A88A-A243-9941-2CA12F31E1D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26" name="Freeform 425">
                <a:extLst>
                  <a:ext uri="{FF2B5EF4-FFF2-40B4-BE49-F238E27FC236}">
                    <a16:creationId xmlns:a16="http://schemas.microsoft.com/office/drawing/2014/main" id="{DC80F0DF-8C07-9F4B-A91E-B69266F157E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27" name="Freeform 426">
                <a:extLst>
                  <a:ext uri="{FF2B5EF4-FFF2-40B4-BE49-F238E27FC236}">
                    <a16:creationId xmlns:a16="http://schemas.microsoft.com/office/drawing/2014/main" id="{F8E66F3B-2637-A747-9C24-85B20184E64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28" name="Freeform 427">
                <a:extLst>
                  <a:ext uri="{FF2B5EF4-FFF2-40B4-BE49-F238E27FC236}">
                    <a16:creationId xmlns:a16="http://schemas.microsoft.com/office/drawing/2014/main" id="{3334DF4C-51D1-1941-B531-C15B374AB0E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64" name="Group 124">
            <a:extLst>
              <a:ext uri="{FF2B5EF4-FFF2-40B4-BE49-F238E27FC236}">
                <a16:creationId xmlns:a16="http://schemas.microsoft.com/office/drawing/2014/main" id="{FC5EB0EE-47AC-FF4C-AF7B-EEF579419908}"/>
              </a:ext>
            </a:extLst>
          </p:cNvPr>
          <p:cNvGrpSpPr>
            <a:grpSpLocks/>
          </p:cNvGrpSpPr>
          <p:nvPr/>
        </p:nvGrpSpPr>
        <p:grpSpPr bwMode="auto">
          <a:xfrm>
            <a:off x="988066" y="2907840"/>
            <a:ext cx="484073" cy="426879"/>
            <a:chOff x="-44" y="1473"/>
            <a:chExt cx="981" cy="1105"/>
          </a:xfrm>
        </p:grpSpPr>
        <p:pic>
          <p:nvPicPr>
            <p:cNvPr id="420" name="Picture 125" descr="desktop_computer_stylized_medium">
              <a:extLst>
                <a:ext uri="{FF2B5EF4-FFF2-40B4-BE49-F238E27FC236}">
                  <a16:creationId xmlns:a16="http://schemas.microsoft.com/office/drawing/2014/main" id="{DCB34079-A6E3-9D4A-BE16-E82BDFE7BE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 name="Freeform 126">
              <a:extLst>
                <a:ext uri="{FF2B5EF4-FFF2-40B4-BE49-F238E27FC236}">
                  <a16:creationId xmlns:a16="http://schemas.microsoft.com/office/drawing/2014/main" id="{B18A6DB4-0DA7-0441-9809-42625EC3D677}"/>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166" name="Freeform 12">
            <a:extLst>
              <a:ext uri="{FF2B5EF4-FFF2-40B4-BE49-F238E27FC236}">
                <a16:creationId xmlns:a16="http://schemas.microsoft.com/office/drawing/2014/main" id="{3953C5E3-1C88-7F42-A861-A35744860036}"/>
              </a:ext>
            </a:extLst>
          </p:cNvPr>
          <p:cNvSpPr>
            <a:spLocks/>
          </p:cNvSpPr>
          <p:nvPr/>
        </p:nvSpPr>
        <p:spPr bwMode="auto">
          <a:xfrm flipH="1">
            <a:off x="733658" y="3511205"/>
            <a:ext cx="231068" cy="91296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67" name="Line 33">
            <a:extLst>
              <a:ext uri="{FF2B5EF4-FFF2-40B4-BE49-F238E27FC236}">
                <a16:creationId xmlns:a16="http://schemas.microsoft.com/office/drawing/2014/main" id="{6B880909-138C-864F-A544-21462FBDBD13}"/>
              </a:ext>
            </a:extLst>
          </p:cNvPr>
          <p:cNvSpPr>
            <a:spLocks noChangeShapeType="1"/>
          </p:cNvSpPr>
          <p:nvPr/>
        </p:nvSpPr>
        <p:spPr bwMode="auto">
          <a:xfrm flipH="1">
            <a:off x="1804175" y="3642072"/>
            <a:ext cx="851149" cy="8506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68" name="Text Box 42">
            <a:extLst>
              <a:ext uri="{FF2B5EF4-FFF2-40B4-BE49-F238E27FC236}">
                <a16:creationId xmlns:a16="http://schemas.microsoft.com/office/drawing/2014/main" id="{C12F884F-8B3B-254B-979E-446A00E57D14}"/>
              </a:ext>
            </a:extLst>
          </p:cNvPr>
          <p:cNvSpPr txBox="1">
            <a:spLocks noChangeArrowheads="1"/>
          </p:cNvSpPr>
          <p:nvPr/>
        </p:nvSpPr>
        <p:spPr bwMode="auto">
          <a:xfrm>
            <a:off x="816463" y="2647363"/>
            <a:ext cx="841877" cy="238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200" kern="1200" dirty="0">
                <a:solidFill>
                  <a:srgbClr val="C00000"/>
                </a:solidFill>
                <a:latin typeface="Arial" panose="020B0604020202020204" pitchFamily="34" charset="0"/>
                <a:cs typeface="+mn-cs"/>
              </a:rPr>
              <a:t>Host A</a:t>
            </a:r>
            <a:endParaRPr lang="en-US" altLang="en-US" sz="3000" kern="1200" dirty="0">
              <a:solidFill>
                <a:srgbClr val="C00000"/>
              </a:solidFill>
              <a:latin typeface="Comic Sans MS" panose="030F0902030302020204" pitchFamily="66" charset="0"/>
              <a:cs typeface="+mn-cs"/>
            </a:endParaRPr>
          </a:p>
        </p:txBody>
      </p:sp>
      <p:sp>
        <p:nvSpPr>
          <p:cNvPr id="169" name="Text Box 52">
            <a:extLst>
              <a:ext uri="{FF2B5EF4-FFF2-40B4-BE49-F238E27FC236}">
                <a16:creationId xmlns:a16="http://schemas.microsoft.com/office/drawing/2014/main" id="{7B14A372-36AF-7943-B01F-CCDE7A3DF094}"/>
              </a:ext>
            </a:extLst>
          </p:cNvPr>
          <p:cNvSpPr txBox="1">
            <a:spLocks noChangeArrowheads="1"/>
          </p:cNvSpPr>
          <p:nvPr/>
        </p:nvSpPr>
        <p:spPr bwMode="auto">
          <a:xfrm>
            <a:off x="812577" y="4540117"/>
            <a:ext cx="736183" cy="238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200" kern="1200" dirty="0">
                <a:solidFill>
                  <a:srgbClr val="0013A3"/>
                </a:solidFill>
                <a:latin typeface="Arial" panose="020B0604020202020204" pitchFamily="34" charset="0"/>
                <a:cs typeface="+mn-cs"/>
              </a:rPr>
              <a:t>Host B</a:t>
            </a:r>
            <a:endParaRPr lang="en-US" altLang="en-US" sz="3000" kern="1200" dirty="0">
              <a:solidFill>
                <a:srgbClr val="0013A3"/>
              </a:solidFill>
              <a:latin typeface="Comic Sans MS" panose="030F0902030302020204" pitchFamily="66" charset="0"/>
              <a:cs typeface="+mn-cs"/>
            </a:endParaRPr>
          </a:p>
        </p:txBody>
      </p:sp>
      <p:sp>
        <p:nvSpPr>
          <p:cNvPr id="170" name="Line 53">
            <a:extLst>
              <a:ext uri="{FF2B5EF4-FFF2-40B4-BE49-F238E27FC236}">
                <a16:creationId xmlns:a16="http://schemas.microsoft.com/office/drawing/2014/main" id="{E766E562-5368-124F-9601-7FDC89262714}"/>
              </a:ext>
            </a:extLst>
          </p:cNvPr>
          <p:cNvSpPr>
            <a:spLocks noChangeShapeType="1"/>
          </p:cNvSpPr>
          <p:nvPr/>
        </p:nvSpPr>
        <p:spPr bwMode="auto">
          <a:xfrm flipH="1">
            <a:off x="2251686" y="4034677"/>
            <a:ext cx="56158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71" name="Line 54">
            <a:extLst>
              <a:ext uri="{FF2B5EF4-FFF2-40B4-BE49-F238E27FC236}">
                <a16:creationId xmlns:a16="http://schemas.microsoft.com/office/drawing/2014/main" id="{5217D62B-C74B-E74F-A167-EAC133435E5A}"/>
              </a:ext>
            </a:extLst>
          </p:cNvPr>
          <p:cNvSpPr>
            <a:spLocks noChangeShapeType="1"/>
          </p:cNvSpPr>
          <p:nvPr/>
        </p:nvSpPr>
        <p:spPr bwMode="auto">
          <a:xfrm flipH="1">
            <a:off x="3743391" y="4034677"/>
            <a:ext cx="56158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72" name="Line 55">
            <a:extLst>
              <a:ext uri="{FF2B5EF4-FFF2-40B4-BE49-F238E27FC236}">
                <a16:creationId xmlns:a16="http://schemas.microsoft.com/office/drawing/2014/main" id="{13864E4D-0C95-B848-9A1E-13BC90244670}"/>
              </a:ext>
            </a:extLst>
          </p:cNvPr>
          <p:cNvSpPr>
            <a:spLocks noChangeShapeType="1"/>
          </p:cNvSpPr>
          <p:nvPr/>
        </p:nvSpPr>
        <p:spPr bwMode="auto">
          <a:xfrm flipH="1">
            <a:off x="3857462" y="3642072"/>
            <a:ext cx="851149" cy="8506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73" name="Line 57">
            <a:extLst>
              <a:ext uri="{FF2B5EF4-FFF2-40B4-BE49-F238E27FC236}">
                <a16:creationId xmlns:a16="http://schemas.microsoft.com/office/drawing/2014/main" id="{BF96F5E7-6F33-8C4E-8B93-288BD347F4C8}"/>
              </a:ext>
            </a:extLst>
          </p:cNvPr>
          <p:cNvSpPr>
            <a:spLocks noChangeShapeType="1"/>
          </p:cNvSpPr>
          <p:nvPr/>
        </p:nvSpPr>
        <p:spPr bwMode="auto">
          <a:xfrm flipH="1">
            <a:off x="4706741" y="3642217"/>
            <a:ext cx="4051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308" name="Group 127">
            <a:extLst>
              <a:ext uri="{FF2B5EF4-FFF2-40B4-BE49-F238E27FC236}">
                <a16:creationId xmlns:a16="http://schemas.microsoft.com/office/drawing/2014/main" id="{5A859FBC-BCA2-C842-8621-8728D6AA737D}"/>
              </a:ext>
            </a:extLst>
          </p:cNvPr>
          <p:cNvGrpSpPr>
            <a:grpSpLocks/>
          </p:cNvGrpSpPr>
          <p:nvPr/>
        </p:nvGrpSpPr>
        <p:grpSpPr bwMode="auto">
          <a:xfrm>
            <a:off x="5648969" y="3355409"/>
            <a:ext cx="213518" cy="433111"/>
            <a:chOff x="4140" y="429"/>
            <a:chExt cx="1425" cy="2396"/>
          </a:xfrm>
        </p:grpSpPr>
        <p:sp>
          <p:nvSpPr>
            <p:cNvPr id="382" name="Freeform 128">
              <a:extLst>
                <a:ext uri="{FF2B5EF4-FFF2-40B4-BE49-F238E27FC236}">
                  <a16:creationId xmlns:a16="http://schemas.microsoft.com/office/drawing/2014/main" id="{53E7DA9C-A2FB-2A47-9F85-7E7A65DE8A50}"/>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83" name="Rectangle 129">
              <a:extLst>
                <a:ext uri="{FF2B5EF4-FFF2-40B4-BE49-F238E27FC236}">
                  <a16:creationId xmlns:a16="http://schemas.microsoft.com/office/drawing/2014/main" id="{3AF5C3FC-49CB-F149-8EC4-D3CE93FBDCDA}"/>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84" name="Freeform 130">
              <a:extLst>
                <a:ext uri="{FF2B5EF4-FFF2-40B4-BE49-F238E27FC236}">
                  <a16:creationId xmlns:a16="http://schemas.microsoft.com/office/drawing/2014/main" id="{7C42DC53-39FF-5A49-8C4F-6C40C63A2CAD}"/>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85" name="Freeform 131">
              <a:extLst>
                <a:ext uri="{FF2B5EF4-FFF2-40B4-BE49-F238E27FC236}">
                  <a16:creationId xmlns:a16="http://schemas.microsoft.com/office/drawing/2014/main" id="{904C6061-3C0D-024D-9392-F0BBD56C7B4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86" name="Rectangle 132">
              <a:extLst>
                <a:ext uri="{FF2B5EF4-FFF2-40B4-BE49-F238E27FC236}">
                  <a16:creationId xmlns:a16="http://schemas.microsoft.com/office/drawing/2014/main" id="{CBF7762D-B9E1-3F42-8A5B-2FD716C9EFA6}"/>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87" name="Group 133">
              <a:extLst>
                <a:ext uri="{FF2B5EF4-FFF2-40B4-BE49-F238E27FC236}">
                  <a16:creationId xmlns:a16="http://schemas.microsoft.com/office/drawing/2014/main" id="{37F59F7C-B64B-B948-AF1B-7F3AF0207575}"/>
                </a:ext>
              </a:extLst>
            </p:cNvPr>
            <p:cNvGrpSpPr>
              <a:grpSpLocks/>
            </p:cNvGrpSpPr>
            <p:nvPr/>
          </p:nvGrpSpPr>
          <p:grpSpPr bwMode="auto">
            <a:xfrm>
              <a:off x="4749" y="668"/>
              <a:ext cx="581" cy="145"/>
              <a:chOff x="614" y="2568"/>
              <a:chExt cx="725" cy="139"/>
            </a:xfrm>
          </p:grpSpPr>
          <p:sp>
            <p:nvSpPr>
              <p:cNvPr id="412" name="AutoShape 134">
                <a:extLst>
                  <a:ext uri="{FF2B5EF4-FFF2-40B4-BE49-F238E27FC236}">
                    <a16:creationId xmlns:a16="http://schemas.microsoft.com/office/drawing/2014/main" id="{DC9F766E-CCD1-BE4A-94CB-63A12C7B94DB}"/>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13" name="AutoShape 135">
                <a:extLst>
                  <a:ext uri="{FF2B5EF4-FFF2-40B4-BE49-F238E27FC236}">
                    <a16:creationId xmlns:a16="http://schemas.microsoft.com/office/drawing/2014/main" id="{DD08DC7B-FBF1-C548-A5EC-8949A2770AAA}"/>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88" name="Rectangle 136">
              <a:extLst>
                <a:ext uri="{FF2B5EF4-FFF2-40B4-BE49-F238E27FC236}">
                  <a16:creationId xmlns:a16="http://schemas.microsoft.com/office/drawing/2014/main" id="{C3C4DB9B-2C11-974B-AE3D-EEE3882C2E58}"/>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89" name="Group 137">
              <a:extLst>
                <a:ext uri="{FF2B5EF4-FFF2-40B4-BE49-F238E27FC236}">
                  <a16:creationId xmlns:a16="http://schemas.microsoft.com/office/drawing/2014/main" id="{EC619C0F-379A-2342-B3D5-485A8C9E4063}"/>
                </a:ext>
              </a:extLst>
            </p:cNvPr>
            <p:cNvGrpSpPr>
              <a:grpSpLocks/>
            </p:cNvGrpSpPr>
            <p:nvPr/>
          </p:nvGrpSpPr>
          <p:grpSpPr bwMode="auto">
            <a:xfrm>
              <a:off x="4747" y="994"/>
              <a:ext cx="581" cy="134"/>
              <a:chOff x="614" y="2568"/>
              <a:chExt cx="725" cy="139"/>
            </a:xfrm>
          </p:grpSpPr>
          <p:sp>
            <p:nvSpPr>
              <p:cNvPr id="410" name="AutoShape 138">
                <a:extLst>
                  <a:ext uri="{FF2B5EF4-FFF2-40B4-BE49-F238E27FC236}">
                    <a16:creationId xmlns:a16="http://schemas.microsoft.com/office/drawing/2014/main" id="{2F03F1AA-B144-6441-82E1-7E7D399D4042}"/>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11" name="AutoShape 139">
                <a:extLst>
                  <a:ext uri="{FF2B5EF4-FFF2-40B4-BE49-F238E27FC236}">
                    <a16:creationId xmlns:a16="http://schemas.microsoft.com/office/drawing/2014/main" id="{F6577811-E5CB-A24A-9C7F-8DD1CEEA402E}"/>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90" name="Rectangle 140">
              <a:extLst>
                <a:ext uri="{FF2B5EF4-FFF2-40B4-BE49-F238E27FC236}">
                  <a16:creationId xmlns:a16="http://schemas.microsoft.com/office/drawing/2014/main" id="{905394A9-0D77-834D-B74B-528F8F2CC8AC}"/>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91" name="Rectangle 141">
              <a:extLst>
                <a:ext uri="{FF2B5EF4-FFF2-40B4-BE49-F238E27FC236}">
                  <a16:creationId xmlns:a16="http://schemas.microsoft.com/office/drawing/2014/main" id="{54E45B44-7162-414B-951E-CC6695CB2B24}"/>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92" name="Group 142">
              <a:extLst>
                <a:ext uri="{FF2B5EF4-FFF2-40B4-BE49-F238E27FC236}">
                  <a16:creationId xmlns:a16="http://schemas.microsoft.com/office/drawing/2014/main" id="{AD966B92-0483-3941-BD39-3D5F6359C8E3}"/>
                </a:ext>
              </a:extLst>
            </p:cNvPr>
            <p:cNvGrpSpPr>
              <a:grpSpLocks/>
            </p:cNvGrpSpPr>
            <p:nvPr/>
          </p:nvGrpSpPr>
          <p:grpSpPr bwMode="auto">
            <a:xfrm>
              <a:off x="4735" y="1627"/>
              <a:ext cx="582" cy="151"/>
              <a:chOff x="614" y="2568"/>
              <a:chExt cx="725" cy="139"/>
            </a:xfrm>
          </p:grpSpPr>
          <p:sp>
            <p:nvSpPr>
              <p:cNvPr id="408" name="AutoShape 143">
                <a:extLst>
                  <a:ext uri="{FF2B5EF4-FFF2-40B4-BE49-F238E27FC236}">
                    <a16:creationId xmlns:a16="http://schemas.microsoft.com/office/drawing/2014/main" id="{632896F6-0B90-8F4D-96AE-09DA88C7C800}"/>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9" name="AutoShape 144">
                <a:extLst>
                  <a:ext uri="{FF2B5EF4-FFF2-40B4-BE49-F238E27FC236}">
                    <a16:creationId xmlns:a16="http://schemas.microsoft.com/office/drawing/2014/main" id="{AFD82636-77B9-2B47-8699-D3BF427B33A8}"/>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93" name="Freeform 145">
              <a:extLst>
                <a:ext uri="{FF2B5EF4-FFF2-40B4-BE49-F238E27FC236}">
                  <a16:creationId xmlns:a16="http://schemas.microsoft.com/office/drawing/2014/main" id="{35166E21-5125-774B-9623-4EF221B04D86}"/>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394" name="Group 146">
              <a:extLst>
                <a:ext uri="{FF2B5EF4-FFF2-40B4-BE49-F238E27FC236}">
                  <a16:creationId xmlns:a16="http://schemas.microsoft.com/office/drawing/2014/main" id="{6C8DAE71-3F1C-904C-85C2-214CB59E7094}"/>
                </a:ext>
              </a:extLst>
            </p:cNvPr>
            <p:cNvGrpSpPr>
              <a:grpSpLocks/>
            </p:cNvGrpSpPr>
            <p:nvPr/>
          </p:nvGrpSpPr>
          <p:grpSpPr bwMode="auto">
            <a:xfrm>
              <a:off x="4739" y="1327"/>
              <a:ext cx="582" cy="139"/>
              <a:chOff x="614" y="2568"/>
              <a:chExt cx="725" cy="139"/>
            </a:xfrm>
          </p:grpSpPr>
          <p:sp>
            <p:nvSpPr>
              <p:cNvPr id="406" name="AutoShape 147">
                <a:extLst>
                  <a:ext uri="{FF2B5EF4-FFF2-40B4-BE49-F238E27FC236}">
                    <a16:creationId xmlns:a16="http://schemas.microsoft.com/office/drawing/2014/main" id="{87A402FD-47EE-FD44-AD9E-357434560E17}"/>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7" name="AutoShape 148">
                <a:extLst>
                  <a:ext uri="{FF2B5EF4-FFF2-40B4-BE49-F238E27FC236}">
                    <a16:creationId xmlns:a16="http://schemas.microsoft.com/office/drawing/2014/main" id="{D38CC5CC-31DB-F84B-B60C-A5487B93F0CD}"/>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95" name="Rectangle 149">
              <a:extLst>
                <a:ext uri="{FF2B5EF4-FFF2-40B4-BE49-F238E27FC236}">
                  <a16:creationId xmlns:a16="http://schemas.microsoft.com/office/drawing/2014/main" id="{0FDFE2FA-B251-B04D-9A87-9FA1DEE270F3}"/>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96" name="Freeform 150">
              <a:extLst>
                <a:ext uri="{FF2B5EF4-FFF2-40B4-BE49-F238E27FC236}">
                  <a16:creationId xmlns:a16="http://schemas.microsoft.com/office/drawing/2014/main" id="{861A3A88-011C-1648-B5E0-F5583D0CB17F}"/>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97" name="Freeform 151">
              <a:extLst>
                <a:ext uri="{FF2B5EF4-FFF2-40B4-BE49-F238E27FC236}">
                  <a16:creationId xmlns:a16="http://schemas.microsoft.com/office/drawing/2014/main" id="{FF9AD10E-0B20-D549-B4F4-E090093215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98" name="Oval 152">
              <a:extLst>
                <a:ext uri="{FF2B5EF4-FFF2-40B4-BE49-F238E27FC236}">
                  <a16:creationId xmlns:a16="http://schemas.microsoft.com/office/drawing/2014/main" id="{7FC6D115-11CC-8C42-84FB-F9380DF797E2}"/>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99" name="Freeform 153">
              <a:extLst>
                <a:ext uri="{FF2B5EF4-FFF2-40B4-BE49-F238E27FC236}">
                  <a16:creationId xmlns:a16="http://schemas.microsoft.com/office/drawing/2014/main" id="{FA893A70-E205-C74B-B0B1-F0BE1C5379C6}"/>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00" name="AutoShape 154">
              <a:extLst>
                <a:ext uri="{FF2B5EF4-FFF2-40B4-BE49-F238E27FC236}">
                  <a16:creationId xmlns:a16="http://schemas.microsoft.com/office/drawing/2014/main" id="{CA3DE6E4-EC59-C54E-A06D-302F82AD7F5B}"/>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1" name="AutoShape 155">
              <a:extLst>
                <a:ext uri="{FF2B5EF4-FFF2-40B4-BE49-F238E27FC236}">
                  <a16:creationId xmlns:a16="http://schemas.microsoft.com/office/drawing/2014/main" id="{D5954570-3A29-A04C-A694-89339B8CA162}"/>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2" name="Oval 156">
              <a:extLst>
                <a:ext uri="{FF2B5EF4-FFF2-40B4-BE49-F238E27FC236}">
                  <a16:creationId xmlns:a16="http://schemas.microsoft.com/office/drawing/2014/main" id="{6D15A2AA-735B-1540-83A7-0CF4980B6F6A}"/>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3" name="Oval 157">
              <a:extLst>
                <a:ext uri="{FF2B5EF4-FFF2-40B4-BE49-F238E27FC236}">
                  <a16:creationId xmlns:a16="http://schemas.microsoft.com/office/drawing/2014/main" id="{DBA0EFAE-DA9A-C341-9586-349045E9E09A}"/>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404" name="Oval 158">
              <a:extLst>
                <a:ext uri="{FF2B5EF4-FFF2-40B4-BE49-F238E27FC236}">
                  <a16:creationId xmlns:a16="http://schemas.microsoft.com/office/drawing/2014/main" id="{419BE2D4-504A-B24C-9BA2-88012DDF9C40}"/>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5" name="Rectangle 159">
              <a:extLst>
                <a:ext uri="{FF2B5EF4-FFF2-40B4-BE49-F238E27FC236}">
                  <a16:creationId xmlns:a16="http://schemas.microsoft.com/office/drawing/2014/main" id="{12323152-8DFE-D54A-8022-8B7157278EB3}"/>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317" name="Group 160">
            <a:extLst>
              <a:ext uri="{FF2B5EF4-FFF2-40B4-BE49-F238E27FC236}">
                <a16:creationId xmlns:a16="http://schemas.microsoft.com/office/drawing/2014/main" id="{FA087400-17DC-374A-8B3D-047A843A930C}"/>
              </a:ext>
            </a:extLst>
          </p:cNvPr>
          <p:cNvGrpSpPr>
            <a:grpSpLocks/>
          </p:cNvGrpSpPr>
          <p:nvPr/>
        </p:nvGrpSpPr>
        <p:grpSpPr bwMode="auto">
          <a:xfrm>
            <a:off x="438973" y="4241457"/>
            <a:ext cx="484073" cy="426879"/>
            <a:chOff x="-44" y="1473"/>
            <a:chExt cx="981" cy="1105"/>
          </a:xfrm>
        </p:grpSpPr>
        <p:pic>
          <p:nvPicPr>
            <p:cNvPr id="380" name="Picture 161" descr="desktop_computer_stylized_medium">
              <a:extLst>
                <a:ext uri="{FF2B5EF4-FFF2-40B4-BE49-F238E27FC236}">
                  <a16:creationId xmlns:a16="http://schemas.microsoft.com/office/drawing/2014/main" id="{3EA6EC22-E034-D743-91DD-5D279096F0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1" name="Freeform 162">
              <a:extLst>
                <a:ext uri="{FF2B5EF4-FFF2-40B4-BE49-F238E27FC236}">
                  <a16:creationId xmlns:a16="http://schemas.microsoft.com/office/drawing/2014/main" id="{3DE644EB-7288-364C-85AD-A0B8C3C2737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320" name="Group 163">
            <a:extLst>
              <a:ext uri="{FF2B5EF4-FFF2-40B4-BE49-F238E27FC236}">
                <a16:creationId xmlns:a16="http://schemas.microsoft.com/office/drawing/2014/main" id="{C67AA62F-6B41-6E41-82AB-388CDEBE1BF4}"/>
              </a:ext>
            </a:extLst>
          </p:cNvPr>
          <p:cNvGrpSpPr>
            <a:grpSpLocks/>
          </p:cNvGrpSpPr>
          <p:nvPr/>
        </p:nvGrpSpPr>
        <p:grpSpPr bwMode="auto">
          <a:xfrm>
            <a:off x="5356478" y="4302645"/>
            <a:ext cx="213518" cy="433111"/>
            <a:chOff x="4140" y="429"/>
            <a:chExt cx="1425" cy="2396"/>
          </a:xfrm>
        </p:grpSpPr>
        <p:sp>
          <p:nvSpPr>
            <p:cNvPr id="348" name="Freeform 164">
              <a:extLst>
                <a:ext uri="{FF2B5EF4-FFF2-40B4-BE49-F238E27FC236}">
                  <a16:creationId xmlns:a16="http://schemas.microsoft.com/office/drawing/2014/main" id="{D195FCDA-1D6E-A14F-813E-82BA881BA57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49" name="Rectangle 165">
              <a:extLst>
                <a:ext uri="{FF2B5EF4-FFF2-40B4-BE49-F238E27FC236}">
                  <a16:creationId xmlns:a16="http://schemas.microsoft.com/office/drawing/2014/main" id="{08336962-E72A-234B-AE02-13BF68CF9D88}"/>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50" name="Freeform 166">
              <a:extLst>
                <a:ext uri="{FF2B5EF4-FFF2-40B4-BE49-F238E27FC236}">
                  <a16:creationId xmlns:a16="http://schemas.microsoft.com/office/drawing/2014/main" id="{9CC8CF3D-B0E5-DF41-A2B1-CB144840173A}"/>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51" name="Freeform 167">
              <a:extLst>
                <a:ext uri="{FF2B5EF4-FFF2-40B4-BE49-F238E27FC236}">
                  <a16:creationId xmlns:a16="http://schemas.microsoft.com/office/drawing/2014/main" id="{A62F35DC-6D41-2C46-9982-EC06FA2C340F}"/>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52" name="Rectangle 168">
              <a:extLst>
                <a:ext uri="{FF2B5EF4-FFF2-40B4-BE49-F238E27FC236}">
                  <a16:creationId xmlns:a16="http://schemas.microsoft.com/office/drawing/2014/main" id="{41008D83-EBD9-A042-BDC0-CCFD7F0B7B12}"/>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53" name="Group 169">
              <a:extLst>
                <a:ext uri="{FF2B5EF4-FFF2-40B4-BE49-F238E27FC236}">
                  <a16:creationId xmlns:a16="http://schemas.microsoft.com/office/drawing/2014/main" id="{D5C2A6D0-2900-374F-8B47-7CAC43E5EA66}"/>
                </a:ext>
              </a:extLst>
            </p:cNvPr>
            <p:cNvGrpSpPr>
              <a:grpSpLocks/>
            </p:cNvGrpSpPr>
            <p:nvPr/>
          </p:nvGrpSpPr>
          <p:grpSpPr bwMode="auto">
            <a:xfrm>
              <a:off x="4749" y="668"/>
              <a:ext cx="581" cy="145"/>
              <a:chOff x="614" y="2568"/>
              <a:chExt cx="725" cy="139"/>
            </a:xfrm>
          </p:grpSpPr>
          <p:sp>
            <p:nvSpPr>
              <p:cNvPr id="378" name="AutoShape 170">
                <a:extLst>
                  <a:ext uri="{FF2B5EF4-FFF2-40B4-BE49-F238E27FC236}">
                    <a16:creationId xmlns:a16="http://schemas.microsoft.com/office/drawing/2014/main" id="{316161F8-F72E-8842-A7EA-ACD5553EBA20}"/>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79" name="AutoShape 171">
                <a:extLst>
                  <a:ext uri="{FF2B5EF4-FFF2-40B4-BE49-F238E27FC236}">
                    <a16:creationId xmlns:a16="http://schemas.microsoft.com/office/drawing/2014/main" id="{65D8DF1E-DC5A-4048-8F8A-B22E74465030}"/>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54" name="Rectangle 172">
              <a:extLst>
                <a:ext uri="{FF2B5EF4-FFF2-40B4-BE49-F238E27FC236}">
                  <a16:creationId xmlns:a16="http://schemas.microsoft.com/office/drawing/2014/main" id="{F0278590-CB35-2B4C-8960-A8E639AE0BFF}"/>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55" name="Group 173">
              <a:extLst>
                <a:ext uri="{FF2B5EF4-FFF2-40B4-BE49-F238E27FC236}">
                  <a16:creationId xmlns:a16="http://schemas.microsoft.com/office/drawing/2014/main" id="{6B7EAD7C-E09C-8C45-93EA-4861697FBBA8}"/>
                </a:ext>
              </a:extLst>
            </p:cNvPr>
            <p:cNvGrpSpPr>
              <a:grpSpLocks/>
            </p:cNvGrpSpPr>
            <p:nvPr/>
          </p:nvGrpSpPr>
          <p:grpSpPr bwMode="auto">
            <a:xfrm>
              <a:off x="4747" y="994"/>
              <a:ext cx="581" cy="134"/>
              <a:chOff x="614" y="2568"/>
              <a:chExt cx="725" cy="139"/>
            </a:xfrm>
          </p:grpSpPr>
          <p:sp>
            <p:nvSpPr>
              <p:cNvPr id="376" name="AutoShape 174">
                <a:extLst>
                  <a:ext uri="{FF2B5EF4-FFF2-40B4-BE49-F238E27FC236}">
                    <a16:creationId xmlns:a16="http://schemas.microsoft.com/office/drawing/2014/main" id="{B100E59C-193E-F74A-9B2F-64705FC8DCCC}"/>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77" name="AutoShape 175">
                <a:extLst>
                  <a:ext uri="{FF2B5EF4-FFF2-40B4-BE49-F238E27FC236}">
                    <a16:creationId xmlns:a16="http://schemas.microsoft.com/office/drawing/2014/main" id="{C5CAF38F-0311-FF44-974E-7B3A277A8628}"/>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56" name="Rectangle 176">
              <a:extLst>
                <a:ext uri="{FF2B5EF4-FFF2-40B4-BE49-F238E27FC236}">
                  <a16:creationId xmlns:a16="http://schemas.microsoft.com/office/drawing/2014/main" id="{950C602D-D3E9-9D49-95E7-FEAA72A87184}"/>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57" name="Rectangle 177">
              <a:extLst>
                <a:ext uri="{FF2B5EF4-FFF2-40B4-BE49-F238E27FC236}">
                  <a16:creationId xmlns:a16="http://schemas.microsoft.com/office/drawing/2014/main" id="{08A4D495-7D7A-BC4E-B504-63349FFAAB6E}"/>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58" name="Group 178">
              <a:extLst>
                <a:ext uri="{FF2B5EF4-FFF2-40B4-BE49-F238E27FC236}">
                  <a16:creationId xmlns:a16="http://schemas.microsoft.com/office/drawing/2014/main" id="{F305A5C0-33C8-774E-A415-F8DB3638929B}"/>
                </a:ext>
              </a:extLst>
            </p:cNvPr>
            <p:cNvGrpSpPr>
              <a:grpSpLocks/>
            </p:cNvGrpSpPr>
            <p:nvPr/>
          </p:nvGrpSpPr>
          <p:grpSpPr bwMode="auto">
            <a:xfrm>
              <a:off x="4735" y="1627"/>
              <a:ext cx="582" cy="151"/>
              <a:chOff x="614" y="2568"/>
              <a:chExt cx="725" cy="139"/>
            </a:xfrm>
          </p:grpSpPr>
          <p:sp>
            <p:nvSpPr>
              <p:cNvPr id="374" name="AutoShape 179">
                <a:extLst>
                  <a:ext uri="{FF2B5EF4-FFF2-40B4-BE49-F238E27FC236}">
                    <a16:creationId xmlns:a16="http://schemas.microsoft.com/office/drawing/2014/main" id="{1D60B3F0-C96C-CF4F-AE8E-9DFC4AC8DCD2}"/>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75" name="AutoShape 180">
                <a:extLst>
                  <a:ext uri="{FF2B5EF4-FFF2-40B4-BE49-F238E27FC236}">
                    <a16:creationId xmlns:a16="http://schemas.microsoft.com/office/drawing/2014/main" id="{59F17474-B1E9-5A4A-95BC-0FFA152A6A99}"/>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59" name="Freeform 181">
              <a:extLst>
                <a:ext uri="{FF2B5EF4-FFF2-40B4-BE49-F238E27FC236}">
                  <a16:creationId xmlns:a16="http://schemas.microsoft.com/office/drawing/2014/main" id="{4D4849DA-5BB5-194F-B347-D9C0FD3BCD1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360" name="Group 182">
              <a:extLst>
                <a:ext uri="{FF2B5EF4-FFF2-40B4-BE49-F238E27FC236}">
                  <a16:creationId xmlns:a16="http://schemas.microsoft.com/office/drawing/2014/main" id="{387B571D-6B5A-D54A-893E-26AE8531647F}"/>
                </a:ext>
              </a:extLst>
            </p:cNvPr>
            <p:cNvGrpSpPr>
              <a:grpSpLocks/>
            </p:cNvGrpSpPr>
            <p:nvPr/>
          </p:nvGrpSpPr>
          <p:grpSpPr bwMode="auto">
            <a:xfrm>
              <a:off x="4739" y="1327"/>
              <a:ext cx="582" cy="139"/>
              <a:chOff x="614" y="2568"/>
              <a:chExt cx="725" cy="139"/>
            </a:xfrm>
          </p:grpSpPr>
          <p:sp>
            <p:nvSpPr>
              <p:cNvPr id="372" name="AutoShape 183">
                <a:extLst>
                  <a:ext uri="{FF2B5EF4-FFF2-40B4-BE49-F238E27FC236}">
                    <a16:creationId xmlns:a16="http://schemas.microsoft.com/office/drawing/2014/main" id="{5B2C6A46-36B9-A645-9C38-687443126F02}"/>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73" name="AutoShape 184">
                <a:extLst>
                  <a:ext uri="{FF2B5EF4-FFF2-40B4-BE49-F238E27FC236}">
                    <a16:creationId xmlns:a16="http://schemas.microsoft.com/office/drawing/2014/main" id="{02DF9FD3-61E5-B44A-9E31-BCF57F474015}"/>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61" name="Rectangle 185">
              <a:extLst>
                <a:ext uri="{FF2B5EF4-FFF2-40B4-BE49-F238E27FC236}">
                  <a16:creationId xmlns:a16="http://schemas.microsoft.com/office/drawing/2014/main" id="{F669C71A-A324-3F42-B2FE-2FE5DA2A8DED}"/>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62" name="Freeform 186">
              <a:extLst>
                <a:ext uri="{FF2B5EF4-FFF2-40B4-BE49-F238E27FC236}">
                  <a16:creationId xmlns:a16="http://schemas.microsoft.com/office/drawing/2014/main" id="{1BE5E4D2-2391-A140-B438-A2BFAB94D309}"/>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63" name="Freeform 187">
              <a:extLst>
                <a:ext uri="{FF2B5EF4-FFF2-40B4-BE49-F238E27FC236}">
                  <a16:creationId xmlns:a16="http://schemas.microsoft.com/office/drawing/2014/main" id="{F61AA69B-2497-BB41-84E6-2379E99BE2CC}"/>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64" name="Oval 188">
              <a:extLst>
                <a:ext uri="{FF2B5EF4-FFF2-40B4-BE49-F238E27FC236}">
                  <a16:creationId xmlns:a16="http://schemas.microsoft.com/office/drawing/2014/main" id="{E5FC988D-0562-6D4B-B677-9976C97CCB3E}"/>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65" name="Freeform 189">
              <a:extLst>
                <a:ext uri="{FF2B5EF4-FFF2-40B4-BE49-F238E27FC236}">
                  <a16:creationId xmlns:a16="http://schemas.microsoft.com/office/drawing/2014/main" id="{5F9AF67B-EB16-1940-9E54-CD01DD73DF6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66" name="AutoShape 190">
              <a:extLst>
                <a:ext uri="{FF2B5EF4-FFF2-40B4-BE49-F238E27FC236}">
                  <a16:creationId xmlns:a16="http://schemas.microsoft.com/office/drawing/2014/main" id="{425C5A13-F083-B641-AE96-394F4EC8B801}"/>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67" name="AutoShape 191">
              <a:extLst>
                <a:ext uri="{FF2B5EF4-FFF2-40B4-BE49-F238E27FC236}">
                  <a16:creationId xmlns:a16="http://schemas.microsoft.com/office/drawing/2014/main" id="{6A53B106-9919-0D42-AB27-C542B277A4D3}"/>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68" name="Oval 192">
              <a:extLst>
                <a:ext uri="{FF2B5EF4-FFF2-40B4-BE49-F238E27FC236}">
                  <a16:creationId xmlns:a16="http://schemas.microsoft.com/office/drawing/2014/main" id="{20C525CE-1753-F641-9DA5-9A348D00FCC7}"/>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69" name="Oval 193">
              <a:extLst>
                <a:ext uri="{FF2B5EF4-FFF2-40B4-BE49-F238E27FC236}">
                  <a16:creationId xmlns:a16="http://schemas.microsoft.com/office/drawing/2014/main" id="{98E2DDA5-BB4C-C44C-94CB-E3E75C14A37B}"/>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370" name="Oval 194">
              <a:extLst>
                <a:ext uri="{FF2B5EF4-FFF2-40B4-BE49-F238E27FC236}">
                  <a16:creationId xmlns:a16="http://schemas.microsoft.com/office/drawing/2014/main" id="{BE983F88-4E1D-8D4F-BAE7-B4FF6986BCA9}"/>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71" name="Rectangle 195">
              <a:extLst>
                <a:ext uri="{FF2B5EF4-FFF2-40B4-BE49-F238E27FC236}">
                  <a16:creationId xmlns:a16="http://schemas.microsoft.com/office/drawing/2014/main" id="{6517F9BF-0412-704A-8CF4-5197BADDBEC3}"/>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21" name="Line 57">
            <a:extLst>
              <a:ext uri="{FF2B5EF4-FFF2-40B4-BE49-F238E27FC236}">
                <a16:creationId xmlns:a16="http://schemas.microsoft.com/office/drawing/2014/main" id="{68763ED6-942C-0F41-AD7D-01D0E5880E9B}"/>
              </a:ext>
            </a:extLst>
          </p:cNvPr>
          <p:cNvSpPr>
            <a:spLocks noChangeShapeType="1"/>
          </p:cNvSpPr>
          <p:nvPr/>
        </p:nvSpPr>
        <p:spPr bwMode="auto">
          <a:xfrm flipH="1">
            <a:off x="3866527" y="4491277"/>
            <a:ext cx="75743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22" name="Line 57">
            <a:extLst>
              <a:ext uri="{FF2B5EF4-FFF2-40B4-BE49-F238E27FC236}">
                <a16:creationId xmlns:a16="http://schemas.microsoft.com/office/drawing/2014/main" id="{F860BD77-FEC3-1440-9C5F-412C1944CF71}"/>
              </a:ext>
            </a:extLst>
          </p:cNvPr>
          <p:cNvSpPr>
            <a:spLocks noChangeShapeType="1"/>
          </p:cNvSpPr>
          <p:nvPr/>
        </p:nvSpPr>
        <p:spPr bwMode="auto">
          <a:xfrm flipH="1">
            <a:off x="2250897" y="3639916"/>
            <a:ext cx="4051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23" name="Line 57">
            <a:extLst>
              <a:ext uri="{FF2B5EF4-FFF2-40B4-BE49-F238E27FC236}">
                <a16:creationId xmlns:a16="http://schemas.microsoft.com/office/drawing/2014/main" id="{27B00412-D610-DE4A-846E-7A4177E41EB4}"/>
              </a:ext>
            </a:extLst>
          </p:cNvPr>
          <p:cNvSpPr>
            <a:spLocks noChangeShapeType="1"/>
          </p:cNvSpPr>
          <p:nvPr/>
        </p:nvSpPr>
        <p:spPr bwMode="auto">
          <a:xfrm flipH="1">
            <a:off x="1402043" y="4493579"/>
            <a:ext cx="4051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324" name="Group 323">
            <a:extLst>
              <a:ext uri="{FF2B5EF4-FFF2-40B4-BE49-F238E27FC236}">
                <a16:creationId xmlns:a16="http://schemas.microsoft.com/office/drawing/2014/main" id="{E8361AD1-D10B-914D-B557-ED00BB81668B}"/>
              </a:ext>
            </a:extLst>
          </p:cNvPr>
          <p:cNvGrpSpPr/>
          <p:nvPr/>
        </p:nvGrpSpPr>
        <p:grpSpPr>
          <a:xfrm>
            <a:off x="2061817" y="2570560"/>
            <a:ext cx="2138708" cy="709613"/>
            <a:chOff x="2749090" y="3427413"/>
            <a:chExt cx="2851610" cy="946150"/>
          </a:xfrm>
        </p:grpSpPr>
        <p:sp>
          <p:nvSpPr>
            <p:cNvPr id="341" name="Text Box 68">
              <a:extLst>
                <a:ext uri="{FF2B5EF4-FFF2-40B4-BE49-F238E27FC236}">
                  <a16:creationId xmlns:a16="http://schemas.microsoft.com/office/drawing/2014/main" id="{3B9B04FF-F305-1B42-B32C-BD98A3457B82}"/>
                </a:ext>
              </a:extLst>
            </p:cNvPr>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500" kern="1200" dirty="0" err="1">
                  <a:solidFill>
                    <a:srgbClr val="C00000"/>
                  </a:solidFill>
                  <a:latin typeface="Symbol" pitchFamily="2" charset="2"/>
                  <a:cs typeface="+mn-cs"/>
                </a:rPr>
                <a:t>l</a:t>
              </a:r>
              <a:r>
                <a:rPr lang="en-US" altLang="en-US" sz="1500" kern="1200" baseline="-25000" dirty="0" err="1">
                  <a:solidFill>
                    <a:srgbClr val="C00000"/>
                  </a:solidFill>
                  <a:latin typeface="Arial" panose="020B0604020202020204" pitchFamily="34" charset="0"/>
                  <a:cs typeface="+mn-cs"/>
                </a:rPr>
                <a:t>in</a:t>
              </a:r>
              <a:r>
                <a:rPr lang="en-US" altLang="en-US" sz="1200" kern="1200" baseline="-25000" dirty="0">
                  <a:solidFill>
                    <a:srgbClr val="C00000"/>
                  </a:solidFill>
                  <a:latin typeface="Arial" panose="020B0604020202020204" pitchFamily="34" charset="0"/>
                  <a:cs typeface="+mn-cs"/>
                </a:rPr>
                <a:t> </a:t>
              </a:r>
              <a:r>
                <a:rPr lang="en-US" altLang="en-US" sz="1200" kern="1200" dirty="0">
                  <a:solidFill>
                    <a:srgbClr val="C00000"/>
                  </a:solidFill>
                  <a:latin typeface="Arial" panose="020B0604020202020204" pitchFamily="34" charset="0"/>
                  <a:cs typeface="+mn-cs"/>
                </a:rPr>
                <a:t>: original data</a:t>
              </a:r>
              <a:endParaRPr lang="en-US" altLang="en-US" sz="1200" kern="1200" dirty="0">
                <a:solidFill>
                  <a:srgbClr val="C00000"/>
                </a:solidFill>
                <a:latin typeface="Comic Sans MS" panose="030F0902030302020204" pitchFamily="66" charset="0"/>
                <a:cs typeface="+mn-cs"/>
              </a:endParaRPr>
            </a:p>
          </p:txBody>
        </p:sp>
        <p:sp>
          <p:nvSpPr>
            <p:cNvPr id="342" name="Oval 217">
              <a:extLst>
                <a:ext uri="{FF2B5EF4-FFF2-40B4-BE49-F238E27FC236}">
                  <a16:creationId xmlns:a16="http://schemas.microsoft.com/office/drawing/2014/main" id="{EDF2431F-1AB1-4C49-A181-71EBA9C9AEE4}"/>
                </a:ext>
              </a:extLst>
            </p:cNvPr>
            <p:cNvSpPr>
              <a:spLocks noChangeArrowheads="1"/>
            </p:cNvSpPr>
            <p:nvPr/>
          </p:nvSpPr>
          <p:spPr bwMode="auto">
            <a:xfrm>
              <a:off x="2749090"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343" name="Line 229">
              <a:extLst>
                <a:ext uri="{FF2B5EF4-FFF2-40B4-BE49-F238E27FC236}">
                  <a16:creationId xmlns:a16="http://schemas.microsoft.com/office/drawing/2014/main" id="{B59B3A23-BDBB-ED4B-90A7-F3F3742615C8}"/>
                </a:ext>
              </a:extLst>
            </p:cNvPr>
            <p:cNvSpPr>
              <a:spLocks noChangeShapeType="1"/>
            </p:cNvSpPr>
            <p:nvPr/>
          </p:nvSpPr>
          <p:spPr bwMode="auto">
            <a:xfrm>
              <a:off x="4845050" y="3995738"/>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44" name="Oval 232">
              <a:extLst>
                <a:ext uri="{FF2B5EF4-FFF2-40B4-BE49-F238E27FC236}">
                  <a16:creationId xmlns:a16="http://schemas.microsoft.com/office/drawing/2014/main" id="{A0D84490-063F-6249-A3C3-EBD662E3F907}"/>
                </a:ext>
              </a:extLst>
            </p:cNvPr>
            <p:cNvSpPr>
              <a:spLocks noChangeArrowheads="1"/>
            </p:cNvSpPr>
            <p:nvPr/>
          </p:nvSpPr>
          <p:spPr bwMode="auto">
            <a:xfrm>
              <a:off x="2749606"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345" name="Text Box 233">
              <a:extLst>
                <a:ext uri="{FF2B5EF4-FFF2-40B4-BE49-F238E27FC236}">
                  <a16:creationId xmlns:a16="http://schemas.microsoft.com/office/drawing/2014/main" id="{8B358585-163D-654F-995A-9C22E22B5CB1}"/>
                </a:ext>
              </a:extLst>
            </p:cNvPr>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fontAlgn="base">
                <a:spcBef>
                  <a:spcPct val="0"/>
                </a:spcBef>
                <a:spcAft>
                  <a:spcPct val="0"/>
                </a:spcAft>
                <a:buClrTx/>
                <a:defRPr/>
              </a:pPr>
              <a:r>
                <a:rPr lang="en-US" altLang="en-US" sz="1500" kern="1200" dirty="0" err="1">
                  <a:solidFill>
                    <a:srgbClr val="C00000"/>
                  </a:solidFill>
                  <a:latin typeface="Symbol" pitchFamily="2" charset="2"/>
                  <a:cs typeface="+mn-cs"/>
                </a:rPr>
                <a:t>l</a:t>
              </a:r>
              <a:r>
                <a:rPr lang="en-US" altLang="en-US" sz="1500" kern="1200" dirty="0" err="1">
                  <a:solidFill>
                    <a:srgbClr val="C00000"/>
                  </a:solidFill>
                  <a:latin typeface="Arial" panose="020B0604020202020204" pitchFamily="34" charset="0"/>
                  <a:cs typeface="+mn-cs"/>
                </a:rPr>
                <a:t>'</a:t>
              </a:r>
              <a:r>
                <a:rPr lang="en-US" altLang="en-US" sz="1500" kern="1200" baseline="-25000" dirty="0" err="1">
                  <a:solidFill>
                    <a:srgbClr val="C00000"/>
                  </a:solidFill>
                  <a:latin typeface="Arial" panose="020B0604020202020204" pitchFamily="34" charset="0"/>
                  <a:cs typeface="+mn-cs"/>
                </a:rPr>
                <a:t>in</a:t>
              </a:r>
              <a:r>
                <a:rPr lang="en-US" altLang="en-US" sz="1350" kern="1200" dirty="0">
                  <a:solidFill>
                    <a:srgbClr val="C00000"/>
                  </a:solidFill>
                  <a:latin typeface="Arial" panose="020B0604020202020204" pitchFamily="34" charset="0"/>
                  <a:cs typeface="+mn-cs"/>
                </a:rPr>
                <a:t>:</a:t>
              </a:r>
              <a:r>
                <a:rPr lang="en-US" altLang="en-US" sz="1050" kern="1200" dirty="0">
                  <a:solidFill>
                    <a:srgbClr val="C00000"/>
                  </a:solidFill>
                  <a:latin typeface="Arial" panose="020B0604020202020204" pitchFamily="34" charset="0"/>
                  <a:cs typeface="+mn-cs"/>
                </a:rPr>
                <a:t> </a:t>
              </a:r>
              <a:r>
                <a:rPr lang="en-US" altLang="en-US" sz="1200" kern="1200" dirty="0">
                  <a:solidFill>
                    <a:srgbClr val="C00000"/>
                  </a:solidFill>
                  <a:latin typeface="Arial" panose="020B0604020202020204" pitchFamily="34" charset="0"/>
                  <a:cs typeface="+mn-cs"/>
                </a:rPr>
                <a:t>original data, </a:t>
              </a:r>
              <a:r>
                <a:rPr lang="en-US" altLang="en-US" sz="1200" i="1" kern="1200" dirty="0">
                  <a:solidFill>
                    <a:srgbClr val="C00000"/>
                  </a:solidFill>
                  <a:latin typeface="Arial" panose="020B0604020202020204" pitchFamily="34" charset="0"/>
                  <a:cs typeface="+mn-cs"/>
                </a:rPr>
                <a:t>plus</a:t>
              </a:r>
              <a:r>
                <a:rPr lang="en-US" altLang="en-US" sz="1200" kern="1200" dirty="0">
                  <a:solidFill>
                    <a:srgbClr val="C00000"/>
                  </a:solidFill>
                  <a:latin typeface="Arial" panose="020B0604020202020204" pitchFamily="34" charset="0"/>
                  <a:cs typeface="+mn-cs"/>
                </a:rPr>
                <a:t> retransmitted data</a:t>
              </a:r>
              <a:endParaRPr lang="en-US" altLang="en-US" sz="1200" kern="1200" dirty="0">
                <a:solidFill>
                  <a:srgbClr val="C00000"/>
                </a:solidFill>
                <a:latin typeface="Comic Sans MS" panose="030F0902030302020204" pitchFamily="66" charset="0"/>
                <a:cs typeface="+mn-cs"/>
              </a:endParaRPr>
            </a:p>
          </p:txBody>
        </p:sp>
        <p:sp>
          <p:nvSpPr>
            <p:cNvPr id="346" name="Line 234">
              <a:extLst>
                <a:ext uri="{FF2B5EF4-FFF2-40B4-BE49-F238E27FC236}">
                  <a16:creationId xmlns:a16="http://schemas.microsoft.com/office/drawing/2014/main" id="{1E1EF6EB-75EA-3840-81BD-7EFEF385444F}"/>
                </a:ext>
              </a:extLst>
            </p:cNvPr>
            <p:cNvSpPr>
              <a:spLocks noChangeShapeType="1"/>
            </p:cNvSpPr>
            <p:nvPr/>
          </p:nvSpPr>
          <p:spPr bwMode="auto">
            <a:xfrm>
              <a:off x="2909888" y="3916363"/>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47" name="Line 235">
              <a:extLst>
                <a:ext uri="{FF2B5EF4-FFF2-40B4-BE49-F238E27FC236}">
                  <a16:creationId xmlns:a16="http://schemas.microsoft.com/office/drawing/2014/main" id="{B9666650-75BE-044C-8E55-D19782D17F0D}"/>
                </a:ext>
              </a:extLst>
            </p:cNvPr>
            <p:cNvSpPr>
              <a:spLocks noChangeShapeType="1"/>
            </p:cNvSpPr>
            <p:nvPr/>
          </p:nvSpPr>
          <p:spPr bwMode="auto">
            <a:xfrm>
              <a:off x="2905125" y="36830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325" name="Group 324">
            <a:extLst>
              <a:ext uri="{FF2B5EF4-FFF2-40B4-BE49-F238E27FC236}">
                <a16:creationId xmlns:a16="http://schemas.microsoft.com/office/drawing/2014/main" id="{E0A0DEBB-1942-DF47-BE8F-4DC1FAAF267D}"/>
              </a:ext>
            </a:extLst>
          </p:cNvPr>
          <p:cNvGrpSpPr/>
          <p:nvPr/>
        </p:nvGrpSpPr>
        <p:grpSpPr>
          <a:xfrm>
            <a:off x="2185117" y="3914215"/>
            <a:ext cx="1454048" cy="975136"/>
            <a:chOff x="2913490" y="5218953"/>
            <a:chExt cx="1938730" cy="1300181"/>
          </a:xfrm>
        </p:grpSpPr>
        <p:sp>
          <p:nvSpPr>
            <p:cNvPr id="330" name="Text Box 32">
              <a:extLst>
                <a:ext uri="{FF2B5EF4-FFF2-40B4-BE49-F238E27FC236}">
                  <a16:creationId xmlns:a16="http://schemas.microsoft.com/office/drawing/2014/main" id="{2BE67432-4EDA-2144-971A-97E31C21CBFD}"/>
                </a:ext>
              </a:extLst>
            </p:cNvPr>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fontAlgn="base">
                <a:spcBef>
                  <a:spcPct val="0"/>
                </a:spcBef>
                <a:spcAft>
                  <a:spcPct val="0"/>
                </a:spcAft>
                <a:buClrTx/>
                <a:defRPr/>
              </a:pPr>
              <a:r>
                <a:rPr lang="en-US" altLang="en-US" sz="1200" b="1" i="1" kern="1200" dirty="0">
                  <a:solidFill>
                    <a:srgbClr val="C00000"/>
                  </a:solidFill>
                  <a:latin typeface="Arial" panose="020B0604020202020204" pitchFamily="34" charset="0"/>
                  <a:cs typeface="+mn-cs"/>
                </a:rPr>
                <a:t>finite</a:t>
              </a:r>
              <a:r>
                <a:rPr lang="en-US" altLang="en-US" sz="900" kern="1200" dirty="0">
                  <a:solidFill>
                    <a:srgbClr val="000000"/>
                  </a:solidFill>
                  <a:latin typeface="Arial" panose="020B0604020202020204" pitchFamily="34" charset="0"/>
                  <a:cs typeface="+mn-cs"/>
                </a:rPr>
                <a:t> shared output link buffers</a:t>
              </a:r>
            </a:p>
          </p:txBody>
        </p:sp>
        <p:sp>
          <p:nvSpPr>
            <p:cNvPr id="331" name="Line 77">
              <a:extLst>
                <a:ext uri="{FF2B5EF4-FFF2-40B4-BE49-F238E27FC236}">
                  <a16:creationId xmlns:a16="http://schemas.microsoft.com/office/drawing/2014/main" id="{0FD3A7D1-0F64-3E4F-9EFC-3E9B5C3CB4E5}"/>
                </a:ext>
              </a:extLst>
            </p:cNvPr>
            <p:cNvSpPr>
              <a:spLocks noChangeShapeType="1"/>
            </p:cNvSpPr>
            <p:nvPr/>
          </p:nvSpPr>
          <p:spPr bwMode="auto">
            <a:xfrm flipH="1">
              <a:off x="4292190" y="5608320"/>
              <a:ext cx="295050" cy="508454"/>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332" name="Group 331">
              <a:extLst>
                <a:ext uri="{FF2B5EF4-FFF2-40B4-BE49-F238E27FC236}">
                  <a16:creationId xmlns:a16="http://schemas.microsoft.com/office/drawing/2014/main" id="{129E87F1-D0EC-544C-AAD3-67A4ADC56ED1}"/>
                </a:ext>
              </a:extLst>
            </p:cNvPr>
            <p:cNvGrpSpPr/>
            <p:nvPr/>
          </p:nvGrpSpPr>
          <p:grpSpPr>
            <a:xfrm>
              <a:off x="4030362" y="5218953"/>
              <a:ext cx="821858" cy="355937"/>
              <a:chOff x="6859123" y="5156933"/>
              <a:chExt cx="456701" cy="226548"/>
            </a:xfrm>
          </p:grpSpPr>
          <p:sp>
            <p:nvSpPr>
              <p:cNvPr id="333" name="Rectangle 332">
                <a:extLst>
                  <a:ext uri="{FF2B5EF4-FFF2-40B4-BE49-F238E27FC236}">
                    <a16:creationId xmlns:a16="http://schemas.microsoft.com/office/drawing/2014/main" id="{420EF065-0C5B-3C42-9309-A54EAD48FE41}"/>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334" name="Straight Connector 333">
                <a:extLst>
                  <a:ext uri="{FF2B5EF4-FFF2-40B4-BE49-F238E27FC236}">
                    <a16:creationId xmlns:a16="http://schemas.microsoft.com/office/drawing/2014/main" id="{E69DAA66-53B2-484A-8CE4-893106A81F71}"/>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0115558E-B280-5645-9FB4-A4EBF6BE1E2B}"/>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7ED04A48-0229-FC4F-821B-EB6EAD1E0728}"/>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71E9A5B-C688-D540-9A52-AD683DD66EBA}"/>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ED4DD7E1-448A-8143-9791-173C9F59FF70}"/>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F553CB64-B4A4-2C41-8D54-9660CE27A4FE}"/>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C11E0997-AC70-934E-899D-8D26941865C9}"/>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26" name="Freeform 91">
            <a:extLst>
              <a:ext uri="{FF2B5EF4-FFF2-40B4-BE49-F238E27FC236}">
                <a16:creationId xmlns:a16="http://schemas.microsoft.com/office/drawing/2014/main" id="{2AB634B7-7E1A-2F49-BD94-F471CBAAAB57}"/>
              </a:ext>
            </a:extLst>
          </p:cNvPr>
          <p:cNvSpPr>
            <a:spLocks/>
          </p:cNvSpPr>
          <p:nvPr/>
        </p:nvSpPr>
        <p:spPr bwMode="auto">
          <a:xfrm>
            <a:off x="2102515" y="2744691"/>
            <a:ext cx="3158903" cy="1252595"/>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327" name="Group 326">
            <a:extLst>
              <a:ext uri="{FF2B5EF4-FFF2-40B4-BE49-F238E27FC236}">
                <a16:creationId xmlns:a16="http://schemas.microsoft.com/office/drawing/2014/main" id="{E2437294-F0A6-B64F-9701-980D73E181E5}"/>
              </a:ext>
            </a:extLst>
          </p:cNvPr>
          <p:cNvGrpSpPr/>
          <p:nvPr/>
        </p:nvGrpSpPr>
        <p:grpSpPr>
          <a:xfrm>
            <a:off x="1189944" y="3557943"/>
            <a:ext cx="3685387" cy="1009554"/>
            <a:chOff x="5641439" y="2685215"/>
            <a:chExt cx="4000500" cy="1028700"/>
          </a:xfrm>
        </p:grpSpPr>
        <p:sp>
          <p:nvSpPr>
            <p:cNvPr id="328" name="Oval 73">
              <a:extLst>
                <a:ext uri="{FF2B5EF4-FFF2-40B4-BE49-F238E27FC236}">
                  <a16:creationId xmlns:a16="http://schemas.microsoft.com/office/drawing/2014/main" id="{A5E7C6D8-EF6B-FD4F-B4BF-AB9BD2FC0A39}"/>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329" name="Freeform 90">
              <a:extLst>
                <a:ext uri="{FF2B5EF4-FFF2-40B4-BE49-F238E27FC236}">
                  <a16:creationId xmlns:a16="http://schemas.microsoft.com/office/drawing/2014/main" id="{E290CF0B-A025-EA42-80CC-B9295A47390D}"/>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444" name="Group 443">
            <a:extLst>
              <a:ext uri="{FF2B5EF4-FFF2-40B4-BE49-F238E27FC236}">
                <a16:creationId xmlns:a16="http://schemas.microsoft.com/office/drawing/2014/main" id="{1EA2D756-F337-784D-91E9-D0329FAA029D}"/>
              </a:ext>
            </a:extLst>
          </p:cNvPr>
          <p:cNvGrpSpPr/>
          <p:nvPr/>
        </p:nvGrpSpPr>
        <p:grpSpPr>
          <a:xfrm>
            <a:off x="2421069" y="4002586"/>
            <a:ext cx="1639465" cy="380565"/>
            <a:chOff x="3228093" y="5336775"/>
            <a:chExt cx="2185953" cy="507419"/>
          </a:xfrm>
        </p:grpSpPr>
        <p:sp>
          <p:nvSpPr>
            <p:cNvPr id="445" name="TextBox 444">
              <a:extLst>
                <a:ext uri="{FF2B5EF4-FFF2-40B4-BE49-F238E27FC236}">
                  <a16:creationId xmlns:a16="http://schemas.microsoft.com/office/drawing/2014/main" id="{1CF86E91-20B2-AA40-ADE7-23C1A4B452F5}"/>
                </a:ext>
              </a:extLst>
            </p:cNvPr>
            <p:cNvSpPr txBox="1"/>
            <p:nvPr/>
          </p:nvSpPr>
          <p:spPr>
            <a:xfrm>
              <a:off x="5001111" y="5336775"/>
              <a:ext cx="412935" cy="492442"/>
            </a:xfrm>
            <a:prstGeom prst="rect">
              <a:avLst/>
            </a:prstGeom>
            <a:noFill/>
          </p:spPr>
          <p:txBody>
            <a:bodyPr wrap="none" rtlCol="0">
              <a:spAutoFit/>
            </a:bodyPr>
            <a:lstStyle/>
            <a:p>
              <a:pPr algn="r" defTabSz="685800">
                <a:buClrTx/>
                <a:defRPr/>
              </a:pPr>
              <a:r>
                <a:rPr lang="en-US" sz="1800" kern="1200" dirty="0">
                  <a:solidFill>
                    <a:prstClr val="black"/>
                  </a:solidFill>
                  <a:latin typeface="Calibri"/>
                  <a:ea typeface="+mn-ea"/>
                  <a:cs typeface="+mn-cs"/>
                </a:rPr>
                <a:t>R</a:t>
              </a:r>
            </a:p>
          </p:txBody>
        </p:sp>
        <p:sp>
          <p:nvSpPr>
            <p:cNvPr id="446" name="TextBox 445">
              <a:extLst>
                <a:ext uri="{FF2B5EF4-FFF2-40B4-BE49-F238E27FC236}">
                  <a16:creationId xmlns:a16="http://schemas.microsoft.com/office/drawing/2014/main" id="{4B4D0976-F981-B64D-A7D0-EC08D7AD5DE8}"/>
                </a:ext>
              </a:extLst>
            </p:cNvPr>
            <p:cNvSpPr txBox="1"/>
            <p:nvPr/>
          </p:nvSpPr>
          <p:spPr>
            <a:xfrm>
              <a:off x="3228093" y="5351752"/>
              <a:ext cx="412935" cy="492442"/>
            </a:xfrm>
            <a:prstGeom prst="rect">
              <a:avLst/>
            </a:prstGeom>
            <a:noFill/>
          </p:spPr>
          <p:txBody>
            <a:bodyPr wrap="none" rtlCol="0">
              <a:spAutoFit/>
            </a:bodyPr>
            <a:lstStyle/>
            <a:p>
              <a:pPr algn="r" defTabSz="685800">
                <a:buClrTx/>
                <a:defRPr/>
              </a:pPr>
              <a:r>
                <a:rPr lang="en-US" sz="1800" kern="1200" dirty="0">
                  <a:solidFill>
                    <a:prstClr val="black"/>
                  </a:solidFill>
                  <a:latin typeface="Calibri"/>
                  <a:ea typeface="+mn-ea"/>
                  <a:cs typeface="+mn-cs"/>
                </a:rPr>
                <a:t>R</a:t>
              </a: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156482"/>
            <a:ext cx="8544983" cy="670967"/>
          </a:xfrm>
        </p:spPr>
        <p:txBody>
          <a:bodyPr>
            <a:normAutofit fontScale="90000"/>
          </a:bodyPr>
          <a:lstStyle/>
          <a:p>
            <a:r>
              <a:rPr lang="en-US" sz="3600" dirty="0"/>
              <a:t>Causes/costs of congestion: scenario 2</a:t>
            </a:r>
            <a:endParaRPr lang="en-US" dirty="0"/>
          </a:p>
        </p:txBody>
      </p:sp>
      <p:sp>
        <p:nvSpPr>
          <p:cNvPr id="230" name="Rectangle 234">
            <a:extLst>
              <a:ext uri="{FF2B5EF4-FFF2-40B4-BE49-F238E27FC236}">
                <a16:creationId xmlns:a16="http://schemas.microsoft.com/office/drawing/2014/main" id="{6E45144B-BF92-9A47-94FD-F52064FD06E8}"/>
              </a:ext>
            </a:extLst>
          </p:cNvPr>
          <p:cNvSpPr>
            <a:spLocks noChangeArrowheads="1"/>
          </p:cNvSpPr>
          <p:nvPr/>
        </p:nvSpPr>
        <p:spPr bwMode="auto">
          <a:xfrm>
            <a:off x="2033588" y="2709863"/>
            <a:ext cx="183356" cy="116681"/>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1" name="Rectangle 235">
            <a:extLst>
              <a:ext uri="{FF2B5EF4-FFF2-40B4-BE49-F238E27FC236}">
                <a16:creationId xmlns:a16="http://schemas.microsoft.com/office/drawing/2014/main" id="{F4772420-2FB1-314B-A194-38B964C76259}"/>
              </a:ext>
            </a:extLst>
          </p:cNvPr>
          <p:cNvSpPr>
            <a:spLocks noChangeArrowheads="1"/>
          </p:cNvSpPr>
          <p:nvPr/>
        </p:nvSpPr>
        <p:spPr bwMode="auto">
          <a:xfrm>
            <a:off x="1785938" y="2884885"/>
            <a:ext cx="183356" cy="116681"/>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2" name="Text Box 236">
            <a:extLst>
              <a:ext uri="{FF2B5EF4-FFF2-40B4-BE49-F238E27FC236}">
                <a16:creationId xmlns:a16="http://schemas.microsoft.com/office/drawing/2014/main" id="{11E59F0D-C317-314F-8F6B-B5D0BED054AD}"/>
              </a:ext>
            </a:extLst>
          </p:cNvPr>
          <p:cNvSpPr txBox="1">
            <a:spLocks noChangeArrowheads="1"/>
          </p:cNvSpPr>
          <p:nvPr/>
        </p:nvSpPr>
        <p:spPr bwMode="auto">
          <a:xfrm>
            <a:off x="1293577" y="2802732"/>
            <a:ext cx="508473"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6600"/>
                </a:solidFill>
                <a:latin typeface="Arial" charset="0"/>
                <a:cs typeface="+mn-cs"/>
              </a:rPr>
              <a:t>copy</a:t>
            </a:r>
          </a:p>
        </p:txBody>
      </p:sp>
      <p:sp>
        <p:nvSpPr>
          <p:cNvPr id="233" name="Text Box 237">
            <a:extLst>
              <a:ext uri="{FF2B5EF4-FFF2-40B4-BE49-F238E27FC236}">
                <a16:creationId xmlns:a16="http://schemas.microsoft.com/office/drawing/2014/main" id="{EAD9B395-E752-6A49-A4A1-C7F6E1FAF489}"/>
              </a:ext>
            </a:extLst>
          </p:cNvPr>
          <p:cNvSpPr txBox="1">
            <a:spLocks noChangeArrowheads="1"/>
          </p:cNvSpPr>
          <p:nvPr/>
        </p:nvSpPr>
        <p:spPr bwMode="auto">
          <a:xfrm>
            <a:off x="2812825" y="3570840"/>
            <a:ext cx="1285929"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i="1" kern="1200" dirty="0">
                <a:solidFill>
                  <a:srgbClr val="006600"/>
                </a:solidFill>
                <a:latin typeface="Arial" charset="0"/>
                <a:cs typeface="+mn-cs"/>
              </a:rPr>
              <a:t>no buffer space!</a:t>
            </a:r>
          </a:p>
        </p:txBody>
      </p:sp>
      <p:sp>
        <p:nvSpPr>
          <p:cNvPr id="318" name="Rectangle 264">
            <a:extLst>
              <a:ext uri="{FF2B5EF4-FFF2-40B4-BE49-F238E27FC236}">
                <a16:creationId xmlns:a16="http://schemas.microsoft.com/office/drawing/2014/main" id="{D09A7464-92EB-C943-B1B0-D7DED6B7F590}"/>
              </a:ext>
            </a:extLst>
          </p:cNvPr>
          <p:cNvSpPr txBox="1">
            <a:spLocks noChangeArrowheads="1"/>
          </p:cNvSpPr>
          <p:nvPr/>
        </p:nvSpPr>
        <p:spPr>
          <a:xfrm>
            <a:off x="450235" y="917295"/>
            <a:ext cx="4436935" cy="1599134"/>
          </a:xfrm>
          <a:prstGeom prst="rect">
            <a:avLst/>
          </a:prstGeom>
        </p:spPr>
        <p:txBody>
          <a:bodyPr vert="horz" lIns="68580" tIns="34290" rIns="68580" bIns="3429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None/>
              <a:defRPr/>
            </a:pPr>
            <a:r>
              <a:rPr lang="en-US" sz="2250" dirty="0">
                <a:solidFill>
                  <a:srgbClr val="000099"/>
                </a:solidFill>
                <a:latin typeface="Calibri" panose="020F0502020204030204"/>
              </a:rPr>
              <a:t>Idealization: </a:t>
            </a:r>
            <a:r>
              <a:rPr lang="en-US" sz="2250" i="1" dirty="0">
                <a:solidFill>
                  <a:srgbClr val="C00000"/>
                </a:solidFill>
                <a:latin typeface="Calibri" panose="020F0502020204030204"/>
              </a:rPr>
              <a:t>some </a:t>
            </a:r>
            <a:r>
              <a:rPr lang="en-US" sz="2250" dirty="0">
                <a:solidFill>
                  <a:prstClr val="black"/>
                </a:solidFill>
                <a:latin typeface="Calibri" panose="020F0502020204030204"/>
              </a:rPr>
              <a:t>perfect knowledge</a:t>
            </a:r>
          </a:p>
          <a:p>
            <a:pPr marL="342900" indent="-161925" defTabSz="685800">
              <a:spcBef>
                <a:spcPts val="750"/>
              </a:spcBef>
              <a:defRPr/>
            </a:pPr>
            <a:r>
              <a:rPr lang="en-US" sz="1800" dirty="0">
                <a:solidFill>
                  <a:prstClr val="black"/>
                </a:solidFill>
                <a:latin typeface="Calibri" panose="020F0502020204030204"/>
              </a:rPr>
              <a:t>packets can be lost (dropped at router) due  to full buffers</a:t>
            </a:r>
          </a:p>
          <a:p>
            <a:pPr marL="342900" indent="-161925" defTabSz="685800">
              <a:spcBef>
                <a:spcPts val="750"/>
              </a:spcBef>
              <a:defRPr/>
            </a:pPr>
            <a:r>
              <a:rPr lang="en-US" sz="1800" dirty="0">
                <a:solidFill>
                  <a:prstClr val="black"/>
                </a:solidFill>
                <a:latin typeface="Calibri" panose="020F0502020204030204"/>
              </a:rPr>
              <a:t>sender knows when packet has been dropped: only resends if packet </a:t>
            </a:r>
            <a:r>
              <a:rPr lang="en-US" sz="1800" i="1" dirty="0">
                <a:solidFill>
                  <a:prstClr val="black"/>
                </a:solidFill>
                <a:latin typeface="Calibri" panose="020F0502020204030204"/>
              </a:rPr>
              <a:t>known</a:t>
            </a:r>
            <a:r>
              <a:rPr lang="en-US" sz="1800" dirty="0">
                <a:solidFill>
                  <a:prstClr val="black"/>
                </a:solidFill>
                <a:latin typeface="Calibri" panose="020F0502020204030204"/>
              </a:rPr>
              <a:t> to be lost</a:t>
            </a:r>
            <a:endParaRPr lang="en-US" sz="2100" dirty="0">
              <a:solidFill>
                <a:prstClr val="black"/>
              </a:solidFill>
              <a:latin typeface="Calibri" panose="020F0502020204030204"/>
            </a:endParaRPr>
          </a:p>
        </p:txBody>
      </p:sp>
      <p:sp>
        <p:nvSpPr>
          <p:cNvPr id="156" name="Slide Number Placeholder 2">
            <a:extLst>
              <a:ext uri="{FF2B5EF4-FFF2-40B4-BE49-F238E27FC236}">
                <a16:creationId xmlns:a16="http://schemas.microsoft.com/office/drawing/2014/main" id="{D2612AFA-2896-BE40-9DDD-29726BDC295A}"/>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109</a:t>
            </a:fld>
            <a:endParaRPr lang="en-US" dirty="0"/>
          </a:p>
        </p:txBody>
      </p:sp>
    </p:spTree>
    <p:extLst>
      <p:ext uri="{BB962C8B-B14F-4D97-AF65-F5344CB8AC3E}">
        <p14:creationId xmlns:p14="http://schemas.microsoft.com/office/powerpoint/2010/main" val="74526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dissolve">
                                      <p:cBhvr>
                                        <p:cTn id="7" dur="500"/>
                                        <p:tgtEl>
                                          <p:spTgt spid="230"/>
                                        </p:tgtEl>
                                      </p:cBhvr>
                                    </p:animEffect>
                                  </p:childTnLst>
                                </p:cTn>
                              </p:par>
                            </p:childTnLst>
                          </p:cTn>
                        </p:par>
                        <p:par>
                          <p:cTn id="8" fill="hold">
                            <p:stCondLst>
                              <p:cond delay="500"/>
                            </p:stCondLst>
                            <p:childTnLst>
                              <p:par>
                                <p:cTn id="9" presetID="42" presetClass="path" presetSubtype="0" accel="50000" decel="50000" fill="hold" grpId="1" nodeType="afterEffect">
                                  <p:stCondLst>
                                    <p:cond delay="0"/>
                                  </p:stCondLst>
                                  <p:childTnLst>
                                    <p:animMotion origin="layout" path="M -0.00017 0.00255 L -5.55556E-7 0.03542 " pathEditMode="relative" rAng="0" ptsTypes="AA">
                                      <p:cBhvr>
                                        <p:cTn id="10" dur="2000" fill="hold"/>
                                        <p:tgtEl>
                                          <p:spTgt spid="230"/>
                                        </p:tgtEl>
                                        <p:attrNameLst>
                                          <p:attrName>ppt_x</p:attrName>
                                          <p:attrName>ppt_y</p:attrName>
                                        </p:attrNameLst>
                                      </p:cBhvr>
                                      <p:rCtr x="0" y="1644"/>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231"/>
                                        </p:tgtEl>
                                        <p:attrNameLst>
                                          <p:attrName>style.visibility</p:attrName>
                                        </p:attrNameLst>
                                      </p:cBhvr>
                                      <p:to>
                                        <p:strVal val="visible"/>
                                      </p:to>
                                    </p:set>
                                    <p:animEffect transition="in" filter="dissolve">
                                      <p:cBhvr>
                                        <p:cTn id="14" dur="500"/>
                                        <p:tgtEl>
                                          <p:spTgt spid="231"/>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32"/>
                                        </p:tgtEl>
                                        <p:attrNameLst>
                                          <p:attrName>style.visibility</p:attrName>
                                        </p:attrNameLst>
                                      </p:cBhvr>
                                      <p:to>
                                        <p:strVal val="visible"/>
                                      </p:to>
                                    </p:set>
                                    <p:animEffect transition="in" filter="dissolve">
                                      <p:cBhvr>
                                        <p:cTn id="17" dur="500"/>
                                        <p:tgtEl>
                                          <p:spTgt spid="232"/>
                                        </p:tgtEl>
                                      </p:cBhvr>
                                    </p:animEffect>
                                  </p:childTnLst>
                                </p:cTn>
                              </p:par>
                            </p:childTnLst>
                          </p:cTn>
                        </p:par>
                        <p:par>
                          <p:cTn id="18" fill="hold">
                            <p:stCondLst>
                              <p:cond delay="3000"/>
                            </p:stCondLst>
                            <p:childTnLst>
                              <p:par>
                                <p:cTn id="19" presetID="0" presetClass="path" presetSubtype="0" accel="50000" decel="50000" fill="hold" grpId="2" nodeType="afterEffect">
                                  <p:stCondLst>
                                    <p:cond delay="0"/>
                                  </p:stCondLst>
                                  <p:childTnLst>
                                    <p:animMotion origin="layout" path="M -1.875E-6 0.03542 L 0.00026 0.17778 L 0.06328 0.17871 L 0.03451 0.24167 L 0.14323 0.24167 " pathEditMode="relative" rAng="0" ptsTypes="AAAAA">
                                      <p:cBhvr>
                                        <p:cTn id="20" dur="2000" fill="hold"/>
                                        <p:tgtEl>
                                          <p:spTgt spid="230"/>
                                        </p:tgtEl>
                                        <p:attrNameLst>
                                          <p:attrName>ppt_x</p:attrName>
                                          <p:attrName>ppt_y</p:attrName>
                                        </p:attrNameLst>
                                      </p:cBhvr>
                                      <p:rCtr x="7161" y="10301"/>
                                    </p:animMotion>
                                  </p:childTnLst>
                                </p:cTn>
                              </p:par>
                              <p:par>
                                <p:cTn id="21" presetID="9" presetClass="exit" presetSubtype="0" fill="hold" grpId="1" nodeType="withEffect">
                                  <p:stCondLst>
                                    <p:cond delay="0"/>
                                  </p:stCondLst>
                                  <p:childTnLst>
                                    <p:animEffect transition="out" filter="dissolve">
                                      <p:cBhvr>
                                        <p:cTn id="22" dur="500"/>
                                        <p:tgtEl>
                                          <p:spTgt spid="232"/>
                                        </p:tgtEl>
                                      </p:cBhvr>
                                    </p:animEffect>
                                    <p:set>
                                      <p:cBhvr>
                                        <p:cTn id="23" dur="1" fill="hold">
                                          <p:stCondLst>
                                            <p:cond delay="499"/>
                                          </p:stCondLst>
                                        </p:cTn>
                                        <p:tgtEl>
                                          <p:spTgt spid="232"/>
                                        </p:tgtEl>
                                        <p:attrNameLst>
                                          <p:attrName>style.visibility</p:attrName>
                                        </p:attrNameLst>
                                      </p:cBhvr>
                                      <p:to>
                                        <p:strVal val="hidden"/>
                                      </p:to>
                                    </p:set>
                                  </p:childTnLst>
                                </p:cTn>
                              </p:par>
                            </p:childTnLst>
                          </p:cTn>
                        </p:par>
                        <p:par>
                          <p:cTn id="24" fill="hold">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233"/>
                                        </p:tgtEl>
                                        <p:attrNameLst>
                                          <p:attrName>style.visibility</p:attrName>
                                        </p:attrNameLst>
                                      </p:cBhvr>
                                      <p:to>
                                        <p:strVal val="visible"/>
                                      </p:to>
                                    </p:set>
                                    <p:animEffect transition="in" filter="dissolve">
                                      <p:cBhvr>
                                        <p:cTn id="27" dur="500"/>
                                        <p:tgtEl>
                                          <p:spTgt spid="233"/>
                                        </p:tgtEl>
                                      </p:cBhvr>
                                    </p:animEffect>
                                  </p:childTnLst>
                                </p:cTn>
                              </p:par>
                            </p:childTnLst>
                          </p:cTn>
                        </p:par>
                        <p:par>
                          <p:cTn id="28" fill="hold">
                            <p:stCondLst>
                              <p:cond delay="5500"/>
                            </p:stCondLst>
                            <p:childTnLst>
                              <p:par>
                                <p:cTn id="29" presetID="9" presetClass="entr" presetSubtype="0" fill="hold" nodeType="after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dissolve">
                                      <p:cBhvr>
                                        <p:cTn id="31" dur="500"/>
                                        <p:tgtEl>
                                          <p:spTgt spid="160"/>
                                        </p:tgtEl>
                                      </p:cBhvr>
                                    </p:animEffect>
                                  </p:childTnLst>
                                </p:cTn>
                              </p:par>
                            </p:childTnLst>
                          </p:cTn>
                        </p:par>
                        <p:par>
                          <p:cTn id="32" fill="hold">
                            <p:stCondLst>
                              <p:cond delay="6000"/>
                            </p:stCondLst>
                            <p:childTnLst>
                              <p:par>
                                <p:cTn id="33" presetID="0" presetClass="path" presetSubtype="0" accel="50000" decel="50000" fill="hold" grpId="3" nodeType="afterEffect">
                                  <p:stCondLst>
                                    <p:cond delay="0"/>
                                  </p:stCondLst>
                                  <p:childTnLst>
                                    <p:animMotion origin="layout" path="M 0.14323 0.24167 L 0.14544 0.35116 " pathEditMode="relative" rAng="0" ptsTypes="AA">
                                      <p:cBhvr>
                                        <p:cTn id="34" dur="2000" fill="hold"/>
                                        <p:tgtEl>
                                          <p:spTgt spid="230"/>
                                        </p:tgtEl>
                                        <p:attrNameLst>
                                          <p:attrName>ppt_x</p:attrName>
                                          <p:attrName>ppt_y</p:attrName>
                                        </p:attrNameLst>
                                      </p:cBhvr>
                                      <p:rCtr x="104" y="5463"/>
                                    </p:animMotion>
                                  </p:childTnLst>
                                </p:cTn>
                              </p:par>
                              <p:par>
                                <p:cTn id="35" presetID="9" presetClass="exit" presetSubtype="0" fill="hold" grpId="1" nodeType="withEffect">
                                  <p:stCondLst>
                                    <p:cond delay="0"/>
                                  </p:stCondLst>
                                  <p:childTnLst>
                                    <p:animEffect transition="out" filter="dissolve">
                                      <p:cBhvr>
                                        <p:cTn id="36" dur="500"/>
                                        <p:tgtEl>
                                          <p:spTgt spid="233"/>
                                        </p:tgtEl>
                                      </p:cBhvr>
                                    </p:animEffect>
                                    <p:set>
                                      <p:cBhvr>
                                        <p:cTn id="37" dur="1" fill="hold">
                                          <p:stCondLst>
                                            <p:cond delay="499"/>
                                          </p:stCondLst>
                                        </p:cTn>
                                        <p:tgtEl>
                                          <p:spTgt spid="233"/>
                                        </p:tgtEl>
                                        <p:attrNameLst>
                                          <p:attrName>style.visibility</p:attrName>
                                        </p:attrNameLst>
                                      </p:cBhvr>
                                      <p:to>
                                        <p:strVal val="hidden"/>
                                      </p:to>
                                    </p:set>
                                  </p:childTnLst>
                                </p:cTn>
                              </p:par>
                            </p:childTnLst>
                          </p:cTn>
                        </p:par>
                        <p:par>
                          <p:cTn id="38" fill="hold">
                            <p:stCondLst>
                              <p:cond delay="8000"/>
                            </p:stCondLst>
                            <p:childTnLst>
                              <p:par>
                                <p:cTn id="39" presetID="9" presetClass="exit" presetSubtype="0" fill="hold" grpId="4" nodeType="afterEffect">
                                  <p:stCondLst>
                                    <p:cond delay="0"/>
                                  </p:stCondLst>
                                  <p:childTnLst>
                                    <p:animEffect transition="out" filter="dissolve">
                                      <p:cBhvr>
                                        <p:cTn id="40" dur="500"/>
                                        <p:tgtEl>
                                          <p:spTgt spid="230"/>
                                        </p:tgtEl>
                                      </p:cBhvr>
                                    </p:animEffect>
                                    <p:set>
                                      <p:cBhvr>
                                        <p:cTn id="41" dur="1" fill="hold">
                                          <p:stCondLst>
                                            <p:cond delay="499"/>
                                          </p:stCondLst>
                                        </p:cTn>
                                        <p:tgtEl>
                                          <p:spTgt spid="2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P spid="230" grpId="1" animBg="1"/>
      <p:bldP spid="230" grpId="2" animBg="1"/>
      <p:bldP spid="230" grpId="3" animBg="1"/>
      <p:bldP spid="230" grpId="4" animBg="1"/>
      <p:bldP spid="231" grpId="0" animBg="1"/>
      <p:bldP spid="232" grpId="0"/>
      <p:bldP spid="232" grpId="1"/>
      <p:bldP spid="233" grpId="0"/>
      <p:bldP spid="23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06136" y="620486"/>
            <a:ext cx="8931728" cy="3554711"/>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a:solidFill>
                    <a:srgbClr val="000000"/>
                  </a:solidFill>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a:solidFill>
                    <a:srgbClr val="000000"/>
                  </a:solidFill>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2100">
                  <a:solidFill>
                    <a:srgbClr val="FF0000"/>
                  </a:solidFill>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310134" cy="364866"/>
            </a:xfrm>
            <a:prstGeom prst="rect">
              <a:avLst/>
            </a:prstGeom>
            <a:noFill/>
          </p:spPr>
          <p:txBody>
            <a:bodyPr wrap="none" rtlCol="0">
              <a:spAutoFit/>
            </a:bodyPr>
            <a:lstStyle/>
            <a:p>
              <a:pPr defTabSz="685800">
                <a:buClrTx/>
                <a:defRPr/>
              </a:pPr>
              <a:r>
                <a:rPr lang="en-US" sz="2100" kern="1200" dirty="0">
                  <a:solidFill>
                    <a:prstClr val="black"/>
                  </a:solidFill>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84271" cy="364866"/>
            </a:xfrm>
            <a:prstGeom prst="rect">
              <a:avLst/>
            </a:prstGeom>
            <a:noFill/>
          </p:spPr>
          <p:txBody>
            <a:bodyPr wrap="none" rtlCol="0">
              <a:spAutoFit/>
            </a:bodyPr>
            <a:lstStyle/>
            <a:p>
              <a:pPr defTabSz="685800">
                <a:buClrTx/>
                <a:defRPr/>
              </a:pPr>
              <a:r>
                <a:rPr lang="en-US" sz="2100" kern="1200" dirty="0">
                  <a:solidFill>
                    <a:prstClr val="black"/>
                  </a:solidFill>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3267440" y="3724250"/>
            <a:ext cx="2345531" cy="112395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defTabSz="685800" eaLnBrk="0" fontAlgn="base" hangingPunct="0">
              <a:spcBef>
                <a:spcPct val="0"/>
              </a:spcBef>
              <a:spcAft>
                <a:spcPct val="0"/>
              </a:spcAft>
              <a:buClrTx/>
              <a:defRPr/>
            </a:pPr>
            <a:endParaRPr lang="en-US" sz="2100" kern="1200">
              <a:latin typeface="Calibri"/>
              <a:ea typeface="ＭＳ Ｐゴシック" panose="020B0600070205080204" pitchFamily="34" charset="-128"/>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3708164" y="2006949"/>
            <a:ext cx="1645609" cy="130937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2403343" y="2246696"/>
            <a:ext cx="0" cy="1876748"/>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4FFEBBBB-2623-A645-BE22-49AB28379D36}"/>
              </a:ext>
            </a:extLst>
          </p:cNvPr>
          <p:cNvSpPr/>
          <p:nvPr/>
        </p:nvSpPr>
        <p:spPr>
          <a:xfrm>
            <a:off x="4398169" y="1755016"/>
            <a:ext cx="797909" cy="19962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4364923" y="1718524"/>
            <a:ext cx="831155" cy="507831"/>
          </a:xfrm>
          <a:prstGeom prst="rect">
            <a:avLst/>
          </a:prstGeom>
          <a:noFill/>
        </p:spPr>
        <p:txBody>
          <a:bodyPr wrap="square" rtlCol="0">
            <a:spAutoFit/>
          </a:bodyPr>
          <a:lstStyle/>
          <a:p>
            <a:pPr defTabSz="685800">
              <a:buClrTx/>
              <a:defRPr/>
            </a:pPr>
            <a:r>
              <a:rPr lang="en-US" sz="1350" kern="1200" dirty="0">
                <a:solidFill>
                  <a:prstClr val="black"/>
                </a:solidFill>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5258548" y="1863104"/>
            <a:ext cx="0" cy="226034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2388430" y="4109005"/>
            <a:ext cx="2888802"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91" name="Slide Number Placeholder 2">
            <a:extLst>
              <a:ext uri="{FF2B5EF4-FFF2-40B4-BE49-F238E27FC236}">
                <a16:creationId xmlns:a16="http://schemas.microsoft.com/office/drawing/2014/main" id="{065CB0E2-E88A-814E-8D57-5A55C91AE05E}"/>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11</a:t>
            </a:fld>
            <a:endParaRPr lang="en-US" dirty="0"/>
          </a:p>
        </p:txBody>
      </p:sp>
    </p:spTree>
    <p:extLst>
      <p:ext uri="{BB962C8B-B14F-4D97-AF65-F5344CB8AC3E}">
        <p14:creationId xmlns:p14="http://schemas.microsoft.com/office/powerpoint/2010/main" val="31405326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Freeform 3">
            <a:extLst>
              <a:ext uri="{FF2B5EF4-FFF2-40B4-BE49-F238E27FC236}">
                <a16:creationId xmlns:a16="http://schemas.microsoft.com/office/drawing/2014/main" id="{78DA0B54-F98B-BB46-88B3-CE41F122DE26}"/>
              </a:ext>
            </a:extLst>
          </p:cNvPr>
          <p:cNvSpPr>
            <a:spLocks/>
          </p:cNvSpPr>
          <p:nvPr/>
        </p:nvSpPr>
        <p:spPr bwMode="auto">
          <a:xfrm>
            <a:off x="5210233" y="3757361"/>
            <a:ext cx="231068" cy="91296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474" name="Group 473">
            <a:extLst>
              <a:ext uri="{FF2B5EF4-FFF2-40B4-BE49-F238E27FC236}">
                <a16:creationId xmlns:a16="http://schemas.microsoft.com/office/drawing/2014/main" id="{B7831227-C019-F54D-8486-90C2641B233E}"/>
              </a:ext>
            </a:extLst>
          </p:cNvPr>
          <p:cNvGrpSpPr/>
          <p:nvPr/>
        </p:nvGrpSpPr>
        <p:grpSpPr>
          <a:xfrm>
            <a:off x="4687076" y="3768042"/>
            <a:ext cx="540549" cy="887198"/>
            <a:chOff x="10910965" y="2513124"/>
            <a:chExt cx="586768" cy="904023"/>
          </a:xfrm>
        </p:grpSpPr>
        <p:sp>
          <p:nvSpPr>
            <p:cNvPr id="475" name="Rectangle 474">
              <a:extLst>
                <a:ext uri="{FF2B5EF4-FFF2-40B4-BE49-F238E27FC236}">
                  <a16:creationId xmlns:a16="http://schemas.microsoft.com/office/drawing/2014/main" id="{1F86B744-C8BE-A248-B391-C1A1E47E0A0D}"/>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476" name="Straight Connector 475">
              <a:extLst>
                <a:ext uri="{FF2B5EF4-FFF2-40B4-BE49-F238E27FC236}">
                  <a16:creationId xmlns:a16="http://schemas.microsoft.com/office/drawing/2014/main" id="{900566A3-5320-FA4C-ABD1-930C515C0C89}"/>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93B54A25-2EFC-2B49-BB5B-BE990ACB6E19}"/>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A6538998-BDBF-DF4C-B2EC-77F281D72F08}"/>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968272CD-399F-264B-A633-827064A7E416}"/>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9" name="Freeform 9">
            <a:extLst>
              <a:ext uri="{FF2B5EF4-FFF2-40B4-BE49-F238E27FC236}">
                <a16:creationId xmlns:a16="http://schemas.microsoft.com/office/drawing/2014/main" id="{3605A7CD-486E-374E-857B-A5FED463149A}"/>
              </a:ext>
            </a:extLst>
          </p:cNvPr>
          <p:cNvSpPr>
            <a:spLocks/>
          </p:cNvSpPr>
          <p:nvPr/>
        </p:nvSpPr>
        <p:spPr bwMode="auto">
          <a:xfrm flipH="1">
            <a:off x="1383541" y="2636729"/>
            <a:ext cx="396261" cy="88370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70" name="Group 169">
            <a:extLst>
              <a:ext uri="{FF2B5EF4-FFF2-40B4-BE49-F238E27FC236}">
                <a16:creationId xmlns:a16="http://schemas.microsoft.com/office/drawing/2014/main" id="{6BAE210C-B315-BF49-9E14-832C803385C1}"/>
              </a:ext>
            </a:extLst>
          </p:cNvPr>
          <p:cNvGrpSpPr/>
          <p:nvPr/>
        </p:nvGrpSpPr>
        <p:grpSpPr>
          <a:xfrm>
            <a:off x="959009" y="3512773"/>
            <a:ext cx="540549" cy="887198"/>
            <a:chOff x="10910965" y="2513124"/>
            <a:chExt cx="586768" cy="904023"/>
          </a:xfrm>
        </p:grpSpPr>
        <p:sp>
          <p:nvSpPr>
            <p:cNvPr id="466" name="Rectangle 465">
              <a:extLst>
                <a:ext uri="{FF2B5EF4-FFF2-40B4-BE49-F238E27FC236}">
                  <a16:creationId xmlns:a16="http://schemas.microsoft.com/office/drawing/2014/main" id="{782DF269-B22E-124D-A8AB-1B45AC4017FB}"/>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467" name="Straight Connector 466">
              <a:extLst>
                <a:ext uri="{FF2B5EF4-FFF2-40B4-BE49-F238E27FC236}">
                  <a16:creationId xmlns:a16="http://schemas.microsoft.com/office/drawing/2014/main" id="{A7812E96-3B07-D348-AB53-B122DAB4E6B2}"/>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2B399334-1A8E-134C-B4FC-1DADB2572F96}"/>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2A8D4057-50A8-0C4E-B3DB-41EF5AA29419}"/>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303C7848-D36A-834E-9516-64CE78236EDC}"/>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584477B2-231F-6342-BB1B-FEE6C59ECF52}"/>
              </a:ext>
            </a:extLst>
          </p:cNvPr>
          <p:cNvGrpSpPr/>
          <p:nvPr/>
        </p:nvGrpSpPr>
        <p:grpSpPr>
          <a:xfrm>
            <a:off x="1766283" y="2640818"/>
            <a:ext cx="540549" cy="887198"/>
            <a:chOff x="10910965" y="2513124"/>
            <a:chExt cx="586768" cy="904023"/>
          </a:xfrm>
        </p:grpSpPr>
        <p:sp>
          <p:nvSpPr>
            <p:cNvPr id="461" name="Rectangle 460">
              <a:extLst>
                <a:ext uri="{FF2B5EF4-FFF2-40B4-BE49-F238E27FC236}">
                  <a16:creationId xmlns:a16="http://schemas.microsoft.com/office/drawing/2014/main" id="{6809513A-96B2-F747-B5DE-AE92732DF736}"/>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462" name="Straight Connector 461">
              <a:extLst>
                <a:ext uri="{FF2B5EF4-FFF2-40B4-BE49-F238E27FC236}">
                  <a16:creationId xmlns:a16="http://schemas.microsoft.com/office/drawing/2014/main" id="{12D921D5-B6BF-A24C-8002-5AB6451D58B6}"/>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8E7AFE4F-E85D-E74E-9028-EA5E47E1FC08}"/>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A7E6CF1A-5E38-FC4A-91EC-B6B52C3CCCC0}"/>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C7013E7D-279D-3441-A1FC-72573517FCAA}"/>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Freeform 6">
            <a:extLst>
              <a:ext uri="{FF2B5EF4-FFF2-40B4-BE49-F238E27FC236}">
                <a16:creationId xmlns:a16="http://schemas.microsoft.com/office/drawing/2014/main" id="{206261C0-C19D-5445-B1A1-7208FAA9D5C0}"/>
              </a:ext>
            </a:extLst>
          </p:cNvPr>
          <p:cNvSpPr>
            <a:spLocks/>
          </p:cNvSpPr>
          <p:nvPr/>
        </p:nvSpPr>
        <p:spPr bwMode="auto">
          <a:xfrm>
            <a:off x="5556835" y="2774602"/>
            <a:ext cx="231068" cy="91296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235" name="Group 234">
            <a:extLst>
              <a:ext uri="{FF2B5EF4-FFF2-40B4-BE49-F238E27FC236}">
                <a16:creationId xmlns:a16="http://schemas.microsoft.com/office/drawing/2014/main" id="{2D5D8D25-47D7-4247-93AC-740845C8F29F}"/>
              </a:ext>
            </a:extLst>
          </p:cNvPr>
          <p:cNvGrpSpPr/>
          <p:nvPr/>
        </p:nvGrpSpPr>
        <p:grpSpPr>
          <a:xfrm>
            <a:off x="5024189" y="2750917"/>
            <a:ext cx="540549" cy="887198"/>
            <a:chOff x="10910965" y="2513124"/>
            <a:chExt cx="586768" cy="904023"/>
          </a:xfrm>
        </p:grpSpPr>
        <p:sp>
          <p:nvSpPr>
            <p:cNvPr id="456" name="Rectangle 455">
              <a:extLst>
                <a:ext uri="{FF2B5EF4-FFF2-40B4-BE49-F238E27FC236}">
                  <a16:creationId xmlns:a16="http://schemas.microsoft.com/office/drawing/2014/main" id="{23DA77B2-BEC2-8945-AF87-82BF78DFEBDC}"/>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457" name="Straight Connector 456">
              <a:extLst>
                <a:ext uri="{FF2B5EF4-FFF2-40B4-BE49-F238E27FC236}">
                  <a16:creationId xmlns:a16="http://schemas.microsoft.com/office/drawing/2014/main" id="{5E0EB13A-C315-4845-B3CA-9996078979F7}"/>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77FF2C2F-77E2-114D-A87A-BE0DC6998087}"/>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215BACD8-AE1A-024C-8113-15D983544269}"/>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4A77BC0A-EA01-7445-AAE0-B8E8936A6672}"/>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1" name="Group 330">
            <a:extLst>
              <a:ext uri="{FF2B5EF4-FFF2-40B4-BE49-F238E27FC236}">
                <a16:creationId xmlns:a16="http://schemas.microsoft.com/office/drawing/2014/main" id="{FFA35F8C-504E-E740-B268-F48CB484744A}"/>
              </a:ext>
            </a:extLst>
          </p:cNvPr>
          <p:cNvGrpSpPr/>
          <p:nvPr/>
        </p:nvGrpSpPr>
        <p:grpSpPr>
          <a:xfrm>
            <a:off x="2828023" y="3775234"/>
            <a:ext cx="965153" cy="551195"/>
            <a:chOff x="7493876" y="2774731"/>
            <a:chExt cx="1481958" cy="894622"/>
          </a:xfrm>
        </p:grpSpPr>
        <p:sp>
          <p:nvSpPr>
            <p:cNvPr id="449" name="Freeform 448">
              <a:extLst>
                <a:ext uri="{FF2B5EF4-FFF2-40B4-BE49-F238E27FC236}">
                  <a16:creationId xmlns:a16="http://schemas.microsoft.com/office/drawing/2014/main" id="{0C5B982F-8D0D-5E4B-A5F4-51D4EACABD7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450" name="Oval 449">
              <a:extLst>
                <a:ext uri="{FF2B5EF4-FFF2-40B4-BE49-F238E27FC236}">
                  <a16:creationId xmlns:a16="http://schemas.microsoft.com/office/drawing/2014/main" id="{486B86C4-CAB3-2943-9DDD-58492CC7335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451" name="Group 450">
              <a:extLst>
                <a:ext uri="{FF2B5EF4-FFF2-40B4-BE49-F238E27FC236}">
                  <a16:creationId xmlns:a16="http://schemas.microsoft.com/office/drawing/2014/main" id="{2DD189E4-73DE-594A-9971-497300D8C426}"/>
                </a:ext>
              </a:extLst>
            </p:cNvPr>
            <p:cNvGrpSpPr/>
            <p:nvPr/>
          </p:nvGrpSpPr>
          <p:grpSpPr>
            <a:xfrm>
              <a:off x="7713663" y="2848339"/>
              <a:ext cx="1042107" cy="425543"/>
              <a:chOff x="7786941" y="2884917"/>
              <a:chExt cx="897649" cy="353919"/>
            </a:xfrm>
          </p:grpSpPr>
          <p:sp>
            <p:nvSpPr>
              <p:cNvPr id="452" name="Freeform 451">
                <a:extLst>
                  <a:ext uri="{FF2B5EF4-FFF2-40B4-BE49-F238E27FC236}">
                    <a16:creationId xmlns:a16="http://schemas.microsoft.com/office/drawing/2014/main" id="{E85CF2D0-3CFC-5E43-B858-03D42C9110A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53" name="Freeform 452">
                <a:extLst>
                  <a:ext uri="{FF2B5EF4-FFF2-40B4-BE49-F238E27FC236}">
                    <a16:creationId xmlns:a16="http://schemas.microsoft.com/office/drawing/2014/main" id="{EC9DAD17-F992-4F48-8267-9058E7CD27F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54" name="Freeform 453">
                <a:extLst>
                  <a:ext uri="{FF2B5EF4-FFF2-40B4-BE49-F238E27FC236}">
                    <a16:creationId xmlns:a16="http://schemas.microsoft.com/office/drawing/2014/main" id="{E710E015-BE76-AE4B-81F6-34C170D7132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55" name="Freeform 454">
                <a:extLst>
                  <a:ext uri="{FF2B5EF4-FFF2-40B4-BE49-F238E27FC236}">
                    <a16:creationId xmlns:a16="http://schemas.microsoft.com/office/drawing/2014/main" id="{E6F85A0B-00CE-6D4F-A4FF-FFB7E1C2F7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334" name="Group 124">
            <a:extLst>
              <a:ext uri="{FF2B5EF4-FFF2-40B4-BE49-F238E27FC236}">
                <a16:creationId xmlns:a16="http://schemas.microsoft.com/office/drawing/2014/main" id="{9BF07229-A6A4-AD45-97F8-02F77949015D}"/>
              </a:ext>
            </a:extLst>
          </p:cNvPr>
          <p:cNvGrpSpPr>
            <a:grpSpLocks/>
          </p:cNvGrpSpPr>
          <p:nvPr/>
        </p:nvGrpSpPr>
        <p:grpSpPr bwMode="auto">
          <a:xfrm>
            <a:off x="988066" y="2907840"/>
            <a:ext cx="484073" cy="426879"/>
            <a:chOff x="-44" y="1473"/>
            <a:chExt cx="981" cy="1105"/>
          </a:xfrm>
        </p:grpSpPr>
        <p:pic>
          <p:nvPicPr>
            <p:cNvPr id="447" name="Picture 125" descr="desktop_computer_stylized_medium">
              <a:extLst>
                <a:ext uri="{FF2B5EF4-FFF2-40B4-BE49-F238E27FC236}">
                  <a16:creationId xmlns:a16="http://schemas.microsoft.com/office/drawing/2014/main" id="{7307EF69-0AD9-7347-B5CF-13B9A3CE2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 name="Freeform 126">
              <a:extLst>
                <a:ext uri="{FF2B5EF4-FFF2-40B4-BE49-F238E27FC236}">
                  <a16:creationId xmlns:a16="http://schemas.microsoft.com/office/drawing/2014/main" id="{70150EB8-302C-104D-A225-CB59DD73AD6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336" name="Freeform 12">
            <a:extLst>
              <a:ext uri="{FF2B5EF4-FFF2-40B4-BE49-F238E27FC236}">
                <a16:creationId xmlns:a16="http://schemas.microsoft.com/office/drawing/2014/main" id="{0457B109-DCF7-7B48-990C-188E960DA7E2}"/>
              </a:ext>
            </a:extLst>
          </p:cNvPr>
          <p:cNvSpPr>
            <a:spLocks/>
          </p:cNvSpPr>
          <p:nvPr/>
        </p:nvSpPr>
        <p:spPr bwMode="auto">
          <a:xfrm flipH="1">
            <a:off x="733658" y="3511205"/>
            <a:ext cx="231068" cy="91296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37" name="Line 33">
            <a:extLst>
              <a:ext uri="{FF2B5EF4-FFF2-40B4-BE49-F238E27FC236}">
                <a16:creationId xmlns:a16="http://schemas.microsoft.com/office/drawing/2014/main" id="{378BB6D2-BFAA-E544-BB30-E3BAC64FEF3E}"/>
              </a:ext>
            </a:extLst>
          </p:cNvPr>
          <p:cNvSpPr>
            <a:spLocks noChangeShapeType="1"/>
          </p:cNvSpPr>
          <p:nvPr/>
        </p:nvSpPr>
        <p:spPr bwMode="auto">
          <a:xfrm flipH="1">
            <a:off x="1804175" y="3642072"/>
            <a:ext cx="851149" cy="8506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38" name="Text Box 42">
            <a:extLst>
              <a:ext uri="{FF2B5EF4-FFF2-40B4-BE49-F238E27FC236}">
                <a16:creationId xmlns:a16="http://schemas.microsoft.com/office/drawing/2014/main" id="{E22D8322-6AC1-024E-A7E0-7FB476A5F28E}"/>
              </a:ext>
            </a:extLst>
          </p:cNvPr>
          <p:cNvSpPr txBox="1">
            <a:spLocks noChangeArrowheads="1"/>
          </p:cNvSpPr>
          <p:nvPr/>
        </p:nvSpPr>
        <p:spPr bwMode="auto">
          <a:xfrm>
            <a:off x="816463" y="2647363"/>
            <a:ext cx="841877" cy="238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200" kern="1200" dirty="0">
                <a:solidFill>
                  <a:srgbClr val="C00000"/>
                </a:solidFill>
                <a:latin typeface="Arial" panose="020B0604020202020204" pitchFamily="34" charset="0"/>
                <a:cs typeface="+mn-cs"/>
              </a:rPr>
              <a:t>Host A</a:t>
            </a:r>
            <a:endParaRPr lang="en-US" altLang="en-US" sz="3000" kern="1200" dirty="0">
              <a:solidFill>
                <a:srgbClr val="C00000"/>
              </a:solidFill>
              <a:latin typeface="Comic Sans MS" panose="030F0902030302020204" pitchFamily="66" charset="0"/>
              <a:cs typeface="+mn-cs"/>
            </a:endParaRPr>
          </a:p>
        </p:txBody>
      </p:sp>
      <p:sp>
        <p:nvSpPr>
          <p:cNvPr id="339" name="Text Box 52">
            <a:extLst>
              <a:ext uri="{FF2B5EF4-FFF2-40B4-BE49-F238E27FC236}">
                <a16:creationId xmlns:a16="http://schemas.microsoft.com/office/drawing/2014/main" id="{C9BA4092-FFBC-344B-B0CD-5F77B5C37F21}"/>
              </a:ext>
            </a:extLst>
          </p:cNvPr>
          <p:cNvSpPr txBox="1">
            <a:spLocks noChangeArrowheads="1"/>
          </p:cNvSpPr>
          <p:nvPr/>
        </p:nvSpPr>
        <p:spPr bwMode="auto">
          <a:xfrm>
            <a:off x="812577" y="4540117"/>
            <a:ext cx="736183" cy="238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200" kern="1200" dirty="0">
                <a:solidFill>
                  <a:srgbClr val="0013A3"/>
                </a:solidFill>
                <a:latin typeface="Arial" panose="020B0604020202020204" pitchFamily="34" charset="0"/>
                <a:cs typeface="+mn-cs"/>
              </a:rPr>
              <a:t>Host B</a:t>
            </a:r>
            <a:endParaRPr lang="en-US" altLang="en-US" sz="3000" kern="1200" dirty="0">
              <a:solidFill>
                <a:srgbClr val="0013A3"/>
              </a:solidFill>
              <a:latin typeface="Comic Sans MS" panose="030F0902030302020204" pitchFamily="66" charset="0"/>
              <a:cs typeface="+mn-cs"/>
            </a:endParaRPr>
          </a:p>
        </p:txBody>
      </p:sp>
      <p:sp>
        <p:nvSpPr>
          <p:cNvPr id="340" name="Line 53">
            <a:extLst>
              <a:ext uri="{FF2B5EF4-FFF2-40B4-BE49-F238E27FC236}">
                <a16:creationId xmlns:a16="http://schemas.microsoft.com/office/drawing/2014/main" id="{D40AEB36-CE2F-6240-A4C3-F1CF224B9976}"/>
              </a:ext>
            </a:extLst>
          </p:cNvPr>
          <p:cNvSpPr>
            <a:spLocks noChangeShapeType="1"/>
          </p:cNvSpPr>
          <p:nvPr/>
        </p:nvSpPr>
        <p:spPr bwMode="auto">
          <a:xfrm flipH="1">
            <a:off x="2251686" y="4034677"/>
            <a:ext cx="56158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41" name="Line 54">
            <a:extLst>
              <a:ext uri="{FF2B5EF4-FFF2-40B4-BE49-F238E27FC236}">
                <a16:creationId xmlns:a16="http://schemas.microsoft.com/office/drawing/2014/main" id="{495C95A8-89BF-AD47-9100-5231A4D8B0C2}"/>
              </a:ext>
            </a:extLst>
          </p:cNvPr>
          <p:cNvSpPr>
            <a:spLocks noChangeShapeType="1"/>
          </p:cNvSpPr>
          <p:nvPr/>
        </p:nvSpPr>
        <p:spPr bwMode="auto">
          <a:xfrm flipH="1">
            <a:off x="3743391" y="4034677"/>
            <a:ext cx="56158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42" name="Line 55">
            <a:extLst>
              <a:ext uri="{FF2B5EF4-FFF2-40B4-BE49-F238E27FC236}">
                <a16:creationId xmlns:a16="http://schemas.microsoft.com/office/drawing/2014/main" id="{120B847C-F27F-494F-8014-E8B621196DE4}"/>
              </a:ext>
            </a:extLst>
          </p:cNvPr>
          <p:cNvSpPr>
            <a:spLocks noChangeShapeType="1"/>
          </p:cNvSpPr>
          <p:nvPr/>
        </p:nvSpPr>
        <p:spPr bwMode="auto">
          <a:xfrm flipH="1">
            <a:off x="3857462" y="3642072"/>
            <a:ext cx="851149" cy="8506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43" name="Line 57">
            <a:extLst>
              <a:ext uri="{FF2B5EF4-FFF2-40B4-BE49-F238E27FC236}">
                <a16:creationId xmlns:a16="http://schemas.microsoft.com/office/drawing/2014/main" id="{960F0352-E2A3-DE4C-9E29-AD02BDE1E663}"/>
              </a:ext>
            </a:extLst>
          </p:cNvPr>
          <p:cNvSpPr>
            <a:spLocks noChangeShapeType="1"/>
          </p:cNvSpPr>
          <p:nvPr/>
        </p:nvSpPr>
        <p:spPr bwMode="auto">
          <a:xfrm flipH="1">
            <a:off x="4706741" y="3642217"/>
            <a:ext cx="4051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345" name="Group 127">
            <a:extLst>
              <a:ext uri="{FF2B5EF4-FFF2-40B4-BE49-F238E27FC236}">
                <a16:creationId xmlns:a16="http://schemas.microsoft.com/office/drawing/2014/main" id="{3AD20F85-F9D5-B241-A4C0-83AA3C7AFA1C}"/>
              </a:ext>
            </a:extLst>
          </p:cNvPr>
          <p:cNvGrpSpPr>
            <a:grpSpLocks/>
          </p:cNvGrpSpPr>
          <p:nvPr/>
        </p:nvGrpSpPr>
        <p:grpSpPr bwMode="auto">
          <a:xfrm>
            <a:off x="5648969" y="3355409"/>
            <a:ext cx="213518" cy="433111"/>
            <a:chOff x="4140" y="429"/>
            <a:chExt cx="1425" cy="2396"/>
          </a:xfrm>
        </p:grpSpPr>
        <p:sp>
          <p:nvSpPr>
            <p:cNvPr id="409" name="Freeform 128">
              <a:extLst>
                <a:ext uri="{FF2B5EF4-FFF2-40B4-BE49-F238E27FC236}">
                  <a16:creationId xmlns:a16="http://schemas.microsoft.com/office/drawing/2014/main" id="{0B4C7EC1-ADAA-B244-8CDF-3FEFCFF9F2D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10" name="Rectangle 129">
              <a:extLst>
                <a:ext uri="{FF2B5EF4-FFF2-40B4-BE49-F238E27FC236}">
                  <a16:creationId xmlns:a16="http://schemas.microsoft.com/office/drawing/2014/main" id="{A0FF8C35-B0F8-A74B-9E6E-A21B68AFBDF1}"/>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11" name="Freeform 130">
              <a:extLst>
                <a:ext uri="{FF2B5EF4-FFF2-40B4-BE49-F238E27FC236}">
                  <a16:creationId xmlns:a16="http://schemas.microsoft.com/office/drawing/2014/main" id="{B8A6A9CE-AE19-9646-8506-8FABE239754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12" name="Freeform 131">
              <a:extLst>
                <a:ext uri="{FF2B5EF4-FFF2-40B4-BE49-F238E27FC236}">
                  <a16:creationId xmlns:a16="http://schemas.microsoft.com/office/drawing/2014/main" id="{920D5DF8-F10D-784B-A501-18ADE558747A}"/>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13" name="Rectangle 132">
              <a:extLst>
                <a:ext uri="{FF2B5EF4-FFF2-40B4-BE49-F238E27FC236}">
                  <a16:creationId xmlns:a16="http://schemas.microsoft.com/office/drawing/2014/main" id="{158A36BE-3875-984B-860D-8A0FE0867C21}"/>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414" name="Group 133">
              <a:extLst>
                <a:ext uri="{FF2B5EF4-FFF2-40B4-BE49-F238E27FC236}">
                  <a16:creationId xmlns:a16="http://schemas.microsoft.com/office/drawing/2014/main" id="{E5497F18-12AE-964F-A3C6-A90B513556BE}"/>
                </a:ext>
              </a:extLst>
            </p:cNvPr>
            <p:cNvGrpSpPr>
              <a:grpSpLocks/>
            </p:cNvGrpSpPr>
            <p:nvPr/>
          </p:nvGrpSpPr>
          <p:grpSpPr bwMode="auto">
            <a:xfrm>
              <a:off x="4749" y="668"/>
              <a:ext cx="581" cy="145"/>
              <a:chOff x="614" y="2568"/>
              <a:chExt cx="725" cy="139"/>
            </a:xfrm>
          </p:grpSpPr>
          <p:sp>
            <p:nvSpPr>
              <p:cNvPr id="439" name="AutoShape 134">
                <a:extLst>
                  <a:ext uri="{FF2B5EF4-FFF2-40B4-BE49-F238E27FC236}">
                    <a16:creationId xmlns:a16="http://schemas.microsoft.com/office/drawing/2014/main" id="{44D06AC1-BE64-AD44-B78A-06EA0742660C}"/>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40" name="AutoShape 135">
                <a:extLst>
                  <a:ext uri="{FF2B5EF4-FFF2-40B4-BE49-F238E27FC236}">
                    <a16:creationId xmlns:a16="http://schemas.microsoft.com/office/drawing/2014/main" id="{AB2F27B0-5EAD-DE4F-BB61-62C23D5FBC86}"/>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415" name="Rectangle 136">
              <a:extLst>
                <a:ext uri="{FF2B5EF4-FFF2-40B4-BE49-F238E27FC236}">
                  <a16:creationId xmlns:a16="http://schemas.microsoft.com/office/drawing/2014/main" id="{497EAA10-56C6-FF48-9B71-8DD4C9104F4D}"/>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416" name="Group 137">
              <a:extLst>
                <a:ext uri="{FF2B5EF4-FFF2-40B4-BE49-F238E27FC236}">
                  <a16:creationId xmlns:a16="http://schemas.microsoft.com/office/drawing/2014/main" id="{C3283769-C067-6D49-911F-DE095B9010DC}"/>
                </a:ext>
              </a:extLst>
            </p:cNvPr>
            <p:cNvGrpSpPr>
              <a:grpSpLocks/>
            </p:cNvGrpSpPr>
            <p:nvPr/>
          </p:nvGrpSpPr>
          <p:grpSpPr bwMode="auto">
            <a:xfrm>
              <a:off x="4747" y="994"/>
              <a:ext cx="581" cy="134"/>
              <a:chOff x="614" y="2568"/>
              <a:chExt cx="725" cy="139"/>
            </a:xfrm>
          </p:grpSpPr>
          <p:sp>
            <p:nvSpPr>
              <p:cNvPr id="437" name="AutoShape 138">
                <a:extLst>
                  <a:ext uri="{FF2B5EF4-FFF2-40B4-BE49-F238E27FC236}">
                    <a16:creationId xmlns:a16="http://schemas.microsoft.com/office/drawing/2014/main" id="{AB151B02-EE9D-8247-BD54-A32913D967B6}"/>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38" name="AutoShape 139">
                <a:extLst>
                  <a:ext uri="{FF2B5EF4-FFF2-40B4-BE49-F238E27FC236}">
                    <a16:creationId xmlns:a16="http://schemas.microsoft.com/office/drawing/2014/main" id="{FEF7F223-DA6D-0843-95D8-3849E237504B}"/>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417" name="Rectangle 140">
              <a:extLst>
                <a:ext uri="{FF2B5EF4-FFF2-40B4-BE49-F238E27FC236}">
                  <a16:creationId xmlns:a16="http://schemas.microsoft.com/office/drawing/2014/main" id="{7E6BEA62-9B73-F64A-AD66-03070B2683C2}"/>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18" name="Rectangle 141">
              <a:extLst>
                <a:ext uri="{FF2B5EF4-FFF2-40B4-BE49-F238E27FC236}">
                  <a16:creationId xmlns:a16="http://schemas.microsoft.com/office/drawing/2014/main" id="{B703598A-F43E-8F44-AA55-32B934E36F72}"/>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419" name="Group 142">
              <a:extLst>
                <a:ext uri="{FF2B5EF4-FFF2-40B4-BE49-F238E27FC236}">
                  <a16:creationId xmlns:a16="http://schemas.microsoft.com/office/drawing/2014/main" id="{37E008B5-DF9F-4741-9481-59DB934698E8}"/>
                </a:ext>
              </a:extLst>
            </p:cNvPr>
            <p:cNvGrpSpPr>
              <a:grpSpLocks/>
            </p:cNvGrpSpPr>
            <p:nvPr/>
          </p:nvGrpSpPr>
          <p:grpSpPr bwMode="auto">
            <a:xfrm>
              <a:off x="4735" y="1627"/>
              <a:ext cx="582" cy="151"/>
              <a:chOff x="614" y="2568"/>
              <a:chExt cx="725" cy="139"/>
            </a:xfrm>
          </p:grpSpPr>
          <p:sp>
            <p:nvSpPr>
              <p:cNvPr id="435" name="AutoShape 143">
                <a:extLst>
                  <a:ext uri="{FF2B5EF4-FFF2-40B4-BE49-F238E27FC236}">
                    <a16:creationId xmlns:a16="http://schemas.microsoft.com/office/drawing/2014/main" id="{4DFCD725-D192-594A-9091-58E3EB174CD6}"/>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36" name="AutoShape 144">
                <a:extLst>
                  <a:ext uri="{FF2B5EF4-FFF2-40B4-BE49-F238E27FC236}">
                    <a16:creationId xmlns:a16="http://schemas.microsoft.com/office/drawing/2014/main" id="{E1E81217-E6F8-7E4C-83BD-39023D5FF172}"/>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420" name="Freeform 145">
              <a:extLst>
                <a:ext uri="{FF2B5EF4-FFF2-40B4-BE49-F238E27FC236}">
                  <a16:creationId xmlns:a16="http://schemas.microsoft.com/office/drawing/2014/main" id="{C9C21037-BEFA-DF45-969E-77E95675D29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421" name="Group 146">
              <a:extLst>
                <a:ext uri="{FF2B5EF4-FFF2-40B4-BE49-F238E27FC236}">
                  <a16:creationId xmlns:a16="http://schemas.microsoft.com/office/drawing/2014/main" id="{8C21E2FB-1E40-4E43-8A6F-A77D3B537718}"/>
                </a:ext>
              </a:extLst>
            </p:cNvPr>
            <p:cNvGrpSpPr>
              <a:grpSpLocks/>
            </p:cNvGrpSpPr>
            <p:nvPr/>
          </p:nvGrpSpPr>
          <p:grpSpPr bwMode="auto">
            <a:xfrm>
              <a:off x="4739" y="1327"/>
              <a:ext cx="582" cy="139"/>
              <a:chOff x="614" y="2568"/>
              <a:chExt cx="725" cy="139"/>
            </a:xfrm>
          </p:grpSpPr>
          <p:sp>
            <p:nvSpPr>
              <p:cNvPr id="433" name="AutoShape 147">
                <a:extLst>
                  <a:ext uri="{FF2B5EF4-FFF2-40B4-BE49-F238E27FC236}">
                    <a16:creationId xmlns:a16="http://schemas.microsoft.com/office/drawing/2014/main" id="{3FB07F3E-B384-BA42-B9DC-3F347F4454A1}"/>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34" name="AutoShape 148">
                <a:extLst>
                  <a:ext uri="{FF2B5EF4-FFF2-40B4-BE49-F238E27FC236}">
                    <a16:creationId xmlns:a16="http://schemas.microsoft.com/office/drawing/2014/main" id="{53CFABFE-9ECC-654C-A26F-077B10C41C5B}"/>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422" name="Rectangle 149">
              <a:extLst>
                <a:ext uri="{FF2B5EF4-FFF2-40B4-BE49-F238E27FC236}">
                  <a16:creationId xmlns:a16="http://schemas.microsoft.com/office/drawing/2014/main" id="{2ADBFF81-E61D-BD42-A5DA-C6C72A45BA91}"/>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23" name="Freeform 150">
              <a:extLst>
                <a:ext uri="{FF2B5EF4-FFF2-40B4-BE49-F238E27FC236}">
                  <a16:creationId xmlns:a16="http://schemas.microsoft.com/office/drawing/2014/main" id="{B801D18D-12AF-604B-826B-87612B4BE25A}"/>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24" name="Freeform 151">
              <a:extLst>
                <a:ext uri="{FF2B5EF4-FFF2-40B4-BE49-F238E27FC236}">
                  <a16:creationId xmlns:a16="http://schemas.microsoft.com/office/drawing/2014/main" id="{E0D76583-E225-D143-AD69-86F92601178E}"/>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25" name="Oval 152">
              <a:extLst>
                <a:ext uri="{FF2B5EF4-FFF2-40B4-BE49-F238E27FC236}">
                  <a16:creationId xmlns:a16="http://schemas.microsoft.com/office/drawing/2014/main" id="{B87BD5BD-84ED-1A45-B304-E70CB33272B5}"/>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26" name="Freeform 153">
              <a:extLst>
                <a:ext uri="{FF2B5EF4-FFF2-40B4-BE49-F238E27FC236}">
                  <a16:creationId xmlns:a16="http://schemas.microsoft.com/office/drawing/2014/main" id="{AC83A214-EE2C-7D46-A95B-93B9ECF9794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27" name="AutoShape 154">
              <a:extLst>
                <a:ext uri="{FF2B5EF4-FFF2-40B4-BE49-F238E27FC236}">
                  <a16:creationId xmlns:a16="http://schemas.microsoft.com/office/drawing/2014/main" id="{E7B0CC33-9743-9840-8876-CD696FD4644E}"/>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28" name="AutoShape 155">
              <a:extLst>
                <a:ext uri="{FF2B5EF4-FFF2-40B4-BE49-F238E27FC236}">
                  <a16:creationId xmlns:a16="http://schemas.microsoft.com/office/drawing/2014/main" id="{90FDCD67-DF9D-014D-94A7-D70073231139}"/>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29" name="Oval 156">
              <a:extLst>
                <a:ext uri="{FF2B5EF4-FFF2-40B4-BE49-F238E27FC236}">
                  <a16:creationId xmlns:a16="http://schemas.microsoft.com/office/drawing/2014/main" id="{B70C62CF-87D8-BD4F-8287-EAFAD6879C9C}"/>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30" name="Oval 157">
              <a:extLst>
                <a:ext uri="{FF2B5EF4-FFF2-40B4-BE49-F238E27FC236}">
                  <a16:creationId xmlns:a16="http://schemas.microsoft.com/office/drawing/2014/main" id="{9CB3EBC8-732C-2243-9992-39D2F18B4FAC}"/>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431" name="Oval 158">
              <a:extLst>
                <a:ext uri="{FF2B5EF4-FFF2-40B4-BE49-F238E27FC236}">
                  <a16:creationId xmlns:a16="http://schemas.microsoft.com/office/drawing/2014/main" id="{F6C1B254-B4D2-D447-9853-48F46447F66A}"/>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32" name="Rectangle 159">
              <a:extLst>
                <a:ext uri="{FF2B5EF4-FFF2-40B4-BE49-F238E27FC236}">
                  <a16:creationId xmlns:a16="http://schemas.microsoft.com/office/drawing/2014/main" id="{0ACFD0C6-117A-4E4E-ABC4-5883C7B0EF1B}"/>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346" name="Group 160">
            <a:extLst>
              <a:ext uri="{FF2B5EF4-FFF2-40B4-BE49-F238E27FC236}">
                <a16:creationId xmlns:a16="http://schemas.microsoft.com/office/drawing/2014/main" id="{C6CE532B-F6A8-1F45-B978-5D94FE3A17B7}"/>
              </a:ext>
            </a:extLst>
          </p:cNvPr>
          <p:cNvGrpSpPr>
            <a:grpSpLocks/>
          </p:cNvGrpSpPr>
          <p:nvPr/>
        </p:nvGrpSpPr>
        <p:grpSpPr bwMode="auto">
          <a:xfrm>
            <a:off x="438973" y="4241457"/>
            <a:ext cx="484073" cy="426879"/>
            <a:chOff x="-44" y="1473"/>
            <a:chExt cx="981" cy="1105"/>
          </a:xfrm>
        </p:grpSpPr>
        <p:pic>
          <p:nvPicPr>
            <p:cNvPr id="407" name="Picture 161" descr="desktop_computer_stylized_medium">
              <a:extLst>
                <a:ext uri="{FF2B5EF4-FFF2-40B4-BE49-F238E27FC236}">
                  <a16:creationId xmlns:a16="http://schemas.microsoft.com/office/drawing/2014/main" id="{3D454C67-648C-464C-9348-5D5073002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8" name="Freeform 162">
              <a:extLst>
                <a:ext uri="{FF2B5EF4-FFF2-40B4-BE49-F238E27FC236}">
                  <a16:creationId xmlns:a16="http://schemas.microsoft.com/office/drawing/2014/main" id="{AF9C0563-4685-1D4B-BCCD-35AFDE3FA6D7}"/>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347" name="Group 163">
            <a:extLst>
              <a:ext uri="{FF2B5EF4-FFF2-40B4-BE49-F238E27FC236}">
                <a16:creationId xmlns:a16="http://schemas.microsoft.com/office/drawing/2014/main" id="{B6D845CD-0E90-2A48-9E39-CEAB78AAF9D3}"/>
              </a:ext>
            </a:extLst>
          </p:cNvPr>
          <p:cNvGrpSpPr>
            <a:grpSpLocks/>
          </p:cNvGrpSpPr>
          <p:nvPr/>
        </p:nvGrpSpPr>
        <p:grpSpPr bwMode="auto">
          <a:xfrm>
            <a:off x="5356478" y="4302645"/>
            <a:ext cx="213518" cy="433111"/>
            <a:chOff x="4140" y="429"/>
            <a:chExt cx="1425" cy="2396"/>
          </a:xfrm>
        </p:grpSpPr>
        <p:sp>
          <p:nvSpPr>
            <p:cNvPr id="375" name="Freeform 164">
              <a:extLst>
                <a:ext uri="{FF2B5EF4-FFF2-40B4-BE49-F238E27FC236}">
                  <a16:creationId xmlns:a16="http://schemas.microsoft.com/office/drawing/2014/main" id="{AC1944D9-AB2D-A840-B696-F06D81AC9CA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76" name="Rectangle 165">
              <a:extLst>
                <a:ext uri="{FF2B5EF4-FFF2-40B4-BE49-F238E27FC236}">
                  <a16:creationId xmlns:a16="http://schemas.microsoft.com/office/drawing/2014/main" id="{FE3F2702-7FD8-D84F-B02B-60338FAC6456}"/>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77" name="Freeform 166">
              <a:extLst>
                <a:ext uri="{FF2B5EF4-FFF2-40B4-BE49-F238E27FC236}">
                  <a16:creationId xmlns:a16="http://schemas.microsoft.com/office/drawing/2014/main" id="{AE3945C7-89B6-AE48-8EE1-FAE01D503FEB}"/>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78" name="Freeform 167">
              <a:extLst>
                <a:ext uri="{FF2B5EF4-FFF2-40B4-BE49-F238E27FC236}">
                  <a16:creationId xmlns:a16="http://schemas.microsoft.com/office/drawing/2014/main" id="{8B262BBF-D0A1-384E-849C-4C274B7FE56D}"/>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79" name="Rectangle 168">
              <a:extLst>
                <a:ext uri="{FF2B5EF4-FFF2-40B4-BE49-F238E27FC236}">
                  <a16:creationId xmlns:a16="http://schemas.microsoft.com/office/drawing/2014/main" id="{B21054BF-A0F7-5548-9EE7-4534695D12BF}"/>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80" name="Group 169">
              <a:extLst>
                <a:ext uri="{FF2B5EF4-FFF2-40B4-BE49-F238E27FC236}">
                  <a16:creationId xmlns:a16="http://schemas.microsoft.com/office/drawing/2014/main" id="{2C63B899-F37C-2843-B0E4-6A8FD67FEB3C}"/>
                </a:ext>
              </a:extLst>
            </p:cNvPr>
            <p:cNvGrpSpPr>
              <a:grpSpLocks/>
            </p:cNvGrpSpPr>
            <p:nvPr/>
          </p:nvGrpSpPr>
          <p:grpSpPr bwMode="auto">
            <a:xfrm>
              <a:off x="4749" y="668"/>
              <a:ext cx="581" cy="145"/>
              <a:chOff x="614" y="2568"/>
              <a:chExt cx="725" cy="139"/>
            </a:xfrm>
          </p:grpSpPr>
          <p:sp>
            <p:nvSpPr>
              <p:cNvPr id="405" name="AutoShape 170">
                <a:extLst>
                  <a:ext uri="{FF2B5EF4-FFF2-40B4-BE49-F238E27FC236}">
                    <a16:creationId xmlns:a16="http://schemas.microsoft.com/office/drawing/2014/main" id="{94C05A2E-6617-C343-8F01-95B4E8D0C0AD}"/>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6" name="AutoShape 171">
                <a:extLst>
                  <a:ext uri="{FF2B5EF4-FFF2-40B4-BE49-F238E27FC236}">
                    <a16:creationId xmlns:a16="http://schemas.microsoft.com/office/drawing/2014/main" id="{881D794E-FF34-414B-ABDF-C5EFE314129B}"/>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81" name="Rectangle 172">
              <a:extLst>
                <a:ext uri="{FF2B5EF4-FFF2-40B4-BE49-F238E27FC236}">
                  <a16:creationId xmlns:a16="http://schemas.microsoft.com/office/drawing/2014/main" id="{1248FF3D-9E05-3A40-AB88-FD1C22C30F07}"/>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82" name="Group 173">
              <a:extLst>
                <a:ext uri="{FF2B5EF4-FFF2-40B4-BE49-F238E27FC236}">
                  <a16:creationId xmlns:a16="http://schemas.microsoft.com/office/drawing/2014/main" id="{AEA37B61-C679-BD4C-946C-0850A830FE28}"/>
                </a:ext>
              </a:extLst>
            </p:cNvPr>
            <p:cNvGrpSpPr>
              <a:grpSpLocks/>
            </p:cNvGrpSpPr>
            <p:nvPr/>
          </p:nvGrpSpPr>
          <p:grpSpPr bwMode="auto">
            <a:xfrm>
              <a:off x="4747" y="994"/>
              <a:ext cx="581" cy="134"/>
              <a:chOff x="614" y="2568"/>
              <a:chExt cx="725" cy="139"/>
            </a:xfrm>
          </p:grpSpPr>
          <p:sp>
            <p:nvSpPr>
              <p:cNvPr id="403" name="AutoShape 174">
                <a:extLst>
                  <a:ext uri="{FF2B5EF4-FFF2-40B4-BE49-F238E27FC236}">
                    <a16:creationId xmlns:a16="http://schemas.microsoft.com/office/drawing/2014/main" id="{E18E671A-3A85-AB40-A9A6-C1676123ED1A}"/>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4" name="AutoShape 175">
                <a:extLst>
                  <a:ext uri="{FF2B5EF4-FFF2-40B4-BE49-F238E27FC236}">
                    <a16:creationId xmlns:a16="http://schemas.microsoft.com/office/drawing/2014/main" id="{091465B3-523F-F74A-848E-134B2B036597}"/>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83" name="Rectangle 176">
              <a:extLst>
                <a:ext uri="{FF2B5EF4-FFF2-40B4-BE49-F238E27FC236}">
                  <a16:creationId xmlns:a16="http://schemas.microsoft.com/office/drawing/2014/main" id="{9F161249-61DD-1645-8787-2796E69D4525}"/>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84" name="Rectangle 177">
              <a:extLst>
                <a:ext uri="{FF2B5EF4-FFF2-40B4-BE49-F238E27FC236}">
                  <a16:creationId xmlns:a16="http://schemas.microsoft.com/office/drawing/2014/main" id="{AA505E39-11E3-4D49-96C3-80F10D41D467}"/>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85" name="Group 178">
              <a:extLst>
                <a:ext uri="{FF2B5EF4-FFF2-40B4-BE49-F238E27FC236}">
                  <a16:creationId xmlns:a16="http://schemas.microsoft.com/office/drawing/2014/main" id="{A3C57DB1-4919-604C-A319-3C717B76618C}"/>
                </a:ext>
              </a:extLst>
            </p:cNvPr>
            <p:cNvGrpSpPr>
              <a:grpSpLocks/>
            </p:cNvGrpSpPr>
            <p:nvPr/>
          </p:nvGrpSpPr>
          <p:grpSpPr bwMode="auto">
            <a:xfrm>
              <a:off x="4735" y="1627"/>
              <a:ext cx="582" cy="151"/>
              <a:chOff x="614" y="2568"/>
              <a:chExt cx="725" cy="139"/>
            </a:xfrm>
          </p:grpSpPr>
          <p:sp>
            <p:nvSpPr>
              <p:cNvPr id="401" name="AutoShape 179">
                <a:extLst>
                  <a:ext uri="{FF2B5EF4-FFF2-40B4-BE49-F238E27FC236}">
                    <a16:creationId xmlns:a16="http://schemas.microsoft.com/office/drawing/2014/main" id="{5E8B2822-F633-304D-B3EE-0E72DDC60D67}"/>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2" name="AutoShape 180">
                <a:extLst>
                  <a:ext uri="{FF2B5EF4-FFF2-40B4-BE49-F238E27FC236}">
                    <a16:creationId xmlns:a16="http://schemas.microsoft.com/office/drawing/2014/main" id="{05C20314-621B-134F-97EA-D4A0DDECDD4F}"/>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86" name="Freeform 181">
              <a:extLst>
                <a:ext uri="{FF2B5EF4-FFF2-40B4-BE49-F238E27FC236}">
                  <a16:creationId xmlns:a16="http://schemas.microsoft.com/office/drawing/2014/main" id="{BD2DBEB0-3968-0649-BC9B-64EA7317E00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387" name="Group 182">
              <a:extLst>
                <a:ext uri="{FF2B5EF4-FFF2-40B4-BE49-F238E27FC236}">
                  <a16:creationId xmlns:a16="http://schemas.microsoft.com/office/drawing/2014/main" id="{BFC44DA6-F534-CD44-A919-BDA60B793836}"/>
                </a:ext>
              </a:extLst>
            </p:cNvPr>
            <p:cNvGrpSpPr>
              <a:grpSpLocks/>
            </p:cNvGrpSpPr>
            <p:nvPr/>
          </p:nvGrpSpPr>
          <p:grpSpPr bwMode="auto">
            <a:xfrm>
              <a:off x="4739" y="1327"/>
              <a:ext cx="582" cy="139"/>
              <a:chOff x="614" y="2568"/>
              <a:chExt cx="725" cy="139"/>
            </a:xfrm>
          </p:grpSpPr>
          <p:sp>
            <p:nvSpPr>
              <p:cNvPr id="399" name="AutoShape 183">
                <a:extLst>
                  <a:ext uri="{FF2B5EF4-FFF2-40B4-BE49-F238E27FC236}">
                    <a16:creationId xmlns:a16="http://schemas.microsoft.com/office/drawing/2014/main" id="{E60E8D05-3918-B747-A606-FC0E1386C154}"/>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0" name="AutoShape 184">
                <a:extLst>
                  <a:ext uri="{FF2B5EF4-FFF2-40B4-BE49-F238E27FC236}">
                    <a16:creationId xmlns:a16="http://schemas.microsoft.com/office/drawing/2014/main" id="{8735D17B-A685-3648-8255-F30DD55695AC}"/>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88" name="Rectangle 185">
              <a:extLst>
                <a:ext uri="{FF2B5EF4-FFF2-40B4-BE49-F238E27FC236}">
                  <a16:creationId xmlns:a16="http://schemas.microsoft.com/office/drawing/2014/main" id="{B66C501C-7D5B-8E4B-B068-5CCE73A04052}"/>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89" name="Freeform 186">
              <a:extLst>
                <a:ext uri="{FF2B5EF4-FFF2-40B4-BE49-F238E27FC236}">
                  <a16:creationId xmlns:a16="http://schemas.microsoft.com/office/drawing/2014/main" id="{33C62712-7A81-4F41-B474-B9218B7AFA0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90" name="Freeform 187">
              <a:extLst>
                <a:ext uri="{FF2B5EF4-FFF2-40B4-BE49-F238E27FC236}">
                  <a16:creationId xmlns:a16="http://schemas.microsoft.com/office/drawing/2014/main" id="{E4B6BE7D-DBBB-B44D-A0F9-E40A81D7F43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91" name="Oval 188">
              <a:extLst>
                <a:ext uri="{FF2B5EF4-FFF2-40B4-BE49-F238E27FC236}">
                  <a16:creationId xmlns:a16="http://schemas.microsoft.com/office/drawing/2014/main" id="{6D17DB9A-DA87-3640-89B5-EA939BE73CED}"/>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92" name="Freeform 189">
              <a:extLst>
                <a:ext uri="{FF2B5EF4-FFF2-40B4-BE49-F238E27FC236}">
                  <a16:creationId xmlns:a16="http://schemas.microsoft.com/office/drawing/2014/main" id="{2DE874C4-BF52-8245-9555-CA025B392D7F}"/>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93" name="AutoShape 190">
              <a:extLst>
                <a:ext uri="{FF2B5EF4-FFF2-40B4-BE49-F238E27FC236}">
                  <a16:creationId xmlns:a16="http://schemas.microsoft.com/office/drawing/2014/main" id="{D15AD96A-57FC-B240-8995-DEDB6B8C42C8}"/>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94" name="AutoShape 191">
              <a:extLst>
                <a:ext uri="{FF2B5EF4-FFF2-40B4-BE49-F238E27FC236}">
                  <a16:creationId xmlns:a16="http://schemas.microsoft.com/office/drawing/2014/main" id="{9B662CF9-5E9F-EE42-826A-BA11CF39366A}"/>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95" name="Oval 192">
              <a:extLst>
                <a:ext uri="{FF2B5EF4-FFF2-40B4-BE49-F238E27FC236}">
                  <a16:creationId xmlns:a16="http://schemas.microsoft.com/office/drawing/2014/main" id="{F2A6059E-C073-154E-9CDE-85E284A9C1E6}"/>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96" name="Oval 193">
              <a:extLst>
                <a:ext uri="{FF2B5EF4-FFF2-40B4-BE49-F238E27FC236}">
                  <a16:creationId xmlns:a16="http://schemas.microsoft.com/office/drawing/2014/main" id="{55ECAC8A-9EEB-3F47-B474-796C5779F66F}"/>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397" name="Oval 194">
              <a:extLst>
                <a:ext uri="{FF2B5EF4-FFF2-40B4-BE49-F238E27FC236}">
                  <a16:creationId xmlns:a16="http://schemas.microsoft.com/office/drawing/2014/main" id="{F009E702-300F-2245-8184-904D723ECFB1}"/>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98" name="Rectangle 195">
              <a:extLst>
                <a:ext uri="{FF2B5EF4-FFF2-40B4-BE49-F238E27FC236}">
                  <a16:creationId xmlns:a16="http://schemas.microsoft.com/office/drawing/2014/main" id="{E1220E42-05A2-224A-AF06-8BC122552018}"/>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48" name="Line 57">
            <a:extLst>
              <a:ext uri="{FF2B5EF4-FFF2-40B4-BE49-F238E27FC236}">
                <a16:creationId xmlns:a16="http://schemas.microsoft.com/office/drawing/2014/main" id="{BE19B1CA-E01A-2D4A-A501-25E01C74D0D9}"/>
              </a:ext>
            </a:extLst>
          </p:cNvPr>
          <p:cNvSpPr>
            <a:spLocks noChangeShapeType="1"/>
          </p:cNvSpPr>
          <p:nvPr/>
        </p:nvSpPr>
        <p:spPr bwMode="auto">
          <a:xfrm flipH="1">
            <a:off x="3866527" y="4491277"/>
            <a:ext cx="75743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49" name="Line 57">
            <a:extLst>
              <a:ext uri="{FF2B5EF4-FFF2-40B4-BE49-F238E27FC236}">
                <a16:creationId xmlns:a16="http://schemas.microsoft.com/office/drawing/2014/main" id="{CDD86028-5E0B-1E49-A327-7BF095EF01DB}"/>
              </a:ext>
            </a:extLst>
          </p:cNvPr>
          <p:cNvSpPr>
            <a:spLocks noChangeShapeType="1"/>
          </p:cNvSpPr>
          <p:nvPr/>
        </p:nvSpPr>
        <p:spPr bwMode="auto">
          <a:xfrm flipH="1">
            <a:off x="2250897" y="3639916"/>
            <a:ext cx="4051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50" name="Line 57">
            <a:extLst>
              <a:ext uri="{FF2B5EF4-FFF2-40B4-BE49-F238E27FC236}">
                <a16:creationId xmlns:a16="http://schemas.microsoft.com/office/drawing/2014/main" id="{456364AC-0294-B946-BA06-B02AD7C1481D}"/>
              </a:ext>
            </a:extLst>
          </p:cNvPr>
          <p:cNvSpPr>
            <a:spLocks noChangeShapeType="1"/>
          </p:cNvSpPr>
          <p:nvPr/>
        </p:nvSpPr>
        <p:spPr bwMode="auto">
          <a:xfrm flipH="1">
            <a:off x="1402043" y="4493579"/>
            <a:ext cx="4051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351" name="Group 350">
            <a:extLst>
              <a:ext uri="{FF2B5EF4-FFF2-40B4-BE49-F238E27FC236}">
                <a16:creationId xmlns:a16="http://schemas.microsoft.com/office/drawing/2014/main" id="{7AD5920F-E18F-2E4A-8BAE-ACFA2B9B05A4}"/>
              </a:ext>
            </a:extLst>
          </p:cNvPr>
          <p:cNvGrpSpPr/>
          <p:nvPr/>
        </p:nvGrpSpPr>
        <p:grpSpPr>
          <a:xfrm>
            <a:off x="2061817" y="2570560"/>
            <a:ext cx="2138708" cy="709613"/>
            <a:chOff x="2749090" y="3427413"/>
            <a:chExt cx="2851610" cy="946150"/>
          </a:xfrm>
        </p:grpSpPr>
        <p:sp>
          <p:nvSpPr>
            <p:cNvPr id="368" name="Text Box 68">
              <a:extLst>
                <a:ext uri="{FF2B5EF4-FFF2-40B4-BE49-F238E27FC236}">
                  <a16:creationId xmlns:a16="http://schemas.microsoft.com/office/drawing/2014/main" id="{859A744D-4964-E049-B851-169F4C802B9D}"/>
                </a:ext>
              </a:extLst>
            </p:cNvPr>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500" kern="1200" dirty="0" err="1">
                  <a:solidFill>
                    <a:srgbClr val="C00000"/>
                  </a:solidFill>
                  <a:latin typeface="Symbol" pitchFamily="2" charset="2"/>
                  <a:cs typeface="+mn-cs"/>
                </a:rPr>
                <a:t>l</a:t>
              </a:r>
              <a:r>
                <a:rPr lang="en-US" altLang="en-US" sz="1500" kern="1200" baseline="-25000" dirty="0" err="1">
                  <a:solidFill>
                    <a:srgbClr val="C00000"/>
                  </a:solidFill>
                  <a:latin typeface="Arial" panose="020B0604020202020204" pitchFamily="34" charset="0"/>
                  <a:cs typeface="+mn-cs"/>
                </a:rPr>
                <a:t>in</a:t>
              </a:r>
              <a:r>
                <a:rPr lang="en-US" altLang="en-US" sz="1200" kern="1200" baseline="-25000" dirty="0">
                  <a:solidFill>
                    <a:srgbClr val="C00000"/>
                  </a:solidFill>
                  <a:latin typeface="Arial" panose="020B0604020202020204" pitchFamily="34" charset="0"/>
                  <a:cs typeface="+mn-cs"/>
                </a:rPr>
                <a:t> </a:t>
              </a:r>
              <a:r>
                <a:rPr lang="en-US" altLang="en-US" sz="1200" kern="1200" dirty="0">
                  <a:solidFill>
                    <a:srgbClr val="C00000"/>
                  </a:solidFill>
                  <a:latin typeface="Arial" panose="020B0604020202020204" pitchFamily="34" charset="0"/>
                  <a:cs typeface="+mn-cs"/>
                </a:rPr>
                <a:t>: original data</a:t>
              </a:r>
              <a:endParaRPr lang="en-US" altLang="en-US" sz="1200" kern="1200" dirty="0">
                <a:solidFill>
                  <a:srgbClr val="C00000"/>
                </a:solidFill>
                <a:latin typeface="Comic Sans MS" panose="030F0902030302020204" pitchFamily="66" charset="0"/>
                <a:cs typeface="+mn-cs"/>
              </a:endParaRPr>
            </a:p>
          </p:txBody>
        </p:sp>
        <p:sp>
          <p:nvSpPr>
            <p:cNvPr id="369" name="Oval 217">
              <a:extLst>
                <a:ext uri="{FF2B5EF4-FFF2-40B4-BE49-F238E27FC236}">
                  <a16:creationId xmlns:a16="http://schemas.microsoft.com/office/drawing/2014/main" id="{46259149-BCE0-B941-AA71-927BC7C2EE1D}"/>
                </a:ext>
              </a:extLst>
            </p:cNvPr>
            <p:cNvSpPr>
              <a:spLocks noChangeArrowheads="1"/>
            </p:cNvSpPr>
            <p:nvPr/>
          </p:nvSpPr>
          <p:spPr bwMode="auto">
            <a:xfrm>
              <a:off x="2749090"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370" name="Line 229">
              <a:extLst>
                <a:ext uri="{FF2B5EF4-FFF2-40B4-BE49-F238E27FC236}">
                  <a16:creationId xmlns:a16="http://schemas.microsoft.com/office/drawing/2014/main" id="{9CBDE0F7-AD5A-7847-A00B-C9BE9408958B}"/>
                </a:ext>
              </a:extLst>
            </p:cNvPr>
            <p:cNvSpPr>
              <a:spLocks noChangeShapeType="1"/>
            </p:cNvSpPr>
            <p:nvPr/>
          </p:nvSpPr>
          <p:spPr bwMode="auto">
            <a:xfrm>
              <a:off x="4845050" y="3995738"/>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71" name="Oval 232">
              <a:extLst>
                <a:ext uri="{FF2B5EF4-FFF2-40B4-BE49-F238E27FC236}">
                  <a16:creationId xmlns:a16="http://schemas.microsoft.com/office/drawing/2014/main" id="{50F84776-27DA-5E43-BACA-DB1E8848891B}"/>
                </a:ext>
              </a:extLst>
            </p:cNvPr>
            <p:cNvSpPr>
              <a:spLocks noChangeArrowheads="1"/>
            </p:cNvSpPr>
            <p:nvPr/>
          </p:nvSpPr>
          <p:spPr bwMode="auto">
            <a:xfrm>
              <a:off x="2749606"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372" name="Text Box 233">
              <a:extLst>
                <a:ext uri="{FF2B5EF4-FFF2-40B4-BE49-F238E27FC236}">
                  <a16:creationId xmlns:a16="http://schemas.microsoft.com/office/drawing/2014/main" id="{CD7720D4-A07A-DB4C-A9C9-DFD5FF905D56}"/>
                </a:ext>
              </a:extLst>
            </p:cNvPr>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fontAlgn="base">
                <a:spcBef>
                  <a:spcPct val="0"/>
                </a:spcBef>
                <a:spcAft>
                  <a:spcPct val="0"/>
                </a:spcAft>
                <a:buClrTx/>
                <a:defRPr/>
              </a:pPr>
              <a:r>
                <a:rPr lang="en-US" altLang="en-US" sz="1500" kern="1200" dirty="0" err="1">
                  <a:solidFill>
                    <a:srgbClr val="C00000"/>
                  </a:solidFill>
                  <a:latin typeface="Symbol" pitchFamily="2" charset="2"/>
                  <a:cs typeface="+mn-cs"/>
                </a:rPr>
                <a:t>l</a:t>
              </a:r>
              <a:r>
                <a:rPr lang="en-US" altLang="en-US" sz="1500" kern="1200" dirty="0" err="1">
                  <a:solidFill>
                    <a:srgbClr val="C00000"/>
                  </a:solidFill>
                  <a:latin typeface="Arial" panose="020B0604020202020204" pitchFamily="34" charset="0"/>
                  <a:cs typeface="+mn-cs"/>
                </a:rPr>
                <a:t>'</a:t>
              </a:r>
              <a:r>
                <a:rPr lang="en-US" altLang="en-US" sz="1500" kern="1200" baseline="-25000" dirty="0" err="1">
                  <a:solidFill>
                    <a:srgbClr val="C00000"/>
                  </a:solidFill>
                  <a:latin typeface="Arial" panose="020B0604020202020204" pitchFamily="34" charset="0"/>
                  <a:cs typeface="+mn-cs"/>
                </a:rPr>
                <a:t>in</a:t>
              </a:r>
              <a:r>
                <a:rPr lang="en-US" altLang="en-US" sz="1350" kern="1200" dirty="0">
                  <a:solidFill>
                    <a:srgbClr val="C00000"/>
                  </a:solidFill>
                  <a:latin typeface="Arial" panose="020B0604020202020204" pitchFamily="34" charset="0"/>
                  <a:cs typeface="+mn-cs"/>
                </a:rPr>
                <a:t>:</a:t>
              </a:r>
              <a:r>
                <a:rPr lang="en-US" altLang="en-US" sz="1050" kern="1200" dirty="0">
                  <a:solidFill>
                    <a:srgbClr val="C00000"/>
                  </a:solidFill>
                  <a:latin typeface="Arial" panose="020B0604020202020204" pitchFamily="34" charset="0"/>
                  <a:cs typeface="+mn-cs"/>
                </a:rPr>
                <a:t> </a:t>
              </a:r>
              <a:r>
                <a:rPr lang="en-US" altLang="en-US" sz="1200" kern="1200" dirty="0">
                  <a:solidFill>
                    <a:srgbClr val="C00000"/>
                  </a:solidFill>
                  <a:latin typeface="Arial" panose="020B0604020202020204" pitchFamily="34" charset="0"/>
                  <a:cs typeface="+mn-cs"/>
                </a:rPr>
                <a:t>original data, </a:t>
              </a:r>
              <a:r>
                <a:rPr lang="en-US" altLang="en-US" sz="1200" i="1" kern="1200" dirty="0">
                  <a:solidFill>
                    <a:srgbClr val="C00000"/>
                  </a:solidFill>
                  <a:latin typeface="Arial" panose="020B0604020202020204" pitchFamily="34" charset="0"/>
                  <a:cs typeface="+mn-cs"/>
                </a:rPr>
                <a:t>plus</a:t>
              </a:r>
              <a:r>
                <a:rPr lang="en-US" altLang="en-US" sz="1200" kern="1200" dirty="0">
                  <a:solidFill>
                    <a:srgbClr val="C00000"/>
                  </a:solidFill>
                  <a:latin typeface="Arial" panose="020B0604020202020204" pitchFamily="34" charset="0"/>
                  <a:cs typeface="+mn-cs"/>
                </a:rPr>
                <a:t> retransmitted data</a:t>
              </a:r>
              <a:endParaRPr lang="en-US" altLang="en-US" sz="1200" kern="1200" dirty="0">
                <a:solidFill>
                  <a:srgbClr val="C00000"/>
                </a:solidFill>
                <a:latin typeface="Comic Sans MS" panose="030F0902030302020204" pitchFamily="66" charset="0"/>
                <a:cs typeface="+mn-cs"/>
              </a:endParaRPr>
            </a:p>
          </p:txBody>
        </p:sp>
        <p:sp>
          <p:nvSpPr>
            <p:cNvPr id="373" name="Line 234">
              <a:extLst>
                <a:ext uri="{FF2B5EF4-FFF2-40B4-BE49-F238E27FC236}">
                  <a16:creationId xmlns:a16="http://schemas.microsoft.com/office/drawing/2014/main" id="{E5F71B29-0A2A-964A-BC39-E82168AE5BAA}"/>
                </a:ext>
              </a:extLst>
            </p:cNvPr>
            <p:cNvSpPr>
              <a:spLocks noChangeShapeType="1"/>
            </p:cNvSpPr>
            <p:nvPr/>
          </p:nvSpPr>
          <p:spPr bwMode="auto">
            <a:xfrm>
              <a:off x="2909888" y="3916363"/>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74" name="Line 235">
              <a:extLst>
                <a:ext uri="{FF2B5EF4-FFF2-40B4-BE49-F238E27FC236}">
                  <a16:creationId xmlns:a16="http://schemas.microsoft.com/office/drawing/2014/main" id="{2CB87FE3-B426-7646-85C8-A92260133CCD}"/>
                </a:ext>
              </a:extLst>
            </p:cNvPr>
            <p:cNvSpPr>
              <a:spLocks noChangeShapeType="1"/>
            </p:cNvSpPr>
            <p:nvPr/>
          </p:nvSpPr>
          <p:spPr bwMode="auto">
            <a:xfrm>
              <a:off x="2905125" y="36830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352" name="Group 351">
            <a:extLst>
              <a:ext uri="{FF2B5EF4-FFF2-40B4-BE49-F238E27FC236}">
                <a16:creationId xmlns:a16="http://schemas.microsoft.com/office/drawing/2014/main" id="{F6D1D3E8-6407-F347-8471-50418E5DB3B6}"/>
              </a:ext>
            </a:extLst>
          </p:cNvPr>
          <p:cNvGrpSpPr/>
          <p:nvPr/>
        </p:nvGrpSpPr>
        <p:grpSpPr>
          <a:xfrm>
            <a:off x="2185117" y="3914215"/>
            <a:ext cx="1454048" cy="975136"/>
            <a:chOff x="2913490" y="5218953"/>
            <a:chExt cx="1938730" cy="1300181"/>
          </a:xfrm>
        </p:grpSpPr>
        <p:sp>
          <p:nvSpPr>
            <p:cNvPr id="357" name="Text Box 32">
              <a:extLst>
                <a:ext uri="{FF2B5EF4-FFF2-40B4-BE49-F238E27FC236}">
                  <a16:creationId xmlns:a16="http://schemas.microsoft.com/office/drawing/2014/main" id="{1A4AA4F8-0231-2B46-803C-7155B2F0120F}"/>
                </a:ext>
              </a:extLst>
            </p:cNvPr>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fontAlgn="base">
                <a:spcBef>
                  <a:spcPct val="0"/>
                </a:spcBef>
                <a:spcAft>
                  <a:spcPct val="0"/>
                </a:spcAft>
                <a:buClrTx/>
                <a:defRPr/>
              </a:pPr>
              <a:r>
                <a:rPr lang="en-US" altLang="en-US" sz="1200" b="1" i="1" kern="1200" dirty="0">
                  <a:solidFill>
                    <a:srgbClr val="C00000"/>
                  </a:solidFill>
                  <a:latin typeface="Arial" panose="020B0604020202020204" pitchFamily="34" charset="0"/>
                  <a:cs typeface="+mn-cs"/>
                </a:rPr>
                <a:t>finite</a:t>
              </a:r>
              <a:r>
                <a:rPr lang="en-US" altLang="en-US" sz="900" kern="1200" dirty="0">
                  <a:solidFill>
                    <a:srgbClr val="000000"/>
                  </a:solidFill>
                  <a:latin typeface="Arial" panose="020B0604020202020204" pitchFamily="34" charset="0"/>
                  <a:cs typeface="+mn-cs"/>
                </a:rPr>
                <a:t> shared output link buffers</a:t>
              </a:r>
            </a:p>
          </p:txBody>
        </p:sp>
        <p:sp>
          <p:nvSpPr>
            <p:cNvPr id="358" name="Line 77">
              <a:extLst>
                <a:ext uri="{FF2B5EF4-FFF2-40B4-BE49-F238E27FC236}">
                  <a16:creationId xmlns:a16="http://schemas.microsoft.com/office/drawing/2014/main" id="{89EEFCE7-B693-DF47-A9C3-7974FB2172E2}"/>
                </a:ext>
              </a:extLst>
            </p:cNvPr>
            <p:cNvSpPr>
              <a:spLocks noChangeShapeType="1"/>
            </p:cNvSpPr>
            <p:nvPr/>
          </p:nvSpPr>
          <p:spPr bwMode="auto">
            <a:xfrm flipH="1">
              <a:off x="4292190" y="5608320"/>
              <a:ext cx="295050" cy="508454"/>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359" name="Group 358">
              <a:extLst>
                <a:ext uri="{FF2B5EF4-FFF2-40B4-BE49-F238E27FC236}">
                  <a16:creationId xmlns:a16="http://schemas.microsoft.com/office/drawing/2014/main" id="{D0C09238-8174-BB4A-8E90-44FDE9970486}"/>
                </a:ext>
              </a:extLst>
            </p:cNvPr>
            <p:cNvGrpSpPr/>
            <p:nvPr/>
          </p:nvGrpSpPr>
          <p:grpSpPr>
            <a:xfrm>
              <a:off x="4030362" y="5218953"/>
              <a:ext cx="821858" cy="355937"/>
              <a:chOff x="6859123" y="5156933"/>
              <a:chExt cx="456701" cy="226548"/>
            </a:xfrm>
          </p:grpSpPr>
          <p:sp>
            <p:nvSpPr>
              <p:cNvPr id="360" name="Rectangle 359">
                <a:extLst>
                  <a:ext uri="{FF2B5EF4-FFF2-40B4-BE49-F238E27FC236}">
                    <a16:creationId xmlns:a16="http://schemas.microsoft.com/office/drawing/2014/main" id="{92A586BF-DE6F-8C4B-AE2F-F0967D2E3721}"/>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361" name="Straight Connector 360">
                <a:extLst>
                  <a:ext uri="{FF2B5EF4-FFF2-40B4-BE49-F238E27FC236}">
                    <a16:creationId xmlns:a16="http://schemas.microsoft.com/office/drawing/2014/main" id="{0E592EE8-BB64-8D4B-9345-8DEFE71B26CD}"/>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D5F79093-B2D3-DA49-86C9-324E48C7FA3A}"/>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E578935-8319-0640-AF1D-F33CFCCD6D7E}"/>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1A169DC6-020D-CF4C-944B-35A60B7E9A3E}"/>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3FE5D615-EDCC-3D44-B201-E215C2A51C14}"/>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F42D5131-B17F-3447-A42A-972810DE3D7C}"/>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1CCBEF8-F4EA-4348-968D-DFF086EA12A7}"/>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53" name="Freeform 91">
            <a:extLst>
              <a:ext uri="{FF2B5EF4-FFF2-40B4-BE49-F238E27FC236}">
                <a16:creationId xmlns:a16="http://schemas.microsoft.com/office/drawing/2014/main" id="{74B53B18-9053-AB4D-AAB3-9A2A8C61C05F}"/>
              </a:ext>
            </a:extLst>
          </p:cNvPr>
          <p:cNvSpPr>
            <a:spLocks/>
          </p:cNvSpPr>
          <p:nvPr/>
        </p:nvSpPr>
        <p:spPr bwMode="auto">
          <a:xfrm>
            <a:off x="2102515" y="2744691"/>
            <a:ext cx="3158903" cy="1252595"/>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354" name="Group 353">
            <a:extLst>
              <a:ext uri="{FF2B5EF4-FFF2-40B4-BE49-F238E27FC236}">
                <a16:creationId xmlns:a16="http://schemas.microsoft.com/office/drawing/2014/main" id="{FC27C661-ABA7-0F42-9E2F-25607CCF3F4D}"/>
              </a:ext>
            </a:extLst>
          </p:cNvPr>
          <p:cNvGrpSpPr/>
          <p:nvPr/>
        </p:nvGrpSpPr>
        <p:grpSpPr>
          <a:xfrm>
            <a:off x="1189944" y="3557943"/>
            <a:ext cx="3685387" cy="1009554"/>
            <a:chOff x="5641439" y="2685215"/>
            <a:chExt cx="4000500" cy="1028700"/>
          </a:xfrm>
        </p:grpSpPr>
        <p:sp>
          <p:nvSpPr>
            <p:cNvPr id="355" name="Oval 73">
              <a:extLst>
                <a:ext uri="{FF2B5EF4-FFF2-40B4-BE49-F238E27FC236}">
                  <a16:creationId xmlns:a16="http://schemas.microsoft.com/office/drawing/2014/main" id="{E72E301D-F1BA-6444-B895-0B1F0880352E}"/>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356" name="Freeform 90">
              <a:extLst>
                <a:ext uri="{FF2B5EF4-FFF2-40B4-BE49-F238E27FC236}">
                  <a16:creationId xmlns:a16="http://schemas.microsoft.com/office/drawing/2014/main" id="{13DADEF9-AF21-FF44-BE17-072235C1AE6F}"/>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471" name="Group 470">
            <a:extLst>
              <a:ext uri="{FF2B5EF4-FFF2-40B4-BE49-F238E27FC236}">
                <a16:creationId xmlns:a16="http://schemas.microsoft.com/office/drawing/2014/main" id="{C0C36A94-589E-A54C-A4A3-B52075E06328}"/>
              </a:ext>
            </a:extLst>
          </p:cNvPr>
          <p:cNvGrpSpPr/>
          <p:nvPr/>
        </p:nvGrpSpPr>
        <p:grpSpPr>
          <a:xfrm>
            <a:off x="2421069" y="4002586"/>
            <a:ext cx="1639465" cy="380565"/>
            <a:chOff x="3228093" y="5336775"/>
            <a:chExt cx="2185953" cy="507419"/>
          </a:xfrm>
        </p:grpSpPr>
        <p:sp>
          <p:nvSpPr>
            <p:cNvPr id="472" name="TextBox 471">
              <a:extLst>
                <a:ext uri="{FF2B5EF4-FFF2-40B4-BE49-F238E27FC236}">
                  <a16:creationId xmlns:a16="http://schemas.microsoft.com/office/drawing/2014/main" id="{A9A4B8BA-23AF-5649-A3E6-D2BC9304C809}"/>
                </a:ext>
              </a:extLst>
            </p:cNvPr>
            <p:cNvSpPr txBox="1"/>
            <p:nvPr/>
          </p:nvSpPr>
          <p:spPr>
            <a:xfrm>
              <a:off x="5001111" y="5336775"/>
              <a:ext cx="412935" cy="492442"/>
            </a:xfrm>
            <a:prstGeom prst="rect">
              <a:avLst/>
            </a:prstGeom>
            <a:noFill/>
          </p:spPr>
          <p:txBody>
            <a:bodyPr wrap="none" rtlCol="0">
              <a:spAutoFit/>
            </a:bodyPr>
            <a:lstStyle/>
            <a:p>
              <a:pPr algn="r" defTabSz="685800">
                <a:buClrTx/>
                <a:defRPr/>
              </a:pPr>
              <a:r>
                <a:rPr lang="en-US" sz="1800" kern="1200" dirty="0">
                  <a:solidFill>
                    <a:prstClr val="black"/>
                  </a:solidFill>
                  <a:latin typeface="Calibri"/>
                  <a:ea typeface="+mn-ea"/>
                  <a:cs typeface="+mn-cs"/>
                </a:rPr>
                <a:t>R</a:t>
              </a:r>
            </a:p>
          </p:txBody>
        </p:sp>
        <p:sp>
          <p:nvSpPr>
            <p:cNvPr id="473" name="TextBox 472">
              <a:extLst>
                <a:ext uri="{FF2B5EF4-FFF2-40B4-BE49-F238E27FC236}">
                  <a16:creationId xmlns:a16="http://schemas.microsoft.com/office/drawing/2014/main" id="{1F06564D-8518-8D42-A177-6D185E9763E0}"/>
                </a:ext>
              </a:extLst>
            </p:cNvPr>
            <p:cNvSpPr txBox="1"/>
            <p:nvPr/>
          </p:nvSpPr>
          <p:spPr>
            <a:xfrm>
              <a:off x="3228093" y="5351752"/>
              <a:ext cx="412935" cy="492442"/>
            </a:xfrm>
            <a:prstGeom prst="rect">
              <a:avLst/>
            </a:prstGeom>
            <a:noFill/>
          </p:spPr>
          <p:txBody>
            <a:bodyPr wrap="none" rtlCol="0">
              <a:spAutoFit/>
            </a:bodyPr>
            <a:lstStyle/>
            <a:p>
              <a:pPr algn="r" defTabSz="685800">
                <a:buClrTx/>
                <a:defRPr/>
              </a:pPr>
              <a:r>
                <a:rPr lang="en-US" sz="1800" kern="1200" dirty="0">
                  <a:solidFill>
                    <a:prstClr val="black"/>
                  </a:solidFill>
                  <a:latin typeface="Calibri"/>
                  <a:ea typeface="+mn-ea"/>
                  <a:cs typeface="+mn-cs"/>
                </a:rPr>
                <a:t>R</a:t>
              </a: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156482"/>
            <a:ext cx="8544983" cy="670967"/>
          </a:xfrm>
        </p:spPr>
        <p:txBody>
          <a:bodyPr>
            <a:normAutofit fontScale="90000"/>
          </a:bodyPr>
          <a:lstStyle/>
          <a:p>
            <a:r>
              <a:rPr lang="en-US" sz="3600" dirty="0"/>
              <a:t>Causes/costs of congestion: scenario 2</a:t>
            </a:r>
            <a:endParaRPr lang="en-US" dirty="0"/>
          </a:p>
        </p:txBody>
      </p:sp>
      <p:sp>
        <p:nvSpPr>
          <p:cNvPr id="229" name="Rectangle 235">
            <a:extLst>
              <a:ext uri="{FF2B5EF4-FFF2-40B4-BE49-F238E27FC236}">
                <a16:creationId xmlns:a16="http://schemas.microsoft.com/office/drawing/2014/main" id="{3A9A156B-19A0-8342-AF04-25615D3C763E}"/>
              </a:ext>
            </a:extLst>
          </p:cNvPr>
          <p:cNvSpPr>
            <a:spLocks noChangeArrowheads="1"/>
          </p:cNvSpPr>
          <p:nvPr/>
        </p:nvSpPr>
        <p:spPr bwMode="auto">
          <a:xfrm>
            <a:off x="1785938" y="2884885"/>
            <a:ext cx="183356" cy="116681"/>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0" name="Text Box 236">
            <a:extLst>
              <a:ext uri="{FF2B5EF4-FFF2-40B4-BE49-F238E27FC236}">
                <a16:creationId xmlns:a16="http://schemas.microsoft.com/office/drawing/2014/main" id="{E294DDA8-9BC1-2C4F-AB17-AAF3914D97A7}"/>
              </a:ext>
            </a:extLst>
          </p:cNvPr>
          <p:cNvSpPr txBox="1">
            <a:spLocks noChangeArrowheads="1"/>
          </p:cNvSpPr>
          <p:nvPr/>
        </p:nvSpPr>
        <p:spPr bwMode="auto">
          <a:xfrm>
            <a:off x="2767322" y="3570840"/>
            <a:ext cx="1380506"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i="1" kern="1200" dirty="0">
                <a:solidFill>
                  <a:srgbClr val="006600"/>
                </a:solidFill>
                <a:latin typeface="Arial" charset="0"/>
                <a:cs typeface="+mn-cs"/>
              </a:rPr>
              <a:t>free buffer space!</a:t>
            </a:r>
          </a:p>
        </p:txBody>
      </p:sp>
      <p:sp>
        <p:nvSpPr>
          <p:cNvPr id="231" name="Rectangle 237">
            <a:extLst>
              <a:ext uri="{FF2B5EF4-FFF2-40B4-BE49-F238E27FC236}">
                <a16:creationId xmlns:a16="http://schemas.microsoft.com/office/drawing/2014/main" id="{360D339D-2CD2-AD42-920B-3E6688F7095A}"/>
              </a:ext>
            </a:extLst>
          </p:cNvPr>
          <p:cNvSpPr>
            <a:spLocks noChangeArrowheads="1"/>
          </p:cNvSpPr>
          <p:nvPr/>
        </p:nvSpPr>
        <p:spPr bwMode="auto">
          <a:xfrm>
            <a:off x="1785938" y="2883694"/>
            <a:ext cx="183356" cy="116681"/>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32" name="Rectangle 264">
            <a:extLst>
              <a:ext uri="{FF2B5EF4-FFF2-40B4-BE49-F238E27FC236}">
                <a16:creationId xmlns:a16="http://schemas.microsoft.com/office/drawing/2014/main" id="{BB519C3C-C510-F944-9E31-54655082190E}"/>
              </a:ext>
            </a:extLst>
          </p:cNvPr>
          <p:cNvSpPr txBox="1">
            <a:spLocks noChangeArrowheads="1"/>
          </p:cNvSpPr>
          <p:nvPr/>
        </p:nvSpPr>
        <p:spPr>
          <a:xfrm>
            <a:off x="450235" y="917295"/>
            <a:ext cx="4436935" cy="1599134"/>
          </a:xfrm>
          <a:prstGeom prst="rect">
            <a:avLst/>
          </a:prstGeom>
        </p:spPr>
        <p:txBody>
          <a:bodyPr vert="horz" lIns="68580" tIns="34290" rIns="68580" bIns="3429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None/>
              <a:defRPr/>
            </a:pPr>
            <a:r>
              <a:rPr lang="en-US" sz="2250" dirty="0">
                <a:solidFill>
                  <a:srgbClr val="000099"/>
                </a:solidFill>
                <a:latin typeface="Calibri" panose="020F0502020204030204"/>
              </a:rPr>
              <a:t>Idealization: </a:t>
            </a:r>
            <a:r>
              <a:rPr lang="en-US" sz="2250" i="1" dirty="0">
                <a:solidFill>
                  <a:srgbClr val="C00000"/>
                </a:solidFill>
                <a:latin typeface="Calibri" panose="020F0502020204030204"/>
              </a:rPr>
              <a:t>some </a:t>
            </a:r>
            <a:r>
              <a:rPr lang="en-US" sz="2250" dirty="0">
                <a:solidFill>
                  <a:srgbClr val="C00000"/>
                </a:solidFill>
                <a:latin typeface="Calibri" panose="020F0502020204030204"/>
              </a:rPr>
              <a:t>perfect knowledge</a:t>
            </a:r>
          </a:p>
          <a:p>
            <a:pPr marL="342900" indent="-161925" defTabSz="685800">
              <a:spcBef>
                <a:spcPts val="750"/>
              </a:spcBef>
              <a:defRPr/>
            </a:pPr>
            <a:r>
              <a:rPr lang="en-US" sz="1800" dirty="0">
                <a:solidFill>
                  <a:prstClr val="black"/>
                </a:solidFill>
                <a:latin typeface="Calibri" panose="020F0502020204030204"/>
              </a:rPr>
              <a:t>packets can be lost (dropped at router) due  to full buffers</a:t>
            </a:r>
          </a:p>
          <a:p>
            <a:pPr marL="342900" indent="-161925" defTabSz="685800">
              <a:spcBef>
                <a:spcPts val="750"/>
              </a:spcBef>
              <a:defRPr/>
            </a:pPr>
            <a:r>
              <a:rPr lang="en-US" sz="1800" dirty="0">
                <a:solidFill>
                  <a:prstClr val="black"/>
                </a:solidFill>
                <a:latin typeface="Calibri" panose="020F0502020204030204"/>
              </a:rPr>
              <a:t>sender knows when packet has been dropped: only resends if packet </a:t>
            </a:r>
            <a:r>
              <a:rPr lang="en-US" sz="1800" i="1" dirty="0">
                <a:solidFill>
                  <a:prstClr val="black"/>
                </a:solidFill>
                <a:latin typeface="Calibri" panose="020F0502020204030204"/>
              </a:rPr>
              <a:t>known</a:t>
            </a:r>
            <a:r>
              <a:rPr lang="en-US" sz="1800" dirty="0">
                <a:solidFill>
                  <a:prstClr val="black"/>
                </a:solidFill>
                <a:latin typeface="Calibri" panose="020F0502020204030204"/>
              </a:rPr>
              <a:t> to be lost</a:t>
            </a:r>
            <a:endParaRPr lang="en-US" sz="2100" dirty="0">
              <a:solidFill>
                <a:prstClr val="black"/>
              </a:solidFill>
              <a:latin typeface="Calibri" panose="020F0502020204030204"/>
            </a:endParaRPr>
          </a:p>
        </p:txBody>
      </p:sp>
      <p:grpSp>
        <p:nvGrpSpPr>
          <p:cNvPr id="8" name="Group 7">
            <a:extLst>
              <a:ext uri="{FF2B5EF4-FFF2-40B4-BE49-F238E27FC236}">
                <a16:creationId xmlns:a16="http://schemas.microsoft.com/office/drawing/2014/main" id="{1126E605-68BC-EB43-9DDC-7055194378DF}"/>
              </a:ext>
            </a:extLst>
          </p:cNvPr>
          <p:cNvGrpSpPr/>
          <p:nvPr/>
        </p:nvGrpSpPr>
        <p:grpSpPr>
          <a:xfrm>
            <a:off x="7529709" y="1495055"/>
            <a:ext cx="1400128" cy="1147407"/>
            <a:chOff x="10039611" y="1800903"/>
            <a:chExt cx="1866837" cy="1529876"/>
          </a:xfrm>
        </p:grpSpPr>
        <p:sp>
          <p:nvSpPr>
            <p:cNvPr id="174" name="Text Box 252">
              <a:extLst>
                <a:ext uri="{FF2B5EF4-FFF2-40B4-BE49-F238E27FC236}">
                  <a16:creationId xmlns:a16="http://schemas.microsoft.com/office/drawing/2014/main" id="{01A1C74C-CAF4-D343-928F-0A92D0818ABD}"/>
                </a:ext>
              </a:extLst>
            </p:cNvPr>
            <p:cNvSpPr txBox="1">
              <a:spLocks noChangeArrowheads="1"/>
            </p:cNvSpPr>
            <p:nvPr/>
          </p:nvSpPr>
          <p:spPr bwMode="auto">
            <a:xfrm>
              <a:off x="10188718" y="2099672"/>
              <a:ext cx="1717730" cy="1231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lnSpc>
                  <a:spcPct val="90000"/>
                </a:lnSpc>
                <a:buClrTx/>
                <a:defRPr/>
              </a:pPr>
              <a:r>
                <a:rPr lang="en-US" sz="1200" kern="1200" dirty="0">
                  <a:solidFill>
                    <a:prstClr val="black"/>
                  </a:solidFill>
                  <a:latin typeface="Calibri" panose="020F0502020204030204"/>
                  <a:cs typeface="+mn-cs"/>
                </a:rPr>
                <a:t>when sending at R/2, some packets are needed retransmissions</a:t>
              </a:r>
            </a:p>
          </p:txBody>
        </p:sp>
        <p:sp>
          <p:nvSpPr>
            <p:cNvPr id="175" name="Line 253">
              <a:extLst>
                <a:ext uri="{FF2B5EF4-FFF2-40B4-BE49-F238E27FC236}">
                  <a16:creationId xmlns:a16="http://schemas.microsoft.com/office/drawing/2014/main" id="{08A19883-389A-0744-90AC-A2F43EE860AE}"/>
                </a:ext>
              </a:extLst>
            </p:cNvPr>
            <p:cNvSpPr>
              <a:spLocks noChangeShapeType="1"/>
            </p:cNvSpPr>
            <p:nvPr/>
          </p:nvSpPr>
          <p:spPr bwMode="auto">
            <a:xfrm flipH="1" flipV="1">
              <a:off x="10039611" y="1800903"/>
              <a:ext cx="423050" cy="355155"/>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grpSp>
      <p:grpSp>
        <p:nvGrpSpPr>
          <p:cNvPr id="176" name="Group 175">
            <a:extLst>
              <a:ext uri="{FF2B5EF4-FFF2-40B4-BE49-F238E27FC236}">
                <a16:creationId xmlns:a16="http://schemas.microsoft.com/office/drawing/2014/main" id="{926AA148-B0D7-CC4E-9816-B84A671E16CE}"/>
              </a:ext>
            </a:extLst>
          </p:cNvPr>
          <p:cNvGrpSpPr/>
          <p:nvPr/>
        </p:nvGrpSpPr>
        <p:grpSpPr>
          <a:xfrm>
            <a:off x="5521089" y="1044513"/>
            <a:ext cx="2107003" cy="1960824"/>
            <a:chOff x="10662918" y="1488938"/>
            <a:chExt cx="2809338" cy="2614432"/>
          </a:xfrm>
        </p:grpSpPr>
        <p:sp>
          <p:nvSpPr>
            <p:cNvPr id="177" name="Freeform 245">
              <a:extLst>
                <a:ext uri="{FF2B5EF4-FFF2-40B4-BE49-F238E27FC236}">
                  <a16:creationId xmlns:a16="http://schemas.microsoft.com/office/drawing/2014/main" id="{F3B393A3-F432-5143-B5C5-92241ECA3889}"/>
                </a:ext>
              </a:extLst>
            </p:cNvPr>
            <p:cNvSpPr>
              <a:spLocks/>
            </p:cNvSpPr>
            <p:nvPr/>
          </p:nvSpPr>
          <p:spPr bwMode="auto">
            <a:xfrm>
              <a:off x="11260180" y="2035401"/>
              <a:ext cx="2024019" cy="1604948"/>
            </a:xfrm>
            <a:custGeom>
              <a:avLst/>
              <a:gdLst>
                <a:gd name="T0" fmla="*/ 0 w 1636"/>
                <a:gd name="T1" fmla="*/ 955 h 955"/>
                <a:gd name="T2" fmla="*/ 758 w 1636"/>
                <a:gd name="T3" fmla="*/ 246 h 955"/>
                <a:gd name="T4" fmla="*/ 1636 w 1636"/>
                <a:gd name="T5" fmla="*/ 7 h 955"/>
                <a:gd name="T6" fmla="*/ 0 60000 65536"/>
                <a:gd name="T7" fmla="*/ 0 60000 65536"/>
                <a:gd name="T8" fmla="*/ 0 60000 65536"/>
                <a:gd name="connsiteX0" fmla="*/ 0 w 6072"/>
                <a:gd name="connsiteY0" fmla="*/ 8862 h 8862"/>
                <a:gd name="connsiteX1" fmla="*/ 4633 w 6072"/>
                <a:gd name="connsiteY1" fmla="*/ 1438 h 8862"/>
                <a:gd name="connsiteX2" fmla="*/ 6072 w 6072"/>
                <a:gd name="connsiteY2" fmla="*/ 120 h 8862"/>
                <a:gd name="connsiteX0" fmla="*/ 0 w 10000"/>
                <a:gd name="connsiteY0" fmla="*/ 9865 h 9865"/>
                <a:gd name="connsiteX1" fmla="*/ 7630 w 10000"/>
                <a:gd name="connsiteY1" fmla="*/ 1488 h 9865"/>
                <a:gd name="connsiteX2" fmla="*/ 10000 w 10000"/>
                <a:gd name="connsiteY2" fmla="*/ 0 h 9865"/>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cubicBezTo>
                    <a:pt x="1268" y="8586"/>
                    <a:pt x="-125" y="9688"/>
                    <a:pt x="7233" y="1532"/>
                  </a:cubicBezTo>
                  <a:cubicBezTo>
                    <a:pt x="7865" y="929"/>
                    <a:pt x="8381" y="338"/>
                    <a:pt x="10000" y="0"/>
                  </a:cubicBezTo>
                </a:path>
              </a:pathLst>
            </a:custGeom>
            <a:noFill/>
            <a:ln w="28575"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178" name="Group 246">
              <a:extLst>
                <a:ext uri="{FF2B5EF4-FFF2-40B4-BE49-F238E27FC236}">
                  <a16:creationId xmlns:a16="http://schemas.microsoft.com/office/drawing/2014/main" id="{AAE2772B-88A3-794C-B173-B78F63EB26A5}"/>
                </a:ext>
              </a:extLst>
            </p:cNvPr>
            <p:cNvGrpSpPr>
              <a:grpSpLocks/>
            </p:cNvGrpSpPr>
            <p:nvPr/>
          </p:nvGrpSpPr>
          <p:grpSpPr bwMode="auto">
            <a:xfrm>
              <a:off x="12077699" y="3606749"/>
              <a:ext cx="519113" cy="430214"/>
              <a:chOff x="3583" y="1761"/>
              <a:chExt cx="327" cy="271"/>
            </a:xfrm>
          </p:grpSpPr>
          <p:sp>
            <p:nvSpPr>
              <p:cNvPr id="192" name="Text Box 247">
                <a:extLst>
                  <a:ext uri="{FF2B5EF4-FFF2-40B4-BE49-F238E27FC236}">
                    <a16:creationId xmlns:a16="http://schemas.microsoft.com/office/drawing/2014/main" id="{0CD967AF-AE53-0141-B763-822463304CC6}"/>
                  </a:ext>
                </a:extLst>
              </p:cNvPr>
              <p:cNvSpPr txBox="1">
                <a:spLocks noChangeArrowheads="1"/>
              </p:cNvSpPr>
              <p:nvPr/>
            </p:nvSpPr>
            <p:spPr bwMode="auto">
              <a:xfrm>
                <a:off x="3583" y="1761"/>
                <a:ext cx="327" cy="2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500" kern="1200" dirty="0" err="1">
                    <a:solidFill>
                      <a:prstClr val="black"/>
                    </a:solidFill>
                    <a:latin typeface="Symbol" charset="0"/>
                    <a:cs typeface="Arial" charset="0"/>
                  </a:rPr>
                  <a:t>l</a:t>
                </a:r>
                <a:r>
                  <a:rPr lang="en-US" sz="1500" kern="1200" baseline="-25000" dirty="0" err="1">
                    <a:solidFill>
                      <a:prstClr val="black"/>
                    </a:solidFill>
                    <a:latin typeface="Arial" charset="0"/>
                    <a:cs typeface="Arial" charset="0"/>
                  </a:rPr>
                  <a:t>in</a:t>
                </a:r>
                <a:endParaRPr lang="en-US" sz="1500" kern="1200" baseline="-25000" dirty="0">
                  <a:solidFill>
                    <a:prstClr val="black"/>
                  </a:solidFill>
                  <a:latin typeface="Arial" charset="0"/>
                  <a:cs typeface="Arial" charset="0"/>
                </a:endParaRPr>
              </a:p>
            </p:txBody>
          </p:sp>
          <p:sp>
            <p:nvSpPr>
              <p:cNvPr id="193" name="Line 248">
                <a:extLst>
                  <a:ext uri="{FF2B5EF4-FFF2-40B4-BE49-F238E27FC236}">
                    <a16:creationId xmlns:a16="http://schemas.microsoft.com/office/drawing/2014/main" id="{8D1623B3-54DC-FF40-A9ED-596362BD7E24}"/>
                  </a:ext>
                </a:extLst>
              </p:cNvPr>
              <p:cNvSpPr>
                <a:spLocks noChangeShapeType="1"/>
              </p:cNvSpPr>
              <p:nvPr/>
            </p:nvSpPr>
            <p:spPr bwMode="auto">
              <a:xfrm flipV="1">
                <a:off x="3726" y="1834"/>
                <a:ext cx="24" cy="2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buClrTx/>
                  <a:defRPr/>
                </a:pPr>
                <a:endParaRPr lang="en-US" sz="1350" kern="1200">
                  <a:solidFill>
                    <a:prstClr val="black"/>
                  </a:solidFill>
                  <a:latin typeface="Tahoma" charset="0"/>
                  <a:ea typeface="ＭＳ Ｐゴシック" charset="0"/>
                  <a:cs typeface="+mn-cs"/>
                </a:endParaRPr>
              </a:p>
            </p:txBody>
          </p:sp>
        </p:grpSp>
        <p:sp>
          <p:nvSpPr>
            <p:cNvPr id="179" name="Line 278">
              <a:extLst>
                <a:ext uri="{FF2B5EF4-FFF2-40B4-BE49-F238E27FC236}">
                  <a16:creationId xmlns:a16="http://schemas.microsoft.com/office/drawing/2014/main" id="{2DAB427C-45D4-6A41-80B1-CB2A86EFD9C8}"/>
                </a:ext>
              </a:extLst>
            </p:cNvPr>
            <p:cNvSpPr>
              <a:spLocks noChangeShapeType="1"/>
            </p:cNvSpPr>
            <p:nvPr/>
          </p:nvSpPr>
          <p:spPr bwMode="auto">
            <a:xfrm>
              <a:off x="11267134" y="1488938"/>
              <a:ext cx="0" cy="215904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180" name="Line 280">
              <a:extLst>
                <a:ext uri="{FF2B5EF4-FFF2-40B4-BE49-F238E27FC236}">
                  <a16:creationId xmlns:a16="http://schemas.microsoft.com/office/drawing/2014/main" id="{76DB589D-7977-134C-A4C6-CBB66786BDAB}"/>
                </a:ext>
              </a:extLst>
            </p:cNvPr>
            <p:cNvSpPr>
              <a:spLocks noChangeShapeType="1"/>
            </p:cNvSpPr>
            <p:nvPr/>
          </p:nvSpPr>
          <p:spPr bwMode="auto">
            <a:xfrm>
              <a:off x="13274022" y="1725252"/>
              <a:ext cx="0" cy="1869027"/>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181" name="Freeform 281">
              <a:extLst>
                <a:ext uri="{FF2B5EF4-FFF2-40B4-BE49-F238E27FC236}">
                  <a16:creationId xmlns:a16="http://schemas.microsoft.com/office/drawing/2014/main" id="{4582F97F-DEC6-1042-84F8-230A0E725038}"/>
                </a:ext>
              </a:extLst>
            </p:cNvPr>
            <p:cNvSpPr>
              <a:spLocks/>
            </p:cNvSpPr>
            <p:nvPr/>
          </p:nvSpPr>
          <p:spPr bwMode="auto">
            <a:xfrm>
              <a:off x="11255891" y="1666173"/>
              <a:ext cx="2023753" cy="1965701"/>
            </a:xfrm>
            <a:custGeom>
              <a:avLst/>
              <a:gdLst>
                <a:gd name="T0" fmla="*/ 0 w 720"/>
                <a:gd name="T1" fmla="*/ 732 h 732"/>
                <a:gd name="T2" fmla="*/ 720 w 720"/>
                <a:gd name="T3" fmla="*/ 0 h 732"/>
                <a:gd name="T4" fmla="*/ 0 60000 65536"/>
                <a:gd name="T5" fmla="*/ 0 60000 65536"/>
              </a:gdLst>
              <a:ahLst/>
              <a:cxnLst>
                <a:cxn ang="T4">
                  <a:pos x="T0" y="T1"/>
                </a:cxn>
                <a:cxn ang="T5">
                  <a:pos x="T2" y="T3"/>
                </a:cxn>
              </a:cxnLst>
              <a:rect l="0" t="0" r="r" b="b"/>
              <a:pathLst>
                <a:path w="720" h="732">
                  <a:moveTo>
                    <a:pt x="0" y="732"/>
                  </a:moveTo>
                  <a:lnTo>
                    <a:pt x="720" y="0"/>
                  </a:lnTo>
                </a:path>
              </a:pathLst>
            </a:custGeom>
            <a:noFill/>
            <a:ln w="28575"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182" name="Line 282">
              <a:extLst>
                <a:ext uri="{FF2B5EF4-FFF2-40B4-BE49-F238E27FC236}">
                  <a16:creationId xmlns:a16="http://schemas.microsoft.com/office/drawing/2014/main" id="{E27607A2-A55D-1E4E-A7DC-D02F627E8623}"/>
                </a:ext>
              </a:extLst>
            </p:cNvPr>
            <p:cNvSpPr>
              <a:spLocks noChangeShapeType="1"/>
            </p:cNvSpPr>
            <p:nvPr/>
          </p:nvSpPr>
          <p:spPr bwMode="auto">
            <a:xfrm>
              <a:off x="11120974" y="1666173"/>
              <a:ext cx="14053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183" name="Line 283">
              <a:extLst>
                <a:ext uri="{FF2B5EF4-FFF2-40B4-BE49-F238E27FC236}">
                  <a16:creationId xmlns:a16="http://schemas.microsoft.com/office/drawing/2014/main" id="{8DD37E8C-1915-D049-AB47-171918ED155D}"/>
                </a:ext>
              </a:extLst>
            </p:cNvPr>
            <p:cNvSpPr>
              <a:spLocks noChangeShapeType="1"/>
            </p:cNvSpPr>
            <p:nvPr/>
          </p:nvSpPr>
          <p:spPr bwMode="auto">
            <a:xfrm>
              <a:off x="13268401" y="3647986"/>
              <a:ext cx="0" cy="15575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184" name="Text Box 284">
              <a:extLst>
                <a:ext uri="{FF2B5EF4-FFF2-40B4-BE49-F238E27FC236}">
                  <a16:creationId xmlns:a16="http://schemas.microsoft.com/office/drawing/2014/main" id="{373B57A0-6A99-7640-8562-A14FEDE2B5C1}"/>
                </a:ext>
              </a:extLst>
            </p:cNvPr>
            <p:cNvSpPr txBox="1">
              <a:spLocks noChangeArrowheads="1"/>
            </p:cNvSpPr>
            <p:nvPr/>
          </p:nvSpPr>
          <p:spPr bwMode="auto">
            <a:xfrm>
              <a:off x="10662918" y="1491653"/>
              <a:ext cx="524075" cy="3385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dirty="0">
                  <a:solidFill>
                    <a:prstClr val="black"/>
                  </a:solidFill>
                  <a:cs typeface="+mn-cs"/>
                </a:rPr>
                <a:t>R/2</a:t>
              </a:r>
            </a:p>
          </p:txBody>
        </p:sp>
        <p:sp>
          <p:nvSpPr>
            <p:cNvPr id="185" name="Text Box 286">
              <a:extLst>
                <a:ext uri="{FF2B5EF4-FFF2-40B4-BE49-F238E27FC236}">
                  <a16:creationId xmlns:a16="http://schemas.microsoft.com/office/drawing/2014/main" id="{A39B50BF-5EFF-0045-ADB3-B4F28E92E69B}"/>
                </a:ext>
              </a:extLst>
            </p:cNvPr>
            <p:cNvSpPr txBox="1">
              <a:spLocks noChangeArrowheads="1"/>
            </p:cNvSpPr>
            <p:nvPr/>
          </p:nvSpPr>
          <p:spPr bwMode="auto">
            <a:xfrm rot="16200000">
              <a:off x="10850534" y="1756865"/>
              <a:ext cx="622392"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500" kern="1200" dirty="0">
                  <a:solidFill>
                    <a:prstClr val="black"/>
                  </a:solidFill>
                  <a:latin typeface="Symbol" charset="0"/>
                  <a:cs typeface="+mn-cs"/>
                </a:rPr>
                <a:t>l</a:t>
              </a:r>
              <a:r>
                <a:rPr lang="en-US" sz="1500" kern="1200" baseline="-25000" dirty="0">
                  <a:solidFill>
                    <a:prstClr val="black"/>
                  </a:solidFill>
                  <a:latin typeface="Arial" charset="0"/>
                  <a:cs typeface="+mn-cs"/>
                </a:rPr>
                <a:t>out</a:t>
              </a:r>
            </a:p>
          </p:txBody>
        </p:sp>
        <p:sp>
          <p:nvSpPr>
            <p:cNvPr id="186" name="Line 288">
              <a:extLst>
                <a:ext uri="{FF2B5EF4-FFF2-40B4-BE49-F238E27FC236}">
                  <a16:creationId xmlns:a16="http://schemas.microsoft.com/office/drawing/2014/main" id="{55EB893A-4478-7D4E-A2A8-A5437DE0CEFB}"/>
                </a:ext>
              </a:extLst>
            </p:cNvPr>
            <p:cNvSpPr>
              <a:spLocks noChangeShapeType="1"/>
            </p:cNvSpPr>
            <p:nvPr/>
          </p:nvSpPr>
          <p:spPr bwMode="auto">
            <a:xfrm>
              <a:off x="11300864" y="1668859"/>
              <a:ext cx="1841053" cy="0"/>
            </a:xfrm>
            <a:prstGeom prst="line">
              <a:avLst/>
            </a:prstGeom>
            <a:noFill/>
            <a:ln w="12700">
              <a:solidFill>
                <a:schemeClr val="bg1">
                  <a:lumMod val="75000"/>
                </a:schemeClr>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cxnSp>
          <p:nvCxnSpPr>
            <p:cNvPr id="187" name="Straight Connector 186">
              <a:extLst>
                <a:ext uri="{FF2B5EF4-FFF2-40B4-BE49-F238E27FC236}">
                  <a16:creationId xmlns:a16="http://schemas.microsoft.com/office/drawing/2014/main" id="{0D3A43B7-67EB-8149-8177-63ACBDAC09D3}"/>
                </a:ext>
              </a:extLst>
            </p:cNvPr>
            <p:cNvCxnSpPr>
              <a:cxnSpLocks/>
            </p:cNvCxnSpPr>
            <p:nvPr/>
          </p:nvCxnSpPr>
          <p:spPr>
            <a:xfrm>
              <a:off x="11277601" y="3626318"/>
              <a:ext cx="21656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8C6ED6D6-A137-9B42-BF4F-C72EBCC66029}"/>
                </a:ext>
              </a:extLst>
            </p:cNvPr>
            <p:cNvSpPr txBox="1"/>
            <p:nvPr/>
          </p:nvSpPr>
          <p:spPr>
            <a:xfrm rot="16200000">
              <a:off x="10411855" y="2692668"/>
              <a:ext cx="1292320" cy="369332"/>
            </a:xfrm>
            <a:prstGeom prst="rect">
              <a:avLst/>
            </a:prstGeom>
            <a:noFill/>
          </p:spPr>
          <p:txBody>
            <a:bodyPr wrap="none" rtlCol="0">
              <a:spAutoFit/>
            </a:bodyPr>
            <a:lstStyle/>
            <a:p>
              <a:pPr defTabSz="685800">
                <a:buClrTx/>
                <a:defRPr/>
              </a:pPr>
              <a:r>
                <a:rPr lang="en-US" sz="1200" kern="1200" dirty="0">
                  <a:solidFill>
                    <a:prstClr val="black"/>
                  </a:solidFill>
                  <a:latin typeface="Calibri"/>
                  <a:ea typeface="+mn-ea"/>
                  <a:cs typeface="+mn-cs"/>
                </a:rPr>
                <a:t>throughput: </a:t>
              </a:r>
            </a:p>
          </p:txBody>
        </p:sp>
        <p:sp>
          <p:nvSpPr>
            <p:cNvPr id="189" name="Oval 188">
              <a:extLst>
                <a:ext uri="{FF2B5EF4-FFF2-40B4-BE49-F238E27FC236}">
                  <a16:creationId xmlns:a16="http://schemas.microsoft.com/office/drawing/2014/main" id="{A51FB1CF-649B-CC49-BACE-97B8B3CDE942}"/>
                </a:ext>
              </a:extLst>
            </p:cNvPr>
            <p:cNvSpPr/>
            <p:nvPr/>
          </p:nvSpPr>
          <p:spPr>
            <a:xfrm>
              <a:off x="13195300" y="1625600"/>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90" name="Text Box 285">
              <a:extLst>
                <a:ext uri="{FF2B5EF4-FFF2-40B4-BE49-F238E27FC236}">
                  <a16:creationId xmlns:a16="http://schemas.microsoft.com/office/drawing/2014/main" id="{C633E812-6FC0-C24F-B90C-3885051F03C4}"/>
                </a:ext>
              </a:extLst>
            </p:cNvPr>
            <p:cNvSpPr txBox="1">
              <a:spLocks noChangeArrowheads="1"/>
            </p:cNvSpPr>
            <p:nvPr/>
          </p:nvSpPr>
          <p:spPr bwMode="auto">
            <a:xfrm>
              <a:off x="12948181" y="3764815"/>
              <a:ext cx="524075" cy="3385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dirty="0">
                  <a:solidFill>
                    <a:prstClr val="black"/>
                  </a:solidFill>
                  <a:cs typeface="+mn-cs"/>
                </a:rPr>
                <a:t>R/2</a:t>
              </a:r>
            </a:p>
          </p:txBody>
        </p:sp>
        <p:sp>
          <p:nvSpPr>
            <p:cNvPr id="191" name="Oval 190">
              <a:extLst>
                <a:ext uri="{FF2B5EF4-FFF2-40B4-BE49-F238E27FC236}">
                  <a16:creationId xmlns:a16="http://schemas.microsoft.com/office/drawing/2014/main" id="{DB7FD550-F812-2E40-88E3-303D39E6D2EA}"/>
                </a:ext>
              </a:extLst>
            </p:cNvPr>
            <p:cNvSpPr/>
            <p:nvPr/>
          </p:nvSpPr>
          <p:spPr>
            <a:xfrm>
              <a:off x="13213792" y="1978681"/>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94" name="Line 288">
              <a:extLst>
                <a:ext uri="{FF2B5EF4-FFF2-40B4-BE49-F238E27FC236}">
                  <a16:creationId xmlns:a16="http://schemas.microsoft.com/office/drawing/2014/main" id="{D53B1774-03D5-BD4B-9BCD-E50D15DB4A0C}"/>
                </a:ext>
              </a:extLst>
            </p:cNvPr>
            <p:cNvSpPr>
              <a:spLocks noChangeShapeType="1"/>
            </p:cNvSpPr>
            <p:nvPr/>
          </p:nvSpPr>
          <p:spPr bwMode="auto">
            <a:xfrm>
              <a:off x="11261558" y="2061890"/>
              <a:ext cx="1975007" cy="0"/>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grpSp>
      <p:sp>
        <p:nvSpPr>
          <p:cNvPr id="10" name="Oval 9">
            <a:extLst>
              <a:ext uri="{FF2B5EF4-FFF2-40B4-BE49-F238E27FC236}">
                <a16:creationId xmlns:a16="http://schemas.microsoft.com/office/drawing/2014/main" id="{9628093C-FFB3-054E-B64A-1E3835241090}"/>
              </a:ext>
            </a:extLst>
          </p:cNvPr>
          <p:cNvSpPr/>
          <p:nvPr/>
        </p:nvSpPr>
        <p:spPr>
          <a:xfrm rot="19191287">
            <a:off x="5912318" y="2086276"/>
            <a:ext cx="902369" cy="397043"/>
          </a:xfrm>
          <a:prstGeom prst="ellipse">
            <a:avLst/>
          </a:prstGeom>
          <a:noFill/>
          <a:ln w="25400">
            <a:solidFill>
              <a:srgbClr val="001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1" name="Oval 10">
            <a:extLst>
              <a:ext uri="{FF2B5EF4-FFF2-40B4-BE49-F238E27FC236}">
                <a16:creationId xmlns:a16="http://schemas.microsoft.com/office/drawing/2014/main" id="{1B6200A7-EAB4-A446-B925-6AAC42752BAA}"/>
              </a:ext>
            </a:extLst>
          </p:cNvPr>
          <p:cNvSpPr/>
          <p:nvPr/>
        </p:nvSpPr>
        <p:spPr>
          <a:xfrm>
            <a:off x="7182853" y="1061185"/>
            <a:ext cx="649706" cy="649706"/>
          </a:xfrm>
          <a:prstGeom prst="ellipse">
            <a:avLst/>
          </a:prstGeom>
          <a:noFill/>
          <a:ln w="28575">
            <a:solidFill>
              <a:srgbClr val="001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nvGrpSpPr>
          <p:cNvPr id="9" name="Group 8">
            <a:extLst>
              <a:ext uri="{FF2B5EF4-FFF2-40B4-BE49-F238E27FC236}">
                <a16:creationId xmlns:a16="http://schemas.microsoft.com/office/drawing/2014/main" id="{D654E839-2366-974D-AA53-9D5D4AA79583}"/>
              </a:ext>
            </a:extLst>
          </p:cNvPr>
          <p:cNvGrpSpPr/>
          <p:nvPr/>
        </p:nvGrpSpPr>
        <p:grpSpPr>
          <a:xfrm>
            <a:off x="7536583" y="1176508"/>
            <a:ext cx="1436570" cy="528606"/>
            <a:chOff x="10048776" y="1376173"/>
            <a:chExt cx="1915427" cy="704807"/>
          </a:xfrm>
          <a:solidFill>
            <a:schemeClr val="bg1"/>
          </a:solidFill>
        </p:grpSpPr>
        <p:sp>
          <p:nvSpPr>
            <p:cNvPr id="7" name="Right Brace 6">
              <a:extLst>
                <a:ext uri="{FF2B5EF4-FFF2-40B4-BE49-F238E27FC236}">
                  <a16:creationId xmlns:a16="http://schemas.microsoft.com/office/drawing/2014/main" id="{0A993798-9407-6A45-8986-FB364E5661F1}"/>
                </a:ext>
              </a:extLst>
            </p:cNvPr>
            <p:cNvSpPr/>
            <p:nvPr/>
          </p:nvSpPr>
          <p:spPr>
            <a:xfrm>
              <a:off x="10048776" y="1414914"/>
              <a:ext cx="144379" cy="336885"/>
            </a:xfrm>
            <a:prstGeom prst="rightBrac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a:endParaRPr>
            </a:p>
          </p:txBody>
        </p:sp>
        <p:sp>
          <p:nvSpPr>
            <p:cNvPr id="196" name="Text Box 252">
              <a:extLst>
                <a:ext uri="{FF2B5EF4-FFF2-40B4-BE49-F238E27FC236}">
                  <a16:creationId xmlns:a16="http://schemas.microsoft.com/office/drawing/2014/main" id="{90EEE6E2-B3F9-6740-9FCA-2CF9A84F8740}"/>
                </a:ext>
              </a:extLst>
            </p:cNvPr>
            <p:cNvSpPr txBox="1">
              <a:spLocks noChangeArrowheads="1"/>
            </p:cNvSpPr>
            <p:nvPr/>
          </p:nvSpPr>
          <p:spPr bwMode="auto">
            <a:xfrm>
              <a:off x="10148612" y="1376173"/>
              <a:ext cx="1815591" cy="704807"/>
            </a:xfrm>
            <a:prstGeom prst="rect">
              <a:avLst/>
            </a:prstGeom>
            <a:gr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lnSpc>
                  <a:spcPct val="90000"/>
                </a:lnSpc>
                <a:buClrTx/>
                <a:defRPr/>
              </a:pPr>
              <a:r>
                <a:rPr lang="en-US" sz="1050" kern="1200" dirty="0">
                  <a:solidFill>
                    <a:prstClr val="black"/>
                  </a:solidFill>
                  <a:latin typeface="Calibri" panose="020F0502020204030204"/>
                  <a:cs typeface="+mn-cs"/>
                </a:rPr>
                <a:t>“wasted” capacity due to retransmissions</a:t>
              </a:r>
            </a:p>
          </p:txBody>
        </p:sp>
      </p:grpSp>
      <p:sp>
        <p:nvSpPr>
          <p:cNvPr id="195" name="Slide Number Placeholder 2">
            <a:extLst>
              <a:ext uri="{FF2B5EF4-FFF2-40B4-BE49-F238E27FC236}">
                <a16:creationId xmlns:a16="http://schemas.microsoft.com/office/drawing/2014/main" id="{D20A324A-9052-8641-896E-6CAFE67008AC}"/>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110</a:t>
            </a:fld>
            <a:endParaRPr lang="en-US" dirty="0"/>
          </a:p>
        </p:txBody>
      </p:sp>
    </p:spTree>
    <p:extLst>
      <p:ext uri="{BB962C8B-B14F-4D97-AF65-F5344CB8AC3E}">
        <p14:creationId xmlns:p14="http://schemas.microsoft.com/office/powerpoint/2010/main" val="84952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1.45833E-6 -2.22222E-6 L 0.02383 -2.22222E-6 L 0.02383 0.14584 L 0.08542 0.14584 L 0.05716 0.20625 L 0.16237 0.20625 " pathEditMode="relative" rAng="0" ptsTypes="AAAAAA">
                                      <p:cBhvr>
                                        <p:cTn id="6" dur="2000" fill="hold"/>
                                        <p:tgtEl>
                                          <p:spTgt spid="229"/>
                                        </p:tgtEl>
                                        <p:attrNameLst>
                                          <p:attrName>ppt_x</p:attrName>
                                          <p:attrName>ppt_y</p:attrName>
                                        </p:attrNameLst>
                                      </p:cBhvr>
                                      <p:rCtr x="8112" y="10301"/>
                                    </p:animMotion>
                                  </p:childTnLst>
                                </p:cTn>
                              </p:par>
                            </p:childTnLst>
                          </p:cTn>
                        </p:par>
                        <p:par>
                          <p:cTn id="7" fill="hold">
                            <p:stCondLst>
                              <p:cond delay="2000"/>
                            </p:stCondLst>
                            <p:childTnLst>
                              <p:par>
                                <p:cTn id="8" presetID="9" presetClass="entr" presetSubtype="0" fill="hold" grpId="0" nodeType="afterEffect">
                                  <p:stCondLst>
                                    <p:cond delay="0"/>
                                  </p:stCondLst>
                                  <p:childTnLst>
                                    <p:set>
                                      <p:cBhvr>
                                        <p:cTn id="9" dur="1" fill="hold">
                                          <p:stCondLst>
                                            <p:cond delay="0"/>
                                          </p:stCondLst>
                                        </p:cTn>
                                        <p:tgtEl>
                                          <p:spTgt spid="230"/>
                                        </p:tgtEl>
                                        <p:attrNameLst>
                                          <p:attrName>style.visibility</p:attrName>
                                        </p:attrNameLst>
                                      </p:cBhvr>
                                      <p:to>
                                        <p:strVal val="visible"/>
                                      </p:to>
                                    </p:set>
                                    <p:animEffect transition="in" filter="dissolve">
                                      <p:cBhvr>
                                        <p:cTn id="10" dur="500"/>
                                        <p:tgtEl>
                                          <p:spTgt spid="230"/>
                                        </p:tgtEl>
                                      </p:cBhvr>
                                    </p:animEffect>
                                  </p:childTnLst>
                                </p:cTn>
                              </p:par>
                            </p:childTnLst>
                          </p:cTn>
                        </p:par>
                        <p:par>
                          <p:cTn id="11" fill="hold">
                            <p:stCondLst>
                              <p:cond delay="2500"/>
                            </p:stCondLst>
                            <p:childTnLst>
                              <p:par>
                                <p:cTn id="12" presetID="0" presetClass="path" presetSubtype="0" accel="50000" decel="50000" fill="hold" grpId="1" nodeType="afterEffect">
                                  <p:stCondLst>
                                    <p:cond delay="0"/>
                                  </p:stCondLst>
                                  <p:childTnLst>
                                    <p:animMotion origin="layout" path="M 0.16237 0.20625 L 0.19492 0.20648 " pathEditMode="relative" rAng="0" ptsTypes="AA">
                                      <p:cBhvr>
                                        <p:cTn id="13" dur="3000" fill="hold"/>
                                        <p:tgtEl>
                                          <p:spTgt spid="229"/>
                                        </p:tgtEl>
                                        <p:attrNameLst>
                                          <p:attrName>ppt_x</p:attrName>
                                          <p:attrName>ppt_y</p:attrName>
                                        </p:attrNameLst>
                                      </p:cBhvr>
                                      <p:rCtr x="1628" y="0"/>
                                    </p:animMotion>
                                  </p:childTnLst>
                                </p:cTn>
                              </p:par>
                            </p:childTnLst>
                          </p:cTn>
                        </p:par>
                        <p:par>
                          <p:cTn id="14" fill="hold">
                            <p:stCondLst>
                              <p:cond delay="5500"/>
                            </p:stCondLst>
                            <p:childTnLst>
                              <p:par>
                                <p:cTn id="15" presetID="9" presetClass="exit" presetSubtype="0" fill="hold" nodeType="afterEffect">
                                  <p:stCondLst>
                                    <p:cond delay="0"/>
                                  </p:stCondLst>
                                  <p:childTnLst>
                                    <p:animEffect transition="out" filter="dissolve">
                                      <p:cBhvr>
                                        <p:cTn id="16" dur="500"/>
                                        <p:tgtEl>
                                          <p:spTgt spid="230"/>
                                        </p:tgtEl>
                                      </p:cBhvr>
                                    </p:animEffect>
                                    <p:set>
                                      <p:cBhvr>
                                        <p:cTn id="17" dur="1" fill="hold">
                                          <p:stCondLst>
                                            <p:cond delay="499"/>
                                          </p:stCondLst>
                                        </p:cTn>
                                        <p:tgtEl>
                                          <p:spTgt spid="230"/>
                                        </p:tgtEl>
                                        <p:attrNameLst>
                                          <p:attrName>style.visibility</p:attrName>
                                        </p:attrNameLst>
                                      </p:cBhvr>
                                      <p:to>
                                        <p:strVal val="hidden"/>
                                      </p:to>
                                    </p:set>
                                  </p:childTnLst>
                                </p:cTn>
                              </p:par>
                            </p:childTnLst>
                          </p:cTn>
                        </p:par>
                        <p:par>
                          <p:cTn id="18" fill="hold">
                            <p:stCondLst>
                              <p:cond delay="6000"/>
                            </p:stCondLst>
                            <p:childTnLst>
                              <p:par>
                                <p:cTn id="19" presetID="0" presetClass="path" presetSubtype="0" accel="50000" decel="50000" fill="hold" grpId="2" nodeType="afterEffect">
                                  <p:stCondLst>
                                    <p:cond delay="0"/>
                                  </p:stCondLst>
                                  <p:childTnLst>
                                    <p:animMotion origin="layout" path="M 0.20625 0.20648 L 0.25221 0.20648 L 0.29661 0.11597 L 0.35755 0.12084 L 0.35755 -0.01111 " pathEditMode="relative" rAng="0" ptsTypes="AAAAA">
                                      <p:cBhvr>
                                        <p:cTn id="20" dur="2000" fill="hold"/>
                                        <p:tgtEl>
                                          <p:spTgt spid="229"/>
                                        </p:tgtEl>
                                        <p:attrNameLst>
                                          <p:attrName>ppt_x</p:attrName>
                                          <p:attrName>ppt_y</p:attrName>
                                        </p:attrNameLst>
                                      </p:cBhvr>
                                      <p:rCtr x="7565" y="-10880"/>
                                    </p:animMotion>
                                  </p:childTnLst>
                                </p:cTn>
                              </p:par>
                            </p:childTnLst>
                          </p:cTn>
                        </p:par>
                        <p:par>
                          <p:cTn id="21" fill="hold">
                            <p:stCondLst>
                              <p:cond delay="8000"/>
                            </p:stCondLst>
                            <p:childTnLst>
                              <p:par>
                                <p:cTn id="22" presetID="9" presetClass="exit" presetSubtype="0" fill="hold" grpId="3" nodeType="afterEffect">
                                  <p:stCondLst>
                                    <p:cond delay="0"/>
                                  </p:stCondLst>
                                  <p:childTnLst>
                                    <p:animEffect transition="out" filter="dissolve">
                                      <p:cBhvr>
                                        <p:cTn id="23" dur="500"/>
                                        <p:tgtEl>
                                          <p:spTgt spid="229"/>
                                        </p:tgtEl>
                                      </p:cBhvr>
                                    </p:animEffect>
                                    <p:set>
                                      <p:cBhvr>
                                        <p:cTn id="24" dur="1" fill="hold">
                                          <p:stCondLst>
                                            <p:cond delay="499"/>
                                          </p:stCondLst>
                                        </p:cTn>
                                        <p:tgtEl>
                                          <p:spTgt spid="229"/>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231"/>
                                        </p:tgtEl>
                                      </p:cBhvr>
                                    </p:animEffect>
                                    <p:set>
                                      <p:cBhvr>
                                        <p:cTn id="27" dur="1" fill="hold">
                                          <p:stCondLst>
                                            <p:cond delay="499"/>
                                          </p:stCondLst>
                                        </p:cTn>
                                        <p:tgtEl>
                                          <p:spTgt spid="23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76"/>
                                        </p:tgtEl>
                                        <p:attrNameLst>
                                          <p:attrName>style.visibility</p:attrName>
                                        </p:attrNameLst>
                                      </p:cBhvr>
                                      <p:to>
                                        <p:strVal val="visible"/>
                                      </p:to>
                                    </p:set>
                                    <p:animEffect transition="in" filter="dissolve">
                                      <p:cBhvr>
                                        <p:cTn id="32" dur="500"/>
                                        <p:tgtEl>
                                          <p:spTgt spid="17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500"/>
                                        <p:tgtEl>
                                          <p:spTgt spid="11"/>
                                        </p:tgtEl>
                                      </p:cBhvr>
                                    </p:animEffect>
                                  </p:childTnLst>
                                </p:cTn>
                              </p:par>
                              <p:par>
                                <p:cTn id="43" presetID="9" presetClass="exit" presetSubtype="0" fill="hold" grpId="1" nodeType="withEffect">
                                  <p:stCondLst>
                                    <p:cond delay="0"/>
                                  </p:stCondLst>
                                  <p:childTnLst>
                                    <p:animEffect transition="out" filter="dissolv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dissolve">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dissolve">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29" grpId="1" animBg="1"/>
      <p:bldP spid="229" grpId="2" animBg="1"/>
      <p:bldP spid="229" grpId="3" animBg="1"/>
      <p:bldP spid="230" grpId="0"/>
      <p:bldP spid="231" grpId="0" animBg="1"/>
      <p:bldP spid="10" grpId="0" animBg="1"/>
      <p:bldP spid="10" grpId="1" animBg="1"/>
      <p:bldP spid="1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Freeform 3">
            <a:extLst>
              <a:ext uri="{FF2B5EF4-FFF2-40B4-BE49-F238E27FC236}">
                <a16:creationId xmlns:a16="http://schemas.microsoft.com/office/drawing/2014/main" id="{F3DAD8A0-663C-1646-8A3A-A562D7F6543A}"/>
              </a:ext>
            </a:extLst>
          </p:cNvPr>
          <p:cNvSpPr>
            <a:spLocks/>
          </p:cNvSpPr>
          <p:nvPr/>
        </p:nvSpPr>
        <p:spPr bwMode="auto">
          <a:xfrm>
            <a:off x="5210233" y="3757361"/>
            <a:ext cx="231068" cy="91296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491" name="Group 490">
            <a:extLst>
              <a:ext uri="{FF2B5EF4-FFF2-40B4-BE49-F238E27FC236}">
                <a16:creationId xmlns:a16="http://schemas.microsoft.com/office/drawing/2014/main" id="{83BB7D95-FCAE-9B42-AEAB-D8E35C89434F}"/>
              </a:ext>
            </a:extLst>
          </p:cNvPr>
          <p:cNvGrpSpPr/>
          <p:nvPr/>
        </p:nvGrpSpPr>
        <p:grpSpPr>
          <a:xfrm>
            <a:off x="4687076" y="3768042"/>
            <a:ext cx="540549" cy="887198"/>
            <a:chOff x="10910965" y="2513124"/>
            <a:chExt cx="586768" cy="904023"/>
          </a:xfrm>
        </p:grpSpPr>
        <p:sp>
          <p:nvSpPr>
            <p:cNvPr id="492" name="Rectangle 491">
              <a:extLst>
                <a:ext uri="{FF2B5EF4-FFF2-40B4-BE49-F238E27FC236}">
                  <a16:creationId xmlns:a16="http://schemas.microsoft.com/office/drawing/2014/main" id="{B166A895-5BC9-2648-8A56-D2E710C6B544}"/>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493" name="Straight Connector 492">
              <a:extLst>
                <a:ext uri="{FF2B5EF4-FFF2-40B4-BE49-F238E27FC236}">
                  <a16:creationId xmlns:a16="http://schemas.microsoft.com/office/drawing/2014/main" id="{1E312B60-1C4E-AD4B-8C4A-4F2EEF657244}"/>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32EBA421-617D-FD48-A968-2D26C923E03D}"/>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A91341A0-C7EC-F148-816F-EABD49A6B590}"/>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95EE473-EC8C-B946-A371-E70E0010B345}"/>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4" name="Freeform 9">
            <a:extLst>
              <a:ext uri="{FF2B5EF4-FFF2-40B4-BE49-F238E27FC236}">
                <a16:creationId xmlns:a16="http://schemas.microsoft.com/office/drawing/2014/main" id="{7BC539C4-03E2-6040-9EE4-38A67D76BDD0}"/>
              </a:ext>
            </a:extLst>
          </p:cNvPr>
          <p:cNvSpPr>
            <a:spLocks/>
          </p:cNvSpPr>
          <p:nvPr/>
        </p:nvSpPr>
        <p:spPr bwMode="auto">
          <a:xfrm flipH="1">
            <a:off x="1383541" y="2636729"/>
            <a:ext cx="396261" cy="88370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75" name="Group 174">
            <a:extLst>
              <a:ext uri="{FF2B5EF4-FFF2-40B4-BE49-F238E27FC236}">
                <a16:creationId xmlns:a16="http://schemas.microsoft.com/office/drawing/2014/main" id="{4BD209F8-EB2A-9F4F-B363-BC938C5DA835}"/>
              </a:ext>
            </a:extLst>
          </p:cNvPr>
          <p:cNvGrpSpPr/>
          <p:nvPr/>
        </p:nvGrpSpPr>
        <p:grpSpPr>
          <a:xfrm>
            <a:off x="959009" y="3512773"/>
            <a:ext cx="540549" cy="887198"/>
            <a:chOff x="10910965" y="2513124"/>
            <a:chExt cx="586768" cy="904023"/>
          </a:xfrm>
        </p:grpSpPr>
        <p:sp>
          <p:nvSpPr>
            <p:cNvPr id="477" name="Rectangle 476">
              <a:extLst>
                <a:ext uri="{FF2B5EF4-FFF2-40B4-BE49-F238E27FC236}">
                  <a16:creationId xmlns:a16="http://schemas.microsoft.com/office/drawing/2014/main" id="{BCE8A729-A73C-F54F-A8A9-3733CC70183B}"/>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478" name="Straight Connector 477">
              <a:extLst>
                <a:ext uri="{FF2B5EF4-FFF2-40B4-BE49-F238E27FC236}">
                  <a16:creationId xmlns:a16="http://schemas.microsoft.com/office/drawing/2014/main" id="{2F48DF19-80E3-7F4A-8454-1BEB4B00E166}"/>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8FA6A88D-F9D7-4145-A917-41C2C7FC12A7}"/>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391498D3-135C-F543-A213-6124B95A870F}"/>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F5B7A06C-468D-E74C-97F5-530BC4315BF6}"/>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B26A6ED3-2CE4-F243-BD5E-0E3D12D1032C}"/>
              </a:ext>
            </a:extLst>
          </p:cNvPr>
          <p:cNvGrpSpPr/>
          <p:nvPr/>
        </p:nvGrpSpPr>
        <p:grpSpPr>
          <a:xfrm>
            <a:off x="1766283" y="2640818"/>
            <a:ext cx="540549" cy="887198"/>
            <a:chOff x="10910965" y="2513124"/>
            <a:chExt cx="586768" cy="904023"/>
          </a:xfrm>
        </p:grpSpPr>
        <p:sp>
          <p:nvSpPr>
            <p:cNvPr id="472" name="Rectangle 471">
              <a:extLst>
                <a:ext uri="{FF2B5EF4-FFF2-40B4-BE49-F238E27FC236}">
                  <a16:creationId xmlns:a16="http://schemas.microsoft.com/office/drawing/2014/main" id="{E5732A89-DEC6-C04F-8D35-653ED5A74D0D}"/>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473" name="Straight Connector 472">
              <a:extLst>
                <a:ext uri="{FF2B5EF4-FFF2-40B4-BE49-F238E27FC236}">
                  <a16:creationId xmlns:a16="http://schemas.microsoft.com/office/drawing/2014/main" id="{3BA48241-0809-D749-AA95-E5E0009564B5}"/>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F914E7F-35B8-B84D-9E03-048E2AC52A84}"/>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F059F7DD-38D6-FB44-928C-D70FCB46C69F}"/>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69780329-E6CC-7B44-AD09-CD529A710094}"/>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7" name="Freeform 6">
            <a:extLst>
              <a:ext uri="{FF2B5EF4-FFF2-40B4-BE49-F238E27FC236}">
                <a16:creationId xmlns:a16="http://schemas.microsoft.com/office/drawing/2014/main" id="{0A6B0B41-CE88-A847-BDFD-D4C5406DB4FD}"/>
              </a:ext>
            </a:extLst>
          </p:cNvPr>
          <p:cNvSpPr>
            <a:spLocks/>
          </p:cNvSpPr>
          <p:nvPr/>
        </p:nvSpPr>
        <p:spPr bwMode="auto">
          <a:xfrm>
            <a:off x="5556835" y="2774602"/>
            <a:ext cx="231068" cy="91296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87" name="Group 186">
            <a:extLst>
              <a:ext uri="{FF2B5EF4-FFF2-40B4-BE49-F238E27FC236}">
                <a16:creationId xmlns:a16="http://schemas.microsoft.com/office/drawing/2014/main" id="{698728B3-54B3-7348-A92A-D46EBCBE40A7}"/>
              </a:ext>
            </a:extLst>
          </p:cNvPr>
          <p:cNvGrpSpPr/>
          <p:nvPr/>
        </p:nvGrpSpPr>
        <p:grpSpPr>
          <a:xfrm>
            <a:off x="5024189" y="2750917"/>
            <a:ext cx="540549" cy="887198"/>
            <a:chOff x="10910965" y="2513124"/>
            <a:chExt cx="586768" cy="904023"/>
          </a:xfrm>
        </p:grpSpPr>
        <p:sp>
          <p:nvSpPr>
            <p:cNvPr id="467" name="Rectangle 466">
              <a:extLst>
                <a:ext uri="{FF2B5EF4-FFF2-40B4-BE49-F238E27FC236}">
                  <a16:creationId xmlns:a16="http://schemas.microsoft.com/office/drawing/2014/main" id="{993EFA25-A923-104F-AA7A-D1A0A1DFAF09}"/>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468" name="Straight Connector 467">
              <a:extLst>
                <a:ext uri="{FF2B5EF4-FFF2-40B4-BE49-F238E27FC236}">
                  <a16:creationId xmlns:a16="http://schemas.microsoft.com/office/drawing/2014/main" id="{F9FAACE5-7286-8041-B6C5-31BF3B00BC52}"/>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2B9192CF-4A86-234C-A018-E18B6174B23C}"/>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E51604E2-6668-3C47-9339-A57BD00E151C}"/>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1355E105-F22E-4C4E-B4E5-337CC0AC9628}"/>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4" name="Group 343">
            <a:extLst>
              <a:ext uri="{FF2B5EF4-FFF2-40B4-BE49-F238E27FC236}">
                <a16:creationId xmlns:a16="http://schemas.microsoft.com/office/drawing/2014/main" id="{98CAF04A-1334-B348-B035-3A982F9BDEB6}"/>
              </a:ext>
            </a:extLst>
          </p:cNvPr>
          <p:cNvGrpSpPr/>
          <p:nvPr/>
        </p:nvGrpSpPr>
        <p:grpSpPr>
          <a:xfrm>
            <a:off x="2828023" y="3775234"/>
            <a:ext cx="965153" cy="551195"/>
            <a:chOff x="7493876" y="2774731"/>
            <a:chExt cx="1481958" cy="894622"/>
          </a:xfrm>
        </p:grpSpPr>
        <p:sp>
          <p:nvSpPr>
            <p:cNvPr id="460" name="Freeform 459">
              <a:extLst>
                <a:ext uri="{FF2B5EF4-FFF2-40B4-BE49-F238E27FC236}">
                  <a16:creationId xmlns:a16="http://schemas.microsoft.com/office/drawing/2014/main" id="{1CC3E213-0DED-B141-84EE-4148FCBF957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461" name="Oval 460">
              <a:extLst>
                <a:ext uri="{FF2B5EF4-FFF2-40B4-BE49-F238E27FC236}">
                  <a16:creationId xmlns:a16="http://schemas.microsoft.com/office/drawing/2014/main" id="{873B81E7-2D3F-7C4E-BD26-C74207A647E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462" name="Group 461">
              <a:extLst>
                <a:ext uri="{FF2B5EF4-FFF2-40B4-BE49-F238E27FC236}">
                  <a16:creationId xmlns:a16="http://schemas.microsoft.com/office/drawing/2014/main" id="{6BE5949F-B050-EB4B-B822-E35D4247EEC2}"/>
                </a:ext>
              </a:extLst>
            </p:cNvPr>
            <p:cNvGrpSpPr/>
            <p:nvPr/>
          </p:nvGrpSpPr>
          <p:grpSpPr>
            <a:xfrm>
              <a:off x="7713663" y="2848339"/>
              <a:ext cx="1042107" cy="425543"/>
              <a:chOff x="7786941" y="2884917"/>
              <a:chExt cx="897649" cy="353919"/>
            </a:xfrm>
          </p:grpSpPr>
          <p:sp>
            <p:nvSpPr>
              <p:cNvPr id="463" name="Freeform 462">
                <a:extLst>
                  <a:ext uri="{FF2B5EF4-FFF2-40B4-BE49-F238E27FC236}">
                    <a16:creationId xmlns:a16="http://schemas.microsoft.com/office/drawing/2014/main" id="{2AD53E5B-C2A7-B44B-BE8C-CE15460DCEB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64" name="Freeform 463">
                <a:extLst>
                  <a:ext uri="{FF2B5EF4-FFF2-40B4-BE49-F238E27FC236}">
                    <a16:creationId xmlns:a16="http://schemas.microsoft.com/office/drawing/2014/main" id="{D8E482E0-784D-9147-8920-C673267B1F7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65" name="Freeform 464">
                <a:extLst>
                  <a:ext uri="{FF2B5EF4-FFF2-40B4-BE49-F238E27FC236}">
                    <a16:creationId xmlns:a16="http://schemas.microsoft.com/office/drawing/2014/main" id="{C0849211-2B58-F142-A8CE-1BF8EAE9207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66" name="Freeform 465">
                <a:extLst>
                  <a:ext uri="{FF2B5EF4-FFF2-40B4-BE49-F238E27FC236}">
                    <a16:creationId xmlns:a16="http://schemas.microsoft.com/office/drawing/2014/main" id="{5A3A8A9F-4FBE-BD43-8E9E-03C5075F771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345" name="Group 124">
            <a:extLst>
              <a:ext uri="{FF2B5EF4-FFF2-40B4-BE49-F238E27FC236}">
                <a16:creationId xmlns:a16="http://schemas.microsoft.com/office/drawing/2014/main" id="{1875CC16-4D82-EC4B-A27F-8C5523CDCA1C}"/>
              </a:ext>
            </a:extLst>
          </p:cNvPr>
          <p:cNvGrpSpPr>
            <a:grpSpLocks/>
          </p:cNvGrpSpPr>
          <p:nvPr/>
        </p:nvGrpSpPr>
        <p:grpSpPr bwMode="auto">
          <a:xfrm>
            <a:off x="988066" y="2907840"/>
            <a:ext cx="484073" cy="426879"/>
            <a:chOff x="-44" y="1473"/>
            <a:chExt cx="981" cy="1105"/>
          </a:xfrm>
        </p:grpSpPr>
        <p:pic>
          <p:nvPicPr>
            <p:cNvPr id="458" name="Picture 125" descr="desktop_computer_stylized_medium">
              <a:extLst>
                <a:ext uri="{FF2B5EF4-FFF2-40B4-BE49-F238E27FC236}">
                  <a16:creationId xmlns:a16="http://schemas.microsoft.com/office/drawing/2014/main" id="{06C4FF17-B894-F64E-B8E9-009E2F935B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9" name="Freeform 126">
              <a:extLst>
                <a:ext uri="{FF2B5EF4-FFF2-40B4-BE49-F238E27FC236}">
                  <a16:creationId xmlns:a16="http://schemas.microsoft.com/office/drawing/2014/main" id="{2B78B566-3D03-D044-A615-5F2E69BA2D5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347" name="Freeform 12">
            <a:extLst>
              <a:ext uri="{FF2B5EF4-FFF2-40B4-BE49-F238E27FC236}">
                <a16:creationId xmlns:a16="http://schemas.microsoft.com/office/drawing/2014/main" id="{B3DEE67E-0295-1C42-877B-3030DF5CC3A0}"/>
              </a:ext>
            </a:extLst>
          </p:cNvPr>
          <p:cNvSpPr>
            <a:spLocks/>
          </p:cNvSpPr>
          <p:nvPr/>
        </p:nvSpPr>
        <p:spPr bwMode="auto">
          <a:xfrm flipH="1">
            <a:off x="733658" y="3511205"/>
            <a:ext cx="231068" cy="91296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48" name="Line 33">
            <a:extLst>
              <a:ext uri="{FF2B5EF4-FFF2-40B4-BE49-F238E27FC236}">
                <a16:creationId xmlns:a16="http://schemas.microsoft.com/office/drawing/2014/main" id="{EB4F5429-B362-3445-AEC3-247C13D4C69F}"/>
              </a:ext>
            </a:extLst>
          </p:cNvPr>
          <p:cNvSpPr>
            <a:spLocks noChangeShapeType="1"/>
          </p:cNvSpPr>
          <p:nvPr/>
        </p:nvSpPr>
        <p:spPr bwMode="auto">
          <a:xfrm flipH="1">
            <a:off x="1804175" y="3642072"/>
            <a:ext cx="851149" cy="8506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49" name="Text Box 42">
            <a:extLst>
              <a:ext uri="{FF2B5EF4-FFF2-40B4-BE49-F238E27FC236}">
                <a16:creationId xmlns:a16="http://schemas.microsoft.com/office/drawing/2014/main" id="{71EABF9B-1A6B-F746-87A6-59211399E59A}"/>
              </a:ext>
            </a:extLst>
          </p:cNvPr>
          <p:cNvSpPr txBox="1">
            <a:spLocks noChangeArrowheads="1"/>
          </p:cNvSpPr>
          <p:nvPr/>
        </p:nvSpPr>
        <p:spPr bwMode="auto">
          <a:xfrm>
            <a:off x="816463" y="2647363"/>
            <a:ext cx="841877" cy="238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200" kern="1200" dirty="0">
                <a:solidFill>
                  <a:srgbClr val="C00000"/>
                </a:solidFill>
                <a:latin typeface="Arial" panose="020B0604020202020204" pitchFamily="34" charset="0"/>
                <a:cs typeface="+mn-cs"/>
              </a:rPr>
              <a:t>Host A</a:t>
            </a:r>
            <a:endParaRPr lang="en-US" altLang="en-US" sz="3000" kern="1200" dirty="0">
              <a:solidFill>
                <a:srgbClr val="C00000"/>
              </a:solidFill>
              <a:latin typeface="Comic Sans MS" panose="030F0902030302020204" pitchFamily="66" charset="0"/>
              <a:cs typeface="+mn-cs"/>
            </a:endParaRPr>
          </a:p>
        </p:txBody>
      </p:sp>
      <p:sp>
        <p:nvSpPr>
          <p:cNvPr id="350" name="Text Box 52">
            <a:extLst>
              <a:ext uri="{FF2B5EF4-FFF2-40B4-BE49-F238E27FC236}">
                <a16:creationId xmlns:a16="http://schemas.microsoft.com/office/drawing/2014/main" id="{E952F158-8C87-2743-A654-CB43702CF48D}"/>
              </a:ext>
            </a:extLst>
          </p:cNvPr>
          <p:cNvSpPr txBox="1">
            <a:spLocks noChangeArrowheads="1"/>
          </p:cNvSpPr>
          <p:nvPr/>
        </p:nvSpPr>
        <p:spPr bwMode="auto">
          <a:xfrm>
            <a:off x="812577" y="4540117"/>
            <a:ext cx="736183" cy="238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200" kern="1200" dirty="0">
                <a:solidFill>
                  <a:srgbClr val="0013A3"/>
                </a:solidFill>
                <a:latin typeface="Arial" panose="020B0604020202020204" pitchFamily="34" charset="0"/>
                <a:cs typeface="+mn-cs"/>
              </a:rPr>
              <a:t>Host B</a:t>
            </a:r>
            <a:endParaRPr lang="en-US" altLang="en-US" sz="3000" kern="1200" dirty="0">
              <a:solidFill>
                <a:srgbClr val="0013A3"/>
              </a:solidFill>
              <a:latin typeface="Comic Sans MS" panose="030F0902030302020204" pitchFamily="66" charset="0"/>
              <a:cs typeface="+mn-cs"/>
            </a:endParaRPr>
          </a:p>
        </p:txBody>
      </p:sp>
      <p:sp>
        <p:nvSpPr>
          <p:cNvPr id="351" name="Line 53">
            <a:extLst>
              <a:ext uri="{FF2B5EF4-FFF2-40B4-BE49-F238E27FC236}">
                <a16:creationId xmlns:a16="http://schemas.microsoft.com/office/drawing/2014/main" id="{75256407-96DE-9F48-98B8-5BBEA93EFEC0}"/>
              </a:ext>
            </a:extLst>
          </p:cNvPr>
          <p:cNvSpPr>
            <a:spLocks noChangeShapeType="1"/>
          </p:cNvSpPr>
          <p:nvPr/>
        </p:nvSpPr>
        <p:spPr bwMode="auto">
          <a:xfrm flipH="1">
            <a:off x="2251686" y="4034677"/>
            <a:ext cx="56158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52" name="Line 54">
            <a:extLst>
              <a:ext uri="{FF2B5EF4-FFF2-40B4-BE49-F238E27FC236}">
                <a16:creationId xmlns:a16="http://schemas.microsoft.com/office/drawing/2014/main" id="{468D4135-22FF-CA48-B7FE-0A8C463F08E4}"/>
              </a:ext>
            </a:extLst>
          </p:cNvPr>
          <p:cNvSpPr>
            <a:spLocks noChangeShapeType="1"/>
          </p:cNvSpPr>
          <p:nvPr/>
        </p:nvSpPr>
        <p:spPr bwMode="auto">
          <a:xfrm flipH="1">
            <a:off x="3743391" y="4034677"/>
            <a:ext cx="56158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53" name="Line 55">
            <a:extLst>
              <a:ext uri="{FF2B5EF4-FFF2-40B4-BE49-F238E27FC236}">
                <a16:creationId xmlns:a16="http://schemas.microsoft.com/office/drawing/2014/main" id="{BBD1E308-9528-154A-A531-46348FA3DF78}"/>
              </a:ext>
            </a:extLst>
          </p:cNvPr>
          <p:cNvSpPr>
            <a:spLocks noChangeShapeType="1"/>
          </p:cNvSpPr>
          <p:nvPr/>
        </p:nvSpPr>
        <p:spPr bwMode="auto">
          <a:xfrm flipH="1">
            <a:off x="3857462" y="3642072"/>
            <a:ext cx="851149" cy="8506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54" name="Line 57">
            <a:extLst>
              <a:ext uri="{FF2B5EF4-FFF2-40B4-BE49-F238E27FC236}">
                <a16:creationId xmlns:a16="http://schemas.microsoft.com/office/drawing/2014/main" id="{ED09B7CD-707F-824A-951E-3DF44B158743}"/>
              </a:ext>
            </a:extLst>
          </p:cNvPr>
          <p:cNvSpPr>
            <a:spLocks noChangeShapeType="1"/>
          </p:cNvSpPr>
          <p:nvPr/>
        </p:nvSpPr>
        <p:spPr bwMode="auto">
          <a:xfrm flipH="1">
            <a:off x="4706741" y="3642217"/>
            <a:ext cx="4051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356" name="Group 127">
            <a:extLst>
              <a:ext uri="{FF2B5EF4-FFF2-40B4-BE49-F238E27FC236}">
                <a16:creationId xmlns:a16="http://schemas.microsoft.com/office/drawing/2014/main" id="{F053E5CE-83C8-B44F-BB41-24ACED3C1F54}"/>
              </a:ext>
            </a:extLst>
          </p:cNvPr>
          <p:cNvGrpSpPr>
            <a:grpSpLocks/>
          </p:cNvGrpSpPr>
          <p:nvPr/>
        </p:nvGrpSpPr>
        <p:grpSpPr bwMode="auto">
          <a:xfrm>
            <a:off x="5648969" y="3355409"/>
            <a:ext cx="213518" cy="433111"/>
            <a:chOff x="4140" y="429"/>
            <a:chExt cx="1425" cy="2396"/>
          </a:xfrm>
        </p:grpSpPr>
        <p:sp>
          <p:nvSpPr>
            <p:cNvPr id="420" name="Freeform 128">
              <a:extLst>
                <a:ext uri="{FF2B5EF4-FFF2-40B4-BE49-F238E27FC236}">
                  <a16:creationId xmlns:a16="http://schemas.microsoft.com/office/drawing/2014/main" id="{0C38C29E-82D9-DE4D-B34F-6E1B0F29E950}"/>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21" name="Rectangle 129">
              <a:extLst>
                <a:ext uri="{FF2B5EF4-FFF2-40B4-BE49-F238E27FC236}">
                  <a16:creationId xmlns:a16="http://schemas.microsoft.com/office/drawing/2014/main" id="{68008099-7DA3-DC4F-9848-B28E0757C8AF}"/>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22" name="Freeform 130">
              <a:extLst>
                <a:ext uri="{FF2B5EF4-FFF2-40B4-BE49-F238E27FC236}">
                  <a16:creationId xmlns:a16="http://schemas.microsoft.com/office/drawing/2014/main" id="{EE836601-014E-A34E-BA49-8C6B48990CC7}"/>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23" name="Freeform 131">
              <a:extLst>
                <a:ext uri="{FF2B5EF4-FFF2-40B4-BE49-F238E27FC236}">
                  <a16:creationId xmlns:a16="http://schemas.microsoft.com/office/drawing/2014/main" id="{196DB8E5-D7EB-FE4F-8E87-CF4500523516}"/>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24" name="Rectangle 132">
              <a:extLst>
                <a:ext uri="{FF2B5EF4-FFF2-40B4-BE49-F238E27FC236}">
                  <a16:creationId xmlns:a16="http://schemas.microsoft.com/office/drawing/2014/main" id="{A36AF25C-36F4-8C41-BBF3-7179E440A69A}"/>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425" name="Group 133">
              <a:extLst>
                <a:ext uri="{FF2B5EF4-FFF2-40B4-BE49-F238E27FC236}">
                  <a16:creationId xmlns:a16="http://schemas.microsoft.com/office/drawing/2014/main" id="{91FC7106-BBE3-6342-AEDC-BB075E2A4F40}"/>
                </a:ext>
              </a:extLst>
            </p:cNvPr>
            <p:cNvGrpSpPr>
              <a:grpSpLocks/>
            </p:cNvGrpSpPr>
            <p:nvPr/>
          </p:nvGrpSpPr>
          <p:grpSpPr bwMode="auto">
            <a:xfrm>
              <a:off x="4749" y="668"/>
              <a:ext cx="581" cy="145"/>
              <a:chOff x="614" y="2568"/>
              <a:chExt cx="725" cy="139"/>
            </a:xfrm>
          </p:grpSpPr>
          <p:sp>
            <p:nvSpPr>
              <p:cNvPr id="450" name="AutoShape 134">
                <a:extLst>
                  <a:ext uri="{FF2B5EF4-FFF2-40B4-BE49-F238E27FC236}">
                    <a16:creationId xmlns:a16="http://schemas.microsoft.com/office/drawing/2014/main" id="{B78B2B71-C293-E74B-A8B2-FA48F8A21AA8}"/>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51" name="AutoShape 135">
                <a:extLst>
                  <a:ext uri="{FF2B5EF4-FFF2-40B4-BE49-F238E27FC236}">
                    <a16:creationId xmlns:a16="http://schemas.microsoft.com/office/drawing/2014/main" id="{B93FE048-8D2E-184B-938F-A023FE6CC24D}"/>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426" name="Rectangle 136">
              <a:extLst>
                <a:ext uri="{FF2B5EF4-FFF2-40B4-BE49-F238E27FC236}">
                  <a16:creationId xmlns:a16="http://schemas.microsoft.com/office/drawing/2014/main" id="{1BE92891-13BB-1942-AF26-7547F5E896F7}"/>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427" name="Group 137">
              <a:extLst>
                <a:ext uri="{FF2B5EF4-FFF2-40B4-BE49-F238E27FC236}">
                  <a16:creationId xmlns:a16="http://schemas.microsoft.com/office/drawing/2014/main" id="{B146C1A0-0498-3742-B869-C11FC5A9B4D9}"/>
                </a:ext>
              </a:extLst>
            </p:cNvPr>
            <p:cNvGrpSpPr>
              <a:grpSpLocks/>
            </p:cNvGrpSpPr>
            <p:nvPr/>
          </p:nvGrpSpPr>
          <p:grpSpPr bwMode="auto">
            <a:xfrm>
              <a:off x="4747" y="994"/>
              <a:ext cx="581" cy="134"/>
              <a:chOff x="614" y="2568"/>
              <a:chExt cx="725" cy="139"/>
            </a:xfrm>
          </p:grpSpPr>
          <p:sp>
            <p:nvSpPr>
              <p:cNvPr id="448" name="AutoShape 138">
                <a:extLst>
                  <a:ext uri="{FF2B5EF4-FFF2-40B4-BE49-F238E27FC236}">
                    <a16:creationId xmlns:a16="http://schemas.microsoft.com/office/drawing/2014/main" id="{6D8DAB10-D332-E443-B0C8-6926120D7EAC}"/>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49" name="AutoShape 139">
                <a:extLst>
                  <a:ext uri="{FF2B5EF4-FFF2-40B4-BE49-F238E27FC236}">
                    <a16:creationId xmlns:a16="http://schemas.microsoft.com/office/drawing/2014/main" id="{10A758BC-CA4A-4941-B3B1-013DFD754CC9}"/>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428" name="Rectangle 140">
              <a:extLst>
                <a:ext uri="{FF2B5EF4-FFF2-40B4-BE49-F238E27FC236}">
                  <a16:creationId xmlns:a16="http://schemas.microsoft.com/office/drawing/2014/main" id="{72D726F8-E1D6-6540-B8C3-5DC6D289ACF9}"/>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29" name="Rectangle 141">
              <a:extLst>
                <a:ext uri="{FF2B5EF4-FFF2-40B4-BE49-F238E27FC236}">
                  <a16:creationId xmlns:a16="http://schemas.microsoft.com/office/drawing/2014/main" id="{A62C6415-93B4-6540-B726-6DC1170DF017}"/>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430" name="Group 142">
              <a:extLst>
                <a:ext uri="{FF2B5EF4-FFF2-40B4-BE49-F238E27FC236}">
                  <a16:creationId xmlns:a16="http://schemas.microsoft.com/office/drawing/2014/main" id="{E2133AAA-F115-D84C-A2BB-27266E35F2E4}"/>
                </a:ext>
              </a:extLst>
            </p:cNvPr>
            <p:cNvGrpSpPr>
              <a:grpSpLocks/>
            </p:cNvGrpSpPr>
            <p:nvPr/>
          </p:nvGrpSpPr>
          <p:grpSpPr bwMode="auto">
            <a:xfrm>
              <a:off x="4735" y="1627"/>
              <a:ext cx="582" cy="151"/>
              <a:chOff x="614" y="2568"/>
              <a:chExt cx="725" cy="139"/>
            </a:xfrm>
          </p:grpSpPr>
          <p:sp>
            <p:nvSpPr>
              <p:cNvPr id="446" name="AutoShape 143">
                <a:extLst>
                  <a:ext uri="{FF2B5EF4-FFF2-40B4-BE49-F238E27FC236}">
                    <a16:creationId xmlns:a16="http://schemas.microsoft.com/office/drawing/2014/main" id="{2E174869-B2BC-4A45-B3FD-9330A289DD47}"/>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47" name="AutoShape 144">
                <a:extLst>
                  <a:ext uri="{FF2B5EF4-FFF2-40B4-BE49-F238E27FC236}">
                    <a16:creationId xmlns:a16="http://schemas.microsoft.com/office/drawing/2014/main" id="{865B98B3-39D4-1340-8796-962A54421EB5}"/>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431" name="Freeform 145">
              <a:extLst>
                <a:ext uri="{FF2B5EF4-FFF2-40B4-BE49-F238E27FC236}">
                  <a16:creationId xmlns:a16="http://schemas.microsoft.com/office/drawing/2014/main" id="{519C0B54-898C-9845-915D-7A5F4E93D83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432" name="Group 146">
              <a:extLst>
                <a:ext uri="{FF2B5EF4-FFF2-40B4-BE49-F238E27FC236}">
                  <a16:creationId xmlns:a16="http://schemas.microsoft.com/office/drawing/2014/main" id="{8CDD4409-D107-D44E-A6F3-3F54C9F344EA}"/>
                </a:ext>
              </a:extLst>
            </p:cNvPr>
            <p:cNvGrpSpPr>
              <a:grpSpLocks/>
            </p:cNvGrpSpPr>
            <p:nvPr/>
          </p:nvGrpSpPr>
          <p:grpSpPr bwMode="auto">
            <a:xfrm>
              <a:off x="4739" y="1327"/>
              <a:ext cx="582" cy="139"/>
              <a:chOff x="614" y="2568"/>
              <a:chExt cx="725" cy="139"/>
            </a:xfrm>
          </p:grpSpPr>
          <p:sp>
            <p:nvSpPr>
              <p:cNvPr id="444" name="AutoShape 147">
                <a:extLst>
                  <a:ext uri="{FF2B5EF4-FFF2-40B4-BE49-F238E27FC236}">
                    <a16:creationId xmlns:a16="http://schemas.microsoft.com/office/drawing/2014/main" id="{55B72EBE-4A58-CF48-BD56-76B6F6022ABA}"/>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45" name="AutoShape 148">
                <a:extLst>
                  <a:ext uri="{FF2B5EF4-FFF2-40B4-BE49-F238E27FC236}">
                    <a16:creationId xmlns:a16="http://schemas.microsoft.com/office/drawing/2014/main" id="{AEF43A66-7669-AC44-AF01-1D8B6CB77F41}"/>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433" name="Rectangle 149">
              <a:extLst>
                <a:ext uri="{FF2B5EF4-FFF2-40B4-BE49-F238E27FC236}">
                  <a16:creationId xmlns:a16="http://schemas.microsoft.com/office/drawing/2014/main" id="{48DA1B94-09C2-1840-B8EC-113BE8C83454}"/>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34" name="Freeform 150">
              <a:extLst>
                <a:ext uri="{FF2B5EF4-FFF2-40B4-BE49-F238E27FC236}">
                  <a16:creationId xmlns:a16="http://schemas.microsoft.com/office/drawing/2014/main" id="{E90CC519-FF6C-A642-B4B0-C0D5E7E7F8DF}"/>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35" name="Freeform 151">
              <a:extLst>
                <a:ext uri="{FF2B5EF4-FFF2-40B4-BE49-F238E27FC236}">
                  <a16:creationId xmlns:a16="http://schemas.microsoft.com/office/drawing/2014/main" id="{4FD498C9-45E2-9A44-833E-DF1718373526}"/>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36" name="Oval 152">
              <a:extLst>
                <a:ext uri="{FF2B5EF4-FFF2-40B4-BE49-F238E27FC236}">
                  <a16:creationId xmlns:a16="http://schemas.microsoft.com/office/drawing/2014/main" id="{094B9650-E8E9-8049-A250-639ED23B64E2}"/>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37" name="Freeform 153">
              <a:extLst>
                <a:ext uri="{FF2B5EF4-FFF2-40B4-BE49-F238E27FC236}">
                  <a16:creationId xmlns:a16="http://schemas.microsoft.com/office/drawing/2014/main" id="{CC772392-E262-1B4C-934A-C2274B74B3D1}"/>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38" name="AutoShape 154">
              <a:extLst>
                <a:ext uri="{FF2B5EF4-FFF2-40B4-BE49-F238E27FC236}">
                  <a16:creationId xmlns:a16="http://schemas.microsoft.com/office/drawing/2014/main" id="{A847FBEF-BCEF-144E-A9B4-6D4EC2B327A2}"/>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39" name="AutoShape 155">
              <a:extLst>
                <a:ext uri="{FF2B5EF4-FFF2-40B4-BE49-F238E27FC236}">
                  <a16:creationId xmlns:a16="http://schemas.microsoft.com/office/drawing/2014/main" id="{77E42DB7-A005-9743-82D9-584F8FF41393}"/>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40" name="Oval 156">
              <a:extLst>
                <a:ext uri="{FF2B5EF4-FFF2-40B4-BE49-F238E27FC236}">
                  <a16:creationId xmlns:a16="http://schemas.microsoft.com/office/drawing/2014/main" id="{727589AB-7983-4642-ABB0-1373C86DB54A}"/>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41" name="Oval 157">
              <a:extLst>
                <a:ext uri="{FF2B5EF4-FFF2-40B4-BE49-F238E27FC236}">
                  <a16:creationId xmlns:a16="http://schemas.microsoft.com/office/drawing/2014/main" id="{0E294EC3-D225-AC47-9069-5C4C2296B7DB}"/>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442" name="Oval 158">
              <a:extLst>
                <a:ext uri="{FF2B5EF4-FFF2-40B4-BE49-F238E27FC236}">
                  <a16:creationId xmlns:a16="http://schemas.microsoft.com/office/drawing/2014/main" id="{91CEEFA5-1DF7-3243-BA43-EEF99F148238}"/>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43" name="Rectangle 159">
              <a:extLst>
                <a:ext uri="{FF2B5EF4-FFF2-40B4-BE49-F238E27FC236}">
                  <a16:creationId xmlns:a16="http://schemas.microsoft.com/office/drawing/2014/main" id="{1F261A4A-7DA6-3F43-A166-B036ABB1FED2}"/>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357" name="Group 160">
            <a:extLst>
              <a:ext uri="{FF2B5EF4-FFF2-40B4-BE49-F238E27FC236}">
                <a16:creationId xmlns:a16="http://schemas.microsoft.com/office/drawing/2014/main" id="{FC5CD3E0-8F4C-A247-BF27-2828EA8EA48E}"/>
              </a:ext>
            </a:extLst>
          </p:cNvPr>
          <p:cNvGrpSpPr>
            <a:grpSpLocks/>
          </p:cNvGrpSpPr>
          <p:nvPr/>
        </p:nvGrpSpPr>
        <p:grpSpPr bwMode="auto">
          <a:xfrm>
            <a:off x="438973" y="4241457"/>
            <a:ext cx="484073" cy="426879"/>
            <a:chOff x="-44" y="1473"/>
            <a:chExt cx="981" cy="1105"/>
          </a:xfrm>
        </p:grpSpPr>
        <p:pic>
          <p:nvPicPr>
            <p:cNvPr id="418" name="Picture 161" descr="desktop_computer_stylized_medium">
              <a:extLst>
                <a:ext uri="{FF2B5EF4-FFF2-40B4-BE49-F238E27FC236}">
                  <a16:creationId xmlns:a16="http://schemas.microsoft.com/office/drawing/2014/main" id="{6E92F66C-6B76-EE47-BDD2-F1129D17E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 name="Freeform 162">
              <a:extLst>
                <a:ext uri="{FF2B5EF4-FFF2-40B4-BE49-F238E27FC236}">
                  <a16:creationId xmlns:a16="http://schemas.microsoft.com/office/drawing/2014/main" id="{6E619406-BD3D-804E-84E7-04C656A88C80}"/>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358" name="Group 163">
            <a:extLst>
              <a:ext uri="{FF2B5EF4-FFF2-40B4-BE49-F238E27FC236}">
                <a16:creationId xmlns:a16="http://schemas.microsoft.com/office/drawing/2014/main" id="{E1C5F9CD-6CD9-E043-8A6F-A2FE02A80733}"/>
              </a:ext>
            </a:extLst>
          </p:cNvPr>
          <p:cNvGrpSpPr>
            <a:grpSpLocks/>
          </p:cNvGrpSpPr>
          <p:nvPr/>
        </p:nvGrpSpPr>
        <p:grpSpPr bwMode="auto">
          <a:xfrm>
            <a:off x="5356478" y="4302645"/>
            <a:ext cx="213518" cy="433111"/>
            <a:chOff x="4140" y="429"/>
            <a:chExt cx="1425" cy="2396"/>
          </a:xfrm>
        </p:grpSpPr>
        <p:sp>
          <p:nvSpPr>
            <p:cNvPr id="386" name="Freeform 164">
              <a:extLst>
                <a:ext uri="{FF2B5EF4-FFF2-40B4-BE49-F238E27FC236}">
                  <a16:creationId xmlns:a16="http://schemas.microsoft.com/office/drawing/2014/main" id="{6CA1ADCB-BF30-864D-9F00-26EE89960734}"/>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87" name="Rectangle 165">
              <a:extLst>
                <a:ext uri="{FF2B5EF4-FFF2-40B4-BE49-F238E27FC236}">
                  <a16:creationId xmlns:a16="http://schemas.microsoft.com/office/drawing/2014/main" id="{84113A57-FEA3-A245-ADC3-1C98EE6B6040}"/>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88" name="Freeform 166">
              <a:extLst>
                <a:ext uri="{FF2B5EF4-FFF2-40B4-BE49-F238E27FC236}">
                  <a16:creationId xmlns:a16="http://schemas.microsoft.com/office/drawing/2014/main" id="{17DDF599-C8B9-ED49-A878-2E9E9C14F252}"/>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89" name="Freeform 167">
              <a:extLst>
                <a:ext uri="{FF2B5EF4-FFF2-40B4-BE49-F238E27FC236}">
                  <a16:creationId xmlns:a16="http://schemas.microsoft.com/office/drawing/2014/main" id="{D79F5A9D-B30C-E04E-814D-CEF62D45B0E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90" name="Rectangle 168">
              <a:extLst>
                <a:ext uri="{FF2B5EF4-FFF2-40B4-BE49-F238E27FC236}">
                  <a16:creationId xmlns:a16="http://schemas.microsoft.com/office/drawing/2014/main" id="{E4257EA1-363B-2845-8C9B-7FA15C50A60D}"/>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91" name="Group 169">
              <a:extLst>
                <a:ext uri="{FF2B5EF4-FFF2-40B4-BE49-F238E27FC236}">
                  <a16:creationId xmlns:a16="http://schemas.microsoft.com/office/drawing/2014/main" id="{5E2C0E7D-06A7-264F-887D-F219437D11A5}"/>
                </a:ext>
              </a:extLst>
            </p:cNvPr>
            <p:cNvGrpSpPr>
              <a:grpSpLocks/>
            </p:cNvGrpSpPr>
            <p:nvPr/>
          </p:nvGrpSpPr>
          <p:grpSpPr bwMode="auto">
            <a:xfrm>
              <a:off x="4749" y="668"/>
              <a:ext cx="581" cy="145"/>
              <a:chOff x="614" y="2568"/>
              <a:chExt cx="725" cy="139"/>
            </a:xfrm>
          </p:grpSpPr>
          <p:sp>
            <p:nvSpPr>
              <p:cNvPr id="416" name="AutoShape 170">
                <a:extLst>
                  <a:ext uri="{FF2B5EF4-FFF2-40B4-BE49-F238E27FC236}">
                    <a16:creationId xmlns:a16="http://schemas.microsoft.com/office/drawing/2014/main" id="{A967F0FF-1A5B-524B-93E6-F5241976BB9B}"/>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17" name="AutoShape 171">
                <a:extLst>
                  <a:ext uri="{FF2B5EF4-FFF2-40B4-BE49-F238E27FC236}">
                    <a16:creationId xmlns:a16="http://schemas.microsoft.com/office/drawing/2014/main" id="{47E42211-0EB4-8846-9356-8025F0B0AFDB}"/>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92" name="Rectangle 172">
              <a:extLst>
                <a:ext uri="{FF2B5EF4-FFF2-40B4-BE49-F238E27FC236}">
                  <a16:creationId xmlns:a16="http://schemas.microsoft.com/office/drawing/2014/main" id="{A253ECB5-E810-654A-8AEA-B06E7E8BD7F0}"/>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93" name="Group 173">
              <a:extLst>
                <a:ext uri="{FF2B5EF4-FFF2-40B4-BE49-F238E27FC236}">
                  <a16:creationId xmlns:a16="http://schemas.microsoft.com/office/drawing/2014/main" id="{8ABBF0A2-79C7-3843-AEF7-0B108A1A9DBD}"/>
                </a:ext>
              </a:extLst>
            </p:cNvPr>
            <p:cNvGrpSpPr>
              <a:grpSpLocks/>
            </p:cNvGrpSpPr>
            <p:nvPr/>
          </p:nvGrpSpPr>
          <p:grpSpPr bwMode="auto">
            <a:xfrm>
              <a:off x="4747" y="994"/>
              <a:ext cx="581" cy="134"/>
              <a:chOff x="614" y="2568"/>
              <a:chExt cx="725" cy="139"/>
            </a:xfrm>
          </p:grpSpPr>
          <p:sp>
            <p:nvSpPr>
              <p:cNvPr id="414" name="AutoShape 174">
                <a:extLst>
                  <a:ext uri="{FF2B5EF4-FFF2-40B4-BE49-F238E27FC236}">
                    <a16:creationId xmlns:a16="http://schemas.microsoft.com/office/drawing/2014/main" id="{0D6185E6-D51D-A544-8C9F-6CF31ACD0652}"/>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15" name="AutoShape 175">
                <a:extLst>
                  <a:ext uri="{FF2B5EF4-FFF2-40B4-BE49-F238E27FC236}">
                    <a16:creationId xmlns:a16="http://schemas.microsoft.com/office/drawing/2014/main" id="{45C49FBD-4799-3440-BE93-ED432BA55488}"/>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94" name="Rectangle 176">
              <a:extLst>
                <a:ext uri="{FF2B5EF4-FFF2-40B4-BE49-F238E27FC236}">
                  <a16:creationId xmlns:a16="http://schemas.microsoft.com/office/drawing/2014/main" id="{62DDF460-8AF3-FF41-B885-D46ADE63CCE7}"/>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95" name="Rectangle 177">
              <a:extLst>
                <a:ext uri="{FF2B5EF4-FFF2-40B4-BE49-F238E27FC236}">
                  <a16:creationId xmlns:a16="http://schemas.microsoft.com/office/drawing/2014/main" id="{C24947D6-AADC-9A47-95C8-7A2CCE910DBE}"/>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96" name="Group 178">
              <a:extLst>
                <a:ext uri="{FF2B5EF4-FFF2-40B4-BE49-F238E27FC236}">
                  <a16:creationId xmlns:a16="http://schemas.microsoft.com/office/drawing/2014/main" id="{51A2B0F1-DE5B-9C44-A881-C4B542B6B50A}"/>
                </a:ext>
              </a:extLst>
            </p:cNvPr>
            <p:cNvGrpSpPr>
              <a:grpSpLocks/>
            </p:cNvGrpSpPr>
            <p:nvPr/>
          </p:nvGrpSpPr>
          <p:grpSpPr bwMode="auto">
            <a:xfrm>
              <a:off x="4735" y="1627"/>
              <a:ext cx="582" cy="151"/>
              <a:chOff x="614" y="2568"/>
              <a:chExt cx="725" cy="139"/>
            </a:xfrm>
          </p:grpSpPr>
          <p:sp>
            <p:nvSpPr>
              <p:cNvPr id="412" name="AutoShape 179">
                <a:extLst>
                  <a:ext uri="{FF2B5EF4-FFF2-40B4-BE49-F238E27FC236}">
                    <a16:creationId xmlns:a16="http://schemas.microsoft.com/office/drawing/2014/main" id="{FF26D077-4EA3-2342-837F-8A5D5BE98408}"/>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13" name="AutoShape 180">
                <a:extLst>
                  <a:ext uri="{FF2B5EF4-FFF2-40B4-BE49-F238E27FC236}">
                    <a16:creationId xmlns:a16="http://schemas.microsoft.com/office/drawing/2014/main" id="{6938491D-ACC4-D247-A174-ED9E63955920}"/>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97" name="Freeform 181">
              <a:extLst>
                <a:ext uri="{FF2B5EF4-FFF2-40B4-BE49-F238E27FC236}">
                  <a16:creationId xmlns:a16="http://schemas.microsoft.com/office/drawing/2014/main" id="{8347DBD3-007C-5347-8074-BC4893481902}"/>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398" name="Group 182">
              <a:extLst>
                <a:ext uri="{FF2B5EF4-FFF2-40B4-BE49-F238E27FC236}">
                  <a16:creationId xmlns:a16="http://schemas.microsoft.com/office/drawing/2014/main" id="{97B09700-0634-FF4D-98CD-FC999C9A388E}"/>
                </a:ext>
              </a:extLst>
            </p:cNvPr>
            <p:cNvGrpSpPr>
              <a:grpSpLocks/>
            </p:cNvGrpSpPr>
            <p:nvPr/>
          </p:nvGrpSpPr>
          <p:grpSpPr bwMode="auto">
            <a:xfrm>
              <a:off x="4739" y="1327"/>
              <a:ext cx="582" cy="139"/>
              <a:chOff x="614" y="2568"/>
              <a:chExt cx="725" cy="139"/>
            </a:xfrm>
          </p:grpSpPr>
          <p:sp>
            <p:nvSpPr>
              <p:cNvPr id="410" name="AutoShape 183">
                <a:extLst>
                  <a:ext uri="{FF2B5EF4-FFF2-40B4-BE49-F238E27FC236}">
                    <a16:creationId xmlns:a16="http://schemas.microsoft.com/office/drawing/2014/main" id="{CAE14D82-2E48-404E-B50D-02636745A8FA}"/>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11" name="AutoShape 184">
                <a:extLst>
                  <a:ext uri="{FF2B5EF4-FFF2-40B4-BE49-F238E27FC236}">
                    <a16:creationId xmlns:a16="http://schemas.microsoft.com/office/drawing/2014/main" id="{51BBC259-2416-1447-ADC8-FFADEB6DBB82}"/>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99" name="Rectangle 185">
              <a:extLst>
                <a:ext uri="{FF2B5EF4-FFF2-40B4-BE49-F238E27FC236}">
                  <a16:creationId xmlns:a16="http://schemas.microsoft.com/office/drawing/2014/main" id="{1064C0C2-840D-B947-9570-7D79A80EF584}"/>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0" name="Freeform 186">
              <a:extLst>
                <a:ext uri="{FF2B5EF4-FFF2-40B4-BE49-F238E27FC236}">
                  <a16:creationId xmlns:a16="http://schemas.microsoft.com/office/drawing/2014/main" id="{B6468F87-96EF-784A-B97A-D7EA2DEA79D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01" name="Freeform 187">
              <a:extLst>
                <a:ext uri="{FF2B5EF4-FFF2-40B4-BE49-F238E27FC236}">
                  <a16:creationId xmlns:a16="http://schemas.microsoft.com/office/drawing/2014/main" id="{F24072E3-E21E-3D47-83FF-6B5B3B036830}"/>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02" name="Oval 188">
              <a:extLst>
                <a:ext uri="{FF2B5EF4-FFF2-40B4-BE49-F238E27FC236}">
                  <a16:creationId xmlns:a16="http://schemas.microsoft.com/office/drawing/2014/main" id="{C2FDEF67-F14F-2A4C-A3BF-0529D843B8F4}"/>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3" name="Freeform 189">
              <a:extLst>
                <a:ext uri="{FF2B5EF4-FFF2-40B4-BE49-F238E27FC236}">
                  <a16:creationId xmlns:a16="http://schemas.microsoft.com/office/drawing/2014/main" id="{E396FECC-6A5D-DA40-A4D0-B93DFA225851}"/>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04" name="AutoShape 190">
              <a:extLst>
                <a:ext uri="{FF2B5EF4-FFF2-40B4-BE49-F238E27FC236}">
                  <a16:creationId xmlns:a16="http://schemas.microsoft.com/office/drawing/2014/main" id="{AF73C4B3-874F-8945-8C8A-3D07D6B2FDB1}"/>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5" name="AutoShape 191">
              <a:extLst>
                <a:ext uri="{FF2B5EF4-FFF2-40B4-BE49-F238E27FC236}">
                  <a16:creationId xmlns:a16="http://schemas.microsoft.com/office/drawing/2014/main" id="{7B3616E9-0E1D-0F4A-B64E-333A0E782AEB}"/>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6" name="Oval 192">
              <a:extLst>
                <a:ext uri="{FF2B5EF4-FFF2-40B4-BE49-F238E27FC236}">
                  <a16:creationId xmlns:a16="http://schemas.microsoft.com/office/drawing/2014/main" id="{B6D080BF-90A6-B144-BB0F-B017C8FC32D0}"/>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7" name="Oval 193">
              <a:extLst>
                <a:ext uri="{FF2B5EF4-FFF2-40B4-BE49-F238E27FC236}">
                  <a16:creationId xmlns:a16="http://schemas.microsoft.com/office/drawing/2014/main" id="{476EDDEF-CE6F-4042-81DC-768C18CD64B1}"/>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408" name="Oval 194">
              <a:extLst>
                <a:ext uri="{FF2B5EF4-FFF2-40B4-BE49-F238E27FC236}">
                  <a16:creationId xmlns:a16="http://schemas.microsoft.com/office/drawing/2014/main" id="{D38E2869-2274-384D-8E48-0AED4D69634B}"/>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09" name="Rectangle 195">
              <a:extLst>
                <a:ext uri="{FF2B5EF4-FFF2-40B4-BE49-F238E27FC236}">
                  <a16:creationId xmlns:a16="http://schemas.microsoft.com/office/drawing/2014/main" id="{E207AF41-FA65-C248-905D-7770F218B047}"/>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59" name="Line 57">
            <a:extLst>
              <a:ext uri="{FF2B5EF4-FFF2-40B4-BE49-F238E27FC236}">
                <a16:creationId xmlns:a16="http://schemas.microsoft.com/office/drawing/2014/main" id="{63DE0F1D-A9CF-3B47-9DBF-096FE0F6708D}"/>
              </a:ext>
            </a:extLst>
          </p:cNvPr>
          <p:cNvSpPr>
            <a:spLocks noChangeShapeType="1"/>
          </p:cNvSpPr>
          <p:nvPr/>
        </p:nvSpPr>
        <p:spPr bwMode="auto">
          <a:xfrm flipH="1">
            <a:off x="3866527" y="4491277"/>
            <a:ext cx="75743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60" name="Line 57">
            <a:extLst>
              <a:ext uri="{FF2B5EF4-FFF2-40B4-BE49-F238E27FC236}">
                <a16:creationId xmlns:a16="http://schemas.microsoft.com/office/drawing/2014/main" id="{46D01C7A-CEF1-E346-AF5D-2CCF20987B53}"/>
              </a:ext>
            </a:extLst>
          </p:cNvPr>
          <p:cNvSpPr>
            <a:spLocks noChangeShapeType="1"/>
          </p:cNvSpPr>
          <p:nvPr/>
        </p:nvSpPr>
        <p:spPr bwMode="auto">
          <a:xfrm flipH="1">
            <a:off x="2250897" y="3639916"/>
            <a:ext cx="4051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61" name="Line 57">
            <a:extLst>
              <a:ext uri="{FF2B5EF4-FFF2-40B4-BE49-F238E27FC236}">
                <a16:creationId xmlns:a16="http://schemas.microsoft.com/office/drawing/2014/main" id="{FC5AF6D5-FBFA-504B-A634-B5D18FA55859}"/>
              </a:ext>
            </a:extLst>
          </p:cNvPr>
          <p:cNvSpPr>
            <a:spLocks noChangeShapeType="1"/>
          </p:cNvSpPr>
          <p:nvPr/>
        </p:nvSpPr>
        <p:spPr bwMode="auto">
          <a:xfrm flipH="1">
            <a:off x="1402043" y="4493579"/>
            <a:ext cx="40510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362" name="Group 361">
            <a:extLst>
              <a:ext uri="{FF2B5EF4-FFF2-40B4-BE49-F238E27FC236}">
                <a16:creationId xmlns:a16="http://schemas.microsoft.com/office/drawing/2014/main" id="{A8476EBE-514C-F24A-9934-50A3E251CCB0}"/>
              </a:ext>
            </a:extLst>
          </p:cNvPr>
          <p:cNvGrpSpPr/>
          <p:nvPr/>
        </p:nvGrpSpPr>
        <p:grpSpPr>
          <a:xfrm>
            <a:off x="2061817" y="2570560"/>
            <a:ext cx="2138708" cy="709613"/>
            <a:chOff x="2749090" y="3427413"/>
            <a:chExt cx="2851610" cy="946150"/>
          </a:xfrm>
        </p:grpSpPr>
        <p:sp>
          <p:nvSpPr>
            <p:cNvPr id="379" name="Text Box 68">
              <a:extLst>
                <a:ext uri="{FF2B5EF4-FFF2-40B4-BE49-F238E27FC236}">
                  <a16:creationId xmlns:a16="http://schemas.microsoft.com/office/drawing/2014/main" id="{8AF39E71-B088-4C43-899B-2F5F1867554D}"/>
                </a:ext>
              </a:extLst>
            </p:cNvPr>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500" kern="1200" dirty="0" err="1">
                  <a:solidFill>
                    <a:srgbClr val="C00000"/>
                  </a:solidFill>
                  <a:latin typeface="Symbol" pitchFamily="2" charset="2"/>
                  <a:cs typeface="+mn-cs"/>
                </a:rPr>
                <a:t>l</a:t>
              </a:r>
              <a:r>
                <a:rPr lang="en-US" altLang="en-US" sz="1500" kern="1200" baseline="-25000" dirty="0" err="1">
                  <a:solidFill>
                    <a:srgbClr val="C00000"/>
                  </a:solidFill>
                  <a:latin typeface="Arial" panose="020B0604020202020204" pitchFamily="34" charset="0"/>
                  <a:cs typeface="+mn-cs"/>
                </a:rPr>
                <a:t>in</a:t>
              </a:r>
              <a:r>
                <a:rPr lang="en-US" altLang="en-US" sz="1200" kern="1200" baseline="-25000" dirty="0">
                  <a:solidFill>
                    <a:srgbClr val="C00000"/>
                  </a:solidFill>
                  <a:latin typeface="Arial" panose="020B0604020202020204" pitchFamily="34" charset="0"/>
                  <a:cs typeface="+mn-cs"/>
                </a:rPr>
                <a:t> </a:t>
              </a:r>
              <a:r>
                <a:rPr lang="en-US" altLang="en-US" sz="1200" kern="1200" dirty="0">
                  <a:solidFill>
                    <a:srgbClr val="C00000"/>
                  </a:solidFill>
                  <a:latin typeface="Arial" panose="020B0604020202020204" pitchFamily="34" charset="0"/>
                  <a:cs typeface="+mn-cs"/>
                </a:rPr>
                <a:t>: original data</a:t>
              </a:r>
              <a:endParaRPr lang="en-US" altLang="en-US" sz="1200" kern="1200" dirty="0">
                <a:solidFill>
                  <a:srgbClr val="C00000"/>
                </a:solidFill>
                <a:latin typeface="Comic Sans MS" panose="030F0902030302020204" pitchFamily="66" charset="0"/>
                <a:cs typeface="+mn-cs"/>
              </a:endParaRPr>
            </a:p>
          </p:txBody>
        </p:sp>
        <p:sp>
          <p:nvSpPr>
            <p:cNvPr id="380" name="Oval 217">
              <a:extLst>
                <a:ext uri="{FF2B5EF4-FFF2-40B4-BE49-F238E27FC236}">
                  <a16:creationId xmlns:a16="http://schemas.microsoft.com/office/drawing/2014/main" id="{11DE1202-9705-C244-9A3F-E44B4A0C0C53}"/>
                </a:ext>
              </a:extLst>
            </p:cNvPr>
            <p:cNvSpPr>
              <a:spLocks noChangeArrowheads="1"/>
            </p:cNvSpPr>
            <p:nvPr/>
          </p:nvSpPr>
          <p:spPr bwMode="auto">
            <a:xfrm>
              <a:off x="2749090"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381" name="Line 229">
              <a:extLst>
                <a:ext uri="{FF2B5EF4-FFF2-40B4-BE49-F238E27FC236}">
                  <a16:creationId xmlns:a16="http://schemas.microsoft.com/office/drawing/2014/main" id="{429846E6-D021-D048-B531-E1D9B4772D1D}"/>
                </a:ext>
              </a:extLst>
            </p:cNvPr>
            <p:cNvSpPr>
              <a:spLocks noChangeShapeType="1"/>
            </p:cNvSpPr>
            <p:nvPr/>
          </p:nvSpPr>
          <p:spPr bwMode="auto">
            <a:xfrm>
              <a:off x="4845050" y="3995738"/>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82" name="Oval 232">
              <a:extLst>
                <a:ext uri="{FF2B5EF4-FFF2-40B4-BE49-F238E27FC236}">
                  <a16:creationId xmlns:a16="http://schemas.microsoft.com/office/drawing/2014/main" id="{C1A4B9C1-E455-364D-9F70-13A0F3F4D365}"/>
                </a:ext>
              </a:extLst>
            </p:cNvPr>
            <p:cNvSpPr>
              <a:spLocks noChangeArrowheads="1"/>
            </p:cNvSpPr>
            <p:nvPr/>
          </p:nvSpPr>
          <p:spPr bwMode="auto">
            <a:xfrm>
              <a:off x="2749606"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383" name="Text Box 233">
              <a:extLst>
                <a:ext uri="{FF2B5EF4-FFF2-40B4-BE49-F238E27FC236}">
                  <a16:creationId xmlns:a16="http://schemas.microsoft.com/office/drawing/2014/main" id="{580E2367-A745-E345-BB8F-41D6212780AD}"/>
                </a:ext>
              </a:extLst>
            </p:cNvPr>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fontAlgn="base">
                <a:spcBef>
                  <a:spcPct val="0"/>
                </a:spcBef>
                <a:spcAft>
                  <a:spcPct val="0"/>
                </a:spcAft>
                <a:buClrTx/>
                <a:defRPr/>
              </a:pPr>
              <a:r>
                <a:rPr lang="en-US" altLang="en-US" sz="1500" kern="1200" dirty="0" err="1">
                  <a:solidFill>
                    <a:srgbClr val="C00000"/>
                  </a:solidFill>
                  <a:latin typeface="Symbol" pitchFamily="2" charset="2"/>
                  <a:cs typeface="+mn-cs"/>
                </a:rPr>
                <a:t>l</a:t>
              </a:r>
              <a:r>
                <a:rPr lang="en-US" altLang="en-US" sz="1500" kern="1200" dirty="0" err="1">
                  <a:solidFill>
                    <a:srgbClr val="C00000"/>
                  </a:solidFill>
                  <a:latin typeface="Arial" panose="020B0604020202020204" pitchFamily="34" charset="0"/>
                  <a:cs typeface="+mn-cs"/>
                </a:rPr>
                <a:t>'</a:t>
              </a:r>
              <a:r>
                <a:rPr lang="en-US" altLang="en-US" sz="1500" kern="1200" baseline="-25000" dirty="0" err="1">
                  <a:solidFill>
                    <a:srgbClr val="C00000"/>
                  </a:solidFill>
                  <a:latin typeface="Arial" panose="020B0604020202020204" pitchFamily="34" charset="0"/>
                  <a:cs typeface="+mn-cs"/>
                </a:rPr>
                <a:t>in</a:t>
              </a:r>
              <a:r>
                <a:rPr lang="en-US" altLang="en-US" sz="1350" kern="1200" dirty="0">
                  <a:solidFill>
                    <a:srgbClr val="C00000"/>
                  </a:solidFill>
                  <a:latin typeface="Arial" panose="020B0604020202020204" pitchFamily="34" charset="0"/>
                  <a:cs typeface="+mn-cs"/>
                </a:rPr>
                <a:t>:</a:t>
              </a:r>
              <a:r>
                <a:rPr lang="en-US" altLang="en-US" sz="1050" kern="1200" dirty="0">
                  <a:solidFill>
                    <a:srgbClr val="C00000"/>
                  </a:solidFill>
                  <a:latin typeface="Arial" panose="020B0604020202020204" pitchFamily="34" charset="0"/>
                  <a:cs typeface="+mn-cs"/>
                </a:rPr>
                <a:t> </a:t>
              </a:r>
              <a:r>
                <a:rPr lang="en-US" altLang="en-US" sz="1200" kern="1200" dirty="0">
                  <a:solidFill>
                    <a:srgbClr val="C00000"/>
                  </a:solidFill>
                  <a:latin typeface="Arial" panose="020B0604020202020204" pitchFamily="34" charset="0"/>
                  <a:cs typeface="+mn-cs"/>
                </a:rPr>
                <a:t>original data, </a:t>
              </a:r>
              <a:r>
                <a:rPr lang="en-US" altLang="en-US" sz="1200" i="1" kern="1200" dirty="0">
                  <a:solidFill>
                    <a:srgbClr val="C00000"/>
                  </a:solidFill>
                  <a:latin typeface="Arial" panose="020B0604020202020204" pitchFamily="34" charset="0"/>
                  <a:cs typeface="+mn-cs"/>
                </a:rPr>
                <a:t>plus</a:t>
              </a:r>
              <a:r>
                <a:rPr lang="en-US" altLang="en-US" sz="1200" kern="1200" dirty="0">
                  <a:solidFill>
                    <a:srgbClr val="C00000"/>
                  </a:solidFill>
                  <a:latin typeface="Arial" panose="020B0604020202020204" pitchFamily="34" charset="0"/>
                  <a:cs typeface="+mn-cs"/>
                </a:rPr>
                <a:t> retransmitted data</a:t>
              </a:r>
              <a:endParaRPr lang="en-US" altLang="en-US" sz="1200" kern="1200" dirty="0">
                <a:solidFill>
                  <a:srgbClr val="C00000"/>
                </a:solidFill>
                <a:latin typeface="Comic Sans MS" panose="030F0902030302020204" pitchFamily="66" charset="0"/>
                <a:cs typeface="+mn-cs"/>
              </a:endParaRPr>
            </a:p>
          </p:txBody>
        </p:sp>
        <p:sp>
          <p:nvSpPr>
            <p:cNvPr id="384" name="Line 234">
              <a:extLst>
                <a:ext uri="{FF2B5EF4-FFF2-40B4-BE49-F238E27FC236}">
                  <a16:creationId xmlns:a16="http://schemas.microsoft.com/office/drawing/2014/main" id="{461900DA-408C-DE4C-AE3A-7C59E17053E7}"/>
                </a:ext>
              </a:extLst>
            </p:cNvPr>
            <p:cNvSpPr>
              <a:spLocks noChangeShapeType="1"/>
            </p:cNvSpPr>
            <p:nvPr/>
          </p:nvSpPr>
          <p:spPr bwMode="auto">
            <a:xfrm>
              <a:off x="2909888" y="3916363"/>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85" name="Line 235">
              <a:extLst>
                <a:ext uri="{FF2B5EF4-FFF2-40B4-BE49-F238E27FC236}">
                  <a16:creationId xmlns:a16="http://schemas.microsoft.com/office/drawing/2014/main" id="{9AE41AE9-2E2C-A94C-8563-FA0EF6DB2493}"/>
                </a:ext>
              </a:extLst>
            </p:cNvPr>
            <p:cNvSpPr>
              <a:spLocks noChangeShapeType="1"/>
            </p:cNvSpPr>
            <p:nvPr/>
          </p:nvSpPr>
          <p:spPr bwMode="auto">
            <a:xfrm>
              <a:off x="2905125" y="36830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363" name="Group 362">
            <a:extLst>
              <a:ext uri="{FF2B5EF4-FFF2-40B4-BE49-F238E27FC236}">
                <a16:creationId xmlns:a16="http://schemas.microsoft.com/office/drawing/2014/main" id="{EF024339-16A9-2940-84AC-8D5FD6D530DC}"/>
              </a:ext>
            </a:extLst>
          </p:cNvPr>
          <p:cNvGrpSpPr/>
          <p:nvPr/>
        </p:nvGrpSpPr>
        <p:grpSpPr>
          <a:xfrm>
            <a:off x="2185117" y="3914215"/>
            <a:ext cx="1454048" cy="975136"/>
            <a:chOff x="2913490" y="5218953"/>
            <a:chExt cx="1938730" cy="1300181"/>
          </a:xfrm>
        </p:grpSpPr>
        <p:sp>
          <p:nvSpPr>
            <p:cNvPr id="368" name="Text Box 32">
              <a:extLst>
                <a:ext uri="{FF2B5EF4-FFF2-40B4-BE49-F238E27FC236}">
                  <a16:creationId xmlns:a16="http://schemas.microsoft.com/office/drawing/2014/main" id="{5AAD3E18-5D61-9A4F-A8C6-DA15D5F6E8C8}"/>
                </a:ext>
              </a:extLst>
            </p:cNvPr>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fontAlgn="base">
                <a:spcBef>
                  <a:spcPct val="0"/>
                </a:spcBef>
                <a:spcAft>
                  <a:spcPct val="0"/>
                </a:spcAft>
                <a:buClrTx/>
                <a:defRPr/>
              </a:pPr>
              <a:r>
                <a:rPr lang="en-US" altLang="en-US" sz="1200" b="1" i="1" kern="1200" dirty="0">
                  <a:solidFill>
                    <a:srgbClr val="C00000"/>
                  </a:solidFill>
                  <a:latin typeface="Arial" panose="020B0604020202020204" pitchFamily="34" charset="0"/>
                  <a:cs typeface="+mn-cs"/>
                </a:rPr>
                <a:t>finite</a:t>
              </a:r>
              <a:r>
                <a:rPr lang="en-US" altLang="en-US" sz="900" kern="1200" dirty="0">
                  <a:solidFill>
                    <a:srgbClr val="000000"/>
                  </a:solidFill>
                  <a:latin typeface="Arial" panose="020B0604020202020204" pitchFamily="34" charset="0"/>
                  <a:cs typeface="+mn-cs"/>
                </a:rPr>
                <a:t> shared output link buffers</a:t>
              </a:r>
            </a:p>
          </p:txBody>
        </p:sp>
        <p:sp>
          <p:nvSpPr>
            <p:cNvPr id="369" name="Line 77">
              <a:extLst>
                <a:ext uri="{FF2B5EF4-FFF2-40B4-BE49-F238E27FC236}">
                  <a16:creationId xmlns:a16="http://schemas.microsoft.com/office/drawing/2014/main" id="{9C4905E3-CC67-3F4F-9F6E-3576D662FE1F}"/>
                </a:ext>
              </a:extLst>
            </p:cNvPr>
            <p:cNvSpPr>
              <a:spLocks noChangeShapeType="1"/>
            </p:cNvSpPr>
            <p:nvPr/>
          </p:nvSpPr>
          <p:spPr bwMode="auto">
            <a:xfrm flipH="1">
              <a:off x="4292190" y="5608320"/>
              <a:ext cx="295050" cy="508454"/>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370" name="Group 369">
              <a:extLst>
                <a:ext uri="{FF2B5EF4-FFF2-40B4-BE49-F238E27FC236}">
                  <a16:creationId xmlns:a16="http://schemas.microsoft.com/office/drawing/2014/main" id="{642EEE98-D955-2645-BCEA-6CFA28F8CF58}"/>
                </a:ext>
              </a:extLst>
            </p:cNvPr>
            <p:cNvGrpSpPr/>
            <p:nvPr/>
          </p:nvGrpSpPr>
          <p:grpSpPr>
            <a:xfrm>
              <a:off x="4030362" y="5218953"/>
              <a:ext cx="821858" cy="355937"/>
              <a:chOff x="6859123" y="5156933"/>
              <a:chExt cx="456701" cy="226548"/>
            </a:xfrm>
          </p:grpSpPr>
          <p:sp>
            <p:nvSpPr>
              <p:cNvPr id="371" name="Rectangle 370">
                <a:extLst>
                  <a:ext uri="{FF2B5EF4-FFF2-40B4-BE49-F238E27FC236}">
                    <a16:creationId xmlns:a16="http://schemas.microsoft.com/office/drawing/2014/main" id="{BF29C153-2860-A047-B353-EB834110B516}"/>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372" name="Straight Connector 371">
                <a:extLst>
                  <a:ext uri="{FF2B5EF4-FFF2-40B4-BE49-F238E27FC236}">
                    <a16:creationId xmlns:a16="http://schemas.microsoft.com/office/drawing/2014/main" id="{0F94F15C-CB01-2343-8BA9-D6A7A5F3E921}"/>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3BCDCB2-682E-8A47-B5AA-751DCC383167}"/>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4EC6D7F8-6E55-114F-BBD8-DF2048FBDBD4}"/>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0DA34588-6E4E-E843-9815-D17EF78C07C8}"/>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EDC81EAA-11E7-204C-B32D-EF46B8EA0474}"/>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B2D8E63-0217-464C-AF6F-C583D47A94FB}"/>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1DC8A4E4-9140-9846-AE4D-F6F7180594C0}"/>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64" name="Freeform 91">
            <a:extLst>
              <a:ext uri="{FF2B5EF4-FFF2-40B4-BE49-F238E27FC236}">
                <a16:creationId xmlns:a16="http://schemas.microsoft.com/office/drawing/2014/main" id="{6A998D77-E674-4C42-8116-BFA762D73522}"/>
              </a:ext>
            </a:extLst>
          </p:cNvPr>
          <p:cNvSpPr>
            <a:spLocks/>
          </p:cNvSpPr>
          <p:nvPr/>
        </p:nvSpPr>
        <p:spPr bwMode="auto">
          <a:xfrm>
            <a:off x="2102515" y="2744691"/>
            <a:ext cx="3158903" cy="1252595"/>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365" name="Group 364">
            <a:extLst>
              <a:ext uri="{FF2B5EF4-FFF2-40B4-BE49-F238E27FC236}">
                <a16:creationId xmlns:a16="http://schemas.microsoft.com/office/drawing/2014/main" id="{7181676C-F21F-FA45-B687-4F604B6D6AB0}"/>
              </a:ext>
            </a:extLst>
          </p:cNvPr>
          <p:cNvGrpSpPr/>
          <p:nvPr/>
        </p:nvGrpSpPr>
        <p:grpSpPr>
          <a:xfrm>
            <a:off x="1189944" y="3557943"/>
            <a:ext cx="3685387" cy="1009554"/>
            <a:chOff x="5641439" y="2685215"/>
            <a:chExt cx="4000500" cy="1028700"/>
          </a:xfrm>
        </p:grpSpPr>
        <p:sp>
          <p:nvSpPr>
            <p:cNvPr id="366" name="Oval 73">
              <a:extLst>
                <a:ext uri="{FF2B5EF4-FFF2-40B4-BE49-F238E27FC236}">
                  <a16:creationId xmlns:a16="http://schemas.microsoft.com/office/drawing/2014/main" id="{35053334-4D7F-4847-80B3-6F40D7B23AB8}"/>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367" name="Freeform 90">
              <a:extLst>
                <a:ext uri="{FF2B5EF4-FFF2-40B4-BE49-F238E27FC236}">
                  <a16:creationId xmlns:a16="http://schemas.microsoft.com/office/drawing/2014/main" id="{95104C9F-4620-634A-B9AC-1FD27521ED0A}"/>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482" name="Group 481">
            <a:extLst>
              <a:ext uri="{FF2B5EF4-FFF2-40B4-BE49-F238E27FC236}">
                <a16:creationId xmlns:a16="http://schemas.microsoft.com/office/drawing/2014/main" id="{5013778A-FC3E-6147-B237-2E421A578596}"/>
              </a:ext>
            </a:extLst>
          </p:cNvPr>
          <p:cNvGrpSpPr/>
          <p:nvPr/>
        </p:nvGrpSpPr>
        <p:grpSpPr>
          <a:xfrm>
            <a:off x="2421069" y="4002586"/>
            <a:ext cx="1639465" cy="380565"/>
            <a:chOff x="3228093" y="5336775"/>
            <a:chExt cx="2185953" cy="507419"/>
          </a:xfrm>
        </p:grpSpPr>
        <p:sp>
          <p:nvSpPr>
            <p:cNvPr id="483" name="TextBox 482">
              <a:extLst>
                <a:ext uri="{FF2B5EF4-FFF2-40B4-BE49-F238E27FC236}">
                  <a16:creationId xmlns:a16="http://schemas.microsoft.com/office/drawing/2014/main" id="{79802D0E-17EA-E149-8E57-45B459B30699}"/>
                </a:ext>
              </a:extLst>
            </p:cNvPr>
            <p:cNvSpPr txBox="1"/>
            <p:nvPr/>
          </p:nvSpPr>
          <p:spPr>
            <a:xfrm>
              <a:off x="5001111" y="5336775"/>
              <a:ext cx="412935" cy="492442"/>
            </a:xfrm>
            <a:prstGeom prst="rect">
              <a:avLst/>
            </a:prstGeom>
            <a:noFill/>
          </p:spPr>
          <p:txBody>
            <a:bodyPr wrap="none" rtlCol="0">
              <a:spAutoFit/>
            </a:bodyPr>
            <a:lstStyle/>
            <a:p>
              <a:pPr algn="r" defTabSz="685800">
                <a:buClrTx/>
                <a:defRPr/>
              </a:pPr>
              <a:r>
                <a:rPr lang="en-US" sz="1800" kern="1200" dirty="0">
                  <a:solidFill>
                    <a:prstClr val="black"/>
                  </a:solidFill>
                  <a:latin typeface="Calibri"/>
                  <a:ea typeface="+mn-ea"/>
                  <a:cs typeface="+mn-cs"/>
                </a:rPr>
                <a:t>R</a:t>
              </a:r>
            </a:p>
          </p:txBody>
        </p:sp>
        <p:sp>
          <p:nvSpPr>
            <p:cNvPr id="484" name="TextBox 483">
              <a:extLst>
                <a:ext uri="{FF2B5EF4-FFF2-40B4-BE49-F238E27FC236}">
                  <a16:creationId xmlns:a16="http://schemas.microsoft.com/office/drawing/2014/main" id="{18161CA6-5140-A442-9496-A8022DF846CA}"/>
                </a:ext>
              </a:extLst>
            </p:cNvPr>
            <p:cNvSpPr txBox="1"/>
            <p:nvPr/>
          </p:nvSpPr>
          <p:spPr>
            <a:xfrm>
              <a:off x="3228093" y="5351752"/>
              <a:ext cx="412935" cy="492442"/>
            </a:xfrm>
            <a:prstGeom prst="rect">
              <a:avLst/>
            </a:prstGeom>
            <a:noFill/>
          </p:spPr>
          <p:txBody>
            <a:bodyPr wrap="none" rtlCol="0">
              <a:spAutoFit/>
            </a:bodyPr>
            <a:lstStyle/>
            <a:p>
              <a:pPr algn="r" defTabSz="685800">
                <a:buClrTx/>
                <a:defRPr/>
              </a:pPr>
              <a:r>
                <a:rPr lang="en-US" sz="1800" kern="1200" dirty="0">
                  <a:solidFill>
                    <a:prstClr val="black"/>
                  </a:solidFill>
                  <a:latin typeface="Calibri"/>
                  <a:ea typeface="+mn-ea"/>
                  <a:cs typeface="+mn-cs"/>
                </a:rPr>
                <a:t>R</a:t>
              </a: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156482"/>
            <a:ext cx="8544983" cy="670967"/>
          </a:xfrm>
        </p:spPr>
        <p:txBody>
          <a:bodyPr>
            <a:normAutofit fontScale="90000"/>
          </a:bodyPr>
          <a:lstStyle/>
          <a:p>
            <a:r>
              <a:rPr lang="en-US" sz="3600" dirty="0"/>
              <a:t>Causes/costs of congestion: scenario 2</a:t>
            </a:r>
            <a:endParaRPr lang="en-US" dirty="0"/>
          </a:p>
        </p:txBody>
      </p:sp>
      <p:sp>
        <p:nvSpPr>
          <p:cNvPr id="179" name="Line 17">
            <a:extLst>
              <a:ext uri="{FF2B5EF4-FFF2-40B4-BE49-F238E27FC236}">
                <a16:creationId xmlns:a16="http://schemas.microsoft.com/office/drawing/2014/main" id="{D36515D0-132A-8F4C-B7B9-1155DF48878C}"/>
              </a:ext>
            </a:extLst>
          </p:cNvPr>
          <p:cNvSpPr>
            <a:spLocks noChangeShapeType="1"/>
          </p:cNvSpPr>
          <p:nvPr/>
        </p:nvSpPr>
        <p:spPr bwMode="auto">
          <a:xfrm flipH="1">
            <a:off x="2265760" y="3658792"/>
            <a:ext cx="403622" cy="1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16" name="Oval 215">
            <a:extLst>
              <a:ext uri="{FF2B5EF4-FFF2-40B4-BE49-F238E27FC236}">
                <a16:creationId xmlns:a16="http://schemas.microsoft.com/office/drawing/2014/main" id="{1C4268F0-E551-D24B-9519-6A260937A6C3}"/>
              </a:ext>
            </a:extLst>
          </p:cNvPr>
          <p:cNvSpPr>
            <a:spLocks noChangeArrowheads="1"/>
          </p:cNvSpPr>
          <p:nvPr/>
        </p:nvSpPr>
        <p:spPr bwMode="auto">
          <a:xfrm>
            <a:off x="2072879" y="2728913"/>
            <a:ext cx="84534" cy="86916"/>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229" name="Freeform 228">
            <a:extLst>
              <a:ext uri="{FF2B5EF4-FFF2-40B4-BE49-F238E27FC236}">
                <a16:creationId xmlns:a16="http://schemas.microsoft.com/office/drawing/2014/main" id="{63D52C34-ADA8-824F-BFD8-D4746FEC885A}"/>
              </a:ext>
            </a:extLst>
          </p:cNvPr>
          <p:cNvSpPr>
            <a:spLocks/>
          </p:cNvSpPr>
          <p:nvPr/>
        </p:nvSpPr>
        <p:spPr bwMode="auto">
          <a:xfrm>
            <a:off x="2116931" y="2774156"/>
            <a:ext cx="3157538" cy="1234679"/>
          </a:xfrm>
          <a:custGeom>
            <a:avLst/>
            <a:gdLst>
              <a:gd name="T0" fmla="*/ 0 w 5400"/>
              <a:gd name="T1" fmla="*/ 0 h 2010"/>
              <a:gd name="T2" fmla="*/ 0 w 5400"/>
              <a:gd name="T3" fmla="*/ 2147483647 h 2010"/>
              <a:gd name="T4" fmla="*/ 2147483647 w 5400"/>
              <a:gd name="T5" fmla="*/ 2147483647 h 2010"/>
              <a:gd name="T6" fmla="*/ 2147483647 w 5400"/>
              <a:gd name="T7" fmla="*/ 2147483647 h 2010"/>
              <a:gd name="T8" fmla="*/ 2147483647 w 5400"/>
              <a:gd name="T9" fmla="*/ 2147483647 h 2010"/>
              <a:gd name="T10" fmla="*/ 2147483647 w 5400"/>
              <a:gd name="T11" fmla="*/ 2147483647 h 2010"/>
              <a:gd name="T12" fmla="*/ 2147483647 w 5400"/>
              <a:gd name="T13" fmla="*/ 2147483647 h 2010"/>
              <a:gd name="T14" fmla="*/ 2147483647 w 5400"/>
              <a:gd name="T15" fmla="*/ 2147483647 h 20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400" h="2010">
                <a:moveTo>
                  <a:pt x="0" y="0"/>
                </a:moveTo>
                <a:lnTo>
                  <a:pt x="0" y="1485"/>
                </a:lnTo>
                <a:lnTo>
                  <a:pt x="1005" y="1500"/>
                </a:lnTo>
                <a:lnTo>
                  <a:pt x="540" y="2010"/>
                </a:lnTo>
                <a:lnTo>
                  <a:pt x="3615" y="2010"/>
                </a:lnTo>
                <a:lnTo>
                  <a:pt x="4350" y="1275"/>
                </a:lnTo>
                <a:lnTo>
                  <a:pt x="5400" y="1290"/>
                </a:lnTo>
                <a:lnTo>
                  <a:pt x="5400" y="120"/>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30" name="Oval 229">
            <a:extLst>
              <a:ext uri="{FF2B5EF4-FFF2-40B4-BE49-F238E27FC236}">
                <a16:creationId xmlns:a16="http://schemas.microsoft.com/office/drawing/2014/main" id="{2699F953-20DB-2F48-91B4-9336D6A63ABD}"/>
              </a:ext>
            </a:extLst>
          </p:cNvPr>
          <p:cNvSpPr>
            <a:spLocks noChangeArrowheads="1"/>
          </p:cNvSpPr>
          <p:nvPr/>
        </p:nvSpPr>
        <p:spPr bwMode="auto">
          <a:xfrm>
            <a:off x="2072879" y="2903935"/>
            <a:ext cx="84534" cy="86915"/>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235" name="Rectangle 234">
            <a:extLst>
              <a:ext uri="{FF2B5EF4-FFF2-40B4-BE49-F238E27FC236}">
                <a16:creationId xmlns:a16="http://schemas.microsoft.com/office/drawing/2014/main" id="{52CAA5BF-C505-6847-BAF8-A75587362EE3}"/>
              </a:ext>
            </a:extLst>
          </p:cNvPr>
          <p:cNvSpPr>
            <a:spLocks noChangeArrowheads="1"/>
          </p:cNvSpPr>
          <p:nvPr/>
        </p:nvSpPr>
        <p:spPr bwMode="auto">
          <a:xfrm>
            <a:off x="2033588" y="2709863"/>
            <a:ext cx="183356" cy="116681"/>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6" name="Rectangle 235">
            <a:extLst>
              <a:ext uri="{FF2B5EF4-FFF2-40B4-BE49-F238E27FC236}">
                <a16:creationId xmlns:a16="http://schemas.microsoft.com/office/drawing/2014/main" id="{6EBFCC57-DC97-C441-897D-9E4916F1E725}"/>
              </a:ext>
            </a:extLst>
          </p:cNvPr>
          <p:cNvSpPr>
            <a:spLocks noChangeArrowheads="1"/>
          </p:cNvSpPr>
          <p:nvPr/>
        </p:nvSpPr>
        <p:spPr bwMode="auto">
          <a:xfrm>
            <a:off x="1785938" y="2884885"/>
            <a:ext cx="183356" cy="116681"/>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7" name="Text Box 236">
            <a:extLst>
              <a:ext uri="{FF2B5EF4-FFF2-40B4-BE49-F238E27FC236}">
                <a16:creationId xmlns:a16="http://schemas.microsoft.com/office/drawing/2014/main" id="{2385057C-CC2A-904D-B477-1A4E091EC574}"/>
              </a:ext>
            </a:extLst>
          </p:cNvPr>
          <p:cNvSpPr txBox="1">
            <a:spLocks noChangeArrowheads="1"/>
          </p:cNvSpPr>
          <p:nvPr/>
        </p:nvSpPr>
        <p:spPr bwMode="auto">
          <a:xfrm>
            <a:off x="1293577" y="2802732"/>
            <a:ext cx="508473"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6600"/>
                </a:solidFill>
                <a:latin typeface="Arial" charset="0"/>
                <a:cs typeface="+mn-cs"/>
              </a:rPr>
              <a:t>copy</a:t>
            </a:r>
          </a:p>
        </p:txBody>
      </p:sp>
      <p:grpSp>
        <p:nvGrpSpPr>
          <p:cNvPr id="239" name="Group 240">
            <a:extLst>
              <a:ext uri="{FF2B5EF4-FFF2-40B4-BE49-F238E27FC236}">
                <a16:creationId xmlns:a16="http://schemas.microsoft.com/office/drawing/2014/main" id="{3C099EA3-4C76-8E43-A8FA-DA69E23B587D}"/>
              </a:ext>
            </a:extLst>
          </p:cNvPr>
          <p:cNvGrpSpPr>
            <a:grpSpLocks/>
          </p:cNvGrpSpPr>
          <p:nvPr/>
        </p:nvGrpSpPr>
        <p:grpSpPr bwMode="auto">
          <a:xfrm>
            <a:off x="1032273" y="2475312"/>
            <a:ext cx="710803" cy="695326"/>
            <a:chOff x="3283" y="2142"/>
            <a:chExt cx="597" cy="584"/>
          </a:xfrm>
        </p:grpSpPr>
        <p:grpSp>
          <p:nvGrpSpPr>
            <p:cNvPr id="240" name="Group 241">
              <a:extLst>
                <a:ext uri="{FF2B5EF4-FFF2-40B4-BE49-F238E27FC236}">
                  <a16:creationId xmlns:a16="http://schemas.microsoft.com/office/drawing/2014/main" id="{B0C67642-FA77-3248-BB94-4C12B33DABEB}"/>
                </a:ext>
              </a:extLst>
            </p:cNvPr>
            <p:cNvGrpSpPr>
              <a:grpSpLocks/>
            </p:cNvGrpSpPr>
            <p:nvPr/>
          </p:nvGrpSpPr>
          <p:grpSpPr bwMode="auto">
            <a:xfrm>
              <a:off x="3283" y="2387"/>
              <a:ext cx="597" cy="303"/>
              <a:chOff x="990" y="4570"/>
              <a:chExt cx="597" cy="380"/>
            </a:xfrm>
          </p:grpSpPr>
          <p:pic>
            <p:nvPicPr>
              <p:cNvPr id="243" name="Picture 242">
                <a:extLst>
                  <a:ext uri="{FF2B5EF4-FFF2-40B4-BE49-F238E27FC236}">
                    <a16:creationId xmlns:a16="http://schemas.microsoft.com/office/drawing/2014/main" id="{67A85C0C-4A8A-6B47-B09B-B8DCC27068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44" name="Rectangle 243">
                <a:extLst>
                  <a:ext uri="{FF2B5EF4-FFF2-40B4-BE49-F238E27FC236}">
                    <a16:creationId xmlns:a16="http://schemas.microsoft.com/office/drawing/2014/main" id="{1BE93BC6-21EB-E345-A354-EC1A31A9313F}"/>
                  </a:ext>
                </a:extLst>
              </p:cNvPr>
              <p:cNvSpPr>
                <a:spLocks noChangeArrowheads="1"/>
              </p:cNvSpPr>
              <p:nvPr/>
            </p:nvSpPr>
            <p:spPr bwMode="auto">
              <a:xfrm>
                <a:off x="1124" y="4679"/>
                <a:ext cx="360" cy="148"/>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sp>
          <p:nvSpPr>
            <p:cNvPr id="241" name="Text Box 244">
              <a:extLst>
                <a:ext uri="{FF2B5EF4-FFF2-40B4-BE49-F238E27FC236}">
                  <a16:creationId xmlns:a16="http://schemas.microsoft.com/office/drawing/2014/main" id="{057976BB-0F9A-9941-9597-91496E327B0E}"/>
                </a:ext>
              </a:extLst>
            </p:cNvPr>
            <p:cNvSpPr txBox="1">
              <a:spLocks noChangeArrowheads="1"/>
            </p:cNvSpPr>
            <p:nvPr/>
          </p:nvSpPr>
          <p:spPr bwMode="auto">
            <a:xfrm>
              <a:off x="3343" y="2461"/>
              <a:ext cx="479" cy="2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80000"/>
                </a:lnSpc>
                <a:spcBef>
                  <a:spcPct val="0"/>
                </a:spcBef>
                <a:spcAft>
                  <a:spcPct val="0"/>
                </a:spcAft>
                <a:buClrTx/>
                <a:defRPr/>
              </a:pPr>
              <a:r>
                <a:rPr lang="en-US" sz="900" b="1" i="1" kern="1200" dirty="0">
                  <a:solidFill>
                    <a:srgbClr val="3333CC"/>
                  </a:solidFill>
                  <a:latin typeface="Comic Sans MS" charset="0"/>
                  <a:cs typeface="+mn-cs"/>
                </a:rPr>
                <a:t>timeout</a:t>
              </a:r>
            </a:p>
          </p:txBody>
        </p:sp>
        <p:pic>
          <p:nvPicPr>
            <p:cNvPr id="242" name="Picture 245">
              <a:extLst>
                <a:ext uri="{FF2B5EF4-FFF2-40B4-BE49-F238E27FC236}">
                  <a16:creationId xmlns:a16="http://schemas.microsoft.com/office/drawing/2014/main" id="{18023B91-60B5-4147-A0EC-197B454FE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419" y="2142"/>
              <a:ext cx="262"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sp>
        <p:nvSpPr>
          <p:cNvPr id="342" name="Rectangle 281">
            <a:extLst>
              <a:ext uri="{FF2B5EF4-FFF2-40B4-BE49-F238E27FC236}">
                <a16:creationId xmlns:a16="http://schemas.microsoft.com/office/drawing/2014/main" id="{3D39CBCD-019A-0349-BB68-948FE706EC0C}"/>
              </a:ext>
            </a:extLst>
          </p:cNvPr>
          <p:cNvSpPr>
            <a:spLocks noChangeArrowheads="1"/>
          </p:cNvSpPr>
          <p:nvPr/>
        </p:nvSpPr>
        <p:spPr bwMode="auto">
          <a:xfrm>
            <a:off x="576263" y="939384"/>
            <a:ext cx="4454880" cy="15655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57175" indent="-257175" defTabSz="685800">
              <a:lnSpc>
                <a:spcPct val="85000"/>
              </a:lnSpc>
              <a:spcBef>
                <a:spcPct val="20000"/>
              </a:spcBef>
              <a:buClr>
                <a:srgbClr val="000099"/>
              </a:buClr>
              <a:buSzPct val="65000"/>
              <a:defRPr/>
            </a:pPr>
            <a:r>
              <a:rPr lang="en-US" sz="2100" kern="1200" dirty="0">
                <a:solidFill>
                  <a:srgbClr val="000099"/>
                </a:solidFill>
                <a:latin typeface="Calibri" panose="020F0502020204030204"/>
                <a:ea typeface="ＭＳ Ｐゴシック" charset="0"/>
                <a:cs typeface="+mn-cs"/>
              </a:rPr>
              <a:t>Realistic scenario: </a:t>
            </a:r>
            <a:r>
              <a:rPr lang="en-US" sz="2100" i="1" kern="1200" dirty="0">
                <a:solidFill>
                  <a:srgbClr val="C00000"/>
                </a:solidFill>
                <a:latin typeface="Calibri" panose="020F0502020204030204"/>
                <a:ea typeface="ＭＳ Ｐゴシック" charset="0"/>
                <a:cs typeface="+mn-cs"/>
              </a:rPr>
              <a:t>un-needed</a:t>
            </a:r>
            <a:r>
              <a:rPr lang="en-US" sz="2100" kern="1200" dirty="0">
                <a:solidFill>
                  <a:srgbClr val="000099"/>
                </a:solidFill>
                <a:latin typeface="Calibri" panose="020F0502020204030204"/>
                <a:ea typeface="ＭＳ Ｐゴシック" charset="0"/>
                <a:cs typeface="+mn-cs"/>
              </a:rPr>
              <a:t> </a:t>
            </a:r>
            <a:r>
              <a:rPr lang="en-US" sz="2100" i="1" kern="1200" dirty="0">
                <a:solidFill>
                  <a:srgbClr val="CC0000"/>
                </a:solidFill>
                <a:latin typeface="Calibri" panose="020F0502020204030204"/>
                <a:ea typeface="ＭＳ Ｐゴシック" charset="0"/>
                <a:cs typeface="+mn-cs"/>
              </a:rPr>
              <a:t>duplicates</a:t>
            </a:r>
            <a:endParaRPr lang="en-US" sz="1500" kern="1200" dirty="0">
              <a:solidFill>
                <a:prstClr val="black"/>
              </a:solidFill>
              <a:latin typeface="Calibri" panose="020F0502020204030204"/>
              <a:ea typeface="ＭＳ Ｐゴシック" charset="0"/>
              <a:cs typeface="+mn-cs"/>
            </a:endParaRPr>
          </a:p>
          <a:p>
            <a:pPr marL="219075" indent="-180975" defTabSz="685800">
              <a:lnSpc>
                <a:spcPct val="85000"/>
              </a:lnSpc>
              <a:spcBef>
                <a:spcPct val="20000"/>
              </a:spcBef>
              <a:buClr>
                <a:srgbClr val="000099"/>
              </a:buClr>
              <a:buSzPct val="100000"/>
              <a:buFont typeface="Wingdings" charset="2"/>
              <a:buChar char="§"/>
              <a:defRPr/>
            </a:pPr>
            <a:r>
              <a:rPr lang="en-US" sz="1650" kern="1200" dirty="0">
                <a:solidFill>
                  <a:prstClr val="black"/>
                </a:solidFill>
                <a:latin typeface="Calibri" panose="020F0502020204030204"/>
                <a:ea typeface="ＭＳ Ｐゴシック" charset="0"/>
                <a:cs typeface="+mn-cs"/>
              </a:rPr>
              <a:t>packets can be lost, dropped at router due  to full buffers – requiring retransmissions</a:t>
            </a:r>
          </a:p>
          <a:p>
            <a:pPr marL="219075" indent="-180975" defTabSz="685800">
              <a:lnSpc>
                <a:spcPct val="85000"/>
              </a:lnSpc>
              <a:spcBef>
                <a:spcPct val="20000"/>
              </a:spcBef>
              <a:buClr>
                <a:srgbClr val="000099"/>
              </a:buClr>
              <a:buSzPct val="100000"/>
              <a:buFont typeface="Wingdings" charset="2"/>
              <a:buChar char="§"/>
              <a:defRPr/>
            </a:pPr>
            <a:r>
              <a:rPr lang="en-US" sz="1650" kern="1200" dirty="0">
                <a:solidFill>
                  <a:prstClr val="black"/>
                </a:solidFill>
                <a:latin typeface="Calibri" panose="020F0502020204030204"/>
                <a:ea typeface="ＭＳ Ｐゴシック" charset="0"/>
                <a:cs typeface="+mn-cs"/>
              </a:rPr>
              <a:t>but sender times can time out prematurely, sending </a:t>
            </a:r>
            <a:r>
              <a:rPr lang="en-US" sz="1650" i="1" kern="1200" dirty="0">
                <a:solidFill>
                  <a:srgbClr val="000099"/>
                </a:solidFill>
                <a:latin typeface="Calibri" panose="020F0502020204030204"/>
                <a:ea typeface="ＭＳ Ｐゴシック" charset="0"/>
                <a:cs typeface="+mn-cs"/>
              </a:rPr>
              <a:t>two</a:t>
            </a:r>
            <a:r>
              <a:rPr lang="en-US" sz="1650" i="1" kern="1200" dirty="0">
                <a:solidFill>
                  <a:prstClr val="black"/>
                </a:solidFill>
                <a:latin typeface="Calibri" panose="020F0502020204030204"/>
                <a:ea typeface="ＭＳ Ｐゴシック" charset="0"/>
                <a:cs typeface="+mn-cs"/>
              </a:rPr>
              <a:t> </a:t>
            </a:r>
            <a:r>
              <a:rPr lang="en-US" sz="1650" kern="1200" dirty="0">
                <a:solidFill>
                  <a:prstClr val="black"/>
                </a:solidFill>
                <a:latin typeface="Calibri" panose="020F0502020204030204"/>
                <a:ea typeface="ＭＳ Ｐゴシック" charset="0"/>
                <a:cs typeface="+mn-cs"/>
              </a:rPr>
              <a:t>copies, </a:t>
            </a:r>
            <a:r>
              <a:rPr lang="en-US" sz="1650" i="1" kern="1200" dirty="0">
                <a:solidFill>
                  <a:srgbClr val="0013A3"/>
                </a:solidFill>
                <a:latin typeface="Calibri" panose="020F0502020204030204"/>
                <a:ea typeface="ＭＳ Ｐゴシック" charset="0"/>
                <a:cs typeface="+mn-cs"/>
              </a:rPr>
              <a:t>both</a:t>
            </a:r>
            <a:r>
              <a:rPr lang="en-US" sz="1650" kern="1200" dirty="0">
                <a:solidFill>
                  <a:prstClr val="black"/>
                </a:solidFill>
                <a:latin typeface="Calibri" panose="020F0502020204030204"/>
                <a:ea typeface="ＭＳ Ｐゴシック" charset="0"/>
                <a:cs typeface="+mn-cs"/>
              </a:rPr>
              <a:t> of which are delivered</a:t>
            </a:r>
          </a:p>
          <a:p>
            <a:pPr marL="257175" indent="-257175" defTabSz="685800">
              <a:lnSpc>
                <a:spcPct val="85000"/>
              </a:lnSpc>
              <a:spcBef>
                <a:spcPct val="20000"/>
              </a:spcBef>
              <a:buClr>
                <a:srgbClr val="000099"/>
              </a:buClr>
              <a:buSzPct val="65000"/>
              <a:buFont typeface="Wingdings" charset="0"/>
              <a:buChar char="v"/>
              <a:defRPr/>
            </a:pPr>
            <a:endParaRPr lang="en-US" sz="2100" kern="1200" dirty="0">
              <a:solidFill>
                <a:prstClr val="black"/>
              </a:solidFill>
              <a:latin typeface="Gill Sans MT" charset="0"/>
              <a:ea typeface="ＭＳ Ｐゴシック" charset="0"/>
              <a:cs typeface="+mn-cs"/>
            </a:endParaRPr>
          </a:p>
        </p:txBody>
      </p:sp>
      <p:sp>
        <p:nvSpPr>
          <p:cNvPr id="238" name="Text Box 237">
            <a:extLst>
              <a:ext uri="{FF2B5EF4-FFF2-40B4-BE49-F238E27FC236}">
                <a16:creationId xmlns:a16="http://schemas.microsoft.com/office/drawing/2014/main" id="{147D48B6-6F9D-A040-89CB-089EAC406DE6}"/>
              </a:ext>
            </a:extLst>
          </p:cNvPr>
          <p:cNvSpPr txBox="1">
            <a:spLocks noChangeArrowheads="1"/>
          </p:cNvSpPr>
          <p:nvPr/>
        </p:nvSpPr>
        <p:spPr bwMode="auto">
          <a:xfrm>
            <a:off x="2766131" y="3570840"/>
            <a:ext cx="1380506"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i="1" kern="1200" dirty="0">
                <a:solidFill>
                  <a:srgbClr val="006600"/>
                </a:solidFill>
                <a:latin typeface="Arial" charset="0"/>
                <a:cs typeface="+mn-cs"/>
              </a:rPr>
              <a:t>free buffer space!</a:t>
            </a:r>
          </a:p>
        </p:txBody>
      </p:sp>
      <p:grpSp>
        <p:nvGrpSpPr>
          <p:cNvPr id="7" name="Group 6">
            <a:extLst>
              <a:ext uri="{FF2B5EF4-FFF2-40B4-BE49-F238E27FC236}">
                <a16:creationId xmlns:a16="http://schemas.microsoft.com/office/drawing/2014/main" id="{567624B7-6B20-F845-9C41-4CC182257E49}"/>
              </a:ext>
            </a:extLst>
          </p:cNvPr>
          <p:cNvGrpSpPr/>
          <p:nvPr/>
        </p:nvGrpSpPr>
        <p:grpSpPr>
          <a:xfrm>
            <a:off x="7516708" y="1692227"/>
            <a:ext cx="1514195" cy="1613442"/>
            <a:chOff x="10022277" y="2034920"/>
            <a:chExt cx="2018927" cy="2151256"/>
          </a:xfrm>
        </p:grpSpPr>
        <p:sp>
          <p:nvSpPr>
            <p:cNvPr id="198" name="Text Box 259">
              <a:extLst>
                <a:ext uri="{FF2B5EF4-FFF2-40B4-BE49-F238E27FC236}">
                  <a16:creationId xmlns:a16="http://schemas.microsoft.com/office/drawing/2014/main" id="{9EDD7432-CD42-3343-A35C-16F063B6C25E}"/>
                </a:ext>
              </a:extLst>
            </p:cNvPr>
            <p:cNvSpPr txBox="1">
              <a:spLocks noChangeArrowheads="1"/>
            </p:cNvSpPr>
            <p:nvPr/>
          </p:nvSpPr>
          <p:spPr bwMode="auto">
            <a:xfrm>
              <a:off x="10241280" y="2339516"/>
              <a:ext cx="1799924" cy="1846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dirty="0">
                  <a:solidFill>
                    <a:prstClr val="black"/>
                  </a:solidFill>
                  <a:latin typeface="Arial" charset="0"/>
                  <a:cs typeface="+mn-cs"/>
                </a:rPr>
                <a:t>when sending at R/2, some packets are retransmissions, including needed and </a:t>
              </a:r>
              <a:r>
                <a:rPr lang="en-US" sz="1050" i="1" kern="1200" dirty="0">
                  <a:solidFill>
                    <a:srgbClr val="C00000"/>
                  </a:solidFill>
                  <a:latin typeface="Arial" charset="0"/>
                  <a:cs typeface="+mn-cs"/>
                </a:rPr>
                <a:t>un-needed</a:t>
              </a:r>
              <a:r>
                <a:rPr lang="en-US" sz="1050" kern="1200" dirty="0">
                  <a:solidFill>
                    <a:prstClr val="black"/>
                  </a:solidFill>
                  <a:latin typeface="Arial" charset="0"/>
                  <a:cs typeface="+mn-cs"/>
                </a:rPr>
                <a:t> duplicates, that are delivered!</a:t>
              </a:r>
            </a:p>
          </p:txBody>
        </p:sp>
        <p:sp>
          <p:nvSpPr>
            <p:cNvPr id="202" name="Line 253">
              <a:extLst>
                <a:ext uri="{FF2B5EF4-FFF2-40B4-BE49-F238E27FC236}">
                  <a16:creationId xmlns:a16="http://schemas.microsoft.com/office/drawing/2014/main" id="{D5AB995F-B247-6F4B-BEAE-3191BFB3D4E9}"/>
                </a:ext>
              </a:extLst>
            </p:cNvPr>
            <p:cNvSpPr>
              <a:spLocks noChangeShapeType="1"/>
            </p:cNvSpPr>
            <p:nvPr/>
          </p:nvSpPr>
          <p:spPr bwMode="auto">
            <a:xfrm flipH="1" flipV="1">
              <a:off x="10022277" y="2034920"/>
              <a:ext cx="423050" cy="355155"/>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BEA05CA9-3FA3-BF4C-A8E9-55EEC0008877}"/>
              </a:ext>
            </a:extLst>
          </p:cNvPr>
          <p:cNvGrpSpPr/>
          <p:nvPr/>
        </p:nvGrpSpPr>
        <p:grpSpPr>
          <a:xfrm>
            <a:off x="7530082" y="1313635"/>
            <a:ext cx="1428325" cy="528606"/>
            <a:chOff x="10040109" y="1530131"/>
            <a:chExt cx="1904433" cy="704807"/>
          </a:xfrm>
        </p:grpSpPr>
        <p:sp>
          <p:nvSpPr>
            <p:cNvPr id="224" name="Text Box 252">
              <a:extLst>
                <a:ext uri="{FF2B5EF4-FFF2-40B4-BE49-F238E27FC236}">
                  <a16:creationId xmlns:a16="http://schemas.microsoft.com/office/drawing/2014/main" id="{14DBF64B-0F2A-564A-8608-15D68B07DB02}"/>
                </a:ext>
              </a:extLst>
            </p:cNvPr>
            <p:cNvSpPr txBox="1">
              <a:spLocks noChangeArrowheads="1"/>
            </p:cNvSpPr>
            <p:nvPr/>
          </p:nvSpPr>
          <p:spPr bwMode="auto">
            <a:xfrm>
              <a:off x="10128952" y="1530131"/>
              <a:ext cx="1815590" cy="7048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lnSpc>
                  <a:spcPct val="90000"/>
                </a:lnSpc>
                <a:buClrTx/>
                <a:defRPr/>
              </a:pPr>
              <a:r>
                <a:rPr lang="en-US" sz="1050" kern="1200" dirty="0">
                  <a:solidFill>
                    <a:prstClr val="black"/>
                  </a:solidFill>
                  <a:latin typeface="Calibri" panose="020F0502020204030204"/>
                  <a:cs typeface="+mn-cs"/>
                </a:rPr>
                <a:t>“wasted” capacity due to un-needed retransmissions</a:t>
              </a:r>
            </a:p>
          </p:txBody>
        </p:sp>
        <p:sp>
          <p:nvSpPr>
            <p:cNvPr id="225" name="Right Brace 224">
              <a:extLst>
                <a:ext uri="{FF2B5EF4-FFF2-40B4-BE49-F238E27FC236}">
                  <a16:creationId xmlns:a16="http://schemas.microsoft.com/office/drawing/2014/main" id="{2533B29F-81E1-3C4A-A26B-AFF9EC5694E3}"/>
                </a:ext>
              </a:extLst>
            </p:cNvPr>
            <p:cNvSpPr/>
            <p:nvPr/>
          </p:nvSpPr>
          <p:spPr>
            <a:xfrm>
              <a:off x="10040109" y="1765940"/>
              <a:ext cx="144379" cy="2232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a:endParaRPr>
            </a:p>
          </p:txBody>
        </p:sp>
      </p:grpSp>
      <p:grpSp>
        <p:nvGrpSpPr>
          <p:cNvPr id="8" name="Group 7">
            <a:extLst>
              <a:ext uri="{FF2B5EF4-FFF2-40B4-BE49-F238E27FC236}">
                <a16:creationId xmlns:a16="http://schemas.microsoft.com/office/drawing/2014/main" id="{12B126A1-4A79-F34D-A071-BDA969124FB9}"/>
              </a:ext>
            </a:extLst>
          </p:cNvPr>
          <p:cNvGrpSpPr/>
          <p:nvPr/>
        </p:nvGrpSpPr>
        <p:grpSpPr>
          <a:xfrm>
            <a:off x="5521089" y="1066172"/>
            <a:ext cx="2107003" cy="1960824"/>
            <a:chOff x="7361453" y="1200180"/>
            <a:chExt cx="2809338" cy="2614432"/>
          </a:xfrm>
        </p:grpSpPr>
        <p:sp>
          <p:nvSpPr>
            <p:cNvPr id="204" name="Freeform 245">
              <a:extLst>
                <a:ext uri="{FF2B5EF4-FFF2-40B4-BE49-F238E27FC236}">
                  <a16:creationId xmlns:a16="http://schemas.microsoft.com/office/drawing/2014/main" id="{B3460BD7-A5F9-BE49-9E86-1F8442B74C7E}"/>
                </a:ext>
              </a:extLst>
            </p:cNvPr>
            <p:cNvSpPr>
              <a:spLocks/>
            </p:cNvSpPr>
            <p:nvPr/>
          </p:nvSpPr>
          <p:spPr bwMode="auto">
            <a:xfrm>
              <a:off x="7958715" y="1967477"/>
              <a:ext cx="2024019" cy="1384114"/>
            </a:xfrm>
            <a:custGeom>
              <a:avLst/>
              <a:gdLst>
                <a:gd name="T0" fmla="*/ 0 w 1636"/>
                <a:gd name="T1" fmla="*/ 955 h 955"/>
                <a:gd name="T2" fmla="*/ 758 w 1636"/>
                <a:gd name="T3" fmla="*/ 246 h 955"/>
                <a:gd name="T4" fmla="*/ 1636 w 1636"/>
                <a:gd name="T5" fmla="*/ 7 h 955"/>
                <a:gd name="T6" fmla="*/ 0 60000 65536"/>
                <a:gd name="T7" fmla="*/ 0 60000 65536"/>
                <a:gd name="T8" fmla="*/ 0 60000 65536"/>
                <a:gd name="connsiteX0" fmla="*/ 0 w 6072"/>
                <a:gd name="connsiteY0" fmla="*/ 8862 h 8862"/>
                <a:gd name="connsiteX1" fmla="*/ 4633 w 6072"/>
                <a:gd name="connsiteY1" fmla="*/ 1438 h 8862"/>
                <a:gd name="connsiteX2" fmla="*/ 6072 w 6072"/>
                <a:gd name="connsiteY2" fmla="*/ 120 h 8862"/>
                <a:gd name="connsiteX0" fmla="*/ 0 w 10000"/>
                <a:gd name="connsiteY0" fmla="*/ 9865 h 9865"/>
                <a:gd name="connsiteX1" fmla="*/ 7630 w 10000"/>
                <a:gd name="connsiteY1" fmla="*/ 1488 h 9865"/>
                <a:gd name="connsiteX2" fmla="*/ 10000 w 10000"/>
                <a:gd name="connsiteY2" fmla="*/ 0 h 9865"/>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536 w 10000"/>
                <a:gd name="connsiteY1" fmla="*/ 1223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cubicBezTo>
                    <a:pt x="1268" y="8586"/>
                    <a:pt x="4789" y="3077"/>
                    <a:pt x="6536" y="1223"/>
                  </a:cubicBezTo>
                  <a:cubicBezTo>
                    <a:pt x="7406" y="549"/>
                    <a:pt x="8333" y="126"/>
                    <a:pt x="10000" y="0"/>
                  </a:cubicBezTo>
                </a:path>
              </a:pathLst>
            </a:custGeom>
            <a:noFill/>
            <a:ln w="28575"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205" name="Group 246">
              <a:extLst>
                <a:ext uri="{FF2B5EF4-FFF2-40B4-BE49-F238E27FC236}">
                  <a16:creationId xmlns:a16="http://schemas.microsoft.com/office/drawing/2014/main" id="{5E08E7AA-3C32-114D-AB01-2054FE7FF68F}"/>
                </a:ext>
              </a:extLst>
            </p:cNvPr>
            <p:cNvGrpSpPr>
              <a:grpSpLocks/>
            </p:cNvGrpSpPr>
            <p:nvPr/>
          </p:nvGrpSpPr>
          <p:grpSpPr bwMode="auto">
            <a:xfrm>
              <a:off x="8776234" y="3317991"/>
              <a:ext cx="519113" cy="430214"/>
              <a:chOff x="3583" y="1761"/>
              <a:chExt cx="327" cy="271"/>
            </a:xfrm>
          </p:grpSpPr>
          <p:sp>
            <p:nvSpPr>
              <p:cNvPr id="221" name="Text Box 247">
                <a:extLst>
                  <a:ext uri="{FF2B5EF4-FFF2-40B4-BE49-F238E27FC236}">
                    <a16:creationId xmlns:a16="http://schemas.microsoft.com/office/drawing/2014/main" id="{1B32B252-D75C-EE47-9DF7-3388AC1F3230}"/>
                  </a:ext>
                </a:extLst>
              </p:cNvPr>
              <p:cNvSpPr txBox="1">
                <a:spLocks noChangeArrowheads="1"/>
              </p:cNvSpPr>
              <p:nvPr/>
            </p:nvSpPr>
            <p:spPr bwMode="auto">
              <a:xfrm>
                <a:off x="3583" y="1761"/>
                <a:ext cx="327" cy="2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500" kern="1200" dirty="0" err="1">
                    <a:solidFill>
                      <a:prstClr val="black"/>
                    </a:solidFill>
                    <a:latin typeface="Symbol" charset="0"/>
                    <a:cs typeface="Arial" charset="0"/>
                  </a:rPr>
                  <a:t>l</a:t>
                </a:r>
                <a:r>
                  <a:rPr lang="en-US" sz="1500" kern="1200" baseline="-25000" dirty="0" err="1">
                    <a:solidFill>
                      <a:prstClr val="black"/>
                    </a:solidFill>
                    <a:latin typeface="Arial" charset="0"/>
                    <a:cs typeface="Arial" charset="0"/>
                  </a:rPr>
                  <a:t>in</a:t>
                </a:r>
                <a:endParaRPr lang="en-US" sz="1500" kern="1200" baseline="-25000" dirty="0">
                  <a:solidFill>
                    <a:prstClr val="black"/>
                  </a:solidFill>
                  <a:latin typeface="Arial" charset="0"/>
                  <a:cs typeface="Arial" charset="0"/>
                </a:endParaRPr>
              </a:p>
            </p:txBody>
          </p:sp>
          <p:sp>
            <p:nvSpPr>
              <p:cNvPr id="222" name="Line 248">
                <a:extLst>
                  <a:ext uri="{FF2B5EF4-FFF2-40B4-BE49-F238E27FC236}">
                    <a16:creationId xmlns:a16="http://schemas.microsoft.com/office/drawing/2014/main" id="{069831FC-8BE0-BA42-967D-6C06BFB98533}"/>
                  </a:ext>
                </a:extLst>
              </p:cNvPr>
              <p:cNvSpPr>
                <a:spLocks noChangeShapeType="1"/>
              </p:cNvSpPr>
              <p:nvPr/>
            </p:nvSpPr>
            <p:spPr bwMode="auto">
              <a:xfrm flipV="1">
                <a:off x="3726" y="1834"/>
                <a:ext cx="24" cy="2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buClrTx/>
                  <a:defRPr/>
                </a:pPr>
                <a:endParaRPr lang="en-US" sz="1350" kern="1200">
                  <a:solidFill>
                    <a:prstClr val="black"/>
                  </a:solidFill>
                  <a:latin typeface="Tahoma" charset="0"/>
                  <a:ea typeface="ＭＳ Ｐゴシック" charset="0"/>
                  <a:cs typeface="+mn-cs"/>
                </a:endParaRPr>
              </a:p>
            </p:txBody>
          </p:sp>
        </p:grpSp>
        <p:sp>
          <p:nvSpPr>
            <p:cNvPr id="206" name="Line 278">
              <a:extLst>
                <a:ext uri="{FF2B5EF4-FFF2-40B4-BE49-F238E27FC236}">
                  <a16:creationId xmlns:a16="http://schemas.microsoft.com/office/drawing/2014/main" id="{79D305B3-2BB2-D449-B462-DEAABA8BAFCB}"/>
                </a:ext>
              </a:extLst>
            </p:cNvPr>
            <p:cNvSpPr>
              <a:spLocks noChangeShapeType="1"/>
            </p:cNvSpPr>
            <p:nvPr/>
          </p:nvSpPr>
          <p:spPr bwMode="auto">
            <a:xfrm>
              <a:off x="7965669" y="1200180"/>
              <a:ext cx="0" cy="215904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207" name="Line 280">
              <a:extLst>
                <a:ext uri="{FF2B5EF4-FFF2-40B4-BE49-F238E27FC236}">
                  <a16:creationId xmlns:a16="http://schemas.microsoft.com/office/drawing/2014/main" id="{06048882-9574-FC44-B8CF-F1DAC2D70473}"/>
                </a:ext>
              </a:extLst>
            </p:cNvPr>
            <p:cNvSpPr>
              <a:spLocks noChangeShapeType="1"/>
            </p:cNvSpPr>
            <p:nvPr/>
          </p:nvSpPr>
          <p:spPr bwMode="auto">
            <a:xfrm>
              <a:off x="9972557" y="1436494"/>
              <a:ext cx="0" cy="1869027"/>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208" name="Freeform 281">
              <a:extLst>
                <a:ext uri="{FF2B5EF4-FFF2-40B4-BE49-F238E27FC236}">
                  <a16:creationId xmlns:a16="http://schemas.microsoft.com/office/drawing/2014/main" id="{BF1363B2-F686-8742-8291-A19A05138F45}"/>
                </a:ext>
              </a:extLst>
            </p:cNvPr>
            <p:cNvSpPr>
              <a:spLocks/>
            </p:cNvSpPr>
            <p:nvPr/>
          </p:nvSpPr>
          <p:spPr bwMode="auto">
            <a:xfrm>
              <a:off x="7954426" y="1377415"/>
              <a:ext cx="2023753" cy="1965701"/>
            </a:xfrm>
            <a:custGeom>
              <a:avLst/>
              <a:gdLst>
                <a:gd name="T0" fmla="*/ 0 w 720"/>
                <a:gd name="T1" fmla="*/ 732 h 732"/>
                <a:gd name="T2" fmla="*/ 720 w 720"/>
                <a:gd name="T3" fmla="*/ 0 h 732"/>
                <a:gd name="T4" fmla="*/ 0 60000 65536"/>
                <a:gd name="T5" fmla="*/ 0 60000 65536"/>
              </a:gdLst>
              <a:ahLst/>
              <a:cxnLst>
                <a:cxn ang="T4">
                  <a:pos x="T0" y="T1"/>
                </a:cxn>
                <a:cxn ang="T5">
                  <a:pos x="T2" y="T3"/>
                </a:cxn>
              </a:cxnLst>
              <a:rect l="0" t="0" r="r" b="b"/>
              <a:pathLst>
                <a:path w="720" h="732">
                  <a:moveTo>
                    <a:pt x="0" y="732"/>
                  </a:moveTo>
                  <a:lnTo>
                    <a:pt x="720" y="0"/>
                  </a:lnTo>
                </a:path>
              </a:pathLst>
            </a:custGeom>
            <a:noFill/>
            <a:ln w="28575"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209" name="Line 282">
              <a:extLst>
                <a:ext uri="{FF2B5EF4-FFF2-40B4-BE49-F238E27FC236}">
                  <a16:creationId xmlns:a16="http://schemas.microsoft.com/office/drawing/2014/main" id="{F026FEA1-5290-6345-BCE2-778BE3958BA2}"/>
                </a:ext>
              </a:extLst>
            </p:cNvPr>
            <p:cNvSpPr>
              <a:spLocks noChangeShapeType="1"/>
            </p:cNvSpPr>
            <p:nvPr/>
          </p:nvSpPr>
          <p:spPr bwMode="auto">
            <a:xfrm>
              <a:off x="7819509" y="1377415"/>
              <a:ext cx="14053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210" name="Line 283">
              <a:extLst>
                <a:ext uri="{FF2B5EF4-FFF2-40B4-BE49-F238E27FC236}">
                  <a16:creationId xmlns:a16="http://schemas.microsoft.com/office/drawing/2014/main" id="{6915514F-CA67-4B49-A03C-EFE57672B7F1}"/>
                </a:ext>
              </a:extLst>
            </p:cNvPr>
            <p:cNvSpPr>
              <a:spLocks noChangeShapeType="1"/>
            </p:cNvSpPr>
            <p:nvPr/>
          </p:nvSpPr>
          <p:spPr bwMode="auto">
            <a:xfrm>
              <a:off x="9966936" y="3359228"/>
              <a:ext cx="0" cy="15575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211" name="Text Box 284">
              <a:extLst>
                <a:ext uri="{FF2B5EF4-FFF2-40B4-BE49-F238E27FC236}">
                  <a16:creationId xmlns:a16="http://schemas.microsoft.com/office/drawing/2014/main" id="{28C1A511-7077-0445-8960-2561706C38B7}"/>
                </a:ext>
              </a:extLst>
            </p:cNvPr>
            <p:cNvSpPr txBox="1">
              <a:spLocks noChangeArrowheads="1"/>
            </p:cNvSpPr>
            <p:nvPr/>
          </p:nvSpPr>
          <p:spPr bwMode="auto">
            <a:xfrm>
              <a:off x="7361453" y="1202895"/>
              <a:ext cx="524075" cy="3385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dirty="0">
                  <a:solidFill>
                    <a:prstClr val="black"/>
                  </a:solidFill>
                  <a:cs typeface="+mn-cs"/>
                </a:rPr>
                <a:t>R/2</a:t>
              </a:r>
            </a:p>
          </p:txBody>
        </p:sp>
        <p:sp>
          <p:nvSpPr>
            <p:cNvPr id="212" name="Text Box 286">
              <a:extLst>
                <a:ext uri="{FF2B5EF4-FFF2-40B4-BE49-F238E27FC236}">
                  <a16:creationId xmlns:a16="http://schemas.microsoft.com/office/drawing/2014/main" id="{4E3E2B16-E915-2341-A1DD-6D63A903AE3C}"/>
                </a:ext>
              </a:extLst>
            </p:cNvPr>
            <p:cNvSpPr txBox="1">
              <a:spLocks noChangeArrowheads="1"/>
            </p:cNvSpPr>
            <p:nvPr/>
          </p:nvSpPr>
          <p:spPr bwMode="auto">
            <a:xfrm rot="16200000">
              <a:off x="7549069" y="1468107"/>
              <a:ext cx="622392"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500" kern="1200" dirty="0">
                  <a:solidFill>
                    <a:prstClr val="black"/>
                  </a:solidFill>
                  <a:latin typeface="Symbol" charset="0"/>
                  <a:cs typeface="+mn-cs"/>
                </a:rPr>
                <a:t>l</a:t>
              </a:r>
              <a:r>
                <a:rPr lang="en-US" sz="1500" kern="1200" baseline="-25000" dirty="0">
                  <a:solidFill>
                    <a:prstClr val="black"/>
                  </a:solidFill>
                  <a:latin typeface="Arial" charset="0"/>
                  <a:cs typeface="+mn-cs"/>
                </a:rPr>
                <a:t>out</a:t>
              </a:r>
            </a:p>
          </p:txBody>
        </p:sp>
        <p:sp>
          <p:nvSpPr>
            <p:cNvPr id="213" name="Line 288">
              <a:extLst>
                <a:ext uri="{FF2B5EF4-FFF2-40B4-BE49-F238E27FC236}">
                  <a16:creationId xmlns:a16="http://schemas.microsoft.com/office/drawing/2014/main" id="{3DD586CE-CDF2-2743-B1D7-9277A7808AEB}"/>
                </a:ext>
              </a:extLst>
            </p:cNvPr>
            <p:cNvSpPr>
              <a:spLocks noChangeShapeType="1"/>
            </p:cNvSpPr>
            <p:nvPr/>
          </p:nvSpPr>
          <p:spPr bwMode="auto">
            <a:xfrm>
              <a:off x="7999399" y="1380101"/>
              <a:ext cx="1841053" cy="0"/>
            </a:xfrm>
            <a:prstGeom prst="line">
              <a:avLst/>
            </a:prstGeom>
            <a:noFill/>
            <a:ln w="12700">
              <a:solidFill>
                <a:schemeClr val="bg1">
                  <a:lumMod val="75000"/>
                </a:schemeClr>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cxnSp>
          <p:nvCxnSpPr>
            <p:cNvPr id="214" name="Straight Connector 213">
              <a:extLst>
                <a:ext uri="{FF2B5EF4-FFF2-40B4-BE49-F238E27FC236}">
                  <a16:creationId xmlns:a16="http://schemas.microsoft.com/office/drawing/2014/main" id="{E3464261-F9AD-6F4C-A531-9BA3554E8509}"/>
                </a:ext>
              </a:extLst>
            </p:cNvPr>
            <p:cNvCxnSpPr>
              <a:cxnSpLocks/>
            </p:cNvCxnSpPr>
            <p:nvPr/>
          </p:nvCxnSpPr>
          <p:spPr>
            <a:xfrm>
              <a:off x="7976136" y="3337560"/>
              <a:ext cx="21656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5" name="TextBox 214">
              <a:extLst>
                <a:ext uri="{FF2B5EF4-FFF2-40B4-BE49-F238E27FC236}">
                  <a16:creationId xmlns:a16="http://schemas.microsoft.com/office/drawing/2014/main" id="{9848139A-43C0-0442-A722-9A7D460705EC}"/>
                </a:ext>
              </a:extLst>
            </p:cNvPr>
            <p:cNvSpPr txBox="1"/>
            <p:nvPr/>
          </p:nvSpPr>
          <p:spPr>
            <a:xfrm rot="16200000">
              <a:off x="7110390" y="2403910"/>
              <a:ext cx="1292320" cy="369332"/>
            </a:xfrm>
            <a:prstGeom prst="rect">
              <a:avLst/>
            </a:prstGeom>
            <a:noFill/>
          </p:spPr>
          <p:txBody>
            <a:bodyPr wrap="none" rtlCol="0">
              <a:spAutoFit/>
            </a:bodyPr>
            <a:lstStyle/>
            <a:p>
              <a:pPr defTabSz="685800">
                <a:buClrTx/>
                <a:defRPr/>
              </a:pPr>
              <a:r>
                <a:rPr lang="en-US" sz="1200" kern="1200" dirty="0">
                  <a:solidFill>
                    <a:prstClr val="black"/>
                  </a:solidFill>
                  <a:latin typeface="Calibri"/>
                  <a:ea typeface="+mn-ea"/>
                  <a:cs typeface="+mn-cs"/>
                </a:rPr>
                <a:t>throughput: </a:t>
              </a:r>
            </a:p>
          </p:txBody>
        </p:sp>
        <p:sp>
          <p:nvSpPr>
            <p:cNvPr id="217" name="Oval 216">
              <a:extLst>
                <a:ext uri="{FF2B5EF4-FFF2-40B4-BE49-F238E27FC236}">
                  <a16:creationId xmlns:a16="http://schemas.microsoft.com/office/drawing/2014/main" id="{8833EE11-7254-0440-A469-F4B411A23097}"/>
                </a:ext>
              </a:extLst>
            </p:cNvPr>
            <p:cNvSpPr/>
            <p:nvPr/>
          </p:nvSpPr>
          <p:spPr>
            <a:xfrm>
              <a:off x="9893835" y="1336842"/>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18" name="Text Box 285">
              <a:extLst>
                <a:ext uri="{FF2B5EF4-FFF2-40B4-BE49-F238E27FC236}">
                  <a16:creationId xmlns:a16="http://schemas.microsoft.com/office/drawing/2014/main" id="{A6A2982E-D69C-954A-AC9A-D8235E843BA1}"/>
                </a:ext>
              </a:extLst>
            </p:cNvPr>
            <p:cNvSpPr txBox="1">
              <a:spLocks noChangeArrowheads="1"/>
            </p:cNvSpPr>
            <p:nvPr/>
          </p:nvSpPr>
          <p:spPr bwMode="auto">
            <a:xfrm>
              <a:off x="9646716" y="3476057"/>
              <a:ext cx="524075" cy="3385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dirty="0">
                  <a:solidFill>
                    <a:prstClr val="black"/>
                  </a:solidFill>
                  <a:cs typeface="+mn-cs"/>
                </a:rPr>
                <a:t>R/2</a:t>
              </a:r>
            </a:p>
          </p:txBody>
        </p:sp>
        <p:sp>
          <p:nvSpPr>
            <p:cNvPr id="219" name="Oval 218">
              <a:extLst>
                <a:ext uri="{FF2B5EF4-FFF2-40B4-BE49-F238E27FC236}">
                  <a16:creationId xmlns:a16="http://schemas.microsoft.com/office/drawing/2014/main" id="{25F13CA3-6FA8-E041-9F3C-DDDB5B06C49D}"/>
                </a:ext>
              </a:extLst>
            </p:cNvPr>
            <p:cNvSpPr/>
            <p:nvPr/>
          </p:nvSpPr>
          <p:spPr>
            <a:xfrm>
              <a:off x="9912327" y="1689923"/>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20" name="Line 288">
              <a:extLst>
                <a:ext uri="{FF2B5EF4-FFF2-40B4-BE49-F238E27FC236}">
                  <a16:creationId xmlns:a16="http://schemas.microsoft.com/office/drawing/2014/main" id="{B5526BBD-BE65-A44F-AFCC-B97E4A3E4C6E}"/>
                </a:ext>
              </a:extLst>
            </p:cNvPr>
            <p:cNvSpPr>
              <a:spLocks noChangeShapeType="1"/>
            </p:cNvSpPr>
            <p:nvPr/>
          </p:nvSpPr>
          <p:spPr bwMode="auto">
            <a:xfrm>
              <a:off x="7960093" y="1773132"/>
              <a:ext cx="1975007" cy="0"/>
            </a:xfrm>
            <a:prstGeom prst="line">
              <a:avLst/>
            </a:prstGeom>
            <a:noFill/>
            <a:ln w="12700">
              <a:solidFill>
                <a:schemeClr val="bg1">
                  <a:lumMod val="75000"/>
                </a:schemeClr>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226" name="Oval 225">
              <a:extLst>
                <a:ext uri="{FF2B5EF4-FFF2-40B4-BE49-F238E27FC236}">
                  <a16:creationId xmlns:a16="http://schemas.microsoft.com/office/drawing/2014/main" id="{64497D25-845D-1D48-B421-413BFD02AFEB}"/>
                </a:ext>
              </a:extLst>
            </p:cNvPr>
            <p:cNvSpPr/>
            <p:nvPr/>
          </p:nvSpPr>
          <p:spPr>
            <a:xfrm>
              <a:off x="9908716" y="1920329"/>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27" name="Line 288">
              <a:extLst>
                <a:ext uri="{FF2B5EF4-FFF2-40B4-BE49-F238E27FC236}">
                  <a16:creationId xmlns:a16="http://schemas.microsoft.com/office/drawing/2014/main" id="{32428ACB-96BC-1046-A240-3A7DD1957B64}"/>
                </a:ext>
              </a:extLst>
            </p:cNvPr>
            <p:cNvSpPr>
              <a:spLocks noChangeShapeType="1"/>
            </p:cNvSpPr>
            <p:nvPr/>
          </p:nvSpPr>
          <p:spPr bwMode="auto">
            <a:xfrm>
              <a:off x="7995485" y="1986203"/>
              <a:ext cx="1975007" cy="0"/>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grpSp>
      <p:sp>
        <p:nvSpPr>
          <p:cNvPr id="190" name="Slide Number Placeholder 2">
            <a:extLst>
              <a:ext uri="{FF2B5EF4-FFF2-40B4-BE49-F238E27FC236}">
                <a16:creationId xmlns:a16="http://schemas.microsoft.com/office/drawing/2014/main" id="{78C896B7-6A68-6749-AF49-8349F653C917}"/>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111</a:t>
            </a:fld>
            <a:endParaRPr lang="en-US" dirty="0"/>
          </a:p>
        </p:txBody>
      </p:sp>
    </p:spTree>
    <p:extLst>
      <p:ext uri="{BB962C8B-B14F-4D97-AF65-F5344CB8AC3E}">
        <p14:creationId xmlns:p14="http://schemas.microsoft.com/office/powerpoint/2010/main" val="95739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dissolve">
                                      <p:cBhvr>
                                        <p:cTn id="7" dur="500"/>
                                        <p:tgtEl>
                                          <p:spTgt spid="235"/>
                                        </p:tgtEl>
                                      </p:cBhvr>
                                    </p:animEffect>
                                  </p:childTnLst>
                                </p:cTn>
                              </p:par>
                            </p:childTnLst>
                          </p:cTn>
                        </p:par>
                        <p:par>
                          <p:cTn id="8" fill="hold">
                            <p:stCondLst>
                              <p:cond delay="500"/>
                            </p:stCondLst>
                            <p:childTnLst>
                              <p:par>
                                <p:cTn id="9" presetID="42" presetClass="path" presetSubtype="0" accel="50000" decel="50000" fill="hold" grpId="1" nodeType="afterEffect">
                                  <p:stCondLst>
                                    <p:cond delay="0"/>
                                  </p:stCondLst>
                                  <p:childTnLst>
                                    <p:animMotion origin="layout" path="M -0.00017 0.00255 L -5.55556E-7 0.03542 " pathEditMode="relative" rAng="0" ptsTypes="AA">
                                      <p:cBhvr>
                                        <p:cTn id="10" dur="2000" fill="hold"/>
                                        <p:tgtEl>
                                          <p:spTgt spid="235"/>
                                        </p:tgtEl>
                                        <p:attrNameLst>
                                          <p:attrName>ppt_x</p:attrName>
                                          <p:attrName>ppt_y</p:attrName>
                                        </p:attrNameLst>
                                      </p:cBhvr>
                                      <p:rCtr x="0" y="1644"/>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236"/>
                                        </p:tgtEl>
                                        <p:attrNameLst>
                                          <p:attrName>style.visibility</p:attrName>
                                        </p:attrNameLst>
                                      </p:cBhvr>
                                      <p:to>
                                        <p:strVal val="visible"/>
                                      </p:to>
                                    </p:set>
                                    <p:animEffect transition="in" filter="dissolve">
                                      <p:cBhvr>
                                        <p:cTn id="14" dur="500"/>
                                        <p:tgtEl>
                                          <p:spTgt spid="236"/>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37"/>
                                        </p:tgtEl>
                                        <p:attrNameLst>
                                          <p:attrName>style.visibility</p:attrName>
                                        </p:attrNameLst>
                                      </p:cBhvr>
                                      <p:to>
                                        <p:strVal val="visible"/>
                                      </p:to>
                                    </p:set>
                                    <p:animEffect transition="in" filter="dissolve">
                                      <p:cBhvr>
                                        <p:cTn id="17" dur="500"/>
                                        <p:tgtEl>
                                          <p:spTgt spid="237"/>
                                        </p:tgtEl>
                                      </p:cBhvr>
                                    </p:animEffect>
                                  </p:childTnLst>
                                </p:cTn>
                              </p:par>
                            </p:childTnLst>
                          </p:cTn>
                        </p:par>
                        <p:par>
                          <p:cTn id="18" fill="hold">
                            <p:stCondLst>
                              <p:cond delay="3000"/>
                            </p:stCondLst>
                            <p:childTnLst>
                              <p:par>
                                <p:cTn id="19" presetID="0" presetClass="path" presetSubtype="0" accel="50000" decel="50000" fill="hold" grpId="2" nodeType="afterEffect">
                                  <p:stCondLst>
                                    <p:cond delay="0"/>
                                  </p:stCondLst>
                                  <p:childTnLst>
                                    <p:animMotion origin="layout" path="M -1.875E-6 0.03542 L 0.00039 0.17732 L 0.06446 0.17825 L 0.03503 0.24121 L 0.14544 0.24121 " pathEditMode="relative" rAng="0" ptsTypes="AAAAA">
                                      <p:cBhvr>
                                        <p:cTn id="20" dur="2000" fill="hold"/>
                                        <p:tgtEl>
                                          <p:spTgt spid="235"/>
                                        </p:tgtEl>
                                        <p:attrNameLst>
                                          <p:attrName>ppt_x</p:attrName>
                                          <p:attrName>ppt_y</p:attrName>
                                        </p:attrNameLst>
                                      </p:cBhvr>
                                      <p:rCtr x="7266" y="10278"/>
                                    </p:animMotion>
                                  </p:childTnLst>
                                </p:cTn>
                              </p:par>
                              <p:par>
                                <p:cTn id="21" presetID="9" presetClass="exit" presetSubtype="0" fill="hold" grpId="1" nodeType="withEffect">
                                  <p:stCondLst>
                                    <p:cond delay="0"/>
                                  </p:stCondLst>
                                  <p:childTnLst>
                                    <p:animEffect transition="out" filter="dissolve">
                                      <p:cBhvr>
                                        <p:cTn id="22" dur="500"/>
                                        <p:tgtEl>
                                          <p:spTgt spid="237"/>
                                        </p:tgtEl>
                                      </p:cBhvr>
                                    </p:animEffect>
                                    <p:set>
                                      <p:cBhvr>
                                        <p:cTn id="23" dur="1" fill="hold">
                                          <p:stCondLst>
                                            <p:cond delay="499"/>
                                          </p:stCondLst>
                                        </p:cTn>
                                        <p:tgtEl>
                                          <p:spTgt spid="237"/>
                                        </p:tgtEl>
                                        <p:attrNameLst>
                                          <p:attrName>style.visibility</p:attrName>
                                        </p:attrNameLst>
                                      </p:cBhvr>
                                      <p:to>
                                        <p:strVal val="hidden"/>
                                      </p:to>
                                    </p:set>
                                  </p:childTnLst>
                                </p:cTn>
                              </p:par>
                            </p:childTnLst>
                          </p:cTn>
                        </p:par>
                        <p:par>
                          <p:cTn id="24" fill="hold">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238"/>
                                        </p:tgtEl>
                                        <p:attrNameLst>
                                          <p:attrName>style.visibility</p:attrName>
                                        </p:attrNameLst>
                                      </p:cBhvr>
                                      <p:to>
                                        <p:strVal val="visible"/>
                                      </p:to>
                                    </p:set>
                                    <p:animEffect transition="in" filter="dissolve">
                                      <p:cBhvr>
                                        <p:cTn id="27" dur="500"/>
                                        <p:tgtEl>
                                          <p:spTgt spid="238"/>
                                        </p:tgtEl>
                                      </p:cBhvr>
                                    </p:animEffect>
                                  </p:childTnLst>
                                </p:cTn>
                              </p:par>
                            </p:childTnLst>
                          </p:cTn>
                        </p:par>
                        <p:par>
                          <p:cTn id="28" fill="hold">
                            <p:stCondLst>
                              <p:cond delay="5500"/>
                            </p:stCondLst>
                            <p:childTnLst>
                              <p:par>
                                <p:cTn id="29" presetID="0" presetClass="path" presetSubtype="0" accel="50000" decel="50000" fill="hold" grpId="3" nodeType="afterEffect">
                                  <p:stCondLst>
                                    <p:cond delay="0"/>
                                  </p:stCondLst>
                                  <p:childTnLst>
                                    <p:animMotion origin="layout" path="M 0.14544 0.24121 L 0.16641 0.24121 " pathEditMode="relative" rAng="0" ptsTypes="AA">
                                      <p:cBhvr>
                                        <p:cTn id="30" dur="3000" fill="hold"/>
                                        <p:tgtEl>
                                          <p:spTgt spid="235"/>
                                        </p:tgtEl>
                                        <p:attrNameLst>
                                          <p:attrName>ppt_x</p:attrName>
                                          <p:attrName>ppt_y</p:attrName>
                                        </p:attrNameLst>
                                      </p:cBhvr>
                                      <p:rCtr x="1042" y="0"/>
                                    </p:animMotion>
                                  </p:childTnLst>
                                </p:cTn>
                              </p:par>
                            </p:childTnLst>
                          </p:cTn>
                        </p:par>
                        <p:par>
                          <p:cTn id="31" fill="hold">
                            <p:stCondLst>
                              <p:cond delay="8500"/>
                            </p:stCondLst>
                            <p:childTnLst>
                              <p:par>
                                <p:cTn id="32" presetID="0" presetClass="path" presetSubtype="0" accel="50000" decel="50000" fill="hold" grpId="4" nodeType="afterEffect">
                                  <p:stCondLst>
                                    <p:cond delay="0"/>
                                  </p:stCondLst>
                                  <p:childTnLst>
                                    <p:animMotion origin="layout" path="M 0.18086 0.24051 L 0.23542 0.24051 L 0.26641 0.18125 " pathEditMode="relative" rAng="0" ptsTypes="AAA">
                                      <p:cBhvr>
                                        <p:cTn id="33" dur="2000" fill="hold"/>
                                        <p:tgtEl>
                                          <p:spTgt spid="235"/>
                                        </p:tgtEl>
                                        <p:attrNameLst>
                                          <p:attrName>ppt_x</p:attrName>
                                          <p:attrName>ppt_y</p:attrName>
                                        </p:attrNameLst>
                                      </p:cBhvr>
                                      <p:rCtr x="4271" y="-2963"/>
                                    </p:animMotion>
                                  </p:childTnLst>
                                </p:cTn>
                              </p:par>
                              <p:par>
                                <p:cTn id="34" presetID="9" presetClass="exit" presetSubtype="0" fill="hold" grpId="1" nodeType="withEffect">
                                  <p:stCondLst>
                                    <p:cond delay="0"/>
                                  </p:stCondLst>
                                  <p:childTnLst>
                                    <p:animEffect transition="out" filter="dissolve">
                                      <p:cBhvr>
                                        <p:cTn id="35" dur="500"/>
                                        <p:tgtEl>
                                          <p:spTgt spid="238"/>
                                        </p:tgtEl>
                                      </p:cBhvr>
                                    </p:animEffect>
                                    <p:set>
                                      <p:cBhvr>
                                        <p:cTn id="36" dur="1" fill="hold">
                                          <p:stCondLst>
                                            <p:cond delay="499"/>
                                          </p:stCondLst>
                                        </p:cTn>
                                        <p:tgtEl>
                                          <p:spTgt spid="238"/>
                                        </p:tgtEl>
                                        <p:attrNameLst>
                                          <p:attrName>style.visibility</p:attrName>
                                        </p:attrNameLst>
                                      </p:cBhvr>
                                      <p:to>
                                        <p:strVal val="hidden"/>
                                      </p:to>
                                    </p:set>
                                  </p:childTnLst>
                                </p:cTn>
                              </p:par>
                            </p:childTnLst>
                          </p:cTn>
                        </p:par>
                        <p:par>
                          <p:cTn id="37" fill="hold">
                            <p:stCondLst>
                              <p:cond delay="10500"/>
                            </p:stCondLst>
                            <p:childTnLst>
                              <p:par>
                                <p:cTn id="38" presetID="9" presetClass="entr" presetSubtype="0" fill="hold" nodeType="afterEffect">
                                  <p:stCondLst>
                                    <p:cond delay="0"/>
                                  </p:stCondLst>
                                  <p:childTnLst>
                                    <p:set>
                                      <p:cBhvr>
                                        <p:cTn id="39" dur="1" fill="hold">
                                          <p:stCondLst>
                                            <p:cond delay="0"/>
                                          </p:stCondLst>
                                        </p:cTn>
                                        <p:tgtEl>
                                          <p:spTgt spid="239"/>
                                        </p:tgtEl>
                                        <p:attrNameLst>
                                          <p:attrName>style.visibility</p:attrName>
                                        </p:attrNameLst>
                                      </p:cBhvr>
                                      <p:to>
                                        <p:strVal val="visible"/>
                                      </p:to>
                                    </p:set>
                                    <p:animEffect transition="in" filter="dissolve">
                                      <p:cBhvr>
                                        <p:cTn id="40" dur="500"/>
                                        <p:tgtEl>
                                          <p:spTgt spid="239"/>
                                        </p:tgtEl>
                                      </p:cBhvr>
                                    </p:animEffect>
                                  </p:childTnLst>
                                </p:cTn>
                              </p:par>
                            </p:childTnLst>
                          </p:cTn>
                        </p:par>
                        <p:par>
                          <p:cTn id="41" fill="hold">
                            <p:stCondLst>
                              <p:cond delay="11000"/>
                            </p:stCondLst>
                            <p:childTnLst>
                              <p:par>
                                <p:cTn id="42" presetID="0" presetClass="path" presetSubtype="0" accel="50000" decel="50000" fill="hold" grpId="5" nodeType="afterEffect">
                                  <p:stCondLst>
                                    <p:cond delay="0"/>
                                  </p:stCondLst>
                                  <p:childTnLst>
                                    <p:animMotion origin="layout" path="M 0.26641 0.18125 L 0.2806 0.15348 L 0.33229 0.15348 L 0.33138 0.0169 " pathEditMode="relative" rAng="0" ptsTypes="AAAA">
                                      <p:cBhvr>
                                        <p:cTn id="43" dur="2000" fill="hold"/>
                                        <p:tgtEl>
                                          <p:spTgt spid="235"/>
                                        </p:tgtEl>
                                        <p:attrNameLst>
                                          <p:attrName>ppt_x</p:attrName>
                                          <p:attrName>ppt_y</p:attrName>
                                        </p:attrNameLst>
                                      </p:cBhvr>
                                      <p:rCtr x="3294" y="-8218"/>
                                    </p:animMotion>
                                  </p:childTnLst>
                                </p:cTn>
                              </p:par>
                              <p:par>
                                <p:cTn id="44" presetID="9" presetClass="exit" presetSubtype="0" fill="hold" nodeType="withEffect">
                                  <p:stCondLst>
                                    <p:cond delay="0"/>
                                  </p:stCondLst>
                                  <p:childTnLst>
                                    <p:animEffect transition="out" filter="dissolve">
                                      <p:cBhvr>
                                        <p:cTn id="45" dur="500"/>
                                        <p:tgtEl>
                                          <p:spTgt spid="239"/>
                                        </p:tgtEl>
                                      </p:cBhvr>
                                    </p:animEffect>
                                    <p:set>
                                      <p:cBhvr>
                                        <p:cTn id="46" dur="1" fill="hold">
                                          <p:stCondLst>
                                            <p:cond delay="499"/>
                                          </p:stCondLst>
                                        </p:cTn>
                                        <p:tgtEl>
                                          <p:spTgt spid="239"/>
                                        </p:tgtEl>
                                        <p:attrNameLst>
                                          <p:attrName>style.visibility</p:attrName>
                                        </p:attrNameLst>
                                      </p:cBhvr>
                                      <p:to>
                                        <p:strVal val="hidden"/>
                                      </p:to>
                                    </p:set>
                                  </p:childTnLst>
                                </p:cTn>
                              </p:par>
                              <p:par>
                                <p:cTn id="47" presetID="0" presetClass="path" presetSubtype="0" accel="50000" decel="50000" fill="hold" grpId="1" nodeType="withEffect">
                                  <p:stCondLst>
                                    <p:cond delay="0"/>
                                  </p:stCondLst>
                                  <p:childTnLst>
                                    <p:animMotion origin="layout" path="M 1.45833E-6 -2.22222E-6 L 0.02565 -2.22222E-6 L 0.02734 0.14306 L 0.08476 0.14468 L 0.06094 0.20648 L 0.24844 0.20648 L 0.297 0.1169 L 0.35989 0.11852 L 0.35989 -0.01805 " pathEditMode="relative" rAng="0" ptsTypes="AAAAAAAAA">
                                      <p:cBhvr>
                                        <p:cTn id="48" dur="2000" fill="hold"/>
                                        <p:tgtEl>
                                          <p:spTgt spid="236"/>
                                        </p:tgtEl>
                                        <p:attrNameLst>
                                          <p:attrName>ppt_x</p:attrName>
                                          <p:attrName>ppt_y</p:attrName>
                                        </p:attrNameLst>
                                      </p:cBhvr>
                                      <p:rCtr x="17995" y="9421"/>
                                    </p:animMotion>
                                  </p:childTnLst>
                                </p:cTn>
                              </p:par>
                            </p:childTnLst>
                          </p:cTn>
                        </p:par>
                        <p:par>
                          <p:cTn id="49" fill="hold">
                            <p:stCondLst>
                              <p:cond delay="13000"/>
                            </p:stCondLst>
                            <p:childTnLst>
                              <p:par>
                                <p:cTn id="50" presetID="9" presetClass="exit" presetSubtype="0" fill="hold" grpId="6" nodeType="afterEffect">
                                  <p:stCondLst>
                                    <p:cond delay="0"/>
                                  </p:stCondLst>
                                  <p:childTnLst>
                                    <p:animEffect transition="out" filter="dissolve">
                                      <p:cBhvr>
                                        <p:cTn id="51" dur="500"/>
                                        <p:tgtEl>
                                          <p:spTgt spid="235"/>
                                        </p:tgtEl>
                                      </p:cBhvr>
                                    </p:animEffect>
                                    <p:set>
                                      <p:cBhvr>
                                        <p:cTn id="52" dur="1" fill="hold">
                                          <p:stCondLst>
                                            <p:cond delay="499"/>
                                          </p:stCondLst>
                                        </p:cTn>
                                        <p:tgtEl>
                                          <p:spTgt spid="23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dissolve">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dissolve">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dissolve">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5" grpId="1" animBg="1"/>
      <p:bldP spid="235" grpId="2" animBg="1"/>
      <p:bldP spid="235" grpId="3" animBg="1"/>
      <p:bldP spid="235" grpId="4" animBg="1"/>
      <p:bldP spid="235" grpId="5" animBg="1"/>
      <p:bldP spid="235" grpId="6" animBg="1"/>
      <p:bldP spid="236" grpId="0" animBg="1"/>
      <p:bldP spid="236" grpId="1" animBg="1"/>
      <p:bldP spid="237" grpId="0"/>
      <p:bldP spid="237" grpId="1"/>
      <p:bldP spid="238" grpId="0"/>
      <p:bldP spid="238" grpId="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156482"/>
            <a:ext cx="8544983" cy="670967"/>
          </a:xfrm>
        </p:spPr>
        <p:txBody>
          <a:bodyPr>
            <a:normAutofit fontScale="90000"/>
          </a:bodyPr>
          <a:lstStyle/>
          <a:p>
            <a:r>
              <a:rPr lang="en-US" sz="3600" dirty="0"/>
              <a:t>Causes/costs of congestion: scenario 2</a:t>
            </a:r>
            <a:endParaRPr lang="en-US" dirty="0"/>
          </a:p>
        </p:txBody>
      </p:sp>
      <p:sp>
        <p:nvSpPr>
          <p:cNvPr id="173" name="Rectangle 261">
            <a:extLst>
              <a:ext uri="{FF2B5EF4-FFF2-40B4-BE49-F238E27FC236}">
                <a16:creationId xmlns:a16="http://schemas.microsoft.com/office/drawing/2014/main" id="{6AE69D83-2632-D345-B492-5CABD2230391}"/>
              </a:ext>
            </a:extLst>
          </p:cNvPr>
          <p:cNvSpPr>
            <a:spLocks noChangeArrowheads="1"/>
          </p:cNvSpPr>
          <p:nvPr/>
        </p:nvSpPr>
        <p:spPr bwMode="auto">
          <a:xfrm>
            <a:off x="1105917" y="2994829"/>
            <a:ext cx="7040050" cy="1619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685800" indent="-22860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257175" indent="-257175" defTabSz="685800">
              <a:lnSpc>
                <a:spcPct val="85000"/>
              </a:lnSpc>
              <a:spcBef>
                <a:spcPct val="20000"/>
              </a:spcBef>
              <a:buClr>
                <a:srgbClr val="000099"/>
              </a:buClr>
              <a:buSzPct val="65000"/>
              <a:defRPr/>
            </a:pPr>
            <a:r>
              <a:rPr lang="en-US" altLang="ja-JP" sz="2100" kern="1200" dirty="0">
                <a:solidFill>
                  <a:srgbClr val="CC0000"/>
                </a:solidFill>
                <a:latin typeface="Calibri"/>
                <a:cs typeface="+mn-cs"/>
              </a:rPr>
              <a:t>“costs” of congestion:</a:t>
            </a:r>
            <a:r>
              <a:rPr lang="en-US" altLang="ja-JP" sz="2100" kern="1200" dirty="0">
                <a:solidFill>
                  <a:prstClr val="black"/>
                </a:solidFill>
                <a:latin typeface="Calibri"/>
                <a:cs typeface="+mn-cs"/>
              </a:rPr>
              <a:t> </a:t>
            </a:r>
          </a:p>
          <a:p>
            <a:pPr marL="257175" indent="-257175" defTabSz="685800">
              <a:lnSpc>
                <a:spcPct val="85000"/>
              </a:lnSpc>
              <a:spcBef>
                <a:spcPct val="20000"/>
              </a:spcBef>
              <a:buClr>
                <a:srgbClr val="000099"/>
              </a:buClr>
              <a:buSzPct val="100000"/>
              <a:buFont typeface="Wingdings" pitchFamily="2" charset="2"/>
              <a:buChar char="§"/>
              <a:defRPr/>
            </a:pPr>
            <a:r>
              <a:rPr lang="en-US" altLang="en-US" sz="1800" kern="1200" dirty="0">
                <a:solidFill>
                  <a:prstClr val="black"/>
                </a:solidFill>
                <a:latin typeface="Calibri"/>
                <a:cs typeface="+mn-cs"/>
              </a:rPr>
              <a:t>more work (retransmission) for given receiver </a:t>
            </a:r>
            <a:r>
              <a:rPr lang="en-US" altLang="ja-JP" sz="1800" kern="1200" dirty="0">
                <a:solidFill>
                  <a:prstClr val="black"/>
                </a:solidFill>
                <a:latin typeface="Calibri"/>
                <a:cs typeface="+mn-cs"/>
              </a:rPr>
              <a:t>throughput</a:t>
            </a:r>
          </a:p>
          <a:p>
            <a:pPr marL="257175" indent="-257175" defTabSz="685800">
              <a:lnSpc>
                <a:spcPct val="85000"/>
              </a:lnSpc>
              <a:spcBef>
                <a:spcPct val="20000"/>
              </a:spcBef>
              <a:buClr>
                <a:srgbClr val="000099"/>
              </a:buClr>
              <a:buSzPct val="100000"/>
              <a:buFont typeface="Wingdings" pitchFamily="2" charset="2"/>
              <a:buChar char="§"/>
              <a:defRPr/>
            </a:pPr>
            <a:r>
              <a:rPr lang="en-US" altLang="en-US" sz="1800" kern="1200" dirty="0">
                <a:solidFill>
                  <a:prstClr val="black"/>
                </a:solidFill>
                <a:latin typeface="Calibri"/>
                <a:cs typeface="+mn-cs"/>
              </a:rPr>
              <a:t>unneeded retransmissions: link carries multiple copies of a packet</a:t>
            </a:r>
          </a:p>
          <a:p>
            <a:pPr marL="514350" lvl="1" indent="-171450" defTabSz="685800">
              <a:lnSpc>
                <a:spcPct val="85000"/>
              </a:lnSpc>
              <a:spcBef>
                <a:spcPct val="20000"/>
              </a:spcBef>
              <a:buClr>
                <a:srgbClr val="000099"/>
              </a:buClr>
              <a:buFont typeface="Arial" panose="020B0604020202020204" pitchFamily="34" charset="0"/>
              <a:buChar char="•"/>
              <a:defRPr/>
            </a:pPr>
            <a:r>
              <a:rPr lang="en-US" altLang="en-US" sz="1800" kern="1200" dirty="0">
                <a:solidFill>
                  <a:prstClr val="black"/>
                </a:solidFill>
                <a:latin typeface="Calibri"/>
                <a:cs typeface="+mn-cs"/>
              </a:rPr>
              <a:t>decreasing maximum achievable throughput</a:t>
            </a:r>
          </a:p>
          <a:p>
            <a:pPr marL="257175" indent="-257175" defTabSz="685800">
              <a:lnSpc>
                <a:spcPct val="85000"/>
              </a:lnSpc>
              <a:spcBef>
                <a:spcPct val="20000"/>
              </a:spcBef>
              <a:buClr>
                <a:srgbClr val="000099"/>
              </a:buClr>
              <a:buSzPct val="65000"/>
              <a:buFont typeface="Wingdings" pitchFamily="2" charset="2"/>
              <a:buChar char="v"/>
              <a:defRPr/>
            </a:pPr>
            <a:endParaRPr lang="en-US" altLang="en-US" sz="1800" kern="1200" dirty="0">
              <a:solidFill>
                <a:prstClr val="black"/>
              </a:solidFill>
              <a:latin typeface="Gill Sans MT" panose="020B0502020104020203" pitchFamily="34" charset="77"/>
              <a:cs typeface="+mn-cs"/>
            </a:endParaRPr>
          </a:p>
        </p:txBody>
      </p:sp>
      <p:sp>
        <p:nvSpPr>
          <p:cNvPr id="40" name="Rectangle 281">
            <a:extLst>
              <a:ext uri="{FF2B5EF4-FFF2-40B4-BE49-F238E27FC236}">
                <a16:creationId xmlns:a16="http://schemas.microsoft.com/office/drawing/2014/main" id="{7AF2D119-126F-014B-83AA-56B122F05B2E}"/>
              </a:ext>
            </a:extLst>
          </p:cNvPr>
          <p:cNvSpPr>
            <a:spLocks noChangeArrowheads="1"/>
          </p:cNvSpPr>
          <p:nvPr/>
        </p:nvSpPr>
        <p:spPr bwMode="auto">
          <a:xfrm>
            <a:off x="576263" y="939384"/>
            <a:ext cx="4454880" cy="15655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57175" indent="-257175" defTabSz="685800">
              <a:lnSpc>
                <a:spcPct val="85000"/>
              </a:lnSpc>
              <a:spcBef>
                <a:spcPct val="20000"/>
              </a:spcBef>
              <a:buClr>
                <a:srgbClr val="000099"/>
              </a:buClr>
              <a:buSzPct val="65000"/>
              <a:defRPr/>
            </a:pPr>
            <a:r>
              <a:rPr lang="en-US" sz="2100" kern="1200" dirty="0">
                <a:solidFill>
                  <a:srgbClr val="000099"/>
                </a:solidFill>
                <a:latin typeface="Calibri" panose="020F0502020204030204"/>
                <a:ea typeface="ＭＳ Ｐゴシック" charset="0"/>
                <a:cs typeface="+mn-cs"/>
              </a:rPr>
              <a:t>Realistic scenario: </a:t>
            </a:r>
            <a:r>
              <a:rPr lang="en-US" sz="2100" i="1" kern="1200" dirty="0">
                <a:solidFill>
                  <a:srgbClr val="C00000"/>
                </a:solidFill>
                <a:latin typeface="Calibri" panose="020F0502020204030204"/>
                <a:ea typeface="ＭＳ Ｐゴシック" charset="0"/>
                <a:cs typeface="+mn-cs"/>
              </a:rPr>
              <a:t>un-needed</a:t>
            </a:r>
            <a:r>
              <a:rPr lang="en-US" sz="2100" kern="1200" dirty="0">
                <a:solidFill>
                  <a:srgbClr val="000099"/>
                </a:solidFill>
                <a:latin typeface="Calibri" panose="020F0502020204030204"/>
                <a:ea typeface="ＭＳ Ｐゴシック" charset="0"/>
                <a:cs typeface="+mn-cs"/>
              </a:rPr>
              <a:t> </a:t>
            </a:r>
            <a:r>
              <a:rPr lang="en-US" sz="2100" i="1" kern="1200" dirty="0">
                <a:solidFill>
                  <a:srgbClr val="CC0000"/>
                </a:solidFill>
                <a:latin typeface="Calibri" panose="020F0502020204030204"/>
                <a:ea typeface="ＭＳ Ｐゴシック" charset="0"/>
                <a:cs typeface="+mn-cs"/>
              </a:rPr>
              <a:t>duplicates</a:t>
            </a:r>
            <a:endParaRPr lang="en-US" sz="1500" kern="1200" dirty="0">
              <a:solidFill>
                <a:prstClr val="black"/>
              </a:solidFill>
              <a:latin typeface="Calibri" panose="020F0502020204030204"/>
              <a:ea typeface="ＭＳ Ｐゴシック" charset="0"/>
              <a:cs typeface="+mn-cs"/>
            </a:endParaRPr>
          </a:p>
          <a:p>
            <a:pPr marL="219075" indent="-180975" defTabSz="685800">
              <a:lnSpc>
                <a:spcPct val="85000"/>
              </a:lnSpc>
              <a:spcBef>
                <a:spcPct val="20000"/>
              </a:spcBef>
              <a:buClr>
                <a:srgbClr val="000099"/>
              </a:buClr>
              <a:buSzPct val="100000"/>
              <a:buFont typeface="Wingdings" charset="2"/>
              <a:buChar char="§"/>
              <a:defRPr/>
            </a:pPr>
            <a:r>
              <a:rPr lang="en-US" sz="1650" kern="1200" dirty="0">
                <a:solidFill>
                  <a:prstClr val="black"/>
                </a:solidFill>
                <a:latin typeface="Calibri" panose="020F0502020204030204"/>
                <a:ea typeface="ＭＳ Ｐゴシック" charset="0"/>
                <a:cs typeface="+mn-cs"/>
              </a:rPr>
              <a:t>packets can be lost, dropped at router due  to full buffers – requiring retransmissions</a:t>
            </a:r>
          </a:p>
          <a:p>
            <a:pPr marL="219075" indent="-180975" defTabSz="685800">
              <a:lnSpc>
                <a:spcPct val="85000"/>
              </a:lnSpc>
              <a:spcBef>
                <a:spcPct val="20000"/>
              </a:spcBef>
              <a:buClr>
                <a:srgbClr val="000099"/>
              </a:buClr>
              <a:buSzPct val="100000"/>
              <a:buFont typeface="Wingdings" charset="2"/>
              <a:buChar char="§"/>
              <a:defRPr/>
            </a:pPr>
            <a:r>
              <a:rPr lang="en-US" sz="1650" kern="1200" dirty="0">
                <a:solidFill>
                  <a:prstClr val="black"/>
                </a:solidFill>
                <a:latin typeface="Calibri" panose="020F0502020204030204"/>
                <a:ea typeface="ＭＳ Ｐゴシック" charset="0"/>
                <a:cs typeface="+mn-cs"/>
              </a:rPr>
              <a:t>but sender times can time out prematurely, sending </a:t>
            </a:r>
            <a:r>
              <a:rPr lang="en-US" sz="1650" i="1" kern="1200" dirty="0">
                <a:solidFill>
                  <a:srgbClr val="000099"/>
                </a:solidFill>
                <a:latin typeface="Calibri" panose="020F0502020204030204"/>
                <a:ea typeface="ＭＳ Ｐゴシック" charset="0"/>
                <a:cs typeface="+mn-cs"/>
              </a:rPr>
              <a:t>two</a:t>
            </a:r>
            <a:r>
              <a:rPr lang="en-US" sz="1650" i="1" kern="1200" dirty="0">
                <a:solidFill>
                  <a:prstClr val="black"/>
                </a:solidFill>
                <a:latin typeface="Calibri" panose="020F0502020204030204"/>
                <a:ea typeface="ＭＳ Ｐゴシック" charset="0"/>
                <a:cs typeface="+mn-cs"/>
              </a:rPr>
              <a:t> </a:t>
            </a:r>
            <a:r>
              <a:rPr lang="en-US" sz="1650" kern="1200" dirty="0">
                <a:solidFill>
                  <a:prstClr val="black"/>
                </a:solidFill>
                <a:latin typeface="Calibri" panose="020F0502020204030204"/>
                <a:ea typeface="ＭＳ Ｐゴシック" charset="0"/>
                <a:cs typeface="+mn-cs"/>
              </a:rPr>
              <a:t>copies, </a:t>
            </a:r>
            <a:r>
              <a:rPr lang="en-US" sz="1650" i="1" kern="1200" dirty="0">
                <a:solidFill>
                  <a:srgbClr val="0013A3"/>
                </a:solidFill>
                <a:latin typeface="Calibri" panose="020F0502020204030204"/>
                <a:ea typeface="ＭＳ Ｐゴシック" charset="0"/>
                <a:cs typeface="+mn-cs"/>
              </a:rPr>
              <a:t>both</a:t>
            </a:r>
            <a:r>
              <a:rPr lang="en-US" sz="1650" kern="1200" dirty="0">
                <a:solidFill>
                  <a:prstClr val="black"/>
                </a:solidFill>
                <a:latin typeface="Calibri" panose="020F0502020204030204"/>
                <a:ea typeface="ＭＳ Ｐゴシック" charset="0"/>
                <a:cs typeface="+mn-cs"/>
              </a:rPr>
              <a:t> of which are delivered</a:t>
            </a:r>
          </a:p>
          <a:p>
            <a:pPr marL="257175" indent="-257175" defTabSz="685800">
              <a:lnSpc>
                <a:spcPct val="85000"/>
              </a:lnSpc>
              <a:spcBef>
                <a:spcPct val="20000"/>
              </a:spcBef>
              <a:buClr>
                <a:srgbClr val="000099"/>
              </a:buClr>
              <a:buSzPct val="65000"/>
              <a:buFont typeface="Wingdings" charset="0"/>
              <a:buChar char="v"/>
              <a:defRPr/>
            </a:pPr>
            <a:endParaRPr lang="en-US" sz="2100" kern="1200" dirty="0">
              <a:solidFill>
                <a:prstClr val="black"/>
              </a:solidFill>
              <a:latin typeface="Gill Sans MT" charset="0"/>
              <a:ea typeface="ＭＳ Ｐゴシック" charset="0"/>
              <a:cs typeface="+mn-cs"/>
            </a:endParaRPr>
          </a:p>
        </p:txBody>
      </p:sp>
      <p:grpSp>
        <p:nvGrpSpPr>
          <p:cNvPr id="41" name="Group 40">
            <a:extLst>
              <a:ext uri="{FF2B5EF4-FFF2-40B4-BE49-F238E27FC236}">
                <a16:creationId xmlns:a16="http://schemas.microsoft.com/office/drawing/2014/main" id="{6B7AE07C-3439-7545-A2C3-573952E4E75C}"/>
              </a:ext>
            </a:extLst>
          </p:cNvPr>
          <p:cNvGrpSpPr/>
          <p:nvPr/>
        </p:nvGrpSpPr>
        <p:grpSpPr>
          <a:xfrm>
            <a:off x="7516708" y="1692227"/>
            <a:ext cx="1514195" cy="1613442"/>
            <a:chOff x="10022277" y="2034920"/>
            <a:chExt cx="2018927" cy="2151256"/>
          </a:xfrm>
        </p:grpSpPr>
        <p:sp>
          <p:nvSpPr>
            <p:cNvPr id="42" name="Text Box 259">
              <a:extLst>
                <a:ext uri="{FF2B5EF4-FFF2-40B4-BE49-F238E27FC236}">
                  <a16:creationId xmlns:a16="http://schemas.microsoft.com/office/drawing/2014/main" id="{2AE9ED38-872D-1547-B74B-FA1C059CE888}"/>
                </a:ext>
              </a:extLst>
            </p:cNvPr>
            <p:cNvSpPr txBox="1">
              <a:spLocks noChangeArrowheads="1"/>
            </p:cNvSpPr>
            <p:nvPr/>
          </p:nvSpPr>
          <p:spPr bwMode="auto">
            <a:xfrm>
              <a:off x="10241280" y="2339516"/>
              <a:ext cx="1799924" cy="1846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dirty="0">
                  <a:solidFill>
                    <a:prstClr val="black"/>
                  </a:solidFill>
                  <a:latin typeface="Arial" charset="0"/>
                  <a:cs typeface="+mn-cs"/>
                </a:rPr>
                <a:t>when sending at R/2, some packets are retransmissions, including needed and </a:t>
              </a:r>
              <a:r>
                <a:rPr lang="en-US" sz="1050" i="1" kern="1200" dirty="0">
                  <a:solidFill>
                    <a:srgbClr val="C00000"/>
                  </a:solidFill>
                  <a:latin typeface="Arial" charset="0"/>
                  <a:cs typeface="+mn-cs"/>
                </a:rPr>
                <a:t>un-needed</a:t>
              </a:r>
              <a:r>
                <a:rPr lang="en-US" sz="1050" kern="1200" dirty="0">
                  <a:solidFill>
                    <a:prstClr val="black"/>
                  </a:solidFill>
                  <a:latin typeface="Arial" charset="0"/>
                  <a:cs typeface="+mn-cs"/>
                </a:rPr>
                <a:t> duplicates, that are delivered!</a:t>
              </a:r>
            </a:p>
          </p:txBody>
        </p:sp>
        <p:sp>
          <p:nvSpPr>
            <p:cNvPr id="43" name="Line 253">
              <a:extLst>
                <a:ext uri="{FF2B5EF4-FFF2-40B4-BE49-F238E27FC236}">
                  <a16:creationId xmlns:a16="http://schemas.microsoft.com/office/drawing/2014/main" id="{302372ED-29BD-194D-AEA3-543827366E80}"/>
                </a:ext>
              </a:extLst>
            </p:cNvPr>
            <p:cNvSpPr>
              <a:spLocks noChangeShapeType="1"/>
            </p:cNvSpPr>
            <p:nvPr/>
          </p:nvSpPr>
          <p:spPr bwMode="auto">
            <a:xfrm flipH="1" flipV="1">
              <a:off x="10022277" y="2034920"/>
              <a:ext cx="423050" cy="355155"/>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grpSp>
      <p:grpSp>
        <p:nvGrpSpPr>
          <p:cNvPr id="44" name="Group 43">
            <a:extLst>
              <a:ext uri="{FF2B5EF4-FFF2-40B4-BE49-F238E27FC236}">
                <a16:creationId xmlns:a16="http://schemas.microsoft.com/office/drawing/2014/main" id="{BE09E8EF-02E1-6F46-BE6F-8AF28BC68C97}"/>
              </a:ext>
            </a:extLst>
          </p:cNvPr>
          <p:cNvGrpSpPr/>
          <p:nvPr/>
        </p:nvGrpSpPr>
        <p:grpSpPr>
          <a:xfrm>
            <a:off x="7530082" y="1313635"/>
            <a:ext cx="1428325" cy="528606"/>
            <a:chOff x="10040109" y="1530131"/>
            <a:chExt cx="1904433" cy="704807"/>
          </a:xfrm>
        </p:grpSpPr>
        <p:sp>
          <p:nvSpPr>
            <p:cNvPr id="45" name="Text Box 252">
              <a:extLst>
                <a:ext uri="{FF2B5EF4-FFF2-40B4-BE49-F238E27FC236}">
                  <a16:creationId xmlns:a16="http://schemas.microsoft.com/office/drawing/2014/main" id="{6A8395FC-23AA-CB40-9968-49995B9FD415}"/>
                </a:ext>
              </a:extLst>
            </p:cNvPr>
            <p:cNvSpPr txBox="1">
              <a:spLocks noChangeArrowheads="1"/>
            </p:cNvSpPr>
            <p:nvPr/>
          </p:nvSpPr>
          <p:spPr bwMode="auto">
            <a:xfrm>
              <a:off x="10128952" y="1530131"/>
              <a:ext cx="1815590" cy="7048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lnSpc>
                  <a:spcPct val="90000"/>
                </a:lnSpc>
                <a:buClrTx/>
                <a:defRPr/>
              </a:pPr>
              <a:r>
                <a:rPr lang="en-US" sz="1050" kern="1200" dirty="0">
                  <a:solidFill>
                    <a:prstClr val="black"/>
                  </a:solidFill>
                  <a:latin typeface="Calibri" panose="020F0502020204030204"/>
                  <a:cs typeface="+mn-cs"/>
                </a:rPr>
                <a:t>“wasted” capacity due to un-needed retransmissions</a:t>
              </a:r>
            </a:p>
          </p:txBody>
        </p:sp>
        <p:sp>
          <p:nvSpPr>
            <p:cNvPr id="46" name="Right Brace 45">
              <a:extLst>
                <a:ext uri="{FF2B5EF4-FFF2-40B4-BE49-F238E27FC236}">
                  <a16:creationId xmlns:a16="http://schemas.microsoft.com/office/drawing/2014/main" id="{3BBD7799-5800-514D-86AF-59DCDFAD00C3}"/>
                </a:ext>
              </a:extLst>
            </p:cNvPr>
            <p:cNvSpPr/>
            <p:nvPr/>
          </p:nvSpPr>
          <p:spPr>
            <a:xfrm>
              <a:off x="10040109" y="1765940"/>
              <a:ext cx="144379" cy="2232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a:endParaRPr>
            </a:p>
          </p:txBody>
        </p:sp>
      </p:grpSp>
      <p:grpSp>
        <p:nvGrpSpPr>
          <p:cNvPr id="47" name="Group 46">
            <a:extLst>
              <a:ext uri="{FF2B5EF4-FFF2-40B4-BE49-F238E27FC236}">
                <a16:creationId xmlns:a16="http://schemas.microsoft.com/office/drawing/2014/main" id="{6D112B15-760C-5944-93D0-8A37C930F004}"/>
              </a:ext>
            </a:extLst>
          </p:cNvPr>
          <p:cNvGrpSpPr/>
          <p:nvPr/>
        </p:nvGrpSpPr>
        <p:grpSpPr>
          <a:xfrm>
            <a:off x="5521089" y="1066172"/>
            <a:ext cx="2107003" cy="1960824"/>
            <a:chOff x="7361453" y="1200180"/>
            <a:chExt cx="2809338" cy="2614432"/>
          </a:xfrm>
        </p:grpSpPr>
        <p:sp>
          <p:nvSpPr>
            <p:cNvPr id="48" name="Freeform 245">
              <a:extLst>
                <a:ext uri="{FF2B5EF4-FFF2-40B4-BE49-F238E27FC236}">
                  <a16:creationId xmlns:a16="http://schemas.microsoft.com/office/drawing/2014/main" id="{56604969-6E93-9D4E-BD54-3ABD094C7342}"/>
                </a:ext>
              </a:extLst>
            </p:cNvPr>
            <p:cNvSpPr>
              <a:spLocks/>
            </p:cNvSpPr>
            <p:nvPr/>
          </p:nvSpPr>
          <p:spPr bwMode="auto">
            <a:xfrm>
              <a:off x="7958715" y="1967477"/>
              <a:ext cx="2024019" cy="1384114"/>
            </a:xfrm>
            <a:custGeom>
              <a:avLst/>
              <a:gdLst>
                <a:gd name="T0" fmla="*/ 0 w 1636"/>
                <a:gd name="T1" fmla="*/ 955 h 955"/>
                <a:gd name="T2" fmla="*/ 758 w 1636"/>
                <a:gd name="T3" fmla="*/ 246 h 955"/>
                <a:gd name="T4" fmla="*/ 1636 w 1636"/>
                <a:gd name="T5" fmla="*/ 7 h 955"/>
                <a:gd name="T6" fmla="*/ 0 60000 65536"/>
                <a:gd name="T7" fmla="*/ 0 60000 65536"/>
                <a:gd name="T8" fmla="*/ 0 60000 65536"/>
                <a:gd name="connsiteX0" fmla="*/ 0 w 6072"/>
                <a:gd name="connsiteY0" fmla="*/ 8862 h 8862"/>
                <a:gd name="connsiteX1" fmla="*/ 4633 w 6072"/>
                <a:gd name="connsiteY1" fmla="*/ 1438 h 8862"/>
                <a:gd name="connsiteX2" fmla="*/ 6072 w 6072"/>
                <a:gd name="connsiteY2" fmla="*/ 120 h 8862"/>
                <a:gd name="connsiteX0" fmla="*/ 0 w 10000"/>
                <a:gd name="connsiteY0" fmla="*/ 9865 h 9865"/>
                <a:gd name="connsiteX1" fmla="*/ 7630 w 10000"/>
                <a:gd name="connsiteY1" fmla="*/ 1488 h 9865"/>
                <a:gd name="connsiteX2" fmla="*/ 10000 w 10000"/>
                <a:gd name="connsiteY2" fmla="*/ 0 h 9865"/>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536 w 10000"/>
                <a:gd name="connsiteY1" fmla="*/ 1223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cubicBezTo>
                    <a:pt x="1268" y="8586"/>
                    <a:pt x="4789" y="3077"/>
                    <a:pt x="6536" y="1223"/>
                  </a:cubicBezTo>
                  <a:cubicBezTo>
                    <a:pt x="7406" y="549"/>
                    <a:pt x="8333" y="126"/>
                    <a:pt x="10000" y="0"/>
                  </a:cubicBezTo>
                </a:path>
              </a:pathLst>
            </a:custGeom>
            <a:noFill/>
            <a:ln w="28575"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49" name="Group 246">
              <a:extLst>
                <a:ext uri="{FF2B5EF4-FFF2-40B4-BE49-F238E27FC236}">
                  <a16:creationId xmlns:a16="http://schemas.microsoft.com/office/drawing/2014/main" id="{A189611D-8FA6-F342-BD61-72FA3E8C1B4F}"/>
                </a:ext>
              </a:extLst>
            </p:cNvPr>
            <p:cNvGrpSpPr>
              <a:grpSpLocks/>
            </p:cNvGrpSpPr>
            <p:nvPr/>
          </p:nvGrpSpPr>
          <p:grpSpPr bwMode="auto">
            <a:xfrm>
              <a:off x="8776234" y="3317991"/>
              <a:ext cx="519113" cy="430214"/>
              <a:chOff x="3583" y="1761"/>
              <a:chExt cx="327" cy="271"/>
            </a:xfrm>
          </p:grpSpPr>
          <p:sp>
            <p:nvSpPr>
              <p:cNvPr id="66" name="Text Box 247">
                <a:extLst>
                  <a:ext uri="{FF2B5EF4-FFF2-40B4-BE49-F238E27FC236}">
                    <a16:creationId xmlns:a16="http://schemas.microsoft.com/office/drawing/2014/main" id="{AC89A5F8-BCE7-8D47-A01F-9B344BD272D0}"/>
                  </a:ext>
                </a:extLst>
              </p:cNvPr>
              <p:cNvSpPr txBox="1">
                <a:spLocks noChangeArrowheads="1"/>
              </p:cNvSpPr>
              <p:nvPr/>
            </p:nvSpPr>
            <p:spPr bwMode="auto">
              <a:xfrm>
                <a:off x="3583" y="1761"/>
                <a:ext cx="327" cy="2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500" kern="1200" dirty="0" err="1">
                    <a:solidFill>
                      <a:prstClr val="black"/>
                    </a:solidFill>
                    <a:latin typeface="Symbol" charset="0"/>
                    <a:cs typeface="Arial" charset="0"/>
                  </a:rPr>
                  <a:t>l</a:t>
                </a:r>
                <a:r>
                  <a:rPr lang="en-US" sz="1500" kern="1200" baseline="-25000" dirty="0" err="1">
                    <a:solidFill>
                      <a:prstClr val="black"/>
                    </a:solidFill>
                    <a:latin typeface="Arial" charset="0"/>
                    <a:cs typeface="Arial" charset="0"/>
                  </a:rPr>
                  <a:t>in</a:t>
                </a:r>
                <a:endParaRPr lang="en-US" sz="1500" kern="1200" baseline="-25000" dirty="0">
                  <a:solidFill>
                    <a:prstClr val="black"/>
                  </a:solidFill>
                  <a:latin typeface="Arial" charset="0"/>
                  <a:cs typeface="Arial" charset="0"/>
                </a:endParaRPr>
              </a:p>
            </p:txBody>
          </p:sp>
          <p:sp>
            <p:nvSpPr>
              <p:cNvPr id="67" name="Line 248">
                <a:extLst>
                  <a:ext uri="{FF2B5EF4-FFF2-40B4-BE49-F238E27FC236}">
                    <a16:creationId xmlns:a16="http://schemas.microsoft.com/office/drawing/2014/main" id="{133A846F-DD32-BE46-BC1E-FCEF489756D4}"/>
                  </a:ext>
                </a:extLst>
              </p:cNvPr>
              <p:cNvSpPr>
                <a:spLocks noChangeShapeType="1"/>
              </p:cNvSpPr>
              <p:nvPr/>
            </p:nvSpPr>
            <p:spPr bwMode="auto">
              <a:xfrm flipV="1">
                <a:off x="3726" y="1834"/>
                <a:ext cx="24" cy="2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buClrTx/>
                  <a:defRPr/>
                </a:pPr>
                <a:endParaRPr lang="en-US" sz="1350" kern="1200">
                  <a:solidFill>
                    <a:prstClr val="black"/>
                  </a:solidFill>
                  <a:latin typeface="Tahoma" charset="0"/>
                  <a:ea typeface="ＭＳ Ｐゴシック" charset="0"/>
                  <a:cs typeface="+mn-cs"/>
                </a:endParaRPr>
              </a:p>
            </p:txBody>
          </p:sp>
        </p:grpSp>
        <p:sp>
          <p:nvSpPr>
            <p:cNvPr id="50" name="Line 278">
              <a:extLst>
                <a:ext uri="{FF2B5EF4-FFF2-40B4-BE49-F238E27FC236}">
                  <a16:creationId xmlns:a16="http://schemas.microsoft.com/office/drawing/2014/main" id="{B2180F82-DB0B-BA4F-B74F-C2A5839E0AEA}"/>
                </a:ext>
              </a:extLst>
            </p:cNvPr>
            <p:cNvSpPr>
              <a:spLocks noChangeShapeType="1"/>
            </p:cNvSpPr>
            <p:nvPr/>
          </p:nvSpPr>
          <p:spPr bwMode="auto">
            <a:xfrm>
              <a:off x="7965669" y="1200180"/>
              <a:ext cx="0" cy="215904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51" name="Line 280">
              <a:extLst>
                <a:ext uri="{FF2B5EF4-FFF2-40B4-BE49-F238E27FC236}">
                  <a16:creationId xmlns:a16="http://schemas.microsoft.com/office/drawing/2014/main" id="{1336F3E0-C2F4-B745-A742-6A3442BBC08E}"/>
                </a:ext>
              </a:extLst>
            </p:cNvPr>
            <p:cNvSpPr>
              <a:spLocks noChangeShapeType="1"/>
            </p:cNvSpPr>
            <p:nvPr/>
          </p:nvSpPr>
          <p:spPr bwMode="auto">
            <a:xfrm>
              <a:off x="9972557" y="1436494"/>
              <a:ext cx="0" cy="1869027"/>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52" name="Freeform 281">
              <a:extLst>
                <a:ext uri="{FF2B5EF4-FFF2-40B4-BE49-F238E27FC236}">
                  <a16:creationId xmlns:a16="http://schemas.microsoft.com/office/drawing/2014/main" id="{76483204-6679-0C46-979F-64F97B2FEA27}"/>
                </a:ext>
              </a:extLst>
            </p:cNvPr>
            <p:cNvSpPr>
              <a:spLocks/>
            </p:cNvSpPr>
            <p:nvPr/>
          </p:nvSpPr>
          <p:spPr bwMode="auto">
            <a:xfrm>
              <a:off x="7954426" y="1377415"/>
              <a:ext cx="2023753" cy="1965701"/>
            </a:xfrm>
            <a:custGeom>
              <a:avLst/>
              <a:gdLst>
                <a:gd name="T0" fmla="*/ 0 w 720"/>
                <a:gd name="T1" fmla="*/ 732 h 732"/>
                <a:gd name="T2" fmla="*/ 720 w 720"/>
                <a:gd name="T3" fmla="*/ 0 h 732"/>
                <a:gd name="T4" fmla="*/ 0 60000 65536"/>
                <a:gd name="T5" fmla="*/ 0 60000 65536"/>
              </a:gdLst>
              <a:ahLst/>
              <a:cxnLst>
                <a:cxn ang="T4">
                  <a:pos x="T0" y="T1"/>
                </a:cxn>
                <a:cxn ang="T5">
                  <a:pos x="T2" y="T3"/>
                </a:cxn>
              </a:cxnLst>
              <a:rect l="0" t="0" r="r" b="b"/>
              <a:pathLst>
                <a:path w="720" h="732">
                  <a:moveTo>
                    <a:pt x="0" y="732"/>
                  </a:moveTo>
                  <a:lnTo>
                    <a:pt x="720" y="0"/>
                  </a:lnTo>
                </a:path>
              </a:pathLst>
            </a:custGeom>
            <a:noFill/>
            <a:ln w="28575"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53" name="Line 282">
              <a:extLst>
                <a:ext uri="{FF2B5EF4-FFF2-40B4-BE49-F238E27FC236}">
                  <a16:creationId xmlns:a16="http://schemas.microsoft.com/office/drawing/2014/main" id="{BEE9156E-74A8-6943-94B3-7700EC034FCE}"/>
                </a:ext>
              </a:extLst>
            </p:cNvPr>
            <p:cNvSpPr>
              <a:spLocks noChangeShapeType="1"/>
            </p:cNvSpPr>
            <p:nvPr/>
          </p:nvSpPr>
          <p:spPr bwMode="auto">
            <a:xfrm>
              <a:off x="7819509" y="1377415"/>
              <a:ext cx="14053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54" name="Line 283">
              <a:extLst>
                <a:ext uri="{FF2B5EF4-FFF2-40B4-BE49-F238E27FC236}">
                  <a16:creationId xmlns:a16="http://schemas.microsoft.com/office/drawing/2014/main" id="{5E6BFEC0-DE88-B94E-8423-A3D452830E31}"/>
                </a:ext>
              </a:extLst>
            </p:cNvPr>
            <p:cNvSpPr>
              <a:spLocks noChangeShapeType="1"/>
            </p:cNvSpPr>
            <p:nvPr/>
          </p:nvSpPr>
          <p:spPr bwMode="auto">
            <a:xfrm>
              <a:off x="9966936" y="3359228"/>
              <a:ext cx="0" cy="15575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55" name="Text Box 284">
              <a:extLst>
                <a:ext uri="{FF2B5EF4-FFF2-40B4-BE49-F238E27FC236}">
                  <a16:creationId xmlns:a16="http://schemas.microsoft.com/office/drawing/2014/main" id="{100A63B1-F092-9049-BD5D-F838C3B7C4BE}"/>
                </a:ext>
              </a:extLst>
            </p:cNvPr>
            <p:cNvSpPr txBox="1">
              <a:spLocks noChangeArrowheads="1"/>
            </p:cNvSpPr>
            <p:nvPr/>
          </p:nvSpPr>
          <p:spPr bwMode="auto">
            <a:xfrm>
              <a:off x="7361453" y="1202895"/>
              <a:ext cx="524075" cy="3385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dirty="0">
                  <a:solidFill>
                    <a:prstClr val="black"/>
                  </a:solidFill>
                  <a:cs typeface="+mn-cs"/>
                </a:rPr>
                <a:t>R/2</a:t>
              </a:r>
            </a:p>
          </p:txBody>
        </p:sp>
        <p:sp>
          <p:nvSpPr>
            <p:cNvPr id="56" name="Text Box 286">
              <a:extLst>
                <a:ext uri="{FF2B5EF4-FFF2-40B4-BE49-F238E27FC236}">
                  <a16:creationId xmlns:a16="http://schemas.microsoft.com/office/drawing/2014/main" id="{7D1E47C8-D6ED-C94B-BC2F-5EAB5CEDE22F}"/>
                </a:ext>
              </a:extLst>
            </p:cNvPr>
            <p:cNvSpPr txBox="1">
              <a:spLocks noChangeArrowheads="1"/>
            </p:cNvSpPr>
            <p:nvPr/>
          </p:nvSpPr>
          <p:spPr bwMode="auto">
            <a:xfrm rot="16200000">
              <a:off x="7549069" y="1468107"/>
              <a:ext cx="622392"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500" kern="1200" dirty="0">
                  <a:solidFill>
                    <a:prstClr val="black"/>
                  </a:solidFill>
                  <a:latin typeface="Symbol" charset="0"/>
                  <a:cs typeface="+mn-cs"/>
                </a:rPr>
                <a:t>l</a:t>
              </a:r>
              <a:r>
                <a:rPr lang="en-US" sz="1500" kern="1200" baseline="-25000" dirty="0">
                  <a:solidFill>
                    <a:prstClr val="black"/>
                  </a:solidFill>
                  <a:latin typeface="Arial" charset="0"/>
                  <a:cs typeface="+mn-cs"/>
                </a:rPr>
                <a:t>out</a:t>
              </a:r>
            </a:p>
          </p:txBody>
        </p:sp>
        <p:sp>
          <p:nvSpPr>
            <p:cNvPr id="57" name="Line 288">
              <a:extLst>
                <a:ext uri="{FF2B5EF4-FFF2-40B4-BE49-F238E27FC236}">
                  <a16:creationId xmlns:a16="http://schemas.microsoft.com/office/drawing/2014/main" id="{0E2D5F21-D6F0-C540-A957-E688D74A8C7D}"/>
                </a:ext>
              </a:extLst>
            </p:cNvPr>
            <p:cNvSpPr>
              <a:spLocks noChangeShapeType="1"/>
            </p:cNvSpPr>
            <p:nvPr/>
          </p:nvSpPr>
          <p:spPr bwMode="auto">
            <a:xfrm>
              <a:off x="7999399" y="1380101"/>
              <a:ext cx="1841053" cy="0"/>
            </a:xfrm>
            <a:prstGeom prst="line">
              <a:avLst/>
            </a:prstGeom>
            <a:noFill/>
            <a:ln w="12700">
              <a:solidFill>
                <a:schemeClr val="bg1">
                  <a:lumMod val="75000"/>
                </a:schemeClr>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cxnSp>
          <p:nvCxnSpPr>
            <p:cNvPr id="58" name="Straight Connector 57">
              <a:extLst>
                <a:ext uri="{FF2B5EF4-FFF2-40B4-BE49-F238E27FC236}">
                  <a16:creationId xmlns:a16="http://schemas.microsoft.com/office/drawing/2014/main" id="{077CB1B6-2EC1-3F4E-98A5-C5243ED36777}"/>
                </a:ext>
              </a:extLst>
            </p:cNvPr>
            <p:cNvCxnSpPr>
              <a:cxnSpLocks/>
            </p:cNvCxnSpPr>
            <p:nvPr/>
          </p:nvCxnSpPr>
          <p:spPr>
            <a:xfrm>
              <a:off x="7976136" y="3337560"/>
              <a:ext cx="21656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78BBF6F-1BF2-E34A-BB63-6CE7DC7FAFC6}"/>
                </a:ext>
              </a:extLst>
            </p:cNvPr>
            <p:cNvSpPr txBox="1"/>
            <p:nvPr/>
          </p:nvSpPr>
          <p:spPr>
            <a:xfrm rot="16200000">
              <a:off x="7110390" y="2403910"/>
              <a:ext cx="1292320" cy="369332"/>
            </a:xfrm>
            <a:prstGeom prst="rect">
              <a:avLst/>
            </a:prstGeom>
            <a:noFill/>
          </p:spPr>
          <p:txBody>
            <a:bodyPr wrap="none" rtlCol="0">
              <a:spAutoFit/>
            </a:bodyPr>
            <a:lstStyle/>
            <a:p>
              <a:pPr defTabSz="685800">
                <a:buClrTx/>
                <a:defRPr/>
              </a:pPr>
              <a:r>
                <a:rPr lang="en-US" sz="1200" kern="1200" dirty="0">
                  <a:solidFill>
                    <a:prstClr val="black"/>
                  </a:solidFill>
                  <a:latin typeface="Calibri"/>
                  <a:ea typeface="+mn-ea"/>
                  <a:cs typeface="+mn-cs"/>
                </a:rPr>
                <a:t>throughput: </a:t>
              </a:r>
            </a:p>
          </p:txBody>
        </p:sp>
        <p:sp>
          <p:nvSpPr>
            <p:cNvPr id="60" name="Oval 59">
              <a:extLst>
                <a:ext uri="{FF2B5EF4-FFF2-40B4-BE49-F238E27FC236}">
                  <a16:creationId xmlns:a16="http://schemas.microsoft.com/office/drawing/2014/main" id="{8E09E356-3ED0-0441-85EB-9F2DD26A2A2E}"/>
                </a:ext>
              </a:extLst>
            </p:cNvPr>
            <p:cNvSpPr/>
            <p:nvPr/>
          </p:nvSpPr>
          <p:spPr>
            <a:xfrm>
              <a:off x="9893835" y="1336842"/>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61" name="Text Box 285">
              <a:extLst>
                <a:ext uri="{FF2B5EF4-FFF2-40B4-BE49-F238E27FC236}">
                  <a16:creationId xmlns:a16="http://schemas.microsoft.com/office/drawing/2014/main" id="{B150A84A-761E-204D-92C1-25DEA63EEABD}"/>
                </a:ext>
              </a:extLst>
            </p:cNvPr>
            <p:cNvSpPr txBox="1">
              <a:spLocks noChangeArrowheads="1"/>
            </p:cNvSpPr>
            <p:nvPr/>
          </p:nvSpPr>
          <p:spPr bwMode="auto">
            <a:xfrm>
              <a:off x="9646716" y="3476057"/>
              <a:ext cx="524075" cy="3385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dirty="0">
                  <a:solidFill>
                    <a:prstClr val="black"/>
                  </a:solidFill>
                  <a:cs typeface="+mn-cs"/>
                </a:rPr>
                <a:t>R/2</a:t>
              </a:r>
            </a:p>
          </p:txBody>
        </p:sp>
        <p:sp>
          <p:nvSpPr>
            <p:cNvPr id="62" name="Oval 61">
              <a:extLst>
                <a:ext uri="{FF2B5EF4-FFF2-40B4-BE49-F238E27FC236}">
                  <a16:creationId xmlns:a16="http://schemas.microsoft.com/office/drawing/2014/main" id="{966E84B0-D850-A24D-AE64-115C19BE83C3}"/>
                </a:ext>
              </a:extLst>
            </p:cNvPr>
            <p:cNvSpPr/>
            <p:nvPr/>
          </p:nvSpPr>
          <p:spPr>
            <a:xfrm>
              <a:off x="9912327" y="1689923"/>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63" name="Line 288">
              <a:extLst>
                <a:ext uri="{FF2B5EF4-FFF2-40B4-BE49-F238E27FC236}">
                  <a16:creationId xmlns:a16="http://schemas.microsoft.com/office/drawing/2014/main" id="{AC507C50-A700-6544-8A0E-A27D638B5553}"/>
                </a:ext>
              </a:extLst>
            </p:cNvPr>
            <p:cNvSpPr>
              <a:spLocks noChangeShapeType="1"/>
            </p:cNvSpPr>
            <p:nvPr/>
          </p:nvSpPr>
          <p:spPr bwMode="auto">
            <a:xfrm>
              <a:off x="7960093" y="1773132"/>
              <a:ext cx="1975007" cy="0"/>
            </a:xfrm>
            <a:prstGeom prst="line">
              <a:avLst/>
            </a:prstGeom>
            <a:noFill/>
            <a:ln w="12700">
              <a:solidFill>
                <a:schemeClr val="bg1">
                  <a:lumMod val="75000"/>
                </a:schemeClr>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64" name="Oval 63">
              <a:extLst>
                <a:ext uri="{FF2B5EF4-FFF2-40B4-BE49-F238E27FC236}">
                  <a16:creationId xmlns:a16="http://schemas.microsoft.com/office/drawing/2014/main" id="{B951CECB-9FA3-0543-B003-2298FE867A0A}"/>
                </a:ext>
              </a:extLst>
            </p:cNvPr>
            <p:cNvSpPr/>
            <p:nvPr/>
          </p:nvSpPr>
          <p:spPr>
            <a:xfrm>
              <a:off x="9908716" y="1920329"/>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65" name="Line 288">
              <a:extLst>
                <a:ext uri="{FF2B5EF4-FFF2-40B4-BE49-F238E27FC236}">
                  <a16:creationId xmlns:a16="http://schemas.microsoft.com/office/drawing/2014/main" id="{EE8235DB-C263-4B47-8EDD-99EF35F83A65}"/>
                </a:ext>
              </a:extLst>
            </p:cNvPr>
            <p:cNvSpPr>
              <a:spLocks noChangeShapeType="1"/>
            </p:cNvSpPr>
            <p:nvPr/>
          </p:nvSpPr>
          <p:spPr bwMode="auto">
            <a:xfrm>
              <a:off x="7995485" y="1986203"/>
              <a:ext cx="1975007" cy="0"/>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grpSp>
      <p:sp>
        <p:nvSpPr>
          <p:cNvPr id="32" name="Slide Number Placeholder 2">
            <a:extLst>
              <a:ext uri="{FF2B5EF4-FFF2-40B4-BE49-F238E27FC236}">
                <a16:creationId xmlns:a16="http://schemas.microsoft.com/office/drawing/2014/main" id="{684A97D3-F9E5-B54D-ACCA-432EDB0F25B5}"/>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112</a:t>
            </a:fld>
            <a:endParaRPr lang="en-US" dirty="0"/>
          </a:p>
        </p:txBody>
      </p:sp>
    </p:spTree>
    <p:extLst>
      <p:ext uri="{BB962C8B-B14F-4D97-AF65-F5344CB8AC3E}">
        <p14:creationId xmlns:p14="http://schemas.microsoft.com/office/powerpoint/2010/main" val="105391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Freeform 354">
            <a:extLst>
              <a:ext uri="{FF2B5EF4-FFF2-40B4-BE49-F238E27FC236}">
                <a16:creationId xmlns:a16="http://schemas.microsoft.com/office/drawing/2014/main" id="{FA3A6278-DB89-0C41-A34C-36879DB1B579}"/>
              </a:ext>
            </a:extLst>
          </p:cNvPr>
          <p:cNvSpPr>
            <a:spLocks/>
          </p:cNvSpPr>
          <p:nvPr/>
        </p:nvSpPr>
        <p:spPr bwMode="auto">
          <a:xfrm flipH="1">
            <a:off x="2927373" y="2345710"/>
            <a:ext cx="127092" cy="78204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000 w 10000"/>
              <a:gd name="connsiteY0" fmla="*/ 9153 h 9200"/>
              <a:gd name="connsiteX1" fmla="*/ 1373 w 10000"/>
              <a:gd name="connsiteY1" fmla="*/ 0 h 9200"/>
              <a:gd name="connsiteX2" fmla="*/ 0 w 10000"/>
              <a:gd name="connsiteY2" fmla="*/ 8733 h 9200"/>
              <a:gd name="connsiteX3" fmla="*/ 5082 w 10000"/>
              <a:gd name="connsiteY3" fmla="*/ 9200 h 9200"/>
              <a:gd name="connsiteX4" fmla="*/ 10000 w 10000"/>
              <a:gd name="connsiteY4" fmla="*/ 9153 h 9200"/>
              <a:gd name="connsiteX0" fmla="*/ 8955 w 8955"/>
              <a:gd name="connsiteY0" fmla="*/ 9949 h 10000"/>
              <a:gd name="connsiteX1" fmla="*/ 328 w 8955"/>
              <a:gd name="connsiteY1" fmla="*/ 0 h 10000"/>
              <a:gd name="connsiteX2" fmla="*/ 0 w 8955"/>
              <a:gd name="connsiteY2" fmla="*/ 9416 h 10000"/>
              <a:gd name="connsiteX3" fmla="*/ 4037 w 8955"/>
              <a:gd name="connsiteY3" fmla="*/ 10000 h 10000"/>
              <a:gd name="connsiteX4" fmla="*/ 8955 w 8955"/>
              <a:gd name="connsiteY4" fmla="*/ 9949 h 10000"/>
              <a:gd name="connsiteX0" fmla="*/ 8000 w 8000"/>
              <a:gd name="connsiteY0" fmla="*/ 6998 h 10000"/>
              <a:gd name="connsiteX1" fmla="*/ 366 w 8000"/>
              <a:gd name="connsiteY1" fmla="*/ 0 h 10000"/>
              <a:gd name="connsiteX2" fmla="*/ 0 w 8000"/>
              <a:gd name="connsiteY2" fmla="*/ 9416 h 10000"/>
              <a:gd name="connsiteX3" fmla="*/ 4508 w 8000"/>
              <a:gd name="connsiteY3" fmla="*/ 10000 h 10000"/>
              <a:gd name="connsiteX4" fmla="*/ 8000 w 8000"/>
              <a:gd name="connsiteY4" fmla="*/ 6998 h 10000"/>
              <a:gd name="connsiteX0" fmla="*/ 10000 w 10000"/>
              <a:gd name="connsiteY0" fmla="*/ 6998 h 11173"/>
              <a:gd name="connsiteX1" fmla="*/ 458 w 10000"/>
              <a:gd name="connsiteY1" fmla="*/ 0 h 11173"/>
              <a:gd name="connsiteX2" fmla="*/ 0 w 10000"/>
              <a:gd name="connsiteY2" fmla="*/ 9416 h 11173"/>
              <a:gd name="connsiteX3" fmla="*/ 9177 w 10000"/>
              <a:gd name="connsiteY3" fmla="*/ 11173 h 11173"/>
              <a:gd name="connsiteX4" fmla="*/ 10000 w 10000"/>
              <a:gd name="connsiteY4" fmla="*/ 6998 h 1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1173">
                <a:moveTo>
                  <a:pt x="10000" y="6998"/>
                </a:moveTo>
                <a:lnTo>
                  <a:pt x="458" y="0"/>
                </a:lnTo>
                <a:cubicBezTo>
                  <a:pt x="306" y="3139"/>
                  <a:pt x="153" y="6277"/>
                  <a:pt x="0" y="9416"/>
                </a:cubicBezTo>
                <a:lnTo>
                  <a:pt x="9177" y="11173"/>
                </a:lnTo>
                <a:lnTo>
                  <a:pt x="10000" y="699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335" name="Group 334">
            <a:extLst>
              <a:ext uri="{FF2B5EF4-FFF2-40B4-BE49-F238E27FC236}">
                <a16:creationId xmlns:a16="http://schemas.microsoft.com/office/drawing/2014/main" id="{F857C4E7-5B60-F84D-8BB4-B434B73070E5}"/>
              </a:ext>
            </a:extLst>
          </p:cNvPr>
          <p:cNvGrpSpPr/>
          <p:nvPr/>
        </p:nvGrpSpPr>
        <p:grpSpPr>
          <a:xfrm>
            <a:off x="3043612" y="2344410"/>
            <a:ext cx="462212" cy="652040"/>
            <a:chOff x="10910964" y="2513124"/>
            <a:chExt cx="586769" cy="904023"/>
          </a:xfrm>
        </p:grpSpPr>
        <p:sp>
          <p:nvSpPr>
            <p:cNvPr id="336" name="Rectangle 335">
              <a:extLst>
                <a:ext uri="{FF2B5EF4-FFF2-40B4-BE49-F238E27FC236}">
                  <a16:creationId xmlns:a16="http://schemas.microsoft.com/office/drawing/2014/main" id="{610F1877-CB6B-9747-B11C-1D34E3952E75}"/>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337" name="Straight Connector 336">
              <a:extLst>
                <a:ext uri="{FF2B5EF4-FFF2-40B4-BE49-F238E27FC236}">
                  <a16:creationId xmlns:a16="http://schemas.microsoft.com/office/drawing/2014/main" id="{5B5CE757-ACFF-904B-89A6-4D678ED16A4A}"/>
                </a:ext>
              </a:extLst>
            </p:cNvPr>
            <p:cNvCxnSpPr/>
            <p:nvPr/>
          </p:nvCxnSpPr>
          <p:spPr>
            <a:xfrm>
              <a:off x="10910964"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CC2F54B2-D68E-7042-8783-586E9687DE55}"/>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4BBC8FE7-5D92-904A-AD63-57FFEB272C66}"/>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397117FA-E151-5745-9EB1-3E245C911471}"/>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4" name="Freeform 350">
            <a:extLst>
              <a:ext uri="{FF2B5EF4-FFF2-40B4-BE49-F238E27FC236}">
                <a16:creationId xmlns:a16="http://schemas.microsoft.com/office/drawing/2014/main" id="{C5AF13C6-D475-8E42-B46E-37AE6E534B0E}"/>
              </a:ext>
            </a:extLst>
          </p:cNvPr>
          <p:cNvSpPr>
            <a:spLocks/>
          </p:cNvSpPr>
          <p:nvPr/>
        </p:nvSpPr>
        <p:spPr bwMode="auto">
          <a:xfrm flipH="1">
            <a:off x="1424043" y="3811269"/>
            <a:ext cx="146995" cy="754066"/>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000 w 10000"/>
              <a:gd name="connsiteY0" fmla="*/ 9953 h 10444"/>
              <a:gd name="connsiteX1" fmla="*/ 328 w 10000"/>
              <a:gd name="connsiteY1" fmla="*/ 0 h 10444"/>
              <a:gd name="connsiteX2" fmla="*/ 0 w 10000"/>
              <a:gd name="connsiteY2" fmla="*/ 9533 h 10444"/>
              <a:gd name="connsiteX3" fmla="*/ 7177 w 10000"/>
              <a:gd name="connsiteY3" fmla="*/ 10444 h 10444"/>
              <a:gd name="connsiteX4" fmla="*/ 10000 w 10000"/>
              <a:gd name="connsiteY4" fmla="*/ 9953 h 10444"/>
              <a:gd name="connsiteX0" fmla="*/ 7715 w 7715"/>
              <a:gd name="connsiteY0" fmla="*/ 7822 h 10444"/>
              <a:gd name="connsiteX1" fmla="*/ 328 w 7715"/>
              <a:gd name="connsiteY1" fmla="*/ 0 h 10444"/>
              <a:gd name="connsiteX2" fmla="*/ 0 w 7715"/>
              <a:gd name="connsiteY2" fmla="*/ 9533 h 10444"/>
              <a:gd name="connsiteX3" fmla="*/ 7177 w 7715"/>
              <a:gd name="connsiteY3" fmla="*/ 10444 h 10444"/>
              <a:gd name="connsiteX4" fmla="*/ 7715 w 7715"/>
              <a:gd name="connsiteY4" fmla="*/ 7822 h 10444"/>
              <a:gd name="connsiteX0" fmla="*/ 10740 w 10740"/>
              <a:gd name="connsiteY0" fmla="*/ 7489 h 10000"/>
              <a:gd name="connsiteX1" fmla="*/ 1165 w 10740"/>
              <a:gd name="connsiteY1" fmla="*/ 0 h 10000"/>
              <a:gd name="connsiteX2" fmla="*/ 0 w 10740"/>
              <a:gd name="connsiteY2" fmla="*/ 8788 h 10000"/>
              <a:gd name="connsiteX3" fmla="*/ 10043 w 10740"/>
              <a:gd name="connsiteY3" fmla="*/ 10000 h 10000"/>
              <a:gd name="connsiteX4" fmla="*/ 10740 w 10740"/>
              <a:gd name="connsiteY4" fmla="*/ 7489 h 10000"/>
              <a:gd name="connsiteX0" fmla="*/ 10740 w 10740"/>
              <a:gd name="connsiteY0" fmla="*/ 6979 h 9490"/>
              <a:gd name="connsiteX1" fmla="*/ 424 w 10740"/>
              <a:gd name="connsiteY1" fmla="*/ 0 h 9490"/>
              <a:gd name="connsiteX2" fmla="*/ 0 w 10740"/>
              <a:gd name="connsiteY2" fmla="*/ 8278 h 9490"/>
              <a:gd name="connsiteX3" fmla="*/ 10043 w 10740"/>
              <a:gd name="connsiteY3" fmla="*/ 9490 h 9490"/>
              <a:gd name="connsiteX4" fmla="*/ 10740 w 10740"/>
              <a:gd name="connsiteY4" fmla="*/ 6979 h 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0" h="9490">
                <a:moveTo>
                  <a:pt x="10740" y="6979"/>
                </a:moveTo>
                <a:lnTo>
                  <a:pt x="424" y="0"/>
                </a:lnTo>
                <a:cubicBezTo>
                  <a:pt x="283" y="3043"/>
                  <a:pt x="141" y="5235"/>
                  <a:pt x="0" y="8278"/>
                </a:cubicBezTo>
                <a:lnTo>
                  <a:pt x="10043" y="9490"/>
                </a:lnTo>
                <a:lnTo>
                  <a:pt x="10740" y="6979"/>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329" name="Group 328">
            <a:extLst>
              <a:ext uri="{FF2B5EF4-FFF2-40B4-BE49-F238E27FC236}">
                <a16:creationId xmlns:a16="http://schemas.microsoft.com/office/drawing/2014/main" id="{2DB461A9-F46E-8749-BF51-45E92AA6339A}"/>
              </a:ext>
            </a:extLst>
          </p:cNvPr>
          <p:cNvGrpSpPr/>
          <p:nvPr/>
        </p:nvGrpSpPr>
        <p:grpSpPr>
          <a:xfrm>
            <a:off x="1560061" y="3813667"/>
            <a:ext cx="462212" cy="652040"/>
            <a:chOff x="10910964" y="2513124"/>
            <a:chExt cx="586769" cy="904023"/>
          </a:xfrm>
        </p:grpSpPr>
        <p:sp>
          <p:nvSpPr>
            <p:cNvPr id="330" name="Rectangle 329">
              <a:extLst>
                <a:ext uri="{FF2B5EF4-FFF2-40B4-BE49-F238E27FC236}">
                  <a16:creationId xmlns:a16="http://schemas.microsoft.com/office/drawing/2014/main" id="{7D39F858-8BB0-A642-89CC-2F019B33E69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331" name="Straight Connector 330">
              <a:extLst>
                <a:ext uri="{FF2B5EF4-FFF2-40B4-BE49-F238E27FC236}">
                  <a16:creationId xmlns:a16="http://schemas.microsoft.com/office/drawing/2014/main" id="{B201F6E9-50D4-2949-B445-79D78C6E2F8A}"/>
                </a:ext>
              </a:extLst>
            </p:cNvPr>
            <p:cNvCxnSpPr/>
            <p:nvPr/>
          </p:nvCxnSpPr>
          <p:spPr>
            <a:xfrm>
              <a:off x="10910964"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CED38CC1-6A45-214C-BEAA-3AA92EF84406}"/>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55F19835-EB3A-3D40-8C3C-0E365455DD32}"/>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F1796FFE-1845-5840-8B13-398696D75E0E}"/>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5" name="Freeform 347">
            <a:extLst>
              <a:ext uri="{FF2B5EF4-FFF2-40B4-BE49-F238E27FC236}">
                <a16:creationId xmlns:a16="http://schemas.microsoft.com/office/drawing/2014/main" id="{84CB63DB-E546-6447-B0B5-8E43F3CC8290}"/>
              </a:ext>
            </a:extLst>
          </p:cNvPr>
          <p:cNvSpPr>
            <a:spLocks/>
          </p:cNvSpPr>
          <p:nvPr/>
        </p:nvSpPr>
        <p:spPr bwMode="auto">
          <a:xfrm>
            <a:off x="6076950" y="3919573"/>
            <a:ext cx="126737" cy="84191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000 w 10000"/>
              <a:gd name="connsiteY0" fmla="*/ 9953 h 11066"/>
              <a:gd name="connsiteX1" fmla="*/ 328 w 10000"/>
              <a:gd name="connsiteY1" fmla="*/ 0 h 11066"/>
              <a:gd name="connsiteX2" fmla="*/ 0 w 10000"/>
              <a:gd name="connsiteY2" fmla="*/ 9533 h 11066"/>
              <a:gd name="connsiteX3" fmla="*/ 6605 w 10000"/>
              <a:gd name="connsiteY3" fmla="*/ 11066 h 11066"/>
              <a:gd name="connsiteX4" fmla="*/ 10000 w 10000"/>
              <a:gd name="connsiteY4" fmla="*/ 9953 h 11066"/>
              <a:gd name="connsiteX0" fmla="*/ 7144 w 7144"/>
              <a:gd name="connsiteY0" fmla="*/ 7022 h 11066"/>
              <a:gd name="connsiteX1" fmla="*/ 328 w 7144"/>
              <a:gd name="connsiteY1" fmla="*/ 0 h 11066"/>
              <a:gd name="connsiteX2" fmla="*/ 0 w 7144"/>
              <a:gd name="connsiteY2" fmla="*/ 9533 h 11066"/>
              <a:gd name="connsiteX3" fmla="*/ 6605 w 7144"/>
              <a:gd name="connsiteY3" fmla="*/ 11066 h 11066"/>
              <a:gd name="connsiteX4" fmla="*/ 7144 w 7144"/>
              <a:gd name="connsiteY4" fmla="*/ 7022 h 1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4" h="11066">
                <a:moveTo>
                  <a:pt x="7144" y="7022"/>
                </a:moveTo>
                <a:lnTo>
                  <a:pt x="328" y="0"/>
                </a:lnTo>
                <a:cubicBezTo>
                  <a:pt x="219" y="3178"/>
                  <a:pt x="109" y="6355"/>
                  <a:pt x="0" y="9533"/>
                </a:cubicBezTo>
                <a:lnTo>
                  <a:pt x="6605" y="11066"/>
                </a:lnTo>
                <a:cubicBezTo>
                  <a:pt x="6785" y="9718"/>
                  <a:pt x="6964" y="8370"/>
                  <a:pt x="7144" y="7022"/>
                </a:cubicBez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323" name="Group 322">
            <a:extLst>
              <a:ext uri="{FF2B5EF4-FFF2-40B4-BE49-F238E27FC236}">
                <a16:creationId xmlns:a16="http://schemas.microsoft.com/office/drawing/2014/main" id="{EECEBAA5-183F-9943-8745-DBAE2D8B7061}"/>
              </a:ext>
            </a:extLst>
          </p:cNvPr>
          <p:cNvGrpSpPr/>
          <p:nvPr/>
        </p:nvGrpSpPr>
        <p:grpSpPr>
          <a:xfrm>
            <a:off x="5628132" y="3973009"/>
            <a:ext cx="462211" cy="652040"/>
            <a:chOff x="10910965" y="2513124"/>
            <a:chExt cx="586768" cy="904023"/>
          </a:xfrm>
        </p:grpSpPr>
        <p:sp>
          <p:nvSpPr>
            <p:cNvPr id="324" name="Rectangle 323">
              <a:extLst>
                <a:ext uri="{FF2B5EF4-FFF2-40B4-BE49-F238E27FC236}">
                  <a16:creationId xmlns:a16="http://schemas.microsoft.com/office/drawing/2014/main" id="{9D6A6B6B-5FD6-2346-A3EE-BD1582FAB001}"/>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325" name="Straight Connector 324">
              <a:extLst>
                <a:ext uri="{FF2B5EF4-FFF2-40B4-BE49-F238E27FC236}">
                  <a16:creationId xmlns:a16="http://schemas.microsoft.com/office/drawing/2014/main" id="{0F3D8B01-03BD-E34A-BAFB-7952B32F9270}"/>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0BDB3107-533F-3542-94CF-BC06F61D2FD6}"/>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64DC87E4-F7BE-8A4B-91C3-596857C5FB13}"/>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7C12250-985A-8B45-B946-123BAC2C8B7B}"/>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6" name="Freeform 344">
            <a:extLst>
              <a:ext uri="{FF2B5EF4-FFF2-40B4-BE49-F238E27FC236}">
                <a16:creationId xmlns:a16="http://schemas.microsoft.com/office/drawing/2014/main" id="{F7EB3EDB-2BCE-F949-BF32-4926B0702E72}"/>
              </a:ext>
            </a:extLst>
          </p:cNvPr>
          <p:cNvSpPr>
            <a:spLocks/>
          </p:cNvSpPr>
          <p:nvPr/>
        </p:nvSpPr>
        <p:spPr bwMode="auto">
          <a:xfrm>
            <a:off x="6429018" y="2412048"/>
            <a:ext cx="167273" cy="933134"/>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9429 w 9429"/>
              <a:gd name="connsiteY0" fmla="*/ 8488 h 10000"/>
              <a:gd name="connsiteX1" fmla="*/ 328 w 9429"/>
              <a:gd name="connsiteY1" fmla="*/ 0 h 10000"/>
              <a:gd name="connsiteX2" fmla="*/ 0 w 9429"/>
              <a:gd name="connsiteY2" fmla="*/ 9533 h 10000"/>
              <a:gd name="connsiteX3" fmla="*/ 5082 w 9429"/>
              <a:gd name="connsiteY3" fmla="*/ 10000 h 10000"/>
              <a:gd name="connsiteX4" fmla="*/ 9429 w 9429"/>
              <a:gd name="connsiteY4" fmla="*/ 8488 h 10000"/>
              <a:gd name="connsiteX0" fmla="*/ 10000 w 10000"/>
              <a:gd name="connsiteY0" fmla="*/ 8488 h 12265"/>
              <a:gd name="connsiteX1" fmla="*/ 348 w 10000"/>
              <a:gd name="connsiteY1" fmla="*/ 0 h 12265"/>
              <a:gd name="connsiteX2" fmla="*/ 0 w 10000"/>
              <a:gd name="connsiteY2" fmla="*/ 9533 h 12265"/>
              <a:gd name="connsiteX3" fmla="*/ 9025 w 10000"/>
              <a:gd name="connsiteY3" fmla="*/ 12265 h 12265"/>
              <a:gd name="connsiteX4" fmla="*/ 10000 w 10000"/>
              <a:gd name="connsiteY4" fmla="*/ 8488 h 12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2265">
                <a:moveTo>
                  <a:pt x="10000" y="8488"/>
                </a:moveTo>
                <a:lnTo>
                  <a:pt x="348" y="0"/>
                </a:lnTo>
                <a:lnTo>
                  <a:pt x="0" y="9533"/>
                </a:lnTo>
                <a:lnTo>
                  <a:pt x="9025" y="12265"/>
                </a:lnTo>
                <a:lnTo>
                  <a:pt x="10000" y="848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156482"/>
            <a:ext cx="8544983" cy="670967"/>
          </a:xfrm>
        </p:spPr>
        <p:txBody>
          <a:bodyPr>
            <a:normAutofit fontScale="90000"/>
          </a:bodyPr>
          <a:lstStyle/>
          <a:p>
            <a:r>
              <a:rPr lang="en-US" sz="3600" dirty="0"/>
              <a:t>Causes/costs of congestion: scenario 3</a:t>
            </a:r>
            <a:endParaRPr lang="en-US" dirty="0"/>
          </a:p>
        </p:txBody>
      </p:sp>
      <p:sp>
        <p:nvSpPr>
          <p:cNvPr id="173" name="Rectangle 3">
            <a:extLst>
              <a:ext uri="{FF2B5EF4-FFF2-40B4-BE49-F238E27FC236}">
                <a16:creationId xmlns:a16="http://schemas.microsoft.com/office/drawing/2014/main" id="{99753E1D-5DEC-E947-8B37-6AF7D72D62A8}"/>
              </a:ext>
            </a:extLst>
          </p:cNvPr>
          <p:cNvSpPr txBox="1">
            <a:spLocks noChangeArrowheads="1"/>
          </p:cNvSpPr>
          <p:nvPr/>
        </p:nvSpPr>
        <p:spPr>
          <a:xfrm>
            <a:off x="702469" y="990600"/>
            <a:ext cx="2840831" cy="935831"/>
          </a:xfrm>
          <a:prstGeom prst="rect">
            <a:avLst/>
          </a:prstGeom>
        </p:spPr>
        <p:txBody>
          <a:bodyPr vert="horz" lIns="68580" tIns="34290" rIns="68580" bIns="3429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Font typeface="Wingdings" charset="2"/>
              <a:buChar char="§"/>
              <a:defRPr/>
            </a:pPr>
            <a:r>
              <a:rPr lang="en-US" sz="1800" i="1" dirty="0">
                <a:solidFill>
                  <a:prstClr val="black"/>
                </a:solidFill>
                <a:latin typeface="Calibri" panose="020F0502020204030204"/>
              </a:rPr>
              <a:t>four </a:t>
            </a:r>
            <a:r>
              <a:rPr lang="en-US" sz="1800" dirty="0">
                <a:solidFill>
                  <a:prstClr val="black"/>
                </a:solidFill>
                <a:latin typeface="Calibri" panose="020F0502020204030204"/>
              </a:rPr>
              <a:t>senders</a:t>
            </a:r>
          </a:p>
          <a:p>
            <a:pPr marL="264319" indent="-166688" defTabSz="685800">
              <a:spcBef>
                <a:spcPts val="750"/>
              </a:spcBef>
              <a:buFont typeface="Wingdings" charset="2"/>
              <a:buChar char="§"/>
              <a:defRPr/>
            </a:pPr>
            <a:r>
              <a:rPr lang="en-US" sz="1800" i="1" dirty="0">
                <a:solidFill>
                  <a:prstClr val="black"/>
                </a:solidFill>
                <a:latin typeface="Calibri" panose="020F0502020204030204"/>
              </a:rPr>
              <a:t>multi-hop</a:t>
            </a:r>
            <a:r>
              <a:rPr lang="en-US" sz="1800" dirty="0">
                <a:solidFill>
                  <a:prstClr val="black"/>
                </a:solidFill>
                <a:latin typeface="Calibri" panose="020F0502020204030204"/>
              </a:rPr>
              <a:t> paths</a:t>
            </a:r>
          </a:p>
          <a:p>
            <a:pPr marL="264319" indent="-166688" defTabSz="685800">
              <a:spcBef>
                <a:spcPts val="750"/>
              </a:spcBef>
              <a:buFont typeface="Wingdings" charset="2"/>
              <a:buChar char="§"/>
              <a:defRPr/>
            </a:pPr>
            <a:r>
              <a:rPr lang="en-US" sz="1800" dirty="0">
                <a:solidFill>
                  <a:prstClr val="black"/>
                </a:solidFill>
                <a:latin typeface="Calibri" panose="020F0502020204030204"/>
              </a:rPr>
              <a:t>timeout/retransmit</a:t>
            </a:r>
          </a:p>
          <a:p>
            <a:pPr marL="264319" indent="-166688" defTabSz="685800">
              <a:spcBef>
                <a:spcPts val="750"/>
              </a:spcBef>
              <a:buFont typeface="Wingdings" charset="2"/>
              <a:buChar char="§"/>
              <a:defRPr/>
            </a:pPr>
            <a:endParaRPr lang="en-US" sz="2100" dirty="0">
              <a:solidFill>
                <a:prstClr val="black"/>
              </a:solidFill>
              <a:latin typeface="Calibri" panose="020F0502020204030204"/>
            </a:endParaRPr>
          </a:p>
        </p:txBody>
      </p:sp>
      <p:sp>
        <p:nvSpPr>
          <p:cNvPr id="174" name="Rectangle 7">
            <a:extLst>
              <a:ext uri="{FF2B5EF4-FFF2-40B4-BE49-F238E27FC236}">
                <a16:creationId xmlns:a16="http://schemas.microsoft.com/office/drawing/2014/main" id="{2D1E8573-2F28-9941-A79E-BF2F04742572}"/>
              </a:ext>
            </a:extLst>
          </p:cNvPr>
          <p:cNvSpPr>
            <a:spLocks noChangeArrowheads="1"/>
          </p:cNvSpPr>
          <p:nvPr/>
        </p:nvSpPr>
        <p:spPr bwMode="auto">
          <a:xfrm>
            <a:off x="3550444" y="954881"/>
            <a:ext cx="4698206" cy="3945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257175" indent="-257175" defTabSz="685800">
              <a:lnSpc>
                <a:spcPct val="85000"/>
              </a:lnSpc>
              <a:spcBef>
                <a:spcPct val="20000"/>
              </a:spcBef>
              <a:buClr>
                <a:srgbClr val="000099"/>
              </a:buClr>
              <a:buSzPct val="65000"/>
              <a:defRPr/>
            </a:pPr>
            <a:r>
              <a:rPr lang="en-US" altLang="en-US" sz="2100" u="sng" kern="1200" dirty="0">
                <a:solidFill>
                  <a:srgbClr val="CC0000"/>
                </a:solidFill>
                <a:latin typeface="Calibri" panose="020F0502020204030204"/>
                <a:cs typeface="+mn-cs"/>
              </a:rPr>
              <a:t>Q:</a:t>
            </a:r>
            <a:r>
              <a:rPr lang="en-US" altLang="en-US" sz="1800" kern="1200" dirty="0">
                <a:solidFill>
                  <a:srgbClr val="FF0000"/>
                </a:solidFill>
                <a:latin typeface="Calibri" panose="020F0502020204030204"/>
                <a:cs typeface="+mn-cs"/>
              </a:rPr>
              <a:t> </a:t>
            </a:r>
            <a:r>
              <a:rPr lang="en-US" altLang="en-US" sz="1800" kern="1200" dirty="0">
                <a:solidFill>
                  <a:prstClr val="black"/>
                </a:solidFill>
                <a:latin typeface="Calibri" panose="020F0502020204030204"/>
                <a:cs typeface="+mn-cs"/>
              </a:rPr>
              <a:t>what happens as </a:t>
            </a:r>
            <a:r>
              <a:rPr lang="en-US" altLang="en-US" sz="1800" kern="1200" dirty="0" err="1">
                <a:solidFill>
                  <a:srgbClr val="CC0000"/>
                </a:solidFill>
                <a:latin typeface="Symbol" pitchFamily="2" charset="2"/>
                <a:cs typeface="+mn-cs"/>
              </a:rPr>
              <a:t>l</a:t>
            </a:r>
            <a:r>
              <a:rPr lang="en-US" altLang="en-US" sz="1800" kern="1200" baseline="-25000" dirty="0" err="1">
                <a:solidFill>
                  <a:srgbClr val="CC0000"/>
                </a:solidFill>
                <a:latin typeface="Gill Sans MT" panose="020B0502020104020203" pitchFamily="34" charset="77"/>
                <a:cs typeface="+mn-cs"/>
              </a:rPr>
              <a:t>in</a:t>
            </a:r>
            <a:r>
              <a:rPr lang="en-US" altLang="en-US" sz="1800" kern="1200" dirty="0">
                <a:solidFill>
                  <a:srgbClr val="CC0000"/>
                </a:solidFill>
                <a:latin typeface="Gill Sans MT" panose="020B0502020104020203" pitchFamily="34" charset="77"/>
                <a:cs typeface="+mn-cs"/>
              </a:rPr>
              <a:t> </a:t>
            </a:r>
            <a:r>
              <a:rPr lang="en-US" altLang="en-US" sz="1800" kern="1200" dirty="0">
                <a:solidFill>
                  <a:prstClr val="black"/>
                </a:solidFill>
                <a:latin typeface="Calibri" panose="020F0502020204030204"/>
                <a:cs typeface="+mn-cs"/>
              </a:rPr>
              <a:t>and</a:t>
            </a:r>
            <a:r>
              <a:rPr lang="en-US" altLang="en-US" sz="1800" kern="1200" dirty="0">
                <a:solidFill>
                  <a:prstClr val="black"/>
                </a:solidFill>
                <a:latin typeface="Gill Sans MT" panose="020B0502020104020203" pitchFamily="34" charset="77"/>
                <a:cs typeface="+mn-cs"/>
              </a:rPr>
              <a:t> </a:t>
            </a:r>
            <a:r>
              <a:rPr lang="en-US" altLang="en-US" sz="1800" kern="1200" dirty="0" err="1">
                <a:solidFill>
                  <a:srgbClr val="CC0000"/>
                </a:solidFill>
                <a:latin typeface="Symbol" pitchFamily="2" charset="2"/>
                <a:cs typeface="+mn-cs"/>
              </a:rPr>
              <a:t>l</a:t>
            </a:r>
            <a:r>
              <a:rPr lang="en-US" altLang="en-US" sz="1800" kern="1200" baseline="-25000" dirty="0" err="1">
                <a:solidFill>
                  <a:srgbClr val="CC0000"/>
                </a:solidFill>
                <a:latin typeface="Gill Sans MT" panose="020B0502020104020203" pitchFamily="34" charset="77"/>
                <a:cs typeface="+mn-cs"/>
              </a:rPr>
              <a:t>in</a:t>
            </a:r>
            <a:r>
              <a:rPr lang="ja-JP" altLang="en-US" sz="1800" b="1" kern="1200" baseline="30000">
                <a:solidFill>
                  <a:srgbClr val="CC0000"/>
                </a:solidFill>
                <a:latin typeface="Arial" panose="020B0604020202020204" pitchFamily="34" charset="0"/>
                <a:cs typeface="Arial" panose="020B0604020202020204" pitchFamily="34" charset="0"/>
              </a:rPr>
              <a:t>’</a:t>
            </a:r>
            <a:r>
              <a:rPr lang="en-US" altLang="ja-JP" sz="1800" kern="1200" dirty="0">
                <a:solidFill>
                  <a:prstClr val="black"/>
                </a:solidFill>
                <a:latin typeface="Gill Sans MT" panose="020B0502020104020203" pitchFamily="34" charset="77"/>
                <a:cs typeface="+mn-cs"/>
              </a:rPr>
              <a:t> </a:t>
            </a:r>
            <a:r>
              <a:rPr lang="en-US" altLang="ja-JP" sz="1800" kern="1200" dirty="0">
                <a:solidFill>
                  <a:prstClr val="black"/>
                </a:solidFill>
                <a:latin typeface="Calibri" panose="020F0502020204030204"/>
                <a:cs typeface="+mn-cs"/>
              </a:rPr>
              <a:t>increase ?</a:t>
            </a:r>
            <a:endParaRPr lang="en-US" altLang="en-US" sz="1800" kern="1200" dirty="0">
              <a:solidFill>
                <a:prstClr val="black"/>
              </a:solidFill>
              <a:latin typeface="Calibri" panose="020F0502020204030204"/>
              <a:cs typeface="+mn-cs"/>
            </a:endParaRPr>
          </a:p>
        </p:txBody>
      </p:sp>
      <p:sp>
        <p:nvSpPr>
          <p:cNvPr id="176" name="Rectangle 356">
            <a:extLst>
              <a:ext uri="{FF2B5EF4-FFF2-40B4-BE49-F238E27FC236}">
                <a16:creationId xmlns:a16="http://schemas.microsoft.com/office/drawing/2014/main" id="{F4C88F76-884B-3642-8A4C-9AF73E19454E}"/>
              </a:ext>
            </a:extLst>
          </p:cNvPr>
          <p:cNvSpPr>
            <a:spLocks noChangeArrowheads="1"/>
          </p:cNvSpPr>
          <p:nvPr/>
        </p:nvSpPr>
        <p:spPr bwMode="auto">
          <a:xfrm>
            <a:off x="3573196" y="1353705"/>
            <a:ext cx="5245894" cy="800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257175" indent="-257175" defTabSz="685800">
              <a:lnSpc>
                <a:spcPct val="85000"/>
              </a:lnSpc>
              <a:spcBef>
                <a:spcPct val="20000"/>
              </a:spcBef>
              <a:buClr>
                <a:srgbClr val="000099"/>
              </a:buClr>
              <a:buSzPct val="65000"/>
              <a:defRPr/>
            </a:pPr>
            <a:r>
              <a:rPr lang="en-US" altLang="en-US" sz="2100" u="sng" kern="1200" dirty="0">
                <a:solidFill>
                  <a:srgbClr val="CC0000"/>
                </a:solidFill>
                <a:latin typeface="Calibri" panose="020F0502020204030204"/>
                <a:cs typeface="+mn-cs"/>
              </a:rPr>
              <a:t>A:</a:t>
            </a:r>
            <a:r>
              <a:rPr lang="en-US" altLang="en-US" sz="1800" kern="1200" dirty="0">
                <a:solidFill>
                  <a:srgbClr val="FF0000"/>
                </a:solidFill>
                <a:latin typeface="Calibri" panose="020F0502020204030204"/>
                <a:cs typeface="+mn-cs"/>
              </a:rPr>
              <a:t> </a:t>
            </a:r>
            <a:r>
              <a:rPr lang="en-US" altLang="en-US" sz="1800" kern="1200" dirty="0">
                <a:solidFill>
                  <a:prstClr val="black"/>
                </a:solidFill>
                <a:latin typeface="Calibri" panose="020F0502020204030204"/>
                <a:cs typeface="+mn-cs"/>
              </a:rPr>
              <a:t>as red  </a:t>
            </a:r>
            <a:r>
              <a:rPr lang="en-US" altLang="en-US" sz="1800" kern="1200" dirty="0" err="1">
                <a:solidFill>
                  <a:srgbClr val="CC0000"/>
                </a:solidFill>
                <a:latin typeface="Symbol" pitchFamily="2" charset="2"/>
                <a:cs typeface="+mn-cs"/>
              </a:rPr>
              <a:t>l</a:t>
            </a:r>
            <a:r>
              <a:rPr lang="en-US" altLang="en-US" sz="1800" kern="1200" baseline="-25000" dirty="0" err="1">
                <a:solidFill>
                  <a:srgbClr val="CC0000"/>
                </a:solidFill>
                <a:latin typeface="Gill Sans MT" panose="020B0502020104020203" pitchFamily="34" charset="77"/>
                <a:cs typeface="+mn-cs"/>
              </a:rPr>
              <a:t>in</a:t>
            </a:r>
            <a:r>
              <a:rPr lang="ja-JP" altLang="en-US" sz="1800" kern="1200" baseline="30000">
                <a:solidFill>
                  <a:srgbClr val="CC0000"/>
                </a:solidFill>
                <a:latin typeface="Arial" panose="020B0604020202020204" pitchFamily="34" charset="0"/>
                <a:cs typeface="Arial" panose="020B0604020202020204" pitchFamily="34" charset="0"/>
              </a:rPr>
              <a:t>’</a:t>
            </a:r>
            <a:r>
              <a:rPr lang="en-US" altLang="ja-JP" sz="1800" kern="1200" dirty="0">
                <a:solidFill>
                  <a:prstClr val="black"/>
                </a:solidFill>
                <a:latin typeface="Arial" panose="020B0604020202020204" pitchFamily="34" charset="0"/>
                <a:cs typeface="Arial" panose="020B0604020202020204" pitchFamily="34" charset="0"/>
              </a:rPr>
              <a:t> </a:t>
            </a:r>
            <a:r>
              <a:rPr lang="en-US" altLang="ja-JP" sz="1800" kern="1200" dirty="0">
                <a:solidFill>
                  <a:prstClr val="black"/>
                </a:solidFill>
                <a:latin typeface="Calibri" panose="020F0502020204030204"/>
                <a:cs typeface="+mn-cs"/>
              </a:rPr>
              <a:t>increases, all arriving blue pkts at upper queue are dropped, blue throughput </a:t>
            </a:r>
            <a:r>
              <a:rPr lang="en-US" altLang="ja-JP" sz="1800" kern="1200" dirty="0">
                <a:solidFill>
                  <a:prstClr val="black"/>
                </a:solidFill>
                <a:latin typeface="Wingdings 3" pitchFamily="2" charset="2"/>
                <a:cs typeface="+mn-cs"/>
              </a:rPr>
              <a:t>g</a:t>
            </a:r>
            <a:r>
              <a:rPr lang="en-US" altLang="ja-JP" sz="1800" kern="1200" dirty="0">
                <a:solidFill>
                  <a:prstClr val="black"/>
                </a:solidFill>
                <a:latin typeface="Gill Sans MT" panose="020B0502020104020203" pitchFamily="34" charset="77"/>
                <a:cs typeface="+mn-cs"/>
              </a:rPr>
              <a:t> </a:t>
            </a:r>
            <a:r>
              <a:rPr lang="en-US" altLang="ja-JP" sz="1800" kern="1200" dirty="0">
                <a:solidFill>
                  <a:prstClr val="black"/>
                </a:solidFill>
                <a:latin typeface="Calibri" panose="020F0502020204030204"/>
                <a:cs typeface="+mn-cs"/>
              </a:rPr>
              <a:t>0</a:t>
            </a:r>
            <a:endParaRPr lang="en-US" altLang="en-US" sz="1800" kern="1200" dirty="0">
              <a:solidFill>
                <a:prstClr val="black"/>
              </a:solidFill>
              <a:latin typeface="Calibri" panose="020F0502020204030204"/>
              <a:cs typeface="+mn-cs"/>
            </a:endParaRPr>
          </a:p>
        </p:txBody>
      </p:sp>
      <p:grpSp>
        <p:nvGrpSpPr>
          <p:cNvPr id="1036" name="Group 1035">
            <a:extLst>
              <a:ext uri="{FF2B5EF4-FFF2-40B4-BE49-F238E27FC236}">
                <a16:creationId xmlns:a16="http://schemas.microsoft.com/office/drawing/2014/main" id="{1590867D-F685-4246-ABDB-FB690B552C22}"/>
              </a:ext>
            </a:extLst>
          </p:cNvPr>
          <p:cNvGrpSpPr/>
          <p:nvPr/>
        </p:nvGrpSpPr>
        <p:grpSpPr>
          <a:xfrm>
            <a:off x="4261639" y="3292458"/>
            <a:ext cx="761739" cy="342211"/>
            <a:chOff x="7493876" y="2774731"/>
            <a:chExt cx="1481958" cy="894622"/>
          </a:xfrm>
        </p:grpSpPr>
        <p:sp>
          <p:nvSpPr>
            <p:cNvPr id="1037" name="Freeform 1036">
              <a:extLst>
                <a:ext uri="{FF2B5EF4-FFF2-40B4-BE49-F238E27FC236}">
                  <a16:creationId xmlns:a16="http://schemas.microsoft.com/office/drawing/2014/main" id="{7E35F043-BF45-9F46-96E3-BB3ADBEDD6E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038" name="Oval 1037">
              <a:extLst>
                <a:ext uri="{FF2B5EF4-FFF2-40B4-BE49-F238E27FC236}">
                  <a16:creationId xmlns:a16="http://schemas.microsoft.com/office/drawing/2014/main" id="{A5ADF05E-2312-1D4F-9BE0-1759E9B9353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039" name="Group 1038">
              <a:extLst>
                <a:ext uri="{FF2B5EF4-FFF2-40B4-BE49-F238E27FC236}">
                  <a16:creationId xmlns:a16="http://schemas.microsoft.com/office/drawing/2014/main" id="{7FACC5C7-906C-2B46-A172-006761C86F1E}"/>
                </a:ext>
              </a:extLst>
            </p:cNvPr>
            <p:cNvGrpSpPr/>
            <p:nvPr/>
          </p:nvGrpSpPr>
          <p:grpSpPr>
            <a:xfrm>
              <a:off x="7713663" y="2848339"/>
              <a:ext cx="1042107" cy="425543"/>
              <a:chOff x="7786941" y="2884917"/>
              <a:chExt cx="897649" cy="353919"/>
            </a:xfrm>
          </p:grpSpPr>
          <p:sp>
            <p:nvSpPr>
              <p:cNvPr id="1040" name="Freeform 1039">
                <a:extLst>
                  <a:ext uri="{FF2B5EF4-FFF2-40B4-BE49-F238E27FC236}">
                    <a16:creationId xmlns:a16="http://schemas.microsoft.com/office/drawing/2014/main" id="{9AAEEAEF-FEE3-4C4F-A60E-ECD453E41A3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041" name="Freeform 1040">
                <a:extLst>
                  <a:ext uri="{FF2B5EF4-FFF2-40B4-BE49-F238E27FC236}">
                    <a16:creationId xmlns:a16="http://schemas.microsoft.com/office/drawing/2014/main" id="{848C9694-3AFB-E942-B20A-3BD722A4102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042" name="Freeform 1041">
                <a:extLst>
                  <a:ext uri="{FF2B5EF4-FFF2-40B4-BE49-F238E27FC236}">
                    <a16:creationId xmlns:a16="http://schemas.microsoft.com/office/drawing/2014/main" id="{17CFC228-2824-994D-9EA7-CCABCA1A5AD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043" name="Freeform 1042">
                <a:extLst>
                  <a:ext uri="{FF2B5EF4-FFF2-40B4-BE49-F238E27FC236}">
                    <a16:creationId xmlns:a16="http://schemas.microsoft.com/office/drawing/2014/main" id="{A7328784-CE2A-0440-8AE9-F80D315E67D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028" name="Group 1027">
            <a:extLst>
              <a:ext uri="{FF2B5EF4-FFF2-40B4-BE49-F238E27FC236}">
                <a16:creationId xmlns:a16="http://schemas.microsoft.com/office/drawing/2014/main" id="{D5682828-EA87-794F-BF60-819D7667E9EF}"/>
              </a:ext>
            </a:extLst>
          </p:cNvPr>
          <p:cNvGrpSpPr/>
          <p:nvPr/>
        </p:nvGrpSpPr>
        <p:grpSpPr>
          <a:xfrm>
            <a:off x="4472119" y="3842337"/>
            <a:ext cx="761739" cy="342211"/>
            <a:chOff x="7493876" y="2774731"/>
            <a:chExt cx="1481958" cy="894622"/>
          </a:xfrm>
        </p:grpSpPr>
        <p:sp>
          <p:nvSpPr>
            <p:cNvPr id="1029" name="Freeform 1028">
              <a:extLst>
                <a:ext uri="{FF2B5EF4-FFF2-40B4-BE49-F238E27FC236}">
                  <a16:creationId xmlns:a16="http://schemas.microsoft.com/office/drawing/2014/main" id="{2056B1E8-7373-0941-8FA2-77B0D784D6D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030" name="Oval 1029">
              <a:extLst>
                <a:ext uri="{FF2B5EF4-FFF2-40B4-BE49-F238E27FC236}">
                  <a16:creationId xmlns:a16="http://schemas.microsoft.com/office/drawing/2014/main" id="{9FDCC5D4-EA9B-9746-A480-2CC5325E9B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031" name="Group 1030">
              <a:extLst>
                <a:ext uri="{FF2B5EF4-FFF2-40B4-BE49-F238E27FC236}">
                  <a16:creationId xmlns:a16="http://schemas.microsoft.com/office/drawing/2014/main" id="{570F0FCB-D968-1148-B306-F399F70F821D}"/>
                </a:ext>
              </a:extLst>
            </p:cNvPr>
            <p:cNvGrpSpPr/>
            <p:nvPr/>
          </p:nvGrpSpPr>
          <p:grpSpPr>
            <a:xfrm>
              <a:off x="7713663" y="2848339"/>
              <a:ext cx="1042107" cy="425543"/>
              <a:chOff x="7786941" y="2884917"/>
              <a:chExt cx="897649" cy="353919"/>
            </a:xfrm>
          </p:grpSpPr>
          <p:sp>
            <p:nvSpPr>
              <p:cNvPr id="1032" name="Freeform 1031">
                <a:extLst>
                  <a:ext uri="{FF2B5EF4-FFF2-40B4-BE49-F238E27FC236}">
                    <a16:creationId xmlns:a16="http://schemas.microsoft.com/office/drawing/2014/main" id="{418B1C5D-5D51-3B49-BAC8-5A977E7BF6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033" name="Freeform 1032">
                <a:extLst>
                  <a:ext uri="{FF2B5EF4-FFF2-40B4-BE49-F238E27FC236}">
                    <a16:creationId xmlns:a16="http://schemas.microsoft.com/office/drawing/2014/main" id="{D6476B65-5B26-6F41-9399-FA6E2A0A771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034" name="Freeform 1033">
                <a:extLst>
                  <a:ext uri="{FF2B5EF4-FFF2-40B4-BE49-F238E27FC236}">
                    <a16:creationId xmlns:a16="http://schemas.microsoft.com/office/drawing/2014/main" id="{3336FA20-F9EA-F640-8683-B36DE04C429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035" name="Freeform 1034">
                <a:extLst>
                  <a:ext uri="{FF2B5EF4-FFF2-40B4-BE49-F238E27FC236}">
                    <a16:creationId xmlns:a16="http://schemas.microsoft.com/office/drawing/2014/main" id="{F1C9D141-A007-CC4B-AC95-C03639BD621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004" name="Group 1003">
            <a:extLst>
              <a:ext uri="{FF2B5EF4-FFF2-40B4-BE49-F238E27FC236}">
                <a16:creationId xmlns:a16="http://schemas.microsoft.com/office/drawing/2014/main" id="{1972653F-0F1B-604A-B76F-A5AB75CE116D}"/>
              </a:ext>
            </a:extLst>
          </p:cNvPr>
          <p:cNvGrpSpPr/>
          <p:nvPr/>
        </p:nvGrpSpPr>
        <p:grpSpPr>
          <a:xfrm>
            <a:off x="2687967" y="3633198"/>
            <a:ext cx="761739" cy="342211"/>
            <a:chOff x="7493876" y="2774731"/>
            <a:chExt cx="1481958" cy="894622"/>
          </a:xfrm>
        </p:grpSpPr>
        <p:sp>
          <p:nvSpPr>
            <p:cNvPr id="1005" name="Freeform 1004">
              <a:extLst>
                <a:ext uri="{FF2B5EF4-FFF2-40B4-BE49-F238E27FC236}">
                  <a16:creationId xmlns:a16="http://schemas.microsoft.com/office/drawing/2014/main" id="{14F756BD-3FD8-EF4A-ACB9-4374306B1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006" name="Oval 1005">
              <a:extLst>
                <a:ext uri="{FF2B5EF4-FFF2-40B4-BE49-F238E27FC236}">
                  <a16:creationId xmlns:a16="http://schemas.microsoft.com/office/drawing/2014/main" id="{8C7BD2BF-04E8-E048-B37B-2EF4588E9F8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007" name="Group 1006">
              <a:extLst>
                <a:ext uri="{FF2B5EF4-FFF2-40B4-BE49-F238E27FC236}">
                  <a16:creationId xmlns:a16="http://schemas.microsoft.com/office/drawing/2014/main" id="{2F0EBD81-A812-B54E-87D7-F2A2A0F73598}"/>
                </a:ext>
              </a:extLst>
            </p:cNvPr>
            <p:cNvGrpSpPr/>
            <p:nvPr/>
          </p:nvGrpSpPr>
          <p:grpSpPr>
            <a:xfrm>
              <a:off x="7713663" y="2848339"/>
              <a:ext cx="1042107" cy="425543"/>
              <a:chOff x="7786941" y="2884917"/>
              <a:chExt cx="897649" cy="353919"/>
            </a:xfrm>
          </p:grpSpPr>
          <p:sp>
            <p:nvSpPr>
              <p:cNvPr id="1008" name="Freeform 1007">
                <a:extLst>
                  <a:ext uri="{FF2B5EF4-FFF2-40B4-BE49-F238E27FC236}">
                    <a16:creationId xmlns:a16="http://schemas.microsoft.com/office/drawing/2014/main" id="{DA0350AD-6BDD-8742-AD54-D31903BFFBC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009" name="Freeform 1008">
                <a:extLst>
                  <a:ext uri="{FF2B5EF4-FFF2-40B4-BE49-F238E27FC236}">
                    <a16:creationId xmlns:a16="http://schemas.microsoft.com/office/drawing/2014/main" id="{3882FE62-2EF4-8345-A049-B867546B974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010" name="Freeform 1009">
                <a:extLst>
                  <a:ext uri="{FF2B5EF4-FFF2-40B4-BE49-F238E27FC236}">
                    <a16:creationId xmlns:a16="http://schemas.microsoft.com/office/drawing/2014/main" id="{323E0DB7-EDAB-4B44-8CD0-AA680735E84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011" name="Freeform 1010">
                <a:extLst>
                  <a:ext uri="{FF2B5EF4-FFF2-40B4-BE49-F238E27FC236}">
                    <a16:creationId xmlns:a16="http://schemas.microsoft.com/office/drawing/2014/main" id="{859E3ACC-40C8-9E4B-909F-00901CF258D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sp>
        <p:nvSpPr>
          <p:cNvPr id="677" name="Text Box 14">
            <a:extLst>
              <a:ext uri="{FF2B5EF4-FFF2-40B4-BE49-F238E27FC236}">
                <a16:creationId xmlns:a16="http://schemas.microsoft.com/office/drawing/2014/main" id="{A3C80523-A3C7-5A48-AF35-91A54191B320}"/>
              </a:ext>
            </a:extLst>
          </p:cNvPr>
          <p:cNvSpPr txBox="1">
            <a:spLocks noChangeArrowheads="1"/>
          </p:cNvSpPr>
          <p:nvPr/>
        </p:nvSpPr>
        <p:spPr bwMode="auto">
          <a:xfrm>
            <a:off x="3982771" y="2746454"/>
            <a:ext cx="1434704" cy="296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fontAlgn="base">
              <a:lnSpc>
                <a:spcPct val="90000"/>
              </a:lnSpc>
              <a:spcBef>
                <a:spcPct val="0"/>
              </a:spcBef>
              <a:spcAft>
                <a:spcPct val="0"/>
              </a:spcAft>
              <a:buClrTx/>
              <a:defRPr/>
            </a:pPr>
            <a:r>
              <a:rPr lang="en-US" altLang="en-US" sz="1350" kern="1200" dirty="0">
                <a:solidFill>
                  <a:srgbClr val="000000"/>
                </a:solidFill>
                <a:latin typeface="Calibri" panose="020F0502020204030204"/>
                <a:cs typeface="+mn-cs"/>
              </a:rPr>
              <a:t>finite shared output link buffers</a:t>
            </a:r>
          </a:p>
        </p:txBody>
      </p:sp>
      <p:sp>
        <p:nvSpPr>
          <p:cNvPr id="678" name="Line 15">
            <a:extLst>
              <a:ext uri="{FF2B5EF4-FFF2-40B4-BE49-F238E27FC236}">
                <a16:creationId xmlns:a16="http://schemas.microsoft.com/office/drawing/2014/main" id="{A54ED1D9-7AF8-1C46-92BF-64AB53B44E8A}"/>
              </a:ext>
            </a:extLst>
          </p:cNvPr>
          <p:cNvSpPr>
            <a:spLocks noChangeShapeType="1"/>
          </p:cNvSpPr>
          <p:nvPr/>
        </p:nvSpPr>
        <p:spPr bwMode="auto">
          <a:xfrm flipH="1">
            <a:off x="3113485" y="3084945"/>
            <a:ext cx="692944" cy="6500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87" name="Text Box 65">
            <a:extLst>
              <a:ext uri="{FF2B5EF4-FFF2-40B4-BE49-F238E27FC236}">
                <a16:creationId xmlns:a16="http://schemas.microsoft.com/office/drawing/2014/main" id="{A6D6C3CB-B52A-B540-B712-B3A1C6545B8B}"/>
              </a:ext>
            </a:extLst>
          </p:cNvPr>
          <p:cNvSpPr txBox="1">
            <a:spLocks noChangeArrowheads="1"/>
          </p:cNvSpPr>
          <p:nvPr/>
        </p:nvSpPr>
        <p:spPr bwMode="auto">
          <a:xfrm>
            <a:off x="2994422" y="2084820"/>
            <a:ext cx="551259" cy="17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050" kern="1200">
                <a:solidFill>
                  <a:srgbClr val="000000"/>
                </a:solidFill>
                <a:latin typeface="Arial" panose="020B0604020202020204" pitchFamily="34" charset="0"/>
                <a:cs typeface="+mn-cs"/>
              </a:rPr>
              <a:t>Host A</a:t>
            </a:r>
          </a:p>
        </p:txBody>
      </p:sp>
      <p:sp>
        <p:nvSpPr>
          <p:cNvPr id="688" name="Line 67">
            <a:extLst>
              <a:ext uri="{FF2B5EF4-FFF2-40B4-BE49-F238E27FC236}">
                <a16:creationId xmlns:a16="http://schemas.microsoft.com/office/drawing/2014/main" id="{4C1968E6-EC62-094F-BD83-D9CA6A530514}"/>
              </a:ext>
            </a:extLst>
          </p:cNvPr>
          <p:cNvSpPr>
            <a:spLocks noChangeShapeType="1"/>
          </p:cNvSpPr>
          <p:nvPr/>
        </p:nvSpPr>
        <p:spPr bwMode="auto">
          <a:xfrm flipH="1">
            <a:off x="1401097" y="4577987"/>
            <a:ext cx="184692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96" name="Line 117">
            <a:extLst>
              <a:ext uri="{FF2B5EF4-FFF2-40B4-BE49-F238E27FC236}">
                <a16:creationId xmlns:a16="http://schemas.microsoft.com/office/drawing/2014/main" id="{52940752-F616-324B-80EA-ECAB405BF34E}"/>
              </a:ext>
            </a:extLst>
          </p:cNvPr>
          <p:cNvSpPr>
            <a:spLocks noChangeShapeType="1"/>
          </p:cNvSpPr>
          <p:nvPr/>
        </p:nvSpPr>
        <p:spPr bwMode="auto">
          <a:xfrm flipH="1" flipV="1">
            <a:off x="3477816" y="3407604"/>
            <a:ext cx="1017984" cy="130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97" name="Line 118">
            <a:extLst>
              <a:ext uri="{FF2B5EF4-FFF2-40B4-BE49-F238E27FC236}">
                <a16:creationId xmlns:a16="http://schemas.microsoft.com/office/drawing/2014/main" id="{C9FD2B0B-C893-774C-980F-8CD9C6DDBAA3}"/>
              </a:ext>
            </a:extLst>
          </p:cNvPr>
          <p:cNvSpPr>
            <a:spLocks noChangeShapeType="1"/>
          </p:cNvSpPr>
          <p:nvPr/>
        </p:nvSpPr>
        <p:spPr bwMode="auto">
          <a:xfrm flipH="1" flipV="1">
            <a:off x="4726781" y="3420700"/>
            <a:ext cx="671513" cy="714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98" name="Line 119">
            <a:extLst>
              <a:ext uri="{FF2B5EF4-FFF2-40B4-BE49-F238E27FC236}">
                <a16:creationId xmlns:a16="http://schemas.microsoft.com/office/drawing/2014/main" id="{6C25B7AE-261A-0646-8C1E-3F48F28CCE36}"/>
              </a:ext>
            </a:extLst>
          </p:cNvPr>
          <p:cNvSpPr>
            <a:spLocks noChangeShapeType="1"/>
          </p:cNvSpPr>
          <p:nvPr/>
        </p:nvSpPr>
        <p:spPr bwMode="auto">
          <a:xfrm flipH="1">
            <a:off x="4770834" y="3055374"/>
            <a:ext cx="1003159" cy="10154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99" name="Line 120">
            <a:extLst>
              <a:ext uri="{FF2B5EF4-FFF2-40B4-BE49-F238E27FC236}">
                <a16:creationId xmlns:a16="http://schemas.microsoft.com/office/drawing/2014/main" id="{323341B4-BD94-8040-82E9-99EC24A84587}"/>
              </a:ext>
            </a:extLst>
          </p:cNvPr>
          <p:cNvSpPr>
            <a:spLocks noChangeShapeType="1"/>
          </p:cNvSpPr>
          <p:nvPr/>
        </p:nvSpPr>
        <p:spPr bwMode="auto">
          <a:xfrm flipH="1">
            <a:off x="5765764" y="3058220"/>
            <a:ext cx="32980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D478B0D0-619F-7349-B4E5-DCEC3A9A7101}"/>
              </a:ext>
            </a:extLst>
          </p:cNvPr>
          <p:cNvGrpSpPr/>
          <p:nvPr/>
        </p:nvGrpSpPr>
        <p:grpSpPr>
          <a:xfrm>
            <a:off x="5270305" y="3609174"/>
            <a:ext cx="478457" cy="451816"/>
            <a:chOff x="7027073" y="4812231"/>
            <a:chExt cx="637943" cy="602421"/>
          </a:xfrm>
        </p:grpSpPr>
        <p:sp>
          <p:nvSpPr>
            <p:cNvPr id="753" name="Text Box 216">
              <a:extLst>
                <a:ext uri="{FF2B5EF4-FFF2-40B4-BE49-F238E27FC236}">
                  <a16:creationId xmlns:a16="http://schemas.microsoft.com/office/drawing/2014/main" id="{586CD15E-9DCF-2242-ADC7-0EBB063D0983}"/>
                </a:ext>
              </a:extLst>
            </p:cNvPr>
            <p:cNvSpPr txBox="1">
              <a:spLocks noChangeArrowheads="1"/>
            </p:cNvSpPr>
            <p:nvPr/>
          </p:nvSpPr>
          <p:spPr bwMode="auto">
            <a:xfrm>
              <a:off x="7027073" y="4812231"/>
              <a:ext cx="617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500" kern="1200" dirty="0">
                  <a:solidFill>
                    <a:srgbClr val="C00000"/>
                  </a:solidFill>
                  <a:latin typeface="Symbol" pitchFamily="2" charset="2"/>
                  <a:cs typeface="+mn-cs"/>
                </a:rPr>
                <a:t>l</a:t>
              </a:r>
              <a:r>
                <a:rPr lang="en-US" altLang="en-US" sz="1500" kern="1200" baseline="-25000" dirty="0">
                  <a:solidFill>
                    <a:srgbClr val="C00000"/>
                  </a:solidFill>
                  <a:latin typeface="Arial" panose="020B0604020202020204" pitchFamily="34" charset="0"/>
                  <a:cs typeface="+mn-cs"/>
                </a:rPr>
                <a:t>out</a:t>
              </a:r>
              <a:endParaRPr lang="en-US" altLang="en-US" sz="1500" kern="1200" dirty="0">
                <a:solidFill>
                  <a:srgbClr val="C00000"/>
                </a:solidFill>
                <a:latin typeface="Comic Sans MS" panose="030F0902030302020204" pitchFamily="66" charset="0"/>
                <a:cs typeface="+mn-cs"/>
              </a:endParaRPr>
            </a:p>
          </p:txBody>
        </p:sp>
        <p:sp>
          <p:nvSpPr>
            <p:cNvPr id="754" name="Line 217">
              <a:extLst>
                <a:ext uri="{FF2B5EF4-FFF2-40B4-BE49-F238E27FC236}">
                  <a16:creationId xmlns:a16="http://schemas.microsoft.com/office/drawing/2014/main" id="{676E6049-2186-D442-B4B2-91F3161EB300}"/>
                </a:ext>
              </a:extLst>
            </p:cNvPr>
            <p:cNvSpPr>
              <a:spLocks noChangeShapeType="1"/>
            </p:cNvSpPr>
            <p:nvPr/>
          </p:nvSpPr>
          <p:spPr bwMode="auto">
            <a:xfrm>
              <a:off x="7464991" y="5195577"/>
              <a:ext cx="200025" cy="2190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sp>
        <p:nvSpPr>
          <p:cNvPr id="755" name="Line 218">
            <a:extLst>
              <a:ext uri="{FF2B5EF4-FFF2-40B4-BE49-F238E27FC236}">
                <a16:creationId xmlns:a16="http://schemas.microsoft.com/office/drawing/2014/main" id="{9FC0E2B7-EE1C-0D41-8103-C8FCB3F9E514}"/>
              </a:ext>
            </a:extLst>
          </p:cNvPr>
          <p:cNvSpPr>
            <a:spLocks noChangeShapeType="1"/>
          </p:cNvSpPr>
          <p:nvPr/>
        </p:nvSpPr>
        <p:spPr bwMode="auto">
          <a:xfrm flipH="1">
            <a:off x="4687491" y="3121501"/>
            <a:ext cx="5953" cy="18251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779" name="Line 242">
            <a:extLst>
              <a:ext uri="{FF2B5EF4-FFF2-40B4-BE49-F238E27FC236}">
                <a16:creationId xmlns:a16="http://schemas.microsoft.com/office/drawing/2014/main" id="{064F47BF-3B0B-DE43-9F0E-D139AF6115EB}"/>
              </a:ext>
            </a:extLst>
          </p:cNvPr>
          <p:cNvSpPr>
            <a:spLocks noChangeShapeType="1"/>
          </p:cNvSpPr>
          <p:nvPr/>
        </p:nvSpPr>
        <p:spPr bwMode="auto">
          <a:xfrm>
            <a:off x="4849416" y="2606313"/>
            <a:ext cx="207169" cy="1191"/>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806" name="Line 270">
            <a:extLst>
              <a:ext uri="{FF2B5EF4-FFF2-40B4-BE49-F238E27FC236}">
                <a16:creationId xmlns:a16="http://schemas.microsoft.com/office/drawing/2014/main" id="{E95CA478-DC80-E94D-871D-F0A47C37057C}"/>
              </a:ext>
            </a:extLst>
          </p:cNvPr>
          <p:cNvSpPr>
            <a:spLocks noChangeShapeType="1"/>
          </p:cNvSpPr>
          <p:nvPr/>
        </p:nvSpPr>
        <p:spPr bwMode="auto">
          <a:xfrm flipH="1" flipV="1">
            <a:off x="3477816" y="4563699"/>
            <a:ext cx="2157230" cy="1686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807" name="Line 271">
            <a:extLst>
              <a:ext uri="{FF2B5EF4-FFF2-40B4-BE49-F238E27FC236}">
                <a16:creationId xmlns:a16="http://schemas.microsoft.com/office/drawing/2014/main" id="{27AA192C-A882-6942-AFC6-B10AE7C0042D}"/>
              </a:ext>
            </a:extLst>
          </p:cNvPr>
          <p:cNvSpPr>
            <a:spLocks noChangeShapeType="1"/>
          </p:cNvSpPr>
          <p:nvPr/>
        </p:nvSpPr>
        <p:spPr bwMode="auto">
          <a:xfrm flipH="1">
            <a:off x="4283869" y="4096378"/>
            <a:ext cx="453132" cy="47446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1020" name="Group 1019">
            <a:extLst>
              <a:ext uri="{FF2B5EF4-FFF2-40B4-BE49-F238E27FC236}">
                <a16:creationId xmlns:a16="http://schemas.microsoft.com/office/drawing/2014/main" id="{B351B890-D7B2-6B4A-A54F-9A17DCD4F2A5}"/>
              </a:ext>
            </a:extLst>
          </p:cNvPr>
          <p:cNvGrpSpPr/>
          <p:nvPr/>
        </p:nvGrpSpPr>
        <p:grpSpPr>
          <a:xfrm>
            <a:off x="3086857" y="4433639"/>
            <a:ext cx="692944" cy="319934"/>
            <a:chOff x="7493876" y="2774731"/>
            <a:chExt cx="1481958" cy="894622"/>
          </a:xfrm>
        </p:grpSpPr>
        <p:sp>
          <p:nvSpPr>
            <p:cNvPr id="1021" name="Freeform 1020">
              <a:extLst>
                <a:ext uri="{FF2B5EF4-FFF2-40B4-BE49-F238E27FC236}">
                  <a16:creationId xmlns:a16="http://schemas.microsoft.com/office/drawing/2014/main" id="{BFA1621A-7C33-1442-AABC-8CA9989EF86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022" name="Oval 1021">
              <a:extLst>
                <a:ext uri="{FF2B5EF4-FFF2-40B4-BE49-F238E27FC236}">
                  <a16:creationId xmlns:a16="http://schemas.microsoft.com/office/drawing/2014/main" id="{B432F96D-DCEA-1940-B3EB-10DC273627D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023" name="Group 1022">
              <a:extLst>
                <a:ext uri="{FF2B5EF4-FFF2-40B4-BE49-F238E27FC236}">
                  <a16:creationId xmlns:a16="http://schemas.microsoft.com/office/drawing/2014/main" id="{445733B0-C200-7443-B614-F3CE56262D57}"/>
                </a:ext>
              </a:extLst>
            </p:cNvPr>
            <p:cNvGrpSpPr/>
            <p:nvPr/>
          </p:nvGrpSpPr>
          <p:grpSpPr>
            <a:xfrm>
              <a:off x="7713663" y="2848339"/>
              <a:ext cx="1042107" cy="425543"/>
              <a:chOff x="7786941" y="2884917"/>
              <a:chExt cx="897649" cy="353919"/>
            </a:xfrm>
          </p:grpSpPr>
          <p:sp>
            <p:nvSpPr>
              <p:cNvPr id="1024" name="Freeform 1023">
                <a:extLst>
                  <a:ext uri="{FF2B5EF4-FFF2-40B4-BE49-F238E27FC236}">
                    <a16:creationId xmlns:a16="http://schemas.microsoft.com/office/drawing/2014/main" id="{0B7AFB59-A6AA-4745-8FFB-C21D0E37EE8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025" name="Freeform 1024">
                <a:extLst>
                  <a:ext uri="{FF2B5EF4-FFF2-40B4-BE49-F238E27FC236}">
                    <a16:creationId xmlns:a16="http://schemas.microsoft.com/office/drawing/2014/main" id="{8F342913-D690-FA46-9B73-C46C2CD3D5F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026" name="Freeform 1025">
                <a:extLst>
                  <a:ext uri="{FF2B5EF4-FFF2-40B4-BE49-F238E27FC236}">
                    <a16:creationId xmlns:a16="http://schemas.microsoft.com/office/drawing/2014/main" id="{743F90F2-19F8-FC4B-B6BF-DAAA5DD031B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027" name="Freeform 1026">
                <a:extLst>
                  <a:ext uri="{FF2B5EF4-FFF2-40B4-BE49-F238E27FC236}">
                    <a16:creationId xmlns:a16="http://schemas.microsoft.com/office/drawing/2014/main" id="{75CD2DB9-85B3-D94B-BA98-81974DA70D6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sp>
        <p:nvSpPr>
          <p:cNvPr id="844" name="Line 308">
            <a:extLst>
              <a:ext uri="{FF2B5EF4-FFF2-40B4-BE49-F238E27FC236}">
                <a16:creationId xmlns:a16="http://schemas.microsoft.com/office/drawing/2014/main" id="{A454DE4E-2142-C540-BF6A-3FF871591668}"/>
              </a:ext>
            </a:extLst>
          </p:cNvPr>
          <p:cNvSpPr>
            <a:spLocks noChangeShapeType="1"/>
          </p:cNvSpPr>
          <p:nvPr/>
        </p:nvSpPr>
        <p:spPr bwMode="auto">
          <a:xfrm flipV="1">
            <a:off x="3035797" y="3718357"/>
            <a:ext cx="146378" cy="116633"/>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845" name="Line 309">
            <a:extLst>
              <a:ext uri="{FF2B5EF4-FFF2-40B4-BE49-F238E27FC236}">
                <a16:creationId xmlns:a16="http://schemas.microsoft.com/office/drawing/2014/main" id="{F565347B-4B50-EE43-8424-7BD5F89E83C8}"/>
              </a:ext>
            </a:extLst>
          </p:cNvPr>
          <p:cNvSpPr>
            <a:spLocks noChangeShapeType="1"/>
          </p:cNvSpPr>
          <p:nvPr/>
        </p:nvSpPr>
        <p:spPr bwMode="auto">
          <a:xfrm flipH="1">
            <a:off x="2240756" y="3834990"/>
            <a:ext cx="773906" cy="73704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866" name="Text Box 335">
            <a:extLst>
              <a:ext uri="{FF2B5EF4-FFF2-40B4-BE49-F238E27FC236}">
                <a16:creationId xmlns:a16="http://schemas.microsoft.com/office/drawing/2014/main" id="{EC1F708A-2D5F-F542-854C-75A1D11D8280}"/>
              </a:ext>
            </a:extLst>
          </p:cNvPr>
          <p:cNvSpPr txBox="1">
            <a:spLocks noChangeArrowheads="1"/>
          </p:cNvSpPr>
          <p:nvPr/>
        </p:nvSpPr>
        <p:spPr bwMode="auto">
          <a:xfrm>
            <a:off x="6020991" y="2224123"/>
            <a:ext cx="551259" cy="17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050" kern="1200">
                <a:solidFill>
                  <a:srgbClr val="000000"/>
                </a:solidFill>
                <a:latin typeface="Arial" panose="020B0604020202020204" pitchFamily="34" charset="0"/>
                <a:cs typeface="+mn-cs"/>
              </a:rPr>
              <a:t>Host B</a:t>
            </a:r>
          </a:p>
        </p:txBody>
      </p:sp>
      <p:sp>
        <p:nvSpPr>
          <p:cNvPr id="867" name="Text Box 336">
            <a:extLst>
              <a:ext uri="{FF2B5EF4-FFF2-40B4-BE49-F238E27FC236}">
                <a16:creationId xmlns:a16="http://schemas.microsoft.com/office/drawing/2014/main" id="{F2F32402-4562-6C48-A689-4C8257513152}"/>
              </a:ext>
            </a:extLst>
          </p:cNvPr>
          <p:cNvSpPr txBox="1">
            <a:spLocks noChangeArrowheads="1"/>
          </p:cNvSpPr>
          <p:nvPr/>
        </p:nvSpPr>
        <p:spPr bwMode="auto">
          <a:xfrm>
            <a:off x="5610225" y="3769555"/>
            <a:ext cx="551260" cy="17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050" kern="1200">
                <a:solidFill>
                  <a:srgbClr val="000000"/>
                </a:solidFill>
                <a:latin typeface="Arial" panose="020B0604020202020204" pitchFamily="34" charset="0"/>
                <a:cs typeface="+mn-cs"/>
              </a:rPr>
              <a:t>Host C</a:t>
            </a:r>
          </a:p>
        </p:txBody>
      </p:sp>
      <p:sp>
        <p:nvSpPr>
          <p:cNvPr id="868" name="Text Box 337">
            <a:extLst>
              <a:ext uri="{FF2B5EF4-FFF2-40B4-BE49-F238E27FC236}">
                <a16:creationId xmlns:a16="http://schemas.microsoft.com/office/drawing/2014/main" id="{A4EB824E-664E-C940-8134-7071C617DE94}"/>
              </a:ext>
            </a:extLst>
          </p:cNvPr>
          <p:cNvSpPr txBox="1">
            <a:spLocks noChangeArrowheads="1"/>
          </p:cNvSpPr>
          <p:nvPr/>
        </p:nvSpPr>
        <p:spPr bwMode="auto">
          <a:xfrm>
            <a:off x="1532335" y="3587389"/>
            <a:ext cx="551259" cy="17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050" kern="1200">
                <a:solidFill>
                  <a:srgbClr val="000000"/>
                </a:solidFill>
                <a:latin typeface="Arial" panose="020B0604020202020204" pitchFamily="34" charset="0"/>
                <a:cs typeface="+mn-cs"/>
              </a:rPr>
              <a:t>Host D</a:t>
            </a:r>
          </a:p>
        </p:txBody>
      </p:sp>
      <p:grpSp>
        <p:nvGrpSpPr>
          <p:cNvPr id="4" name="Group 3">
            <a:extLst>
              <a:ext uri="{FF2B5EF4-FFF2-40B4-BE49-F238E27FC236}">
                <a16:creationId xmlns:a16="http://schemas.microsoft.com/office/drawing/2014/main" id="{BD4E31C0-E9C7-C340-B3B9-4C96C464E2BC}"/>
              </a:ext>
            </a:extLst>
          </p:cNvPr>
          <p:cNvGrpSpPr/>
          <p:nvPr/>
        </p:nvGrpSpPr>
        <p:grpSpPr>
          <a:xfrm>
            <a:off x="3306819" y="2055791"/>
            <a:ext cx="1704379" cy="382686"/>
            <a:chOff x="4418013" y="2732134"/>
            <a:chExt cx="2272505" cy="510248"/>
          </a:xfrm>
        </p:grpSpPr>
        <p:sp>
          <p:nvSpPr>
            <p:cNvPr id="752" name="Line 215">
              <a:extLst>
                <a:ext uri="{FF2B5EF4-FFF2-40B4-BE49-F238E27FC236}">
                  <a16:creationId xmlns:a16="http://schemas.microsoft.com/office/drawing/2014/main" id="{EFFD9886-71D4-BB4B-8AB0-19FA954C4965}"/>
                </a:ext>
              </a:extLst>
            </p:cNvPr>
            <p:cNvSpPr>
              <a:spLocks noChangeShapeType="1"/>
            </p:cNvSpPr>
            <p:nvPr/>
          </p:nvSpPr>
          <p:spPr bwMode="auto">
            <a:xfrm flipH="1">
              <a:off x="4541838" y="3055984"/>
              <a:ext cx="295275" cy="1047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solidFill>
                  <a:srgbClr val="C00000"/>
                </a:solidFill>
                <a:latin typeface="Tahoma" panose="020B0604030504040204" pitchFamily="34" charset="0"/>
                <a:ea typeface="ＭＳ Ｐゴシック" panose="020B0600070205080204" pitchFamily="34" charset="-128"/>
                <a:cs typeface="+mn-cs"/>
              </a:endParaRPr>
            </a:p>
          </p:txBody>
        </p:sp>
        <p:sp>
          <p:nvSpPr>
            <p:cNvPr id="781" name="Oval 244">
              <a:extLst>
                <a:ext uri="{FF2B5EF4-FFF2-40B4-BE49-F238E27FC236}">
                  <a16:creationId xmlns:a16="http://schemas.microsoft.com/office/drawing/2014/main" id="{51FAD07D-0B83-F54B-8BC2-AFE24FF0F1A2}"/>
                </a:ext>
              </a:extLst>
            </p:cNvPr>
            <p:cNvSpPr>
              <a:spLocks noChangeArrowheads="1"/>
            </p:cNvSpPr>
            <p:nvPr/>
          </p:nvSpPr>
          <p:spPr bwMode="auto">
            <a:xfrm>
              <a:off x="4418013" y="3151234"/>
              <a:ext cx="90487" cy="9114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C00000"/>
                </a:solidFill>
                <a:cs typeface="+mn-cs"/>
              </a:endParaRPr>
            </a:p>
          </p:txBody>
        </p:sp>
        <p:sp>
          <p:nvSpPr>
            <p:cNvPr id="869" name="Text Box 338">
              <a:extLst>
                <a:ext uri="{FF2B5EF4-FFF2-40B4-BE49-F238E27FC236}">
                  <a16:creationId xmlns:a16="http://schemas.microsoft.com/office/drawing/2014/main" id="{5AE7EEB2-443D-C74D-9FE2-48E45B97BE42}"/>
                </a:ext>
              </a:extLst>
            </p:cNvPr>
            <p:cNvSpPr txBox="1">
              <a:spLocks noChangeArrowheads="1"/>
            </p:cNvSpPr>
            <p:nvPr/>
          </p:nvSpPr>
          <p:spPr bwMode="auto">
            <a:xfrm>
              <a:off x="4809330" y="2732134"/>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fontAlgn="base">
                <a:spcBef>
                  <a:spcPct val="0"/>
                </a:spcBef>
                <a:spcAft>
                  <a:spcPct val="0"/>
                </a:spcAft>
                <a:buClrTx/>
                <a:defRPr/>
              </a:pPr>
              <a:r>
                <a:rPr lang="en-US" altLang="en-US" sz="1500" kern="1200" dirty="0" err="1">
                  <a:solidFill>
                    <a:srgbClr val="C00000"/>
                  </a:solidFill>
                  <a:latin typeface="Symbol" pitchFamily="2" charset="2"/>
                  <a:cs typeface="+mn-cs"/>
                </a:rPr>
                <a:t>l</a:t>
              </a:r>
              <a:r>
                <a:rPr lang="en-US" altLang="en-US" sz="1500" kern="1200" baseline="-25000" dirty="0" err="1">
                  <a:solidFill>
                    <a:srgbClr val="C00000"/>
                  </a:solidFill>
                  <a:latin typeface="Arial" panose="020B0604020202020204" pitchFamily="34" charset="0"/>
                  <a:cs typeface="+mn-cs"/>
                </a:rPr>
                <a:t>in</a:t>
              </a:r>
              <a:r>
                <a:rPr lang="en-US" altLang="en-US" sz="1200" kern="1200" baseline="-25000" dirty="0">
                  <a:solidFill>
                    <a:srgbClr val="C00000"/>
                  </a:solidFill>
                  <a:latin typeface="Arial" panose="020B0604020202020204" pitchFamily="34" charset="0"/>
                  <a:cs typeface="+mn-cs"/>
                </a:rPr>
                <a:t> </a:t>
              </a:r>
              <a:r>
                <a:rPr lang="en-US" altLang="en-US" sz="1200" kern="1200" dirty="0">
                  <a:solidFill>
                    <a:srgbClr val="C00000"/>
                  </a:solidFill>
                  <a:latin typeface="Arial" panose="020B0604020202020204" pitchFamily="34" charset="0"/>
                  <a:cs typeface="+mn-cs"/>
                </a:rPr>
                <a:t>: </a:t>
              </a:r>
              <a:r>
                <a:rPr lang="en-US" altLang="en-US" sz="1200" kern="1200" dirty="0">
                  <a:solidFill>
                    <a:srgbClr val="C00000"/>
                  </a:solidFill>
                  <a:latin typeface="Calibri" panose="020F0502020204030204"/>
                  <a:cs typeface="+mn-cs"/>
                </a:rPr>
                <a:t>original data</a:t>
              </a:r>
            </a:p>
          </p:txBody>
        </p:sp>
      </p:grpSp>
      <p:sp>
        <p:nvSpPr>
          <p:cNvPr id="870" name="Line 340">
            <a:extLst>
              <a:ext uri="{FF2B5EF4-FFF2-40B4-BE49-F238E27FC236}">
                <a16:creationId xmlns:a16="http://schemas.microsoft.com/office/drawing/2014/main" id="{F7B1FC1D-7510-1C49-AE6A-C7F69308C1C3}"/>
              </a:ext>
            </a:extLst>
          </p:cNvPr>
          <p:cNvSpPr>
            <a:spLocks noChangeShapeType="1"/>
          </p:cNvSpPr>
          <p:nvPr/>
        </p:nvSpPr>
        <p:spPr bwMode="auto">
          <a:xfrm>
            <a:off x="4729163" y="2542019"/>
            <a:ext cx="254794"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FD507231-6EFD-6A42-9136-D71365EF63D2}"/>
              </a:ext>
            </a:extLst>
          </p:cNvPr>
          <p:cNvGrpSpPr/>
          <p:nvPr/>
        </p:nvGrpSpPr>
        <p:grpSpPr>
          <a:xfrm>
            <a:off x="3310164" y="2312371"/>
            <a:ext cx="1862138" cy="463153"/>
            <a:chOff x="4418013" y="3074240"/>
            <a:chExt cx="2482850" cy="617537"/>
          </a:xfrm>
        </p:grpSpPr>
        <p:sp>
          <p:nvSpPr>
            <p:cNvPr id="782" name="Oval 245">
              <a:extLst>
                <a:ext uri="{FF2B5EF4-FFF2-40B4-BE49-F238E27FC236}">
                  <a16:creationId xmlns:a16="http://schemas.microsoft.com/office/drawing/2014/main" id="{54248ED4-7799-AC43-BD75-DD6C5002CF73}"/>
                </a:ext>
              </a:extLst>
            </p:cNvPr>
            <p:cNvSpPr>
              <a:spLocks noChangeArrowheads="1"/>
            </p:cNvSpPr>
            <p:nvPr/>
          </p:nvSpPr>
          <p:spPr bwMode="auto">
            <a:xfrm>
              <a:off x="4418013" y="3331549"/>
              <a:ext cx="90487" cy="9114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783" name="Line 247">
              <a:extLst>
                <a:ext uri="{FF2B5EF4-FFF2-40B4-BE49-F238E27FC236}">
                  <a16:creationId xmlns:a16="http://schemas.microsoft.com/office/drawing/2014/main" id="{E59D074B-1F6E-C14E-AD81-B0177A7E8C41}"/>
                </a:ext>
              </a:extLst>
            </p:cNvPr>
            <p:cNvSpPr>
              <a:spLocks noChangeShapeType="1"/>
            </p:cNvSpPr>
            <p:nvPr/>
          </p:nvSpPr>
          <p:spPr bwMode="auto">
            <a:xfrm flipH="1">
              <a:off x="4551363" y="3322684"/>
              <a:ext cx="304800" cy="38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871" name="Text Box 341">
              <a:extLst>
                <a:ext uri="{FF2B5EF4-FFF2-40B4-BE49-F238E27FC236}">
                  <a16:creationId xmlns:a16="http://schemas.microsoft.com/office/drawing/2014/main" id="{7BFEC39C-D433-1D4D-A184-DDA258B9A623}"/>
                </a:ext>
              </a:extLst>
            </p:cNvPr>
            <p:cNvSpPr txBox="1">
              <a:spLocks noChangeArrowheads="1"/>
            </p:cNvSpPr>
            <p:nvPr/>
          </p:nvSpPr>
          <p:spPr bwMode="auto">
            <a:xfrm>
              <a:off x="4551363" y="3074240"/>
              <a:ext cx="2349500"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fontAlgn="base">
                <a:lnSpc>
                  <a:spcPct val="90000"/>
                </a:lnSpc>
                <a:spcBef>
                  <a:spcPct val="0"/>
                </a:spcBef>
                <a:spcAft>
                  <a:spcPct val="0"/>
                </a:spcAft>
                <a:buClrTx/>
                <a:defRPr/>
              </a:pPr>
              <a:r>
                <a:rPr lang="en-US" altLang="en-US" sz="1500" kern="1200" dirty="0" err="1">
                  <a:solidFill>
                    <a:srgbClr val="C00000"/>
                  </a:solidFill>
                  <a:latin typeface="Symbol" pitchFamily="2" charset="2"/>
                  <a:cs typeface="+mn-cs"/>
                </a:rPr>
                <a:t>l</a:t>
              </a:r>
              <a:r>
                <a:rPr lang="en-US" altLang="en-US" sz="1500" kern="1200" dirty="0" err="1">
                  <a:solidFill>
                    <a:srgbClr val="C00000"/>
                  </a:solidFill>
                  <a:latin typeface="Arial" panose="020B0604020202020204" pitchFamily="34" charset="0"/>
                  <a:cs typeface="+mn-cs"/>
                </a:rPr>
                <a:t>'</a:t>
              </a:r>
              <a:r>
                <a:rPr lang="en-US" altLang="en-US" sz="1500" kern="1200" baseline="-25000" dirty="0" err="1">
                  <a:solidFill>
                    <a:srgbClr val="C00000"/>
                  </a:solidFill>
                  <a:latin typeface="Arial" panose="020B0604020202020204" pitchFamily="34" charset="0"/>
                  <a:cs typeface="+mn-cs"/>
                </a:rPr>
                <a:t>in</a:t>
              </a:r>
              <a:r>
                <a:rPr lang="en-US" altLang="en-US" sz="1350" kern="1200" dirty="0">
                  <a:solidFill>
                    <a:srgbClr val="C00000"/>
                  </a:solidFill>
                  <a:latin typeface="Arial" panose="020B0604020202020204" pitchFamily="34" charset="0"/>
                  <a:cs typeface="+mn-cs"/>
                </a:rPr>
                <a:t>:</a:t>
              </a:r>
              <a:r>
                <a:rPr lang="en-US" altLang="en-US" sz="1050" kern="1200" dirty="0">
                  <a:solidFill>
                    <a:srgbClr val="C00000"/>
                  </a:solidFill>
                  <a:latin typeface="Arial" panose="020B0604020202020204" pitchFamily="34" charset="0"/>
                  <a:cs typeface="+mn-cs"/>
                </a:rPr>
                <a:t> </a:t>
              </a:r>
              <a:r>
                <a:rPr lang="en-US" altLang="en-US" sz="1200" kern="1200" dirty="0">
                  <a:solidFill>
                    <a:srgbClr val="C00000"/>
                  </a:solidFill>
                  <a:latin typeface="Calibri" panose="020F0502020204030204"/>
                  <a:cs typeface="+mn-cs"/>
                </a:rPr>
                <a:t>original data, </a:t>
              </a:r>
              <a:r>
                <a:rPr lang="en-US" altLang="en-US" sz="1200" i="1" kern="1200" dirty="0">
                  <a:solidFill>
                    <a:srgbClr val="C00000"/>
                  </a:solidFill>
                  <a:latin typeface="Calibri" panose="020F0502020204030204"/>
                  <a:cs typeface="+mn-cs"/>
                </a:rPr>
                <a:t>plus</a:t>
              </a:r>
              <a:r>
                <a:rPr lang="en-US" altLang="en-US" sz="1200" kern="1200" dirty="0">
                  <a:solidFill>
                    <a:srgbClr val="C00000"/>
                  </a:solidFill>
                  <a:latin typeface="Calibri" panose="020F0502020204030204"/>
                  <a:cs typeface="+mn-cs"/>
                </a:rPr>
                <a:t> retransmitted data</a:t>
              </a:r>
            </a:p>
          </p:txBody>
        </p:sp>
      </p:grpSp>
      <p:grpSp>
        <p:nvGrpSpPr>
          <p:cNvPr id="872" name="Group 358">
            <a:extLst>
              <a:ext uri="{FF2B5EF4-FFF2-40B4-BE49-F238E27FC236}">
                <a16:creationId xmlns:a16="http://schemas.microsoft.com/office/drawing/2014/main" id="{B102A184-15F6-9D48-BA25-6DCAD4F95232}"/>
              </a:ext>
            </a:extLst>
          </p:cNvPr>
          <p:cNvGrpSpPr>
            <a:grpSpLocks/>
          </p:cNvGrpSpPr>
          <p:nvPr/>
        </p:nvGrpSpPr>
        <p:grpSpPr bwMode="auto">
          <a:xfrm>
            <a:off x="6541294" y="3042082"/>
            <a:ext cx="173831" cy="330994"/>
            <a:chOff x="4140" y="429"/>
            <a:chExt cx="1425" cy="2396"/>
          </a:xfrm>
        </p:grpSpPr>
        <p:sp>
          <p:nvSpPr>
            <p:cNvPr id="873" name="Freeform 359">
              <a:extLst>
                <a:ext uri="{FF2B5EF4-FFF2-40B4-BE49-F238E27FC236}">
                  <a16:creationId xmlns:a16="http://schemas.microsoft.com/office/drawing/2014/main" id="{401A19BA-93A0-5948-83A2-34413A31DCF6}"/>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874" name="Rectangle 360">
              <a:extLst>
                <a:ext uri="{FF2B5EF4-FFF2-40B4-BE49-F238E27FC236}">
                  <a16:creationId xmlns:a16="http://schemas.microsoft.com/office/drawing/2014/main" id="{29C3A899-DA55-CB48-9E5B-0A9EA5B7F139}"/>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75" name="Freeform 361">
              <a:extLst>
                <a:ext uri="{FF2B5EF4-FFF2-40B4-BE49-F238E27FC236}">
                  <a16:creationId xmlns:a16="http://schemas.microsoft.com/office/drawing/2014/main" id="{92BBA9EA-E1EC-9642-BC6C-1195963D1CA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876" name="Freeform 362">
              <a:extLst>
                <a:ext uri="{FF2B5EF4-FFF2-40B4-BE49-F238E27FC236}">
                  <a16:creationId xmlns:a16="http://schemas.microsoft.com/office/drawing/2014/main" id="{F5DE54CC-1A21-7242-893E-5B0F34DDF569}"/>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877" name="Rectangle 363">
              <a:extLst>
                <a:ext uri="{FF2B5EF4-FFF2-40B4-BE49-F238E27FC236}">
                  <a16:creationId xmlns:a16="http://schemas.microsoft.com/office/drawing/2014/main" id="{AFD98E37-52B9-2A4A-9280-8985F3AB853C}"/>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878" name="Group 364">
              <a:extLst>
                <a:ext uri="{FF2B5EF4-FFF2-40B4-BE49-F238E27FC236}">
                  <a16:creationId xmlns:a16="http://schemas.microsoft.com/office/drawing/2014/main" id="{42B390A1-1CE1-8A44-98E6-EC785C7E804D}"/>
                </a:ext>
              </a:extLst>
            </p:cNvPr>
            <p:cNvGrpSpPr>
              <a:grpSpLocks/>
            </p:cNvGrpSpPr>
            <p:nvPr/>
          </p:nvGrpSpPr>
          <p:grpSpPr bwMode="auto">
            <a:xfrm>
              <a:off x="4749" y="668"/>
              <a:ext cx="581" cy="145"/>
              <a:chOff x="614" y="2568"/>
              <a:chExt cx="725" cy="139"/>
            </a:xfrm>
          </p:grpSpPr>
          <p:sp>
            <p:nvSpPr>
              <p:cNvPr id="903" name="AutoShape 365">
                <a:extLst>
                  <a:ext uri="{FF2B5EF4-FFF2-40B4-BE49-F238E27FC236}">
                    <a16:creationId xmlns:a16="http://schemas.microsoft.com/office/drawing/2014/main" id="{A81F4F9D-A24D-994F-987A-B13859CE60EC}"/>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04" name="AutoShape 366">
                <a:extLst>
                  <a:ext uri="{FF2B5EF4-FFF2-40B4-BE49-F238E27FC236}">
                    <a16:creationId xmlns:a16="http://schemas.microsoft.com/office/drawing/2014/main" id="{9A450662-B29B-9A47-8273-B52413BF16FF}"/>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879" name="Rectangle 367">
              <a:extLst>
                <a:ext uri="{FF2B5EF4-FFF2-40B4-BE49-F238E27FC236}">
                  <a16:creationId xmlns:a16="http://schemas.microsoft.com/office/drawing/2014/main" id="{28F33A87-EA9F-9646-8926-755174B82B45}"/>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880" name="Group 368">
              <a:extLst>
                <a:ext uri="{FF2B5EF4-FFF2-40B4-BE49-F238E27FC236}">
                  <a16:creationId xmlns:a16="http://schemas.microsoft.com/office/drawing/2014/main" id="{F712878E-6028-734C-9CF4-9ED3F9563904}"/>
                </a:ext>
              </a:extLst>
            </p:cNvPr>
            <p:cNvGrpSpPr>
              <a:grpSpLocks/>
            </p:cNvGrpSpPr>
            <p:nvPr/>
          </p:nvGrpSpPr>
          <p:grpSpPr bwMode="auto">
            <a:xfrm>
              <a:off x="4747" y="994"/>
              <a:ext cx="581" cy="134"/>
              <a:chOff x="614" y="2568"/>
              <a:chExt cx="725" cy="139"/>
            </a:xfrm>
          </p:grpSpPr>
          <p:sp>
            <p:nvSpPr>
              <p:cNvPr id="901" name="AutoShape 369">
                <a:extLst>
                  <a:ext uri="{FF2B5EF4-FFF2-40B4-BE49-F238E27FC236}">
                    <a16:creationId xmlns:a16="http://schemas.microsoft.com/office/drawing/2014/main" id="{D9A0700F-287C-924F-926C-F65682B21625}"/>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02" name="AutoShape 370">
                <a:extLst>
                  <a:ext uri="{FF2B5EF4-FFF2-40B4-BE49-F238E27FC236}">
                    <a16:creationId xmlns:a16="http://schemas.microsoft.com/office/drawing/2014/main" id="{69D0E01F-131B-AE4E-9FA9-4DEAD09EBE47}"/>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881" name="Rectangle 371">
              <a:extLst>
                <a:ext uri="{FF2B5EF4-FFF2-40B4-BE49-F238E27FC236}">
                  <a16:creationId xmlns:a16="http://schemas.microsoft.com/office/drawing/2014/main" id="{2B5B8250-6B47-8640-9BE0-E536E9BEB84D}"/>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82" name="Rectangle 372">
              <a:extLst>
                <a:ext uri="{FF2B5EF4-FFF2-40B4-BE49-F238E27FC236}">
                  <a16:creationId xmlns:a16="http://schemas.microsoft.com/office/drawing/2014/main" id="{4F3ADC46-A0C7-4D41-81C6-E9FEF3D22996}"/>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883" name="Group 373">
              <a:extLst>
                <a:ext uri="{FF2B5EF4-FFF2-40B4-BE49-F238E27FC236}">
                  <a16:creationId xmlns:a16="http://schemas.microsoft.com/office/drawing/2014/main" id="{DBB62302-BA22-EB43-9800-FDE6BC60AEC2}"/>
                </a:ext>
              </a:extLst>
            </p:cNvPr>
            <p:cNvGrpSpPr>
              <a:grpSpLocks/>
            </p:cNvGrpSpPr>
            <p:nvPr/>
          </p:nvGrpSpPr>
          <p:grpSpPr bwMode="auto">
            <a:xfrm>
              <a:off x="4735" y="1627"/>
              <a:ext cx="582" cy="151"/>
              <a:chOff x="614" y="2568"/>
              <a:chExt cx="725" cy="139"/>
            </a:xfrm>
          </p:grpSpPr>
          <p:sp>
            <p:nvSpPr>
              <p:cNvPr id="899" name="AutoShape 374">
                <a:extLst>
                  <a:ext uri="{FF2B5EF4-FFF2-40B4-BE49-F238E27FC236}">
                    <a16:creationId xmlns:a16="http://schemas.microsoft.com/office/drawing/2014/main" id="{073B7F63-6B8F-3C47-98E4-91D899F23EA6}"/>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00" name="AutoShape 375">
                <a:extLst>
                  <a:ext uri="{FF2B5EF4-FFF2-40B4-BE49-F238E27FC236}">
                    <a16:creationId xmlns:a16="http://schemas.microsoft.com/office/drawing/2014/main" id="{341A6BBC-F5C1-4A4B-B98C-F7FBC232C096}"/>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884" name="Freeform 376">
              <a:extLst>
                <a:ext uri="{FF2B5EF4-FFF2-40B4-BE49-F238E27FC236}">
                  <a16:creationId xmlns:a16="http://schemas.microsoft.com/office/drawing/2014/main" id="{FD7BA052-11AD-0746-9E1F-ED093C0C7F5F}"/>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885" name="Group 377">
              <a:extLst>
                <a:ext uri="{FF2B5EF4-FFF2-40B4-BE49-F238E27FC236}">
                  <a16:creationId xmlns:a16="http://schemas.microsoft.com/office/drawing/2014/main" id="{94849104-ED73-4A4E-9499-FE17A0BEEADF}"/>
                </a:ext>
              </a:extLst>
            </p:cNvPr>
            <p:cNvGrpSpPr>
              <a:grpSpLocks/>
            </p:cNvGrpSpPr>
            <p:nvPr/>
          </p:nvGrpSpPr>
          <p:grpSpPr bwMode="auto">
            <a:xfrm>
              <a:off x="4739" y="1327"/>
              <a:ext cx="582" cy="139"/>
              <a:chOff x="614" y="2568"/>
              <a:chExt cx="725" cy="139"/>
            </a:xfrm>
          </p:grpSpPr>
          <p:sp>
            <p:nvSpPr>
              <p:cNvPr id="897" name="AutoShape 378">
                <a:extLst>
                  <a:ext uri="{FF2B5EF4-FFF2-40B4-BE49-F238E27FC236}">
                    <a16:creationId xmlns:a16="http://schemas.microsoft.com/office/drawing/2014/main" id="{6AF22F59-81FC-284E-9ED3-B8543A67EC4A}"/>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98" name="AutoShape 379">
                <a:extLst>
                  <a:ext uri="{FF2B5EF4-FFF2-40B4-BE49-F238E27FC236}">
                    <a16:creationId xmlns:a16="http://schemas.microsoft.com/office/drawing/2014/main" id="{59F0C798-93FE-2E49-A5BB-F37B2B375CA2}"/>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886" name="Rectangle 380">
              <a:extLst>
                <a:ext uri="{FF2B5EF4-FFF2-40B4-BE49-F238E27FC236}">
                  <a16:creationId xmlns:a16="http://schemas.microsoft.com/office/drawing/2014/main" id="{D7204B38-E79D-704F-9D1A-7946FE0F7A17}"/>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87" name="Freeform 381">
              <a:extLst>
                <a:ext uri="{FF2B5EF4-FFF2-40B4-BE49-F238E27FC236}">
                  <a16:creationId xmlns:a16="http://schemas.microsoft.com/office/drawing/2014/main" id="{B297E38E-B1EF-904E-B58B-D3DB570632A7}"/>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888" name="Freeform 382">
              <a:extLst>
                <a:ext uri="{FF2B5EF4-FFF2-40B4-BE49-F238E27FC236}">
                  <a16:creationId xmlns:a16="http://schemas.microsoft.com/office/drawing/2014/main" id="{D9CB8A91-EFB4-EF48-9D5A-800AA7662CE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889" name="Oval 383">
              <a:extLst>
                <a:ext uri="{FF2B5EF4-FFF2-40B4-BE49-F238E27FC236}">
                  <a16:creationId xmlns:a16="http://schemas.microsoft.com/office/drawing/2014/main" id="{8987F49C-0A2B-AD46-A559-3662A0989013}"/>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90" name="Freeform 384">
              <a:extLst>
                <a:ext uri="{FF2B5EF4-FFF2-40B4-BE49-F238E27FC236}">
                  <a16:creationId xmlns:a16="http://schemas.microsoft.com/office/drawing/2014/main" id="{56272E2A-B37E-7040-8FE7-B9446851752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891" name="AutoShape 385">
              <a:extLst>
                <a:ext uri="{FF2B5EF4-FFF2-40B4-BE49-F238E27FC236}">
                  <a16:creationId xmlns:a16="http://schemas.microsoft.com/office/drawing/2014/main" id="{265AE34B-C24C-4244-B2E1-823D47AD4343}"/>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92" name="AutoShape 386">
              <a:extLst>
                <a:ext uri="{FF2B5EF4-FFF2-40B4-BE49-F238E27FC236}">
                  <a16:creationId xmlns:a16="http://schemas.microsoft.com/office/drawing/2014/main" id="{10E44DC8-F69D-5545-9E57-740FE4383A04}"/>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93" name="Oval 387">
              <a:extLst>
                <a:ext uri="{FF2B5EF4-FFF2-40B4-BE49-F238E27FC236}">
                  <a16:creationId xmlns:a16="http://schemas.microsoft.com/office/drawing/2014/main" id="{FD342163-1DC9-1B48-BEA0-1620ABB4E923}"/>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94" name="Oval 388">
              <a:extLst>
                <a:ext uri="{FF2B5EF4-FFF2-40B4-BE49-F238E27FC236}">
                  <a16:creationId xmlns:a16="http://schemas.microsoft.com/office/drawing/2014/main" id="{CA07F370-4D95-0740-89A3-264118D23696}"/>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895" name="Oval 389">
              <a:extLst>
                <a:ext uri="{FF2B5EF4-FFF2-40B4-BE49-F238E27FC236}">
                  <a16:creationId xmlns:a16="http://schemas.microsoft.com/office/drawing/2014/main" id="{7A871C45-6926-0144-A9DA-1CB846474E19}"/>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96" name="Rectangle 390">
              <a:extLst>
                <a:ext uri="{FF2B5EF4-FFF2-40B4-BE49-F238E27FC236}">
                  <a16:creationId xmlns:a16="http://schemas.microsoft.com/office/drawing/2014/main" id="{93478FB3-BB83-904F-BDCC-D9C78F5D8467}"/>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905" name="Group 391">
            <a:extLst>
              <a:ext uri="{FF2B5EF4-FFF2-40B4-BE49-F238E27FC236}">
                <a16:creationId xmlns:a16="http://schemas.microsoft.com/office/drawing/2014/main" id="{B94C15E5-CBA5-2940-8689-484338C5321F}"/>
              </a:ext>
            </a:extLst>
          </p:cNvPr>
          <p:cNvGrpSpPr>
            <a:grpSpLocks/>
          </p:cNvGrpSpPr>
          <p:nvPr/>
        </p:nvGrpSpPr>
        <p:grpSpPr bwMode="auto">
          <a:xfrm>
            <a:off x="6181726" y="4435113"/>
            <a:ext cx="173831" cy="330994"/>
            <a:chOff x="4140" y="429"/>
            <a:chExt cx="1425" cy="2396"/>
          </a:xfrm>
        </p:grpSpPr>
        <p:sp>
          <p:nvSpPr>
            <p:cNvPr id="906" name="Freeform 392">
              <a:extLst>
                <a:ext uri="{FF2B5EF4-FFF2-40B4-BE49-F238E27FC236}">
                  <a16:creationId xmlns:a16="http://schemas.microsoft.com/office/drawing/2014/main" id="{4F66A60C-4523-1247-B22F-E614C232321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907" name="Rectangle 393">
              <a:extLst>
                <a:ext uri="{FF2B5EF4-FFF2-40B4-BE49-F238E27FC236}">
                  <a16:creationId xmlns:a16="http://schemas.microsoft.com/office/drawing/2014/main" id="{61D620F7-773E-9447-BBE9-EADB205BA352}"/>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08" name="Freeform 394">
              <a:extLst>
                <a:ext uri="{FF2B5EF4-FFF2-40B4-BE49-F238E27FC236}">
                  <a16:creationId xmlns:a16="http://schemas.microsoft.com/office/drawing/2014/main" id="{68051943-1F78-7D4F-9003-02B33D5103D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909" name="Freeform 395">
              <a:extLst>
                <a:ext uri="{FF2B5EF4-FFF2-40B4-BE49-F238E27FC236}">
                  <a16:creationId xmlns:a16="http://schemas.microsoft.com/office/drawing/2014/main" id="{CFD52F3A-7D38-814B-ACF7-C2DABDAC01F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910" name="Rectangle 396">
              <a:extLst>
                <a:ext uri="{FF2B5EF4-FFF2-40B4-BE49-F238E27FC236}">
                  <a16:creationId xmlns:a16="http://schemas.microsoft.com/office/drawing/2014/main" id="{ED4FE6BC-E863-0A40-A1BF-59B1EE6E65F0}"/>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911" name="Group 397">
              <a:extLst>
                <a:ext uri="{FF2B5EF4-FFF2-40B4-BE49-F238E27FC236}">
                  <a16:creationId xmlns:a16="http://schemas.microsoft.com/office/drawing/2014/main" id="{B0820A9D-B93E-724D-B70E-1CA866696055}"/>
                </a:ext>
              </a:extLst>
            </p:cNvPr>
            <p:cNvGrpSpPr>
              <a:grpSpLocks/>
            </p:cNvGrpSpPr>
            <p:nvPr/>
          </p:nvGrpSpPr>
          <p:grpSpPr bwMode="auto">
            <a:xfrm>
              <a:off x="4749" y="668"/>
              <a:ext cx="581" cy="145"/>
              <a:chOff x="614" y="2568"/>
              <a:chExt cx="725" cy="139"/>
            </a:xfrm>
          </p:grpSpPr>
          <p:sp>
            <p:nvSpPr>
              <p:cNvPr id="936" name="AutoShape 398">
                <a:extLst>
                  <a:ext uri="{FF2B5EF4-FFF2-40B4-BE49-F238E27FC236}">
                    <a16:creationId xmlns:a16="http://schemas.microsoft.com/office/drawing/2014/main" id="{C731DD29-B1AF-B140-BF66-9AA1704AA0DA}"/>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37" name="AutoShape 399">
                <a:extLst>
                  <a:ext uri="{FF2B5EF4-FFF2-40B4-BE49-F238E27FC236}">
                    <a16:creationId xmlns:a16="http://schemas.microsoft.com/office/drawing/2014/main" id="{69450BC6-9D04-5E41-AAFA-3248B29893B9}"/>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912" name="Rectangle 400">
              <a:extLst>
                <a:ext uri="{FF2B5EF4-FFF2-40B4-BE49-F238E27FC236}">
                  <a16:creationId xmlns:a16="http://schemas.microsoft.com/office/drawing/2014/main" id="{1E68D328-8CD6-494C-8980-4A62098558E2}"/>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913" name="Group 401">
              <a:extLst>
                <a:ext uri="{FF2B5EF4-FFF2-40B4-BE49-F238E27FC236}">
                  <a16:creationId xmlns:a16="http://schemas.microsoft.com/office/drawing/2014/main" id="{80ABD857-57C1-6042-8F03-E798080B040D}"/>
                </a:ext>
              </a:extLst>
            </p:cNvPr>
            <p:cNvGrpSpPr>
              <a:grpSpLocks/>
            </p:cNvGrpSpPr>
            <p:nvPr/>
          </p:nvGrpSpPr>
          <p:grpSpPr bwMode="auto">
            <a:xfrm>
              <a:off x="4747" y="994"/>
              <a:ext cx="581" cy="134"/>
              <a:chOff x="614" y="2568"/>
              <a:chExt cx="725" cy="139"/>
            </a:xfrm>
          </p:grpSpPr>
          <p:sp>
            <p:nvSpPr>
              <p:cNvPr id="934" name="AutoShape 402">
                <a:extLst>
                  <a:ext uri="{FF2B5EF4-FFF2-40B4-BE49-F238E27FC236}">
                    <a16:creationId xmlns:a16="http://schemas.microsoft.com/office/drawing/2014/main" id="{F3B87B92-FEB0-5347-AD64-CA0F25689BD9}"/>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35" name="AutoShape 403">
                <a:extLst>
                  <a:ext uri="{FF2B5EF4-FFF2-40B4-BE49-F238E27FC236}">
                    <a16:creationId xmlns:a16="http://schemas.microsoft.com/office/drawing/2014/main" id="{9936A920-B1F4-C14C-B5C6-409A7AFE847A}"/>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914" name="Rectangle 404">
              <a:extLst>
                <a:ext uri="{FF2B5EF4-FFF2-40B4-BE49-F238E27FC236}">
                  <a16:creationId xmlns:a16="http://schemas.microsoft.com/office/drawing/2014/main" id="{0F04EEB4-7896-7D4A-BCDA-62B0C7B9FA3E}"/>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15" name="Rectangle 405">
              <a:extLst>
                <a:ext uri="{FF2B5EF4-FFF2-40B4-BE49-F238E27FC236}">
                  <a16:creationId xmlns:a16="http://schemas.microsoft.com/office/drawing/2014/main" id="{5909BD1D-CACF-D748-A5B9-4C7904EECC44}"/>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916" name="Group 406">
              <a:extLst>
                <a:ext uri="{FF2B5EF4-FFF2-40B4-BE49-F238E27FC236}">
                  <a16:creationId xmlns:a16="http://schemas.microsoft.com/office/drawing/2014/main" id="{F985F348-C548-C043-912F-5350B438D3C0}"/>
                </a:ext>
              </a:extLst>
            </p:cNvPr>
            <p:cNvGrpSpPr>
              <a:grpSpLocks/>
            </p:cNvGrpSpPr>
            <p:nvPr/>
          </p:nvGrpSpPr>
          <p:grpSpPr bwMode="auto">
            <a:xfrm>
              <a:off x="4735" y="1627"/>
              <a:ext cx="582" cy="151"/>
              <a:chOff x="614" y="2568"/>
              <a:chExt cx="725" cy="139"/>
            </a:xfrm>
          </p:grpSpPr>
          <p:sp>
            <p:nvSpPr>
              <p:cNvPr id="932" name="AutoShape 407">
                <a:extLst>
                  <a:ext uri="{FF2B5EF4-FFF2-40B4-BE49-F238E27FC236}">
                    <a16:creationId xmlns:a16="http://schemas.microsoft.com/office/drawing/2014/main" id="{F70F083E-0DB4-B64D-BC78-036B8F2D460F}"/>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33" name="AutoShape 408">
                <a:extLst>
                  <a:ext uri="{FF2B5EF4-FFF2-40B4-BE49-F238E27FC236}">
                    <a16:creationId xmlns:a16="http://schemas.microsoft.com/office/drawing/2014/main" id="{EDA150B8-1FBA-3A43-8152-77EF2D3FD366}"/>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917" name="Freeform 409">
              <a:extLst>
                <a:ext uri="{FF2B5EF4-FFF2-40B4-BE49-F238E27FC236}">
                  <a16:creationId xmlns:a16="http://schemas.microsoft.com/office/drawing/2014/main" id="{A4EE2C33-4CEF-F64E-8D2C-C9DFC11B0CF3}"/>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918" name="Group 410">
              <a:extLst>
                <a:ext uri="{FF2B5EF4-FFF2-40B4-BE49-F238E27FC236}">
                  <a16:creationId xmlns:a16="http://schemas.microsoft.com/office/drawing/2014/main" id="{D5237434-45E3-9B43-B435-70ECE4BC17C6}"/>
                </a:ext>
              </a:extLst>
            </p:cNvPr>
            <p:cNvGrpSpPr>
              <a:grpSpLocks/>
            </p:cNvGrpSpPr>
            <p:nvPr/>
          </p:nvGrpSpPr>
          <p:grpSpPr bwMode="auto">
            <a:xfrm>
              <a:off x="4739" y="1327"/>
              <a:ext cx="582" cy="139"/>
              <a:chOff x="614" y="2568"/>
              <a:chExt cx="725" cy="139"/>
            </a:xfrm>
          </p:grpSpPr>
          <p:sp>
            <p:nvSpPr>
              <p:cNvPr id="930" name="AutoShape 411">
                <a:extLst>
                  <a:ext uri="{FF2B5EF4-FFF2-40B4-BE49-F238E27FC236}">
                    <a16:creationId xmlns:a16="http://schemas.microsoft.com/office/drawing/2014/main" id="{FE241821-A07C-5E45-9536-5C4C0DCB2EE2}"/>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31" name="AutoShape 412">
                <a:extLst>
                  <a:ext uri="{FF2B5EF4-FFF2-40B4-BE49-F238E27FC236}">
                    <a16:creationId xmlns:a16="http://schemas.microsoft.com/office/drawing/2014/main" id="{A291E061-47B5-8B40-B857-3700BEC1CF92}"/>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919" name="Rectangle 413">
              <a:extLst>
                <a:ext uri="{FF2B5EF4-FFF2-40B4-BE49-F238E27FC236}">
                  <a16:creationId xmlns:a16="http://schemas.microsoft.com/office/drawing/2014/main" id="{DD501FF1-6533-124E-B747-F46FD4739AA5}"/>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20" name="Freeform 414">
              <a:extLst>
                <a:ext uri="{FF2B5EF4-FFF2-40B4-BE49-F238E27FC236}">
                  <a16:creationId xmlns:a16="http://schemas.microsoft.com/office/drawing/2014/main" id="{DCD7A571-3F8E-5B4C-AE78-445B1D4AE2C2}"/>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921" name="Freeform 415">
              <a:extLst>
                <a:ext uri="{FF2B5EF4-FFF2-40B4-BE49-F238E27FC236}">
                  <a16:creationId xmlns:a16="http://schemas.microsoft.com/office/drawing/2014/main" id="{938BC4F2-A426-3F45-8FD9-7FA2DBEC0307}"/>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922" name="Oval 416">
              <a:extLst>
                <a:ext uri="{FF2B5EF4-FFF2-40B4-BE49-F238E27FC236}">
                  <a16:creationId xmlns:a16="http://schemas.microsoft.com/office/drawing/2014/main" id="{AF98DFA3-988A-EC49-B271-BC58A8724EDD}"/>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23" name="Freeform 417">
              <a:extLst>
                <a:ext uri="{FF2B5EF4-FFF2-40B4-BE49-F238E27FC236}">
                  <a16:creationId xmlns:a16="http://schemas.microsoft.com/office/drawing/2014/main" id="{A196ACD0-B52A-594C-BD08-5F7FA59EA3F8}"/>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924" name="AutoShape 418">
              <a:extLst>
                <a:ext uri="{FF2B5EF4-FFF2-40B4-BE49-F238E27FC236}">
                  <a16:creationId xmlns:a16="http://schemas.microsoft.com/office/drawing/2014/main" id="{31CD3BB6-E02C-FF4B-963F-83FAE08F49B8}"/>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25" name="AutoShape 419">
              <a:extLst>
                <a:ext uri="{FF2B5EF4-FFF2-40B4-BE49-F238E27FC236}">
                  <a16:creationId xmlns:a16="http://schemas.microsoft.com/office/drawing/2014/main" id="{348C19C6-E3E4-6244-86AE-3030DDC92A47}"/>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26" name="Oval 420">
              <a:extLst>
                <a:ext uri="{FF2B5EF4-FFF2-40B4-BE49-F238E27FC236}">
                  <a16:creationId xmlns:a16="http://schemas.microsoft.com/office/drawing/2014/main" id="{427211E2-1972-7141-998C-496F47DB8C74}"/>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27" name="Oval 421">
              <a:extLst>
                <a:ext uri="{FF2B5EF4-FFF2-40B4-BE49-F238E27FC236}">
                  <a16:creationId xmlns:a16="http://schemas.microsoft.com/office/drawing/2014/main" id="{A4986518-BD9B-5B44-985C-6F2FB20BB7B3}"/>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928" name="Oval 422">
              <a:extLst>
                <a:ext uri="{FF2B5EF4-FFF2-40B4-BE49-F238E27FC236}">
                  <a16:creationId xmlns:a16="http://schemas.microsoft.com/office/drawing/2014/main" id="{410B6E44-7449-9E43-AFBD-60C7C42E260D}"/>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29" name="Rectangle 423">
              <a:extLst>
                <a:ext uri="{FF2B5EF4-FFF2-40B4-BE49-F238E27FC236}">
                  <a16:creationId xmlns:a16="http://schemas.microsoft.com/office/drawing/2014/main" id="{B13CD25C-C312-244E-B0BF-CD83F0BBA536}"/>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938" name="Group 424">
            <a:extLst>
              <a:ext uri="{FF2B5EF4-FFF2-40B4-BE49-F238E27FC236}">
                <a16:creationId xmlns:a16="http://schemas.microsoft.com/office/drawing/2014/main" id="{E9EBF6A3-E9F0-8746-A258-7B6F1E3DA995}"/>
              </a:ext>
            </a:extLst>
          </p:cNvPr>
          <p:cNvGrpSpPr>
            <a:grpSpLocks/>
          </p:cNvGrpSpPr>
          <p:nvPr/>
        </p:nvGrpSpPr>
        <p:grpSpPr bwMode="auto">
          <a:xfrm>
            <a:off x="1266826" y="4312479"/>
            <a:ext cx="173831" cy="330994"/>
            <a:chOff x="4140" y="429"/>
            <a:chExt cx="1425" cy="2396"/>
          </a:xfrm>
        </p:grpSpPr>
        <p:sp>
          <p:nvSpPr>
            <p:cNvPr id="939" name="Freeform 425">
              <a:extLst>
                <a:ext uri="{FF2B5EF4-FFF2-40B4-BE49-F238E27FC236}">
                  <a16:creationId xmlns:a16="http://schemas.microsoft.com/office/drawing/2014/main" id="{317EF1EB-033C-B541-875F-F971EF4C96A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940" name="Rectangle 426">
              <a:extLst>
                <a:ext uri="{FF2B5EF4-FFF2-40B4-BE49-F238E27FC236}">
                  <a16:creationId xmlns:a16="http://schemas.microsoft.com/office/drawing/2014/main" id="{7DE336F4-7D1A-AD4C-B804-3C17B5FDDBE4}"/>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41" name="Freeform 427">
              <a:extLst>
                <a:ext uri="{FF2B5EF4-FFF2-40B4-BE49-F238E27FC236}">
                  <a16:creationId xmlns:a16="http://schemas.microsoft.com/office/drawing/2014/main" id="{2EF9F335-3899-2649-A235-1B2F287E3EA2}"/>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942" name="Freeform 428">
              <a:extLst>
                <a:ext uri="{FF2B5EF4-FFF2-40B4-BE49-F238E27FC236}">
                  <a16:creationId xmlns:a16="http://schemas.microsoft.com/office/drawing/2014/main" id="{38F111C0-EACA-674A-B70B-E58450D355E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943" name="Rectangle 429">
              <a:extLst>
                <a:ext uri="{FF2B5EF4-FFF2-40B4-BE49-F238E27FC236}">
                  <a16:creationId xmlns:a16="http://schemas.microsoft.com/office/drawing/2014/main" id="{8FAFAE77-82D3-6944-9183-612E8FADA366}"/>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944" name="Group 430">
              <a:extLst>
                <a:ext uri="{FF2B5EF4-FFF2-40B4-BE49-F238E27FC236}">
                  <a16:creationId xmlns:a16="http://schemas.microsoft.com/office/drawing/2014/main" id="{C9C3B06D-1446-984E-8533-C1D0EC6B486C}"/>
                </a:ext>
              </a:extLst>
            </p:cNvPr>
            <p:cNvGrpSpPr>
              <a:grpSpLocks/>
            </p:cNvGrpSpPr>
            <p:nvPr/>
          </p:nvGrpSpPr>
          <p:grpSpPr bwMode="auto">
            <a:xfrm>
              <a:off x="4749" y="668"/>
              <a:ext cx="581" cy="145"/>
              <a:chOff x="614" y="2568"/>
              <a:chExt cx="725" cy="139"/>
            </a:xfrm>
          </p:grpSpPr>
          <p:sp>
            <p:nvSpPr>
              <p:cNvPr id="969" name="AutoShape 431">
                <a:extLst>
                  <a:ext uri="{FF2B5EF4-FFF2-40B4-BE49-F238E27FC236}">
                    <a16:creationId xmlns:a16="http://schemas.microsoft.com/office/drawing/2014/main" id="{B80496C4-049D-954C-A5E2-DFF3BE40A452}"/>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70" name="AutoShape 432">
                <a:extLst>
                  <a:ext uri="{FF2B5EF4-FFF2-40B4-BE49-F238E27FC236}">
                    <a16:creationId xmlns:a16="http://schemas.microsoft.com/office/drawing/2014/main" id="{E94FA028-F9BF-5049-A877-C2D7FDCD9015}"/>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945" name="Rectangle 433">
              <a:extLst>
                <a:ext uri="{FF2B5EF4-FFF2-40B4-BE49-F238E27FC236}">
                  <a16:creationId xmlns:a16="http://schemas.microsoft.com/office/drawing/2014/main" id="{1C7D30E0-62C3-8547-BC1B-55D6857A2A8C}"/>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946" name="Group 434">
              <a:extLst>
                <a:ext uri="{FF2B5EF4-FFF2-40B4-BE49-F238E27FC236}">
                  <a16:creationId xmlns:a16="http://schemas.microsoft.com/office/drawing/2014/main" id="{CAA280D4-E674-2E4D-847F-F365F1274CA6}"/>
                </a:ext>
              </a:extLst>
            </p:cNvPr>
            <p:cNvGrpSpPr>
              <a:grpSpLocks/>
            </p:cNvGrpSpPr>
            <p:nvPr/>
          </p:nvGrpSpPr>
          <p:grpSpPr bwMode="auto">
            <a:xfrm>
              <a:off x="4747" y="994"/>
              <a:ext cx="581" cy="134"/>
              <a:chOff x="614" y="2568"/>
              <a:chExt cx="725" cy="139"/>
            </a:xfrm>
          </p:grpSpPr>
          <p:sp>
            <p:nvSpPr>
              <p:cNvPr id="967" name="AutoShape 435">
                <a:extLst>
                  <a:ext uri="{FF2B5EF4-FFF2-40B4-BE49-F238E27FC236}">
                    <a16:creationId xmlns:a16="http://schemas.microsoft.com/office/drawing/2014/main" id="{738D85AC-043C-754D-A78E-BACC8A48207E}"/>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68" name="AutoShape 436">
                <a:extLst>
                  <a:ext uri="{FF2B5EF4-FFF2-40B4-BE49-F238E27FC236}">
                    <a16:creationId xmlns:a16="http://schemas.microsoft.com/office/drawing/2014/main" id="{B76D4B9D-F7C8-E14E-9522-B51842A2DCD7}"/>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947" name="Rectangle 437">
              <a:extLst>
                <a:ext uri="{FF2B5EF4-FFF2-40B4-BE49-F238E27FC236}">
                  <a16:creationId xmlns:a16="http://schemas.microsoft.com/office/drawing/2014/main" id="{A121AF39-D190-9942-9112-F9B7373DD92F}"/>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48" name="Rectangle 438">
              <a:extLst>
                <a:ext uri="{FF2B5EF4-FFF2-40B4-BE49-F238E27FC236}">
                  <a16:creationId xmlns:a16="http://schemas.microsoft.com/office/drawing/2014/main" id="{9946FEDB-0B41-A441-8DFF-6C8F29D596E3}"/>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949" name="Group 439">
              <a:extLst>
                <a:ext uri="{FF2B5EF4-FFF2-40B4-BE49-F238E27FC236}">
                  <a16:creationId xmlns:a16="http://schemas.microsoft.com/office/drawing/2014/main" id="{087E5FE7-6DA0-E046-A8AD-270F21B72F4B}"/>
                </a:ext>
              </a:extLst>
            </p:cNvPr>
            <p:cNvGrpSpPr>
              <a:grpSpLocks/>
            </p:cNvGrpSpPr>
            <p:nvPr/>
          </p:nvGrpSpPr>
          <p:grpSpPr bwMode="auto">
            <a:xfrm>
              <a:off x="4735" y="1627"/>
              <a:ext cx="582" cy="151"/>
              <a:chOff x="614" y="2568"/>
              <a:chExt cx="725" cy="139"/>
            </a:xfrm>
          </p:grpSpPr>
          <p:sp>
            <p:nvSpPr>
              <p:cNvPr id="965" name="AutoShape 440">
                <a:extLst>
                  <a:ext uri="{FF2B5EF4-FFF2-40B4-BE49-F238E27FC236}">
                    <a16:creationId xmlns:a16="http://schemas.microsoft.com/office/drawing/2014/main" id="{039CD5C6-4A2D-F248-8B0E-32167F372026}"/>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66" name="AutoShape 441">
                <a:extLst>
                  <a:ext uri="{FF2B5EF4-FFF2-40B4-BE49-F238E27FC236}">
                    <a16:creationId xmlns:a16="http://schemas.microsoft.com/office/drawing/2014/main" id="{E70B0960-3C6E-5040-8F34-E0B99EDAF366}"/>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950" name="Freeform 442">
              <a:extLst>
                <a:ext uri="{FF2B5EF4-FFF2-40B4-BE49-F238E27FC236}">
                  <a16:creationId xmlns:a16="http://schemas.microsoft.com/office/drawing/2014/main" id="{17BD7AC4-5373-C941-88AB-B26440D32685}"/>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951" name="Group 443">
              <a:extLst>
                <a:ext uri="{FF2B5EF4-FFF2-40B4-BE49-F238E27FC236}">
                  <a16:creationId xmlns:a16="http://schemas.microsoft.com/office/drawing/2014/main" id="{C7BD3591-3619-7E4C-9B6A-55A758416E82}"/>
                </a:ext>
              </a:extLst>
            </p:cNvPr>
            <p:cNvGrpSpPr>
              <a:grpSpLocks/>
            </p:cNvGrpSpPr>
            <p:nvPr/>
          </p:nvGrpSpPr>
          <p:grpSpPr bwMode="auto">
            <a:xfrm>
              <a:off x="4739" y="1327"/>
              <a:ext cx="582" cy="139"/>
              <a:chOff x="614" y="2568"/>
              <a:chExt cx="725" cy="139"/>
            </a:xfrm>
          </p:grpSpPr>
          <p:sp>
            <p:nvSpPr>
              <p:cNvPr id="963" name="AutoShape 444">
                <a:extLst>
                  <a:ext uri="{FF2B5EF4-FFF2-40B4-BE49-F238E27FC236}">
                    <a16:creationId xmlns:a16="http://schemas.microsoft.com/office/drawing/2014/main" id="{C694EDB9-4E43-7042-9083-DC97B66DE3A3}"/>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64" name="AutoShape 445">
                <a:extLst>
                  <a:ext uri="{FF2B5EF4-FFF2-40B4-BE49-F238E27FC236}">
                    <a16:creationId xmlns:a16="http://schemas.microsoft.com/office/drawing/2014/main" id="{2AB5642F-0A02-6B42-AF90-50B0A18117A6}"/>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952" name="Rectangle 446">
              <a:extLst>
                <a:ext uri="{FF2B5EF4-FFF2-40B4-BE49-F238E27FC236}">
                  <a16:creationId xmlns:a16="http://schemas.microsoft.com/office/drawing/2014/main" id="{2AFCC6E7-BFA9-B440-8D4B-84D103A08926}"/>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53" name="Freeform 447">
              <a:extLst>
                <a:ext uri="{FF2B5EF4-FFF2-40B4-BE49-F238E27FC236}">
                  <a16:creationId xmlns:a16="http://schemas.microsoft.com/office/drawing/2014/main" id="{82204651-13E9-F04B-82D6-6A223B2E11E9}"/>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954" name="Freeform 448">
              <a:extLst>
                <a:ext uri="{FF2B5EF4-FFF2-40B4-BE49-F238E27FC236}">
                  <a16:creationId xmlns:a16="http://schemas.microsoft.com/office/drawing/2014/main" id="{6922DA35-3C04-774C-8ACF-153A173C658F}"/>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955" name="Oval 449">
              <a:extLst>
                <a:ext uri="{FF2B5EF4-FFF2-40B4-BE49-F238E27FC236}">
                  <a16:creationId xmlns:a16="http://schemas.microsoft.com/office/drawing/2014/main" id="{C23E4235-11FF-984D-A57A-C75AD14601A9}"/>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56" name="Freeform 450">
              <a:extLst>
                <a:ext uri="{FF2B5EF4-FFF2-40B4-BE49-F238E27FC236}">
                  <a16:creationId xmlns:a16="http://schemas.microsoft.com/office/drawing/2014/main" id="{59166102-C946-C84E-A8E6-A50DC889B2E2}"/>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957" name="AutoShape 451">
              <a:extLst>
                <a:ext uri="{FF2B5EF4-FFF2-40B4-BE49-F238E27FC236}">
                  <a16:creationId xmlns:a16="http://schemas.microsoft.com/office/drawing/2014/main" id="{DB6EAA21-8AC6-7643-85FF-FFC300E9E71D}"/>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58" name="AutoShape 452">
              <a:extLst>
                <a:ext uri="{FF2B5EF4-FFF2-40B4-BE49-F238E27FC236}">
                  <a16:creationId xmlns:a16="http://schemas.microsoft.com/office/drawing/2014/main" id="{15D9F3D2-6ED8-4C4F-BB56-E545BDE0C428}"/>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59" name="Oval 453">
              <a:extLst>
                <a:ext uri="{FF2B5EF4-FFF2-40B4-BE49-F238E27FC236}">
                  <a16:creationId xmlns:a16="http://schemas.microsoft.com/office/drawing/2014/main" id="{D05548EE-6B5D-D146-AE13-3B37C643B54E}"/>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60" name="Oval 454">
              <a:extLst>
                <a:ext uri="{FF2B5EF4-FFF2-40B4-BE49-F238E27FC236}">
                  <a16:creationId xmlns:a16="http://schemas.microsoft.com/office/drawing/2014/main" id="{BA9CDE26-F880-424F-ACDF-5A5386DB0843}"/>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961" name="Oval 455">
              <a:extLst>
                <a:ext uri="{FF2B5EF4-FFF2-40B4-BE49-F238E27FC236}">
                  <a16:creationId xmlns:a16="http://schemas.microsoft.com/office/drawing/2014/main" id="{ADD01E69-6DBA-9443-B258-925348F541E2}"/>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62" name="Rectangle 456">
              <a:extLst>
                <a:ext uri="{FF2B5EF4-FFF2-40B4-BE49-F238E27FC236}">
                  <a16:creationId xmlns:a16="http://schemas.microsoft.com/office/drawing/2014/main" id="{60515F24-76C5-D241-9374-EDF990578674}"/>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317" name="Group 316">
            <a:extLst>
              <a:ext uri="{FF2B5EF4-FFF2-40B4-BE49-F238E27FC236}">
                <a16:creationId xmlns:a16="http://schemas.microsoft.com/office/drawing/2014/main" id="{C425A84F-46B8-754A-9724-6E2F7CE21E32}"/>
              </a:ext>
            </a:extLst>
          </p:cNvPr>
          <p:cNvGrpSpPr/>
          <p:nvPr/>
        </p:nvGrpSpPr>
        <p:grpSpPr>
          <a:xfrm>
            <a:off x="5946258" y="2439812"/>
            <a:ext cx="462211" cy="652040"/>
            <a:chOff x="10910965" y="2513124"/>
            <a:chExt cx="586768" cy="904023"/>
          </a:xfrm>
        </p:grpSpPr>
        <p:sp>
          <p:nvSpPr>
            <p:cNvPr id="318" name="Rectangle 317">
              <a:extLst>
                <a:ext uri="{FF2B5EF4-FFF2-40B4-BE49-F238E27FC236}">
                  <a16:creationId xmlns:a16="http://schemas.microsoft.com/office/drawing/2014/main" id="{8936A3DE-03D8-EE46-B893-03954ECF8D91}"/>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319" name="Straight Connector 318">
              <a:extLst>
                <a:ext uri="{FF2B5EF4-FFF2-40B4-BE49-F238E27FC236}">
                  <a16:creationId xmlns:a16="http://schemas.microsoft.com/office/drawing/2014/main" id="{6D7E9975-BFAD-8342-A28D-A44C4EE2D551}"/>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EA99EF4C-F055-BE41-BC0C-7222F834FC82}"/>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62BE39BD-E7EF-F549-B80A-D6DB578AC9F3}"/>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263E7FDF-996A-D047-B0F4-86BAA87A4544}"/>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E5D22A11-B9BD-7D47-BC69-0B40AFC1DDE5}"/>
              </a:ext>
            </a:extLst>
          </p:cNvPr>
          <p:cNvCxnSpPr>
            <a:cxnSpLocks/>
          </p:cNvCxnSpPr>
          <p:nvPr/>
        </p:nvCxnSpPr>
        <p:spPr>
          <a:xfrm>
            <a:off x="2826774" y="3089788"/>
            <a:ext cx="9807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1" name="Group 457">
            <a:extLst>
              <a:ext uri="{FF2B5EF4-FFF2-40B4-BE49-F238E27FC236}">
                <a16:creationId xmlns:a16="http://schemas.microsoft.com/office/drawing/2014/main" id="{C6E45B59-E267-7B45-B2BC-74C688AEE131}"/>
              </a:ext>
            </a:extLst>
          </p:cNvPr>
          <p:cNvGrpSpPr>
            <a:grpSpLocks/>
          </p:cNvGrpSpPr>
          <p:nvPr/>
        </p:nvGrpSpPr>
        <p:grpSpPr bwMode="auto">
          <a:xfrm>
            <a:off x="2777729" y="2808720"/>
            <a:ext cx="173831" cy="330994"/>
            <a:chOff x="4140" y="429"/>
            <a:chExt cx="1425" cy="2396"/>
          </a:xfrm>
        </p:grpSpPr>
        <p:sp>
          <p:nvSpPr>
            <p:cNvPr id="972" name="Freeform 458">
              <a:extLst>
                <a:ext uri="{FF2B5EF4-FFF2-40B4-BE49-F238E27FC236}">
                  <a16:creationId xmlns:a16="http://schemas.microsoft.com/office/drawing/2014/main" id="{7DD04F7D-0DF7-5F46-95E0-951160D158F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973" name="Rectangle 459">
              <a:extLst>
                <a:ext uri="{FF2B5EF4-FFF2-40B4-BE49-F238E27FC236}">
                  <a16:creationId xmlns:a16="http://schemas.microsoft.com/office/drawing/2014/main" id="{A482EC7C-40E6-5541-87E2-CC0AD47E1583}"/>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74" name="Freeform 460">
              <a:extLst>
                <a:ext uri="{FF2B5EF4-FFF2-40B4-BE49-F238E27FC236}">
                  <a16:creationId xmlns:a16="http://schemas.microsoft.com/office/drawing/2014/main" id="{09B2489F-DA46-8142-BD8E-C1442F2160ED}"/>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975" name="Freeform 461">
              <a:extLst>
                <a:ext uri="{FF2B5EF4-FFF2-40B4-BE49-F238E27FC236}">
                  <a16:creationId xmlns:a16="http://schemas.microsoft.com/office/drawing/2014/main" id="{8560579B-50AA-8744-885F-62D076AE41F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976" name="Rectangle 462">
              <a:extLst>
                <a:ext uri="{FF2B5EF4-FFF2-40B4-BE49-F238E27FC236}">
                  <a16:creationId xmlns:a16="http://schemas.microsoft.com/office/drawing/2014/main" id="{981079A7-2423-4D45-ABF9-335D31DA3224}"/>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977" name="Group 463">
              <a:extLst>
                <a:ext uri="{FF2B5EF4-FFF2-40B4-BE49-F238E27FC236}">
                  <a16:creationId xmlns:a16="http://schemas.microsoft.com/office/drawing/2014/main" id="{F60D08F5-01A8-1B47-9530-A60B84910B0F}"/>
                </a:ext>
              </a:extLst>
            </p:cNvPr>
            <p:cNvGrpSpPr>
              <a:grpSpLocks/>
            </p:cNvGrpSpPr>
            <p:nvPr/>
          </p:nvGrpSpPr>
          <p:grpSpPr bwMode="auto">
            <a:xfrm>
              <a:off x="4749" y="668"/>
              <a:ext cx="581" cy="145"/>
              <a:chOff x="614" y="2568"/>
              <a:chExt cx="725" cy="139"/>
            </a:xfrm>
          </p:grpSpPr>
          <p:sp>
            <p:nvSpPr>
              <p:cNvPr id="1002" name="AutoShape 464">
                <a:extLst>
                  <a:ext uri="{FF2B5EF4-FFF2-40B4-BE49-F238E27FC236}">
                    <a16:creationId xmlns:a16="http://schemas.microsoft.com/office/drawing/2014/main" id="{3FACCA5F-6077-7140-A10F-814A4CEC8338}"/>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003" name="AutoShape 465">
                <a:extLst>
                  <a:ext uri="{FF2B5EF4-FFF2-40B4-BE49-F238E27FC236}">
                    <a16:creationId xmlns:a16="http://schemas.microsoft.com/office/drawing/2014/main" id="{F7CA1427-C3CB-EB4A-9376-38E19F4B8442}"/>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978" name="Rectangle 466">
              <a:extLst>
                <a:ext uri="{FF2B5EF4-FFF2-40B4-BE49-F238E27FC236}">
                  <a16:creationId xmlns:a16="http://schemas.microsoft.com/office/drawing/2014/main" id="{837C26C6-C274-5F4E-89AD-0D0A0063C5DB}"/>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979" name="Group 467">
              <a:extLst>
                <a:ext uri="{FF2B5EF4-FFF2-40B4-BE49-F238E27FC236}">
                  <a16:creationId xmlns:a16="http://schemas.microsoft.com/office/drawing/2014/main" id="{866E97C1-381B-D941-9CAC-1F7B64147C85}"/>
                </a:ext>
              </a:extLst>
            </p:cNvPr>
            <p:cNvGrpSpPr>
              <a:grpSpLocks/>
            </p:cNvGrpSpPr>
            <p:nvPr/>
          </p:nvGrpSpPr>
          <p:grpSpPr bwMode="auto">
            <a:xfrm>
              <a:off x="4747" y="994"/>
              <a:ext cx="581" cy="134"/>
              <a:chOff x="614" y="2568"/>
              <a:chExt cx="725" cy="139"/>
            </a:xfrm>
          </p:grpSpPr>
          <p:sp>
            <p:nvSpPr>
              <p:cNvPr id="1000" name="AutoShape 468">
                <a:extLst>
                  <a:ext uri="{FF2B5EF4-FFF2-40B4-BE49-F238E27FC236}">
                    <a16:creationId xmlns:a16="http://schemas.microsoft.com/office/drawing/2014/main" id="{089E79CA-EA5F-F845-8135-381DDCE2B7F6}"/>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001" name="AutoShape 469">
                <a:extLst>
                  <a:ext uri="{FF2B5EF4-FFF2-40B4-BE49-F238E27FC236}">
                    <a16:creationId xmlns:a16="http://schemas.microsoft.com/office/drawing/2014/main" id="{CEC382CF-D42E-C148-B554-D931AF3DAF63}"/>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980" name="Rectangle 470">
              <a:extLst>
                <a:ext uri="{FF2B5EF4-FFF2-40B4-BE49-F238E27FC236}">
                  <a16:creationId xmlns:a16="http://schemas.microsoft.com/office/drawing/2014/main" id="{39C56472-C924-2940-B17A-5BD33A2B2568}"/>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81" name="Rectangle 471">
              <a:extLst>
                <a:ext uri="{FF2B5EF4-FFF2-40B4-BE49-F238E27FC236}">
                  <a16:creationId xmlns:a16="http://schemas.microsoft.com/office/drawing/2014/main" id="{48693300-7BC2-F24F-A5EA-5EFC928E335A}"/>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982" name="Group 472">
              <a:extLst>
                <a:ext uri="{FF2B5EF4-FFF2-40B4-BE49-F238E27FC236}">
                  <a16:creationId xmlns:a16="http://schemas.microsoft.com/office/drawing/2014/main" id="{1BF7C429-6C5C-D54E-BD8C-1990AE08D8B1}"/>
                </a:ext>
              </a:extLst>
            </p:cNvPr>
            <p:cNvGrpSpPr>
              <a:grpSpLocks/>
            </p:cNvGrpSpPr>
            <p:nvPr/>
          </p:nvGrpSpPr>
          <p:grpSpPr bwMode="auto">
            <a:xfrm>
              <a:off x="4735" y="1627"/>
              <a:ext cx="582" cy="151"/>
              <a:chOff x="614" y="2568"/>
              <a:chExt cx="725" cy="139"/>
            </a:xfrm>
          </p:grpSpPr>
          <p:sp>
            <p:nvSpPr>
              <p:cNvPr id="998" name="AutoShape 473">
                <a:extLst>
                  <a:ext uri="{FF2B5EF4-FFF2-40B4-BE49-F238E27FC236}">
                    <a16:creationId xmlns:a16="http://schemas.microsoft.com/office/drawing/2014/main" id="{E12DA08F-762F-8A42-B411-55A6A73043E6}"/>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99" name="AutoShape 474">
                <a:extLst>
                  <a:ext uri="{FF2B5EF4-FFF2-40B4-BE49-F238E27FC236}">
                    <a16:creationId xmlns:a16="http://schemas.microsoft.com/office/drawing/2014/main" id="{4E5DD8A3-DB1E-5E48-9B40-9CDB93E2F533}"/>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983" name="Freeform 475">
              <a:extLst>
                <a:ext uri="{FF2B5EF4-FFF2-40B4-BE49-F238E27FC236}">
                  <a16:creationId xmlns:a16="http://schemas.microsoft.com/office/drawing/2014/main" id="{6338E658-2064-FE4D-8C90-608F5603D1B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984" name="Group 476">
              <a:extLst>
                <a:ext uri="{FF2B5EF4-FFF2-40B4-BE49-F238E27FC236}">
                  <a16:creationId xmlns:a16="http://schemas.microsoft.com/office/drawing/2014/main" id="{F51EBDA0-8B91-7542-8465-DBEA299056D6}"/>
                </a:ext>
              </a:extLst>
            </p:cNvPr>
            <p:cNvGrpSpPr>
              <a:grpSpLocks/>
            </p:cNvGrpSpPr>
            <p:nvPr/>
          </p:nvGrpSpPr>
          <p:grpSpPr bwMode="auto">
            <a:xfrm>
              <a:off x="4739" y="1327"/>
              <a:ext cx="582" cy="139"/>
              <a:chOff x="614" y="2568"/>
              <a:chExt cx="725" cy="139"/>
            </a:xfrm>
          </p:grpSpPr>
          <p:sp>
            <p:nvSpPr>
              <p:cNvPr id="996" name="AutoShape 477">
                <a:extLst>
                  <a:ext uri="{FF2B5EF4-FFF2-40B4-BE49-F238E27FC236}">
                    <a16:creationId xmlns:a16="http://schemas.microsoft.com/office/drawing/2014/main" id="{EF24BF5B-102B-C340-948F-D8918718BC85}"/>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97" name="AutoShape 478">
                <a:extLst>
                  <a:ext uri="{FF2B5EF4-FFF2-40B4-BE49-F238E27FC236}">
                    <a16:creationId xmlns:a16="http://schemas.microsoft.com/office/drawing/2014/main" id="{140E04CF-3812-F045-8D17-168F7B463C01}"/>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985" name="Rectangle 479">
              <a:extLst>
                <a:ext uri="{FF2B5EF4-FFF2-40B4-BE49-F238E27FC236}">
                  <a16:creationId xmlns:a16="http://schemas.microsoft.com/office/drawing/2014/main" id="{A84A63E1-DEDD-8D48-9DE3-A238F90EAF8E}"/>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86" name="Freeform 480">
              <a:extLst>
                <a:ext uri="{FF2B5EF4-FFF2-40B4-BE49-F238E27FC236}">
                  <a16:creationId xmlns:a16="http://schemas.microsoft.com/office/drawing/2014/main" id="{AA0561AD-7E9C-4449-BC28-22FE95411EC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987" name="Freeform 481">
              <a:extLst>
                <a:ext uri="{FF2B5EF4-FFF2-40B4-BE49-F238E27FC236}">
                  <a16:creationId xmlns:a16="http://schemas.microsoft.com/office/drawing/2014/main" id="{4CD36BC2-CE3A-8647-BA74-07860429897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988" name="Oval 482">
              <a:extLst>
                <a:ext uri="{FF2B5EF4-FFF2-40B4-BE49-F238E27FC236}">
                  <a16:creationId xmlns:a16="http://schemas.microsoft.com/office/drawing/2014/main" id="{20A57E2B-584E-DA4B-8D86-672777B3E25D}"/>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89" name="Freeform 483">
              <a:extLst>
                <a:ext uri="{FF2B5EF4-FFF2-40B4-BE49-F238E27FC236}">
                  <a16:creationId xmlns:a16="http://schemas.microsoft.com/office/drawing/2014/main" id="{6FEFA449-FBC8-864C-B7D9-6DED5AB0CBD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990" name="AutoShape 484">
              <a:extLst>
                <a:ext uri="{FF2B5EF4-FFF2-40B4-BE49-F238E27FC236}">
                  <a16:creationId xmlns:a16="http://schemas.microsoft.com/office/drawing/2014/main" id="{4546C8B6-EBDA-5247-B1B0-B48DEBAFF978}"/>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91" name="AutoShape 485">
              <a:extLst>
                <a:ext uri="{FF2B5EF4-FFF2-40B4-BE49-F238E27FC236}">
                  <a16:creationId xmlns:a16="http://schemas.microsoft.com/office/drawing/2014/main" id="{C05FEF15-30BC-3D4D-8D0F-14F59AB04084}"/>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92" name="Oval 486">
              <a:extLst>
                <a:ext uri="{FF2B5EF4-FFF2-40B4-BE49-F238E27FC236}">
                  <a16:creationId xmlns:a16="http://schemas.microsoft.com/office/drawing/2014/main" id="{ECF2AD08-E62F-C24F-A0CB-5677D25F05B6}"/>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93" name="Oval 487">
              <a:extLst>
                <a:ext uri="{FF2B5EF4-FFF2-40B4-BE49-F238E27FC236}">
                  <a16:creationId xmlns:a16="http://schemas.microsoft.com/office/drawing/2014/main" id="{CDAFBE24-E2D4-6545-BA87-78A5C4DCA02D}"/>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994" name="Oval 488">
              <a:extLst>
                <a:ext uri="{FF2B5EF4-FFF2-40B4-BE49-F238E27FC236}">
                  <a16:creationId xmlns:a16="http://schemas.microsoft.com/office/drawing/2014/main" id="{023AD650-7400-B34D-A1C1-EABEFBFD9C06}"/>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95" name="Rectangle 489">
              <a:extLst>
                <a:ext uri="{FF2B5EF4-FFF2-40B4-BE49-F238E27FC236}">
                  <a16:creationId xmlns:a16="http://schemas.microsoft.com/office/drawing/2014/main" id="{114EA38E-5873-E449-9C8C-82E6AEF3B7AA}"/>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345" name="Group 344">
            <a:extLst>
              <a:ext uri="{FF2B5EF4-FFF2-40B4-BE49-F238E27FC236}">
                <a16:creationId xmlns:a16="http://schemas.microsoft.com/office/drawing/2014/main" id="{4B59543D-C5BA-F140-B187-9B5CD42038E3}"/>
              </a:ext>
            </a:extLst>
          </p:cNvPr>
          <p:cNvGrpSpPr/>
          <p:nvPr/>
        </p:nvGrpSpPr>
        <p:grpSpPr>
          <a:xfrm>
            <a:off x="3193526" y="4476635"/>
            <a:ext cx="357648" cy="191729"/>
            <a:chOff x="6859123" y="5156933"/>
            <a:chExt cx="456701" cy="226548"/>
          </a:xfrm>
        </p:grpSpPr>
        <p:sp>
          <p:nvSpPr>
            <p:cNvPr id="346" name="Rectangle 345">
              <a:extLst>
                <a:ext uri="{FF2B5EF4-FFF2-40B4-BE49-F238E27FC236}">
                  <a16:creationId xmlns:a16="http://schemas.microsoft.com/office/drawing/2014/main" id="{658633B4-7F85-9649-9D29-D4685E4D8FCE}"/>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347" name="Straight Connector 346">
              <a:extLst>
                <a:ext uri="{FF2B5EF4-FFF2-40B4-BE49-F238E27FC236}">
                  <a16:creationId xmlns:a16="http://schemas.microsoft.com/office/drawing/2014/main" id="{4AEFBFC0-69F4-0442-A5A5-AA6B13A5C54B}"/>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72565081-DC08-D043-A503-2FB6F949E0F0}"/>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EA8E45E-B3F3-194A-8A6B-678BE5CEA477}"/>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85A94CF9-243E-0C4E-A010-AF25D658F77B}"/>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AFCDC61C-4A1A-624B-86AF-7EC5B97EAFEE}"/>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CA58E5DA-8966-1E4E-B9CC-4D9206B74168}"/>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40B4CE1B-77BF-D040-87C6-2BE4B75297B8}"/>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4" name="Group 353">
            <a:extLst>
              <a:ext uri="{FF2B5EF4-FFF2-40B4-BE49-F238E27FC236}">
                <a16:creationId xmlns:a16="http://schemas.microsoft.com/office/drawing/2014/main" id="{1516B822-274C-9142-A594-3C026C13E15A}"/>
              </a:ext>
            </a:extLst>
          </p:cNvPr>
          <p:cNvGrpSpPr/>
          <p:nvPr/>
        </p:nvGrpSpPr>
        <p:grpSpPr>
          <a:xfrm rot="18977820">
            <a:off x="2970738" y="3631978"/>
            <a:ext cx="357648" cy="191729"/>
            <a:chOff x="6859123" y="5156933"/>
            <a:chExt cx="456701" cy="226548"/>
          </a:xfrm>
        </p:grpSpPr>
        <p:sp>
          <p:nvSpPr>
            <p:cNvPr id="355" name="Rectangle 354">
              <a:extLst>
                <a:ext uri="{FF2B5EF4-FFF2-40B4-BE49-F238E27FC236}">
                  <a16:creationId xmlns:a16="http://schemas.microsoft.com/office/drawing/2014/main" id="{FE73F339-8370-854D-865A-1DA3D42F8615}"/>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356" name="Straight Connector 355">
              <a:extLst>
                <a:ext uri="{FF2B5EF4-FFF2-40B4-BE49-F238E27FC236}">
                  <a16:creationId xmlns:a16="http://schemas.microsoft.com/office/drawing/2014/main" id="{25FCEF18-6C08-1D44-8B43-B9FEC5A1CF34}"/>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69609594-6D6C-CE4D-8793-7FF98E89AD96}"/>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A747F05-33BD-0A44-8A65-3557ACA73F90}"/>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E37B61E4-4606-D744-BD80-B5276B042207}"/>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A86704E3-8936-8944-BEA9-BB9821A64A84}"/>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60BA1282-3FA8-494B-AA57-9F64ED26BC74}"/>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7D842007-7272-0E4C-9DDC-59436F73AB80}"/>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63" name="Group 362">
            <a:extLst>
              <a:ext uri="{FF2B5EF4-FFF2-40B4-BE49-F238E27FC236}">
                <a16:creationId xmlns:a16="http://schemas.microsoft.com/office/drawing/2014/main" id="{5D4499A7-8331-374E-915F-6FB1150582B0}"/>
              </a:ext>
            </a:extLst>
          </p:cNvPr>
          <p:cNvGrpSpPr/>
          <p:nvPr/>
        </p:nvGrpSpPr>
        <p:grpSpPr>
          <a:xfrm>
            <a:off x="4590312" y="3348166"/>
            <a:ext cx="357648" cy="191729"/>
            <a:chOff x="6859123" y="5156933"/>
            <a:chExt cx="456701" cy="226548"/>
          </a:xfrm>
        </p:grpSpPr>
        <p:sp>
          <p:nvSpPr>
            <p:cNvPr id="364" name="Rectangle 363">
              <a:extLst>
                <a:ext uri="{FF2B5EF4-FFF2-40B4-BE49-F238E27FC236}">
                  <a16:creationId xmlns:a16="http://schemas.microsoft.com/office/drawing/2014/main" id="{9DDEEE95-0C6B-F045-B62F-C3DAD3AD7FF1}"/>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365" name="Straight Connector 364">
              <a:extLst>
                <a:ext uri="{FF2B5EF4-FFF2-40B4-BE49-F238E27FC236}">
                  <a16:creationId xmlns:a16="http://schemas.microsoft.com/office/drawing/2014/main" id="{5B7AA8AC-B89C-5B40-B520-2EC3B1B81D47}"/>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3EC321B7-E2DC-344E-9763-169EF6E841EF}"/>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3C94C832-11CE-A645-9806-C75AAA76D484}"/>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E60FF87F-4770-CA45-B8F3-84AAC6B9A4B3}"/>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43B3B5EF-ECA9-B64A-93C4-85466210C7F4}"/>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113028A7-6DC0-CF47-8C1B-CEF037BDA1AC}"/>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1AD6B8-9E8D-D448-AA1C-C19CC1452529}"/>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72" name="Group 371">
            <a:extLst>
              <a:ext uri="{FF2B5EF4-FFF2-40B4-BE49-F238E27FC236}">
                <a16:creationId xmlns:a16="http://schemas.microsoft.com/office/drawing/2014/main" id="{BC753510-FFCF-4444-A7BB-044870E26DD3}"/>
              </a:ext>
            </a:extLst>
          </p:cNvPr>
          <p:cNvGrpSpPr/>
          <p:nvPr/>
        </p:nvGrpSpPr>
        <p:grpSpPr>
          <a:xfrm rot="18857641">
            <a:off x="4582562" y="3988440"/>
            <a:ext cx="357648" cy="191729"/>
            <a:chOff x="6859123" y="5156933"/>
            <a:chExt cx="456701" cy="226548"/>
          </a:xfrm>
        </p:grpSpPr>
        <p:sp>
          <p:nvSpPr>
            <p:cNvPr id="373" name="Rectangle 372">
              <a:extLst>
                <a:ext uri="{FF2B5EF4-FFF2-40B4-BE49-F238E27FC236}">
                  <a16:creationId xmlns:a16="http://schemas.microsoft.com/office/drawing/2014/main" id="{A08E0DBC-4F5A-1745-BA9E-B4688EEBE8B2}"/>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374" name="Straight Connector 373">
              <a:extLst>
                <a:ext uri="{FF2B5EF4-FFF2-40B4-BE49-F238E27FC236}">
                  <a16:creationId xmlns:a16="http://schemas.microsoft.com/office/drawing/2014/main" id="{86CCF497-BBF5-1847-A54B-1D274EC1FBF2}"/>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4666C01-A459-0044-A0B0-3D22A107A0E3}"/>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75D8ECE7-4B34-8F48-B62B-54865BA7462D}"/>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85079C21-AA1B-2545-9071-BEE571A459AD}"/>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2D916BAD-87C0-6146-AB10-6650F08C5C71}"/>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3F49550F-F63A-B945-A97E-B7A0741AB278}"/>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2FDE63AE-3F8B-3D44-969E-074AE7DEAA97}"/>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08" name="Freeform 272">
            <a:extLst>
              <a:ext uri="{FF2B5EF4-FFF2-40B4-BE49-F238E27FC236}">
                <a16:creationId xmlns:a16="http://schemas.microsoft.com/office/drawing/2014/main" id="{CAFA60B5-CA3B-CE47-99B6-49C8AA15A522}"/>
              </a:ext>
            </a:extLst>
          </p:cNvPr>
          <p:cNvSpPr>
            <a:spLocks/>
          </p:cNvSpPr>
          <p:nvPr/>
        </p:nvSpPr>
        <p:spPr bwMode="auto">
          <a:xfrm>
            <a:off x="3341347" y="2398691"/>
            <a:ext cx="2478881" cy="2143125"/>
          </a:xfrm>
          <a:custGeom>
            <a:avLst/>
            <a:gdLst>
              <a:gd name="T0" fmla="*/ 0 w 5205"/>
              <a:gd name="T1" fmla="*/ 0 h 4500"/>
              <a:gd name="T2" fmla="*/ 0 w 5205"/>
              <a:gd name="T3" fmla="*/ 2147483647 h 4500"/>
              <a:gd name="T4" fmla="*/ 2147483647 w 5205"/>
              <a:gd name="T5" fmla="*/ 2147483647 h 4500"/>
              <a:gd name="T6" fmla="*/ 2147483647 w 5205"/>
              <a:gd name="T7" fmla="*/ 2147483647 h 4500"/>
              <a:gd name="T8" fmla="*/ 2147483647 w 5205"/>
              <a:gd name="T9" fmla="*/ 2147483647 h 4500"/>
              <a:gd name="T10" fmla="*/ 2147483647 w 5205"/>
              <a:gd name="T11" fmla="*/ 2147483647 h 4500"/>
              <a:gd name="T12" fmla="*/ 2147483647 w 5205"/>
              <a:gd name="T13" fmla="*/ 2147483647 h 4500"/>
              <a:gd name="T14" fmla="*/ 2147483647 w 5205"/>
              <a:gd name="T15" fmla="*/ 2147483647 h 4500"/>
              <a:gd name="T16" fmla="*/ 0 60000 65536"/>
              <a:gd name="T17" fmla="*/ 0 60000 65536"/>
              <a:gd name="T18" fmla="*/ 0 60000 65536"/>
              <a:gd name="T19" fmla="*/ 0 60000 65536"/>
              <a:gd name="T20" fmla="*/ 0 60000 65536"/>
              <a:gd name="T21" fmla="*/ 0 60000 65536"/>
              <a:gd name="T22" fmla="*/ 0 60000 65536"/>
              <a:gd name="T23" fmla="*/ 0 60000 65536"/>
              <a:gd name="connsiteX0" fmla="*/ 0 w 10000"/>
              <a:gd name="connsiteY0" fmla="*/ 0 h 10000"/>
              <a:gd name="connsiteX1" fmla="*/ 0 w 10000"/>
              <a:gd name="connsiteY1" fmla="*/ 2933 h 10000"/>
              <a:gd name="connsiteX2" fmla="*/ 2374 w 10000"/>
              <a:gd name="connsiteY2" fmla="*/ 2938 h 10000"/>
              <a:gd name="connsiteX3" fmla="*/ 951 w 10000"/>
              <a:gd name="connsiteY3" fmla="*/ 4533 h 10000"/>
              <a:gd name="connsiteX4" fmla="*/ 8674 w 10000"/>
              <a:gd name="connsiteY4" fmla="*/ 4700 h 10000"/>
              <a:gd name="connsiteX5" fmla="*/ 4265 w 10000"/>
              <a:gd name="connsiteY5" fmla="*/ 10000 h 10000"/>
              <a:gd name="connsiteX6" fmla="*/ 10000 w 10000"/>
              <a:gd name="connsiteY6" fmla="*/ 10000 h 10000"/>
              <a:gd name="connsiteX7" fmla="*/ 10000 w 10000"/>
              <a:gd name="connsiteY7" fmla="*/ 7567 h 10000"/>
              <a:gd name="connsiteX0" fmla="*/ 0 w 10000"/>
              <a:gd name="connsiteY0" fmla="*/ 0 h 10000"/>
              <a:gd name="connsiteX1" fmla="*/ 11 w 10000"/>
              <a:gd name="connsiteY1" fmla="*/ 2958 h 10000"/>
              <a:gd name="connsiteX2" fmla="*/ 2374 w 10000"/>
              <a:gd name="connsiteY2" fmla="*/ 2938 h 10000"/>
              <a:gd name="connsiteX3" fmla="*/ 951 w 10000"/>
              <a:gd name="connsiteY3" fmla="*/ 4533 h 10000"/>
              <a:gd name="connsiteX4" fmla="*/ 8674 w 10000"/>
              <a:gd name="connsiteY4" fmla="*/ 4700 h 10000"/>
              <a:gd name="connsiteX5" fmla="*/ 4265 w 10000"/>
              <a:gd name="connsiteY5" fmla="*/ 10000 h 10000"/>
              <a:gd name="connsiteX6" fmla="*/ 10000 w 10000"/>
              <a:gd name="connsiteY6" fmla="*/ 10000 h 10000"/>
              <a:gd name="connsiteX7" fmla="*/ 10000 w 10000"/>
              <a:gd name="connsiteY7" fmla="*/ 7567 h 10000"/>
              <a:gd name="connsiteX0" fmla="*/ 0 w 10000"/>
              <a:gd name="connsiteY0" fmla="*/ 0 h 10000"/>
              <a:gd name="connsiteX1" fmla="*/ 11 w 10000"/>
              <a:gd name="connsiteY1" fmla="*/ 2958 h 10000"/>
              <a:gd name="connsiteX2" fmla="*/ 2299 w 10000"/>
              <a:gd name="connsiteY2" fmla="*/ 2963 h 10000"/>
              <a:gd name="connsiteX3" fmla="*/ 951 w 10000"/>
              <a:gd name="connsiteY3" fmla="*/ 4533 h 10000"/>
              <a:gd name="connsiteX4" fmla="*/ 8674 w 10000"/>
              <a:gd name="connsiteY4" fmla="*/ 4700 h 10000"/>
              <a:gd name="connsiteX5" fmla="*/ 4265 w 10000"/>
              <a:gd name="connsiteY5" fmla="*/ 10000 h 10000"/>
              <a:gd name="connsiteX6" fmla="*/ 10000 w 10000"/>
              <a:gd name="connsiteY6" fmla="*/ 10000 h 10000"/>
              <a:gd name="connsiteX7" fmla="*/ 10000 w 10000"/>
              <a:gd name="connsiteY7" fmla="*/ 75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0">
                <a:moveTo>
                  <a:pt x="0" y="0"/>
                </a:moveTo>
                <a:cubicBezTo>
                  <a:pt x="4" y="986"/>
                  <a:pt x="7" y="1972"/>
                  <a:pt x="11" y="2958"/>
                </a:cubicBezTo>
                <a:lnTo>
                  <a:pt x="2299" y="2963"/>
                </a:lnTo>
                <a:lnTo>
                  <a:pt x="951" y="4533"/>
                </a:lnTo>
                <a:lnTo>
                  <a:pt x="8674" y="4700"/>
                </a:lnTo>
                <a:lnTo>
                  <a:pt x="4265" y="10000"/>
                </a:lnTo>
                <a:lnTo>
                  <a:pt x="10000" y="10000"/>
                </a:lnTo>
                <a:lnTo>
                  <a:pt x="10000" y="7567"/>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dirty="0">
              <a:latin typeface="Tahoma" panose="020B0604030504040204" pitchFamily="34" charset="0"/>
              <a:ea typeface="ＭＳ Ｐゴシック" panose="020B0600070205080204" pitchFamily="34" charset="-128"/>
              <a:cs typeface="+mn-cs"/>
            </a:endParaRPr>
          </a:p>
        </p:txBody>
      </p:sp>
      <p:grpSp>
        <p:nvGrpSpPr>
          <p:cNvPr id="11" name="Group 10">
            <a:extLst>
              <a:ext uri="{FF2B5EF4-FFF2-40B4-BE49-F238E27FC236}">
                <a16:creationId xmlns:a16="http://schemas.microsoft.com/office/drawing/2014/main" id="{124C2353-8341-1E42-98B2-810BFB992383}"/>
              </a:ext>
            </a:extLst>
          </p:cNvPr>
          <p:cNvGrpSpPr/>
          <p:nvPr/>
        </p:nvGrpSpPr>
        <p:grpSpPr>
          <a:xfrm>
            <a:off x="2119313" y="2420576"/>
            <a:ext cx="3833359" cy="2200275"/>
            <a:chOff x="2825750" y="3227434"/>
            <a:chExt cx="5111145" cy="2933700"/>
          </a:xfrm>
        </p:grpSpPr>
        <p:grpSp>
          <p:nvGrpSpPr>
            <p:cNvPr id="860" name="Group 324">
              <a:extLst>
                <a:ext uri="{FF2B5EF4-FFF2-40B4-BE49-F238E27FC236}">
                  <a16:creationId xmlns:a16="http://schemas.microsoft.com/office/drawing/2014/main" id="{407BA615-EDD2-8A40-BE5B-0B090D092746}"/>
                </a:ext>
              </a:extLst>
            </p:cNvPr>
            <p:cNvGrpSpPr>
              <a:grpSpLocks/>
            </p:cNvGrpSpPr>
            <p:nvPr/>
          </p:nvGrpSpPr>
          <p:grpSpPr bwMode="auto">
            <a:xfrm>
              <a:off x="7844820" y="5350527"/>
              <a:ext cx="92075" cy="271462"/>
              <a:chOff x="10104" y="10005"/>
              <a:chExt cx="137" cy="411"/>
            </a:xfrm>
          </p:grpSpPr>
          <p:sp>
            <p:nvSpPr>
              <p:cNvPr id="861" name="Oval 325">
                <a:extLst>
                  <a:ext uri="{FF2B5EF4-FFF2-40B4-BE49-F238E27FC236}">
                    <a16:creationId xmlns:a16="http://schemas.microsoft.com/office/drawing/2014/main" id="{8B751E56-0C4B-D14C-945C-749546AA535F}"/>
                  </a:ext>
                </a:extLst>
              </p:cNvPr>
              <p:cNvSpPr>
                <a:spLocks noChangeArrowheads="1"/>
              </p:cNvSpPr>
              <p:nvPr/>
            </p:nvSpPr>
            <p:spPr bwMode="auto">
              <a:xfrm>
                <a:off x="10104" y="10005"/>
                <a:ext cx="137" cy="138"/>
              </a:xfrm>
              <a:prstGeom prst="ellipse">
                <a:avLst/>
              </a:prstGeom>
              <a:solidFill>
                <a:srgbClr val="FF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862" name="Oval 326">
                <a:extLst>
                  <a:ext uri="{FF2B5EF4-FFF2-40B4-BE49-F238E27FC236}">
                    <a16:creationId xmlns:a16="http://schemas.microsoft.com/office/drawing/2014/main" id="{342DEC42-734D-D54D-A9B5-89D44C4674AF}"/>
                  </a:ext>
                </a:extLst>
              </p:cNvPr>
              <p:cNvSpPr>
                <a:spLocks noChangeArrowheads="1"/>
              </p:cNvSpPr>
              <p:nvPr/>
            </p:nvSpPr>
            <p:spPr bwMode="auto">
              <a:xfrm>
                <a:off x="10104" y="10278"/>
                <a:ext cx="137" cy="138"/>
              </a:xfrm>
              <a:prstGeom prst="ellipse">
                <a:avLst/>
              </a:prstGeom>
              <a:solidFill>
                <a:srgbClr val="FF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grpSp>
        <p:sp>
          <p:nvSpPr>
            <p:cNvPr id="854" name="Freeform 318">
              <a:extLst>
                <a:ext uri="{FF2B5EF4-FFF2-40B4-BE49-F238E27FC236}">
                  <a16:creationId xmlns:a16="http://schemas.microsoft.com/office/drawing/2014/main" id="{07189EA4-F824-494B-B957-3F54E942D2D2}"/>
                </a:ext>
              </a:extLst>
            </p:cNvPr>
            <p:cNvSpPr>
              <a:spLocks/>
            </p:cNvSpPr>
            <p:nvPr/>
          </p:nvSpPr>
          <p:spPr bwMode="auto">
            <a:xfrm>
              <a:off x="2825750" y="3227434"/>
              <a:ext cx="5067300" cy="2933700"/>
            </a:xfrm>
            <a:custGeom>
              <a:avLst/>
              <a:gdLst>
                <a:gd name="T0" fmla="*/ 2147483647 w 7980"/>
                <a:gd name="T1" fmla="*/ 2147483647 h 4620"/>
                <a:gd name="T2" fmla="*/ 2147483647 w 7980"/>
                <a:gd name="T3" fmla="*/ 2147483647 h 4620"/>
                <a:gd name="T4" fmla="*/ 0 w 7980"/>
                <a:gd name="T5" fmla="*/ 2147483647 h 4620"/>
                <a:gd name="T6" fmla="*/ 2147483647 w 7980"/>
                <a:gd name="T7" fmla="*/ 2147483647 h 4620"/>
                <a:gd name="T8" fmla="*/ 2147483647 w 7980"/>
                <a:gd name="T9" fmla="*/ 2147483647 h 4620"/>
                <a:gd name="T10" fmla="*/ 2147483647 w 7980"/>
                <a:gd name="T11" fmla="*/ 0 h 4620"/>
                <a:gd name="T12" fmla="*/ 0 60000 65536"/>
                <a:gd name="T13" fmla="*/ 0 60000 65536"/>
                <a:gd name="T14" fmla="*/ 0 60000 65536"/>
                <a:gd name="T15" fmla="*/ 0 60000 65536"/>
                <a:gd name="T16" fmla="*/ 0 60000 65536"/>
                <a:gd name="T17" fmla="*/ 0 60000 65536"/>
                <a:gd name="connsiteX0" fmla="*/ 9981 w 10000"/>
                <a:gd name="connsiteY0" fmla="*/ 7403 h 10000"/>
                <a:gd name="connsiteX1" fmla="*/ 10000 w 10000"/>
                <a:gd name="connsiteY1" fmla="*/ 10000 h 10000"/>
                <a:gd name="connsiteX2" fmla="*/ 0 w 10000"/>
                <a:gd name="connsiteY2" fmla="*/ 9968 h 10000"/>
                <a:gd name="connsiteX3" fmla="*/ 4154 w 10000"/>
                <a:gd name="connsiteY3" fmla="*/ 3214 h 10000"/>
                <a:gd name="connsiteX4" fmla="*/ 2965 w 10000"/>
                <a:gd name="connsiteY4" fmla="*/ 3221 h 10000"/>
                <a:gd name="connsiteX5" fmla="*/ 2951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9981" y="7403"/>
                  </a:moveTo>
                  <a:cubicBezTo>
                    <a:pt x="9987" y="8269"/>
                    <a:pt x="9994" y="9134"/>
                    <a:pt x="10000" y="10000"/>
                  </a:cubicBezTo>
                  <a:lnTo>
                    <a:pt x="0" y="9968"/>
                  </a:lnTo>
                  <a:lnTo>
                    <a:pt x="4154" y="3214"/>
                  </a:lnTo>
                  <a:lnTo>
                    <a:pt x="2965" y="3221"/>
                  </a:lnTo>
                  <a:cubicBezTo>
                    <a:pt x="2965" y="2171"/>
                    <a:pt x="2951" y="1050"/>
                    <a:pt x="2951" y="0"/>
                  </a:cubicBezTo>
                </a:path>
              </a:pathLst>
            </a:custGeom>
            <a:noFill/>
            <a:ln w="38100" cmpd="sng">
              <a:solidFill>
                <a:srgbClr val="FF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12" name="Group 11">
            <a:extLst>
              <a:ext uri="{FF2B5EF4-FFF2-40B4-BE49-F238E27FC236}">
                <a16:creationId xmlns:a16="http://schemas.microsoft.com/office/drawing/2014/main" id="{29A84814-4EB2-8F4D-8E06-375531045ECD}"/>
              </a:ext>
            </a:extLst>
          </p:cNvPr>
          <p:cNvGrpSpPr/>
          <p:nvPr/>
        </p:nvGrpSpPr>
        <p:grpSpPr>
          <a:xfrm>
            <a:off x="1764589" y="2492013"/>
            <a:ext cx="4338950" cy="2168020"/>
            <a:chOff x="2437534" y="3327145"/>
            <a:chExt cx="5785267" cy="2890693"/>
          </a:xfrm>
        </p:grpSpPr>
        <p:grpSp>
          <p:nvGrpSpPr>
            <p:cNvPr id="857" name="Group 321">
              <a:extLst>
                <a:ext uri="{FF2B5EF4-FFF2-40B4-BE49-F238E27FC236}">
                  <a16:creationId xmlns:a16="http://schemas.microsoft.com/office/drawing/2014/main" id="{96A8E8FE-EFA0-384B-BEBD-786291E65751}"/>
                </a:ext>
              </a:extLst>
            </p:cNvPr>
            <p:cNvGrpSpPr>
              <a:grpSpLocks/>
            </p:cNvGrpSpPr>
            <p:nvPr/>
          </p:nvGrpSpPr>
          <p:grpSpPr bwMode="auto">
            <a:xfrm>
              <a:off x="2437534" y="5122909"/>
              <a:ext cx="92465" cy="271463"/>
              <a:chOff x="10192" y="10005"/>
              <a:chExt cx="140" cy="411"/>
            </a:xfrm>
          </p:grpSpPr>
          <p:sp>
            <p:nvSpPr>
              <p:cNvPr id="858" name="Oval 322">
                <a:extLst>
                  <a:ext uri="{FF2B5EF4-FFF2-40B4-BE49-F238E27FC236}">
                    <a16:creationId xmlns:a16="http://schemas.microsoft.com/office/drawing/2014/main" id="{657A2D62-DEBC-024A-A3D2-BBFF1F270141}"/>
                  </a:ext>
                </a:extLst>
              </p:cNvPr>
              <p:cNvSpPr>
                <a:spLocks noChangeArrowheads="1"/>
              </p:cNvSpPr>
              <p:nvPr/>
            </p:nvSpPr>
            <p:spPr bwMode="auto">
              <a:xfrm>
                <a:off x="10195" y="10005"/>
                <a:ext cx="137" cy="138"/>
              </a:xfrm>
              <a:prstGeom prst="ellipse">
                <a:avLst/>
              </a:prstGeom>
              <a:solidFill>
                <a:srgbClr val="00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859" name="Oval 323">
                <a:extLst>
                  <a:ext uri="{FF2B5EF4-FFF2-40B4-BE49-F238E27FC236}">
                    <a16:creationId xmlns:a16="http://schemas.microsoft.com/office/drawing/2014/main" id="{BE20FDB8-C5B5-B94B-A64D-36960F83238A}"/>
                  </a:ext>
                </a:extLst>
              </p:cNvPr>
              <p:cNvSpPr>
                <a:spLocks noChangeArrowheads="1"/>
              </p:cNvSpPr>
              <p:nvPr/>
            </p:nvSpPr>
            <p:spPr bwMode="auto">
              <a:xfrm>
                <a:off x="10192" y="10278"/>
                <a:ext cx="137" cy="138"/>
              </a:xfrm>
              <a:prstGeom prst="ellipse">
                <a:avLst/>
              </a:prstGeom>
              <a:solidFill>
                <a:srgbClr val="00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grpSp>
        <p:sp>
          <p:nvSpPr>
            <p:cNvPr id="855" name="Freeform 319">
              <a:extLst>
                <a:ext uri="{FF2B5EF4-FFF2-40B4-BE49-F238E27FC236}">
                  <a16:creationId xmlns:a16="http://schemas.microsoft.com/office/drawing/2014/main" id="{EAE73056-B5F0-9442-A833-AEE6F289ABD3}"/>
                </a:ext>
              </a:extLst>
            </p:cNvPr>
            <p:cNvSpPr>
              <a:spLocks/>
            </p:cNvSpPr>
            <p:nvPr/>
          </p:nvSpPr>
          <p:spPr bwMode="auto">
            <a:xfrm>
              <a:off x="2479226" y="3327145"/>
              <a:ext cx="5743575" cy="2890693"/>
            </a:xfrm>
            <a:custGeom>
              <a:avLst/>
              <a:gdLst>
                <a:gd name="T0" fmla="*/ 0 w 9045"/>
                <a:gd name="T1" fmla="*/ 2147483647 h 4545"/>
                <a:gd name="T2" fmla="*/ 0 w 9045"/>
                <a:gd name="T3" fmla="*/ 2147483647 h 4545"/>
                <a:gd name="T4" fmla="*/ 2147483647 w 9045"/>
                <a:gd name="T5" fmla="*/ 2147483647 h 4545"/>
                <a:gd name="T6" fmla="*/ 2147483647 w 9045"/>
                <a:gd name="T7" fmla="*/ 2147483647 h 4545"/>
                <a:gd name="T8" fmla="*/ 2147483647 w 9045"/>
                <a:gd name="T9" fmla="*/ 2147483647 h 4545"/>
                <a:gd name="T10" fmla="*/ 2147483647 w 9045"/>
                <a:gd name="T11" fmla="*/ 2147483647 h 4545"/>
                <a:gd name="T12" fmla="*/ 2147483647 w 9045"/>
                <a:gd name="T13" fmla="*/ 2147483647 h 4545"/>
                <a:gd name="T14" fmla="*/ 2147483647 w 9045"/>
                <a:gd name="T15" fmla="*/ 0 h 4545"/>
                <a:gd name="T16" fmla="*/ 0 60000 65536"/>
                <a:gd name="T17" fmla="*/ 0 60000 65536"/>
                <a:gd name="T18" fmla="*/ 0 60000 65536"/>
                <a:gd name="T19" fmla="*/ 0 60000 65536"/>
                <a:gd name="T20" fmla="*/ 0 60000 65536"/>
                <a:gd name="T21" fmla="*/ 0 60000 65536"/>
                <a:gd name="T22" fmla="*/ 0 60000 65536"/>
                <a:gd name="T23" fmla="*/ 0 60000 65536"/>
                <a:gd name="connsiteX0" fmla="*/ 0 w 10000"/>
                <a:gd name="connsiteY0" fmla="*/ 6337 h 10028"/>
                <a:gd name="connsiteX1" fmla="*/ 0 w 10000"/>
                <a:gd name="connsiteY1" fmla="*/ 10028 h 10028"/>
                <a:gd name="connsiteX2" fmla="*/ 978 w 10000"/>
                <a:gd name="connsiteY2" fmla="*/ 10000 h 10028"/>
                <a:gd name="connsiteX3" fmla="*/ 3881 w 10000"/>
                <a:gd name="connsiteY3" fmla="*/ 4422 h 10028"/>
                <a:gd name="connsiteX4" fmla="*/ 7894 w 10000"/>
                <a:gd name="connsiteY4" fmla="*/ 4521 h 10028"/>
                <a:gd name="connsiteX5" fmla="*/ 9005 w 10000"/>
                <a:gd name="connsiteY5" fmla="*/ 2244 h 10028"/>
                <a:gd name="connsiteX6" fmla="*/ 10000 w 10000"/>
                <a:gd name="connsiteY6" fmla="*/ 2244 h 10028"/>
                <a:gd name="connsiteX7" fmla="*/ 9967 w 10000"/>
                <a:gd name="connsiteY7" fmla="*/ 0 h 10028"/>
                <a:gd name="connsiteX0" fmla="*/ 0 w 10000"/>
                <a:gd name="connsiteY0" fmla="*/ 6337 h 10000"/>
                <a:gd name="connsiteX1" fmla="*/ 6 w 10000"/>
                <a:gd name="connsiteY1" fmla="*/ 9979 h 10000"/>
                <a:gd name="connsiteX2" fmla="*/ 978 w 10000"/>
                <a:gd name="connsiteY2" fmla="*/ 10000 h 10000"/>
                <a:gd name="connsiteX3" fmla="*/ 3881 w 10000"/>
                <a:gd name="connsiteY3" fmla="*/ 4422 h 10000"/>
                <a:gd name="connsiteX4" fmla="*/ 7894 w 10000"/>
                <a:gd name="connsiteY4" fmla="*/ 4521 h 10000"/>
                <a:gd name="connsiteX5" fmla="*/ 9005 w 10000"/>
                <a:gd name="connsiteY5" fmla="*/ 2244 h 10000"/>
                <a:gd name="connsiteX6" fmla="*/ 10000 w 10000"/>
                <a:gd name="connsiteY6" fmla="*/ 2244 h 10000"/>
                <a:gd name="connsiteX7" fmla="*/ 9967 w 10000"/>
                <a:gd name="connsiteY7" fmla="*/ 0 h 10000"/>
                <a:gd name="connsiteX0" fmla="*/ 0 w 10000"/>
                <a:gd name="connsiteY0" fmla="*/ 6337 h 10016"/>
                <a:gd name="connsiteX1" fmla="*/ 0 w 10000"/>
                <a:gd name="connsiteY1" fmla="*/ 10016 h 10016"/>
                <a:gd name="connsiteX2" fmla="*/ 978 w 10000"/>
                <a:gd name="connsiteY2" fmla="*/ 10000 h 10016"/>
                <a:gd name="connsiteX3" fmla="*/ 3881 w 10000"/>
                <a:gd name="connsiteY3" fmla="*/ 4422 h 10016"/>
                <a:gd name="connsiteX4" fmla="*/ 7894 w 10000"/>
                <a:gd name="connsiteY4" fmla="*/ 4521 h 10016"/>
                <a:gd name="connsiteX5" fmla="*/ 9005 w 10000"/>
                <a:gd name="connsiteY5" fmla="*/ 2244 h 10016"/>
                <a:gd name="connsiteX6" fmla="*/ 10000 w 10000"/>
                <a:gd name="connsiteY6" fmla="*/ 2244 h 10016"/>
                <a:gd name="connsiteX7" fmla="*/ 9967 w 10000"/>
                <a:gd name="connsiteY7" fmla="*/ 0 h 1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16">
                  <a:moveTo>
                    <a:pt x="0" y="6337"/>
                  </a:moveTo>
                  <a:lnTo>
                    <a:pt x="0" y="10016"/>
                  </a:lnTo>
                  <a:lnTo>
                    <a:pt x="978" y="10000"/>
                  </a:lnTo>
                  <a:lnTo>
                    <a:pt x="3881" y="4422"/>
                  </a:lnTo>
                  <a:lnTo>
                    <a:pt x="7894" y="4521"/>
                  </a:lnTo>
                  <a:lnTo>
                    <a:pt x="9005" y="2244"/>
                  </a:lnTo>
                  <a:lnTo>
                    <a:pt x="10000" y="2244"/>
                  </a:lnTo>
                  <a:lnTo>
                    <a:pt x="9967" y="0"/>
                  </a:lnTo>
                </a:path>
              </a:pathLst>
            </a:custGeom>
            <a:noFill/>
            <a:ln w="38100" cmpd="sng">
              <a:solidFill>
                <a:srgbClr val="00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14" name="Group 13">
            <a:extLst>
              <a:ext uri="{FF2B5EF4-FFF2-40B4-BE49-F238E27FC236}">
                <a16:creationId xmlns:a16="http://schemas.microsoft.com/office/drawing/2014/main" id="{2D26D03E-1B92-E348-844D-C23EB11A6728}"/>
              </a:ext>
            </a:extLst>
          </p:cNvPr>
          <p:cNvGrpSpPr/>
          <p:nvPr/>
        </p:nvGrpSpPr>
        <p:grpSpPr>
          <a:xfrm>
            <a:off x="1912143" y="2481060"/>
            <a:ext cx="4371709" cy="2046922"/>
            <a:chOff x="2549524" y="3308080"/>
            <a:chExt cx="5828945" cy="2729229"/>
          </a:xfrm>
        </p:grpSpPr>
        <p:sp>
          <p:nvSpPr>
            <p:cNvPr id="856" name="Freeform 320">
              <a:extLst>
                <a:ext uri="{FF2B5EF4-FFF2-40B4-BE49-F238E27FC236}">
                  <a16:creationId xmlns:a16="http://schemas.microsoft.com/office/drawing/2014/main" id="{80105AF2-C1A5-E84F-BA91-D808D14D1904}"/>
                </a:ext>
              </a:extLst>
            </p:cNvPr>
            <p:cNvSpPr>
              <a:spLocks/>
            </p:cNvSpPr>
            <p:nvPr/>
          </p:nvSpPr>
          <p:spPr bwMode="auto">
            <a:xfrm>
              <a:off x="2549524" y="3370309"/>
              <a:ext cx="5787725" cy="2667000"/>
            </a:xfrm>
            <a:custGeom>
              <a:avLst/>
              <a:gdLst>
                <a:gd name="T0" fmla="*/ 0 w 9120"/>
                <a:gd name="T1" fmla="*/ 2147483647 h 4201"/>
                <a:gd name="T2" fmla="*/ 0 w 9120"/>
                <a:gd name="T3" fmla="*/ 2147483647 h 4201"/>
                <a:gd name="T4" fmla="*/ 2147483647 w 9120"/>
                <a:gd name="T5" fmla="*/ 2147483647 h 4201"/>
                <a:gd name="T6" fmla="*/ 2147483647 w 9120"/>
                <a:gd name="T7" fmla="*/ 2147483647 h 4201"/>
                <a:gd name="T8" fmla="*/ 2147483647 w 9120"/>
                <a:gd name="T9" fmla="*/ 2147483647 h 4201"/>
                <a:gd name="T10" fmla="*/ 2147483647 w 9120"/>
                <a:gd name="T11" fmla="*/ 0 h 4201"/>
                <a:gd name="T12" fmla="*/ 0 60000 65536"/>
                <a:gd name="T13" fmla="*/ 0 60000 65536"/>
                <a:gd name="T14" fmla="*/ 0 60000 65536"/>
                <a:gd name="T15" fmla="*/ 0 60000 65536"/>
                <a:gd name="T16" fmla="*/ 0 60000 65536"/>
                <a:gd name="T17" fmla="*/ 0 60000 65536"/>
                <a:gd name="connsiteX0" fmla="*/ 0 w 9994"/>
                <a:gd name="connsiteY0" fmla="*/ 6715 h 10000"/>
                <a:gd name="connsiteX1" fmla="*/ 0 w 9994"/>
                <a:gd name="connsiteY1" fmla="*/ 10000 h 10000"/>
                <a:gd name="connsiteX2" fmla="*/ 5362 w 9994"/>
                <a:gd name="connsiteY2" fmla="*/ 10000 h 10000"/>
                <a:gd name="connsiteX3" fmla="*/ 8832 w 9994"/>
                <a:gd name="connsiteY3" fmla="*/ 2502 h 10000"/>
                <a:gd name="connsiteX4" fmla="*/ 9994 w 9994"/>
                <a:gd name="connsiteY4" fmla="*/ 2505 h 10000"/>
                <a:gd name="connsiteX5" fmla="*/ 9984 w 9994"/>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4" h="10000">
                  <a:moveTo>
                    <a:pt x="0" y="6715"/>
                  </a:moveTo>
                  <a:lnTo>
                    <a:pt x="0" y="10000"/>
                  </a:lnTo>
                  <a:lnTo>
                    <a:pt x="5362" y="10000"/>
                  </a:lnTo>
                  <a:lnTo>
                    <a:pt x="8832" y="2502"/>
                  </a:lnTo>
                  <a:lnTo>
                    <a:pt x="9994" y="2505"/>
                  </a:lnTo>
                  <a:cubicBezTo>
                    <a:pt x="9989" y="1648"/>
                    <a:pt x="9989" y="857"/>
                    <a:pt x="9984" y="0"/>
                  </a:cubicBezTo>
                </a:path>
              </a:pathLst>
            </a:custGeom>
            <a:noFill/>
            <a:ln w="38100" cmpd="sng">
              <a:solidFill>
                <a:srgbClr val="00B05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3" name="Oval 12">
              <a:extLst>
                <a:ext uri="{FF2B5EF4-FFF2-40B4-BE49-F238E27FC236}">
                  <a16:creationId xmlns:a16="http://schemas.microsoft.com/office/drawing/2014/main" id="{D6207C71-6CD5-544B-8519-3A3DCC4703F2}"/>
                </a:ext>
              </a:extLst>
            </p:cNvPr>
            <p:cNvSpPr/>
            <p:nvPr/>
          </p:nvSpPr>
          <p:spPr>
            <a:xfrm>
              <a:off x="8286088" y="3308080"/>
              <a:ext cx="88262" cy="882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384" name="Oval 383">
              <a:extLst>
                <a:ext uri="{FF2B5EF4-FFF2-40B4-BE49-F238E27FC236}">
                  <a16:creationId xmlns:a16="http://schemas.microsoft.com/office/drawing/2014/main" id="{9652FEC3-4BD4-274E-A52B-3C77A8ED251B}"/>
                </a:ext>
              </a:extLst>
            </p:cNvPr>
            <p:cNvSpPr/>
            <p:nvPr/>
          </p:nvSpPr>
          <p:spPr>
            <a:xfrm>
              <a:off x="8290207" y="3467541"/>
              <a:ext cx="88262" cy="882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sp>
        <p:nvSpPr>
          <p:cNvPr id="3" name="Oval 2">
            <a:extLst>
              <a:ext uri="{FF2B5EF4-FFF2-40B4-BE49-F238E27FC236}">
                <a16:creationId xmlns:a16="http://schemas.microsoft.com/office/drawing/2014/main" id="{530F87D0-D169-7740-904C-F6E74D29E96F}"/>
              </a:ext>
            </a:extLst>
          </p:cNvPr>
          <p:cNvSpPr/>
          <p:nvPr/>
        </p:nvSpPr>
        <p:spPr>
          <a:xfrm>
            <a:off x="4107582" y="3161900"/>
            <a:ext cx="1147813" cy="59195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80" name="Oval 279">
            <a:extLst>
              <a:ext uri="{FF2B5EF4-FFF2-40B4-BE49-F238E27FC236}">
                <a16:creationId xmlns:a16="http://schemas.microsoft.com/office/drawing/2014/main" id="{B439597C-D72F-F94A-933D-5ED9634D8F28}"/>
              </a:ext>
            </a:extLst>
          </p:cNvPr>
          <p:cNvSpPr/>
          <p:nvPr/>
        </p:nvSpPr>
        <p:spPr>
          <a:xfrm>
            <a:off x="4294071" y="3723775"/>
            <a:ext cx="1147813" cy="59195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81" name="Slide Number Placeholder 2">
            <a:extLst>
              <a:ext uri="{FF2B5EF4-FFF2-40B4-BE49-F238E27FC236}">
                <a16:creationId xmlns:a16="http://schemas.microsoft.com/office/drawing/2014/main" id="{37102000-08EB-2645-9400-410F30EEEA56}"/>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113</a:t>
            </a:fld>
            <a:endParaRPr lang="en-US" dirty="0"/>
          </a:p>
        </p:txBody>
      </p:sp>
    </p:spTree>
    <p:extLst>
      <p:ext uri="{BB962C8B-B14F-4D97-AF65-F5344CB8AC3E}">
        <p14:creationId xmlns:p14="http://schemas.microsoft.com/office/powerpoint/2010/main" val="206785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08"/>
                                        </p:tgtEl>
                                        <p:attrNameLst>
                                          <p:attrName>style.visibility</p:attrName>
                                        </p:attrNameLst>
                                      </p:cBhvr>
                                      <p:to>
                                        <p:strVal val="visible"/>
                                      </p:to>
                                    </p:set>
                                    <p:animEffect transition="in" filter="dissolve">
                                      <p:cBhvr>
                                        <p:cTn id="7" dur="500"/>
                                        <p:tgtEl>
                                          <p:spTgt spid="80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dissolv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dissolv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80"/>
                                        </p:tgtEl>
                                        <p:attrNameLst>
                                          <p:attrName>style.visibility</p:attrName>
                                        </p:attrNameLst>
                                      </p:cBhvr>
                                      <p:to>
                                        <p:strVal val="visible"/>
                                      </p:to>
                                    </p:set>
                                    <p:animEffect transition="in" filter="dissolve">
                                      <p:cBhvr>
                                        <p:cTn id="45" dur="500"/>
                                        <p:tgtEl>
                                          <p:spTgt spid="280"/>
                                        </p:tgtEl>
                                      </p:cBhvr>
                                    </p:animEffect>
                                  </p:childTnLst>
                                </p:cTn>
                              </p:par>
                              <p:par>
                                <p:cTn id="46" presetID="9" presetClass="exit" presetSubtype="0" fill="hold" grpId="1" nodeType="withEffect">
                                  <p:stCondLst>
                                    <p:cond delay="0"/>
                                  </p:stCondLst>
                                  <p:childTnLst>
                                    <p:animEffect transition="out" filter="dissolve">
                                      <p:cBhvr>
                                        <p:cTn id="47" dur="500"/>
                                        <p:tgtEl>
                                          <p:spTgt spid="3"/>
                                        </p:tgtEl>
                                      </p:cBhvr>
                                    </p:animEffect>
                                    <p:set>
                                      <p:cBhvr>
                                        <p:cTn id="48" dur="1" fill="hold">
                                          <p:stCondLst>
                                            <p:cond delay="499"/>
                                          </p:stCondLst>
                                        </p:cTn>
                                        <p:tgtEl>
                                          <p:spTgt spid="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9" presetClass="exit" presetSubtype="0" fill="hold" grpId="1" nodeType="clickEffect">
                                  <p:stCondLst>
                                    <p:cond delay="0"/>
                                  </p:stCondLst>
                                  <p:childTnLst>
                                    <p:animEffect transition="out" filter="dissolve">
                                      <p:cBhvr>
                                        <p:cTn id="52" dur="500"/>
                                        <p:tgtEl>
                                          <p:spTgt spid="280"/>
                                        </p:tgtEl>
                                      </p:cBhvr>
                                    </p:animEffect>
                                    <p:set>
                                      <p:cBhvr>
                                        <p:cTn id="53" dur="1" fill="hold">
                                          <p:stCondLst>
                                            <p:cond delay="499"/>
                                          </p:stCondLst>
                                        </p:cTn>
                                        <p:tgtEl>
                                          <p:spTgt spid="280"/>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74"/>
                                        </p:tgtEl>
                                        <p:attrNameLst>
                                          <p:attrName>style.visibility</p:attrName>
                                        </p:attrNameLst>
                                      </p:cBhvr>
                                      <p:to>
                                        <p:strVal val="visible"/>
                                      </p:to>
                                    </p:set>
                                    <p:animEffect transition="in" filter="dissolve">
                                      <p:cBhvr>
                                        <p:cTn id="58" dur="500"/>
                                        <p:tgtEl>
                                          <p:spTgt spid="174"/>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76"/>
                                        </p:tgtEl>
                                        <p:attrNameLst>
                                          <p:attrName>style.visibility</p:attrName>
                                        </p:attrNameLst>
                                      </p:cBhvr>
                                      <p:to>
                                        <p:strVal val="visible"/>
                                      </p:to>
                                    </p:set>
                                    <p:animEffect transition="in" filter="dissolve">
                                      <p:cBhvr>
                                        <p:cTn id="63"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6" grpId="0"/>
      <p:bldP spid="808" grpId="0" animBg="1"/>
      <p:bldP spid="3" grpId="0" animBg="1"/>
      <p:bldP spid="3" grpId="1" animBg="1"/>
      <p:bldP spid="280" grpId="0" animBg="1"/>
      <p:bldP spid="28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5C333110-16C5-1F49-87A1-51E13B44D652}"/>
              </a:ext>
            </a:extLst>
          </p:cNvPr>
          <p:cNvGrpSpPr/>
          <p:nvPr/>
        </p:nvGrpSpPr>
        <p:grpSpPr>
          <a:xfrm>
            <a:off x="6894871" y="2238067"/>
            <a:ext cx="268200" cy="475637"/>
            <a:chOff x="10910965" y="2513124"/>
            <a:chExt cx="586768" cy="904023"/>
          </a:xfrm>
        </p:grpSpPr>
        <p:sp>
          <p:nvSpPr>
            <p:cNvPr id="142" name="Rectangle 141">
              <a:extLst>
                <a:ext uri="{FF2B5EF4-FFF2-40B4-BE49-F238E27FC236}">
                  <a16:creationId xmlns:a16="http://schemas.microsoft.com/office/drawing/2014/main" id="{D39C72B5-C664-444F-8783-AE333F94F966}"/>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143" name="Straight Connector 142">
              <a:extLst>
                <a:ext uri="{FF2B5EF4-FFF2-40B4-BE49-F238E27FC236}">
                  <a16:creationId xmlns:a16="http://schemas.microsoft.com/office/drawing/2014/main" id="{CE55ED2F-C650-8E4E-9989-622310E7946A}"/>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F1AA6DE-FC27-734F-AC8C-66592ADC486C}"/>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0C86220-936C-4748-A868-3C32EF039680}"/>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D04054C-E979-0042-B411-8DB50C4331E3}"/>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B8BDB9D2-287F-754F-8C7F-712CB3612986}"/>
              </a:ext>
            </a:extLst>
          </p:cNvPr>
          <p:cNvGrpSpPr/>
          <p:nvPr/>
        </p:nvGrpSpPr>
        <p:grpSpPr>
          <a:xfrm>
            <a:off x="4535259" y="2115069"/>
            <a:ext cx="268200" cy="475637"/>
            <a:chOff x="10910965" y="2513124"/>
            <a:chExt cx="586768" cy="904023"/>
          </a:xfrm>
        </p:grpSpPr>
        <p:sp>
          <p:nvSpPr>
            <p:cNvPr id="148" name="Rectangle 147">
              <a:extLst>
                <a:ext uri="{FF2B5EF4-FFF2-40B4-BE49-F238E27FC236}">
                  <a16:creationId xmlns:a16="http://schemas.microsoft.com/office/drawing/2014/main" id="{EE3BC656-1F15-3541-918F-24CF2A2E071D}"/>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149" name="Straight Connector 148">
              <a:extLst>
                <a:ext uri="{FF2B5EF4-FFF2-40B4-BE49-F238E27FC236}">
                  <a16:creationId xmlns:a16="http://schemas.microsoft.com/office/drawing/2014/main" id="{853E85B6-B0C8-D24B-BE44-7D9478E30C38}"/>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A45F3A6-BF61-9045-BFD6-D3A2D0CD2A98}"/>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2530D69-F493-4E48-8140-12C10649D561}"/>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F1EE9AD-9FC6-B545-993A-ACB9A560CEC4}"/>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DF0637CA-B847-8F48-B8C9-B75401E386A2}"/>
              </a:ext>
            </a:extLst>
          </p:cNvPr>
          <p:cNvGrpSpPr/>
          <p:nvPr/>
        </p:nvGrpSpPr>
        <p:grpSpPr>
          <a:xfrm>
            <a:off x="5374671" y="1184990"/>
            <a:ext cx="268200" cy="475637"/>
            <a:chOff x="10910965" y="2513124"/>
            <a:chExt cx="586768" cy="904023"/>
          </a:xfrm>
        </p:grpSpPr>
        <p:sp>
          <p:nvSpPr>
            <p:cNvPr id="154" name="Rectangle 153">
              <a:extLst>
                <a:ext uri="{FF2B5EF4-FFF2-40B4-BE49-F238E27FC236}">
                  <a16:creationId xmlns:a16="http://schemas.microsoft.com/office/drawing/2014/main" id="{25C5448A-6ED9-EE42-9728-2323C1ED4684}"/>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155" name="Straight Connector 154">
              <a:extLst>
                <a:ext uri="{FF2B5EF4-FFF2-40B4-BE49-F238E27FC236}">
                  <a16:creationId xmlns:a16="http://schemas.microsoft.com/office/drawing/2014/main" id="{3FC0DCC4-367A-2146-B613-0903C21C5BD6}"/>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280A75E-CB9B-DC4F-8F63-B45DE54CC164}"/>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F34DC55-4A05-B149-B892-06B268742368}"/>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03A8014-0C89-5D42-802F-09680D5C4DFC}"/>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2" name="Line 113">
            <a:extLst>
              <a:ext uri="{FF2B5EF4-FFF2-40B4-BE49-F238E27FC236}">
                <a16:creationId xmlns:a16="http://schemas.microsoft.com/office/drawing/2014/main" id="{8838B4E2-A532-6E47-AEF4-14729C32AA16}"/>
              </a:ext>
            </a:extLst>
          </p:cNvPr>
          <p:cNvSpPr>
            <a:spLocks noChangeShapeType="1"/>
          </p:cNvSpPr>
          <p:nvPr/>
        </p:nvSpPr>
        <p:spPr bwMode="auto">
          <a:xfrm flipH="1">
            <a:off x="6943049" y="1681733"/>
            <a:ext cx="19528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135" name="Group 134">
            <a:extLst>
              <a:ext uri="{FF2B5EF4-FFF2-40B4-BE49-F238E27FC236}">
                <a16:creationId xmlns:a16="http://schemas.microsoft.com/office/drawing/2014/main" id="{DEE32A2E-E3E8-974C-B050-845CA4991CE8}"/>
              </a:ext>
            </a:extLst>
          </p:cNvPr>
          <p:cNvGrpSpPr/>
          <p:nvPr/>
        </p:nvGrpSpPr>
        <p:grpSpPr>
          <a:xfrm>
            <a:off x="7090287" y="1227802"/>
            <a:ext cx="268200" cy="475637"/>
            <a:chOff x="10910965" y="2513124"/>
            <a:chExt cx="586768" cy="904023"/>
          </a:xfrm>
        </p:grpSpPr>
        <p:sp>
          <p:nvSpPr>
            <p:cNvPr id="136" name="Rectangle 135">
              <a:extLst>
                <a:ext uri="{FF2B5EF4-FFF2-40B4-BE49-F238E27FC236}">
                  <a16:creationId xmlns:a16="http://schemas.microsoft.com/office/drawing/2014/main" id="{36EA49ED-3E71-C441-8297-25F11265AF54}"/>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137" name="Straight Connector 136">
              <a:extLst>
                <a:ext uri="{FF2B5EF4-FFF2-40B4-BE49-F238E27FC236}">
                  <a16:creationId xmlns:a16="http://schemas.microsoft.com/office/drawing/2014/main" id="{DF0F817C-C846-4644-98B9-F36EADACB99F}"/>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1F970CA-AFE5-E347-9CDE-8D770C9134A3}"/>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77C5D55-32C2-4046-A869-1FCF51BBAAC7}"/>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0E802AC-6B6D-7B4A-99A0-CADB71BF6C3C}"/>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0" name="Group 649">
            <a:extLst>
              <a:ext uri="{FF2B5EF4-FFF2-40B4-BE49-F238E27FC236}">
                <a16:creationId xmlns:a16="http://schemas.microsoft.com/office/drawing/2014/main" id="{442D49DD-B625-2044-ABE8-08653B990DD9}"/>
              </a:ext>
            </a:extLst>
          </p:cNvPr>
          <p:cNvGrpSpPr/>
          <p:nvPr/>
        </p:nvGrpSpPr>
        <p:grpSpPr>
          <a:xfrm>
            <a:off x="5152370" y="2003574"/>
            <a:ext cx="495169" cy="217574"/>
            <a:chOff x="7493876" y="2774731"/>
            <a:chExt cx="1481958" cy="894622"/>
          </a:xfrm>
        </p:grpSpPr>
        <p:sp>
          <p:nvSpPr>
            <p:cNvPr id="651" name="Freeform 650">
              <a:extLst>
                <a:ext uri="{FF2B5EF4-FFF2-40B4-BE49-F238E27FC236}">
                  <a16:creationId xmlns:a16="http://schemas.microsoft.com/office/drawing/2014/main" id="{781B9C8F-C42E-ED4B-9E19-C8CBB56BEB8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652" name="Oval 651">
              <a:extLst>
                <a:ext uri="{FF2B5EF4-FFF2-40B4-BE49-F238E27FC236}">
                  <a16:creationId xmlns:a16="http://schemas.microsoft.com/office/drawing/2014/main" id="{0E0D9018-D5B2-7742-90EB-23615AD8382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653" name="Group 652">
              <a:extLst>
                <a:ext uri="{FF2B5EF4-FFF2-40B4-BE49-F238E27FC236}">
                  <a16:creationId xmlns:a16="http://schemas.microsoft.com/office/drawing/2014/main" id="{C96D0382-34DE-5449-8232-4288C333AAE8}"/>
                </a:ext>
              </a:extLst>
            </p:cNvPr>
            <p:cNvGrpSpPr/>
            <p:nvPr/>
          </p:nvGrpSpPr>
          <p:grpSpPr>
            <a:xfrm>
              <a:off x="7713663" y="2848339"/>
              <a:ext cx="1042107" cy="425543"/>
              <a:chOff x="7786941" y="2884917"/>
              <a:chExt cx="897649" cy="353919"/>
            </a:xfrm>
          </p:grpSpPr>
          <p:sp>
            <p:nvSpPr>
              <p:cNvPr id="654" name="Freeform 653">
                <a:extLst>
                  <a:ext uri="{FF2B5EF4-FFF2-40B4-BE49-F238E27FC236}">
                    <a16:creationId xmlns:a16="http://schemas.microsoft.com/office/drawing/2014/main" id="{70D03A71-40DE-3E45-9F13-8165D05F018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655" name="Freeform 654">
                <a:extLst>
                  <a:ext uri="{FF2B5EF4-FFF2-40B4-BE49-F238E27FC236}">
                    <a16:creationId xmlns:a16="http://schemas.microsoft.com/office/drawing/2014/main" id="{B53D6BC3-8B2A-9E43-8D61-E57784BA4AE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656" name="Freeform 655">
                <a:extLst>
                  <a:ext uri="{FF2B5EF4-FFF2-40B4-BE49-F238E27FC236}">
                    <a16:creationId xmlns:a16="http://schemas.microsoft.com/office/drawing/2014/main" id="{164ECF6A-F4B9-DF4F-BF3F-242C8FCB06F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657" name="Freeform 656">
                <a:extLst>
                  <a:ext uri="{FF2B5EF4-FFF2-40B4-BE49-F238E27FC236}">
                    <a16:creationId xmlns:a16="http://schemas.microsoft.com/office/drawing/2014/main" id="{E70C37A1-A0CF-3241-B2FE-E09E92D6CF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642" name="Group 641">
            <a:extLst>
              <a:ext uri="{FF2B5EF4-FFF2-40B4-BE49-F238E27FC236}">
                <a16:creationId xmlns:a16="http://schemas.microsoft.com/office/drawing/2014/main" id="{AD4E15D3-6EC7-F447-8715-221D41005AD8}"/>
              </a:ext>
            </a:extLst>
          </p:cNvPr>
          <p:cNvGrpSpPr/>
          <p:nvPr/>
        </p:nvGrpSpPr>
        <p:grpSpPr>
          <a:xfrm>
            <a:off x="5946510" y="1767571"/>
            <a:ext cx="495169" cy="217574"/>
            <a:chOff x="7493876" y="2774731"/>
            <a:chExt cx="1481958" cy="894622"/>
          </a:xfrm>
        </p:grpSpPr>
        <p:sp>
          <p:nvSpPr>
            <p:cNvPr id="643" name="Freeform 642">
              <a:extLst>
                <a:ext uri="{FF2B5EF4-FFF2-40B4-BE49-F238E27FC236}">
                  <a16:creationId xmlns:a16="http://schemas.microsoft.com/office/drawing/2014/main" id="{C2E154AC-5367-E44D-9F74-38EDFB2ED30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644" name="Oval 643">
              <a:extLst>
                <a:ext uri="{FF2B5EF4-FFF2-40B4-BE49-F238E27FC236}">
                  <a16:creationId xmlns:a16="http://schemas.microsoft.com/office/drawing/2014/main" id="{8DD3EE1C-49D5-524C-93C0-63A60B66E8F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645" name="Group 644">
              <a:extLst>
                <a:ext uri="{FF2B5EF4-FFF2-40B4-BE49-F238E27FC236}">
                  <a16:creationId xmlns:a16="http://schemas.microsoft.com/office/drawing/2014/main" id="{90B4AB50-5DF3-044D-A589-BE7AA79D5980}"/>
                </a:ext>
              </a:extLst>
            </p:cNvPr>
            <p:cNvGrpSpPr/>
            <p:nvPr/>
          </p:nvGrpSpPr>
          <p:grpSpPr>
            <a:xfrm>
              <a:off x="7713663" y="2848339"/>
              <a:ext cx="1042107" cy="425543"/>
              <a:chOff x="7786941" y="2884917"/>
              <a:chExt cx="897649" cy="353919"/>
            </a:xfrm>
          </p:grpSpPr>
          <p:sp>
            <p:nvSpPr>
              <p:cNvPr id="646" name="Freeform 645">
                <a:extLst>
                  <a:ext uri="{FF2B5EF4-FFF2-40B4-BE49-F238E27FC236}">
                    <a16:creationId xmlns:a16="http://schemas.microsoft.com/office/drawing/2014/main" id="{E4E59325-7458-9D4F-8AB8-BD8A22B5AE4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647" name="Freeform 646">
                <a:extLst>
                  <a:ext uri="{FF2B5EF4-FFF2-40B4-BE49-F238E27FC236}">
                    <a16:creationId xmlns:a16="http://schemas.microsoft.com/office/drawing/2014/main" id="{B3D13B56-8A0D-4B4A-8192-AF51A57C2EA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648" name="Freeform 647">
                <a:extLst>
                  <a:ext uri="{FF2B5EF4-FFF2-40B4-BE49-F238E27FC236}">
                    <a16:creationId xmlns:a16="http://schemas.microsoft.com/office/drawing/2014/main" id="{2C8E2625-2E7C-F743-B981-73684DBE633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649" name="Freeform 648">
                <a:extLst>
                  <a:ext uri="{FF2B5EF4-FFF2-40B4-BE49-F238E27FC236}">
                    <a16:creationId xmlns:a16="http://schemas.microsoft.com/office/drawing/2014/main" id="{2A860CE2-3114-8741-8DB0-78E922B0428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634" name="Group 633">
            <a:extLst>
              <a:ext uri="{FF2B5EF4-FFF2-40B4-BE49-F238E27FC236}">
                <a16:creationId xmlns:a16="http://schemas.microsoft.com/office/drawing/2014/main" id="{3BA91B66-EDC3-974E-B9D9-8E4503135515}"/>
              </a:ext>
            </a:extLst>
          </p:cNvPr>
          <p:cNvGrpSpPr/>
          <p:nvPr/>
        </p:nvGrpSpPr>
        <p:grpSpPr>
          <a:xfrm>
            <a:off x="6185247" y="2161608"/>
            <a:ext cx="495169" cy="217574"/>
            <a:chOff x="7493876" y="2774731"/>
            <a:chExt cx="1481958" cy="894622"/>
          </a:xfrm>
        </p:grpSpPr>
        <p:sp>
          <p:nvSpPr>
            <p:cNvPr id="635" name="Freeform 634">
              <a:extLst>
                <a:ext uri="{FF2B5EF4-FFF2-40B4-BE49-F238E27FC236}">
                  <a16:creationId xmlns:a16="http://schemas.microsoft.com/office/drawing/2014/main" id="{5B8B67F8-FC77-7B4B-86F0-B0D0CD4C19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636" name="Oval 635">
              <a:extLst>
                <a:ext uri="{FF2B5EF4-FFF2-40B4-BE49-F238E27FC236}">
                  <a16:creationId xmlns:a16="http://schemas.microsoft.com/office/drawing/2014/main" id="{24DB41F0-B458-2740-8144-D8993DA5DFD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637" name="Group 636">
              <a:extLst>
                <a:ext uri="{FF2B5EF4-FFF2-40B4-BE49-F238E27FC236}">
                  <a16:creationId xmlns:a16="http://schemas.microsoft.com/office/drawing/2014/main" id="{2A22D03D-2357-944F-A71A-94B46AED72BE}"/>
                </a:ext>
              </a:extLst>
            </p:cNvPr>
            <p:cNvGrpSpPr/>
            <p:nvPr/>
          </p:nvGrpSpPr>
          <p:grpSpPr>
            <a:xfrm>
              <a:off x="7713663" y="2848339"/>
              <a:ext cx="1042107" cy="425543"/>
              <a:chOff x="7786941" y="2884917"/>
              <a:chExt cx="897649" cy="353919"/>
            </a:xfrm>
          </p:grpSpPr>
          <p:sp>
            <p:nvSpPr>
              <p:cNvPr id="638" name="Freeform 637">
                <a:extLst>
                  <a:ext uri="{FF2B5EF4-FFF2-40B4-BE49-F238E27FC236}">
                    <a16:creationId xmlns:a16="http://schemas.microsoft.com/office/drawing/2014/main" id="{E4CD4DE0-BD74-6742-9AB5-70B9AAC5E03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639" name="Freeform 638">
                <a:extLst>
                  <a:ext uri="{FF2B5EF4-FFF2-40B4-BE49-F238E27FC236}">
                    <a16:creationId xmlns:a16="http://schemas.microsoft.com/office/drawing/2014/main" id="{888F54AE-EE96-1643-8D6C-7B9B965689F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640" name="Freeform 639">
                <a:extLst>
                  <a:ext uri="{FF2B5EF4-FFF2-40B4-BE49-F238E27FC236}">
                    <a16:creationId xmlns:a16="http://schemas.microsoft.com/office/drawing/2014/main" id="{A9967105-8A41-8646-A119-3F7E30AAD3E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641" name="Freeform 640">
                <a:extLst>
                  <a:ext uri="{FF2B5EF4-FFF2-40B4-BE49-F238E27FC236}">
                    <a16:creationId xmlns:a16="http://schemas.microsoft.com/office/drawing/2014/main" id="{F0349917-BFEB-DD4E-95A0-2C5BFAD63B1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626" name="Group 625">
            <a:extLst>
              <a:ext uri="{FF2B5EF4-FFF2-40B4-BE49-F238E27FC236}">
                <a16:creationId xmlns:a16="http://schemas.microsoft.com/office/drawing/2014/main" id="{0556E247-D59A-2842-82DE-FE8E6F79E019}"/>
              </a:ext>
            </a:extLst>
          </p:cNvPr>
          <p:cNvGrpSpPr/>
          <p:nvPr/>
        </p:nvGrpSpPr>
        <p:grpSpPr>
          <a:xfrm>
            <a:off x="5402733" y="2525711"/>
            <a:ext cx="495169" cy="217574"/>
            <a:chOff x="7493876" y="2774731"/>
            <a:chExt cx="1481958" cy="894622"/>
          </a:xfrm>
        </p:grpSpPr>
        <p:sp>
          <p:nvSpPr>
            <p:cNvPr id="627" name="Freeform 626">
              <a:extLst>
                <a:ext uri="{FF2B5EF4-FFF2-40B4-BE49-F238E27FC236}">
                  <a16:creationId xmlns:a16="http://schemas.microsoft.com/office/drawing/2014/main" id="{445667BF-2880-A44B-92FF-0150E2B89E8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628" name="Oval 627">
              <a:extLst>
                <a:ext uri="{FF2B5EF4-FFF2-40B4-BE49-F238E27FC236}">
                  <a16:creationId xmlns:a16="http://schemas.microsoft.com/office/drawing/2014/main" id="{8FE549B8-413C-AB43-AED4-55FEDF4BD68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629" name="Group 628">
              <a:extLst>
                <a:ext uri="{FF2B5EF4-FFF2-40B4-BE49-F238E27FC236}">
                  <a16:creationId xmlns:a16="http://schemas.microsoft.com/office/drawing/2014/main" id="{6310970C-CD76-5940-AC70-64BBFBC43C82}"/>
                </a:ext>
              </a:extLst>
            </p:cNvPr>
            <p:cNvGrpSpPr/>
            <p:nvPr/>
          </p:nvGrpSpPr>
          <p:grpSpPr>
            <a:xfrm>
              <a:off x="7713663" y="2848339"/>
              <a:ext cx="1042107" cy="425543"/>
              <a:chOff x="7786941" y="2884917"/>
              <a:chExt cx="897649" cy="353919"/>
            </a:xfrm>
          </p:grpSpPr>
          <p:sp>
            <p:nvSpPr>
              <p:cNvPr id="630" name="Freeform 629">
                <a:extLst>
                  <a:ext uri="{FF2B5EF4-FFF2-40B4-BE49-F238E27FC236}">
                    <a16:creationId xmlns:a16="http://schemas.microsoft.com/office/drawing/2014/main" id="{5FD9D70B-CD96-5747-B734-9870835D7C5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631" name="Freeform 630">
                <a:extLst>
                  <a:ext uri="{FF2B5EF4-FFF2-40B4-BE49-F238E27FC236}">
                    <a16:creationId xmlns:a16="http://schemas.microsoft.com/office/drawing/2014/main" id="{06B65913-DCAC-AD4F-9F10-966CCC14489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632" name="Freeform 631">
                <a:extLst>
                  <a:ext uri="{FF2B5EF4-FFF2-40B4-BE49-F238E27FC236}">
                    <a16:creationId xmlns:a16="http://schemas.microsoft.com/office/drawing/2014/main" id="{EF0534C2-36B5-7849-AFFA-5AC31B60CA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633" name="Freeform 632">
                <a:extLst>
                  <a:ext uri="{FF2B5EF4-FFF2-40B4-BE49-F238E27FC236}">
                    <a16:creationId xmlns:a16="http://schemas.microsoft.com/office/drawing/2014/main" id="{3361B307-3719-A84A-8AD5-A3B61CE63C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156482"/>
            <a:ext cx="8544983" cy="670967"/>
          </a:xfrm>
        </p:spPr>
        <p:txBody>
          <a:bodyPr>
            <a:normAutofit fontScale="90000"/>
          </a:bodyPr>
          <a:lstStyle/>
          <a:p>
            <a:r>
              <a:rPr lang="en-US" sz="3600" dirty="0"/>
              <a:t>Causes/costs of congestion: scenario 3</a:t>
            </a:r>
            <a:endParaRPr lang="en-US" dirty="0"/>
          </a:p>
        </p:txBody>
      </p:sp>
      <p:sp>
        <p:nvSpPr>
          <p:cNvPr id="470" name="Rectangle 3">
            <a:extLst>
              <a:ext uri="{FF2B5EF4-FFF2-40B4-BE49-F238E27FC236}">
                <a16:creationId xmlns:a16="http://schemas.microsoft.com/office/drawing/2014/main" id="{B3E01DA9-25FD-B546-AB8A-84DD037548D3}"/>
              </a:ext>
            </a:extLst>
          </p:cNvPr>
          <p:cNvSpPr>
            <a:spLocks noChangeArrowheads="1"/>
          </p:cNvSpPr>
          <p:nvPr/>
        </p:nvSpPr>
        <p:spPr bwMode="auto">
          <a:xfrm>
            <a:off x="904875" y="3836194"/>
            <a:ext cx="6200775" cy="30718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71" name="Rectangle 4">
            <a:extLst>
              <a:ext uri="{FF2B5EF4-FFF2-40B4-BE49-F238E27FC236}">
                <a16:creationId xmlns:a16="http://schemas.microsoft.com/office/drawing/2014/main" id="{50204642-54CB-0C46-8699-863901641A9F}"/>
              </a:ext>
            </a:extLst>
          </p:cNvPr>
          <p:cNvSpPr>
            <a:spLocks noChangeArrowheads="1"/>
          </p:cNvSpPr>
          <p:nvPr/>
        </p:nvSpPr>
        <p:spPr bwMode="auto">
          <a:xfrm>
            <a:off x="1229916" y="3246835"/>
            <a:ext cx="7237807" cy="742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257175" indent="-257175" defTabSz="685800" eaLnBrk="0" fontAlgn="base" hangingPunct="0">
              <a:lnSpc>
                <a:spcPct val="85000"/>
              </a:lnSpc>
              <a:spcBef>
                <a:spcPct val="20000"/>
              </a:spcBef>
              <a:spcAft>
                <a:spcPct val="0"/>
              </a:spcAft>
              <a:buClr>
                <a:srgbClr val="000099"/>
              </a:buClr>
              <a:buSzPct val="65000"/>
              <a:defRPr/>
            </a:pPr>
            <a:r>
              <a:rPr lang="en-US" altLang="en-US" sz="2400" kern="1200" dirty="0">
                <a:solidFill>
                  <a:srgbClr val="C00000"/>
                </a:solidFill>
                <a:latin typeface="Calibri" panose="020F0502020204030204"/>
                <a:cs typeface="+mn-cs"/>
              </a:rPr>
              <a:t>another “</a:t>
            </a:r>
            <a:r>
              <a:rPr lang="en-US" altLang="ja-JP" sz="2400" kern="1200" dirty="0">
                <a:solidFill>
                  <a:srgbClr val="C00000"/>
                </a:solidFill>
                <a:latin typeface="Calibri" panose="020F0502020204030204"/>
                <a:cs typeface="+mn-cs"/>
              </a:rPr>
              <a:t>cost” of congestion: </a:t>
            </a:r>
          </a:p>
          <a:p>
            <a:pPr marL="257175" indent="-257175" defTabSz="685800" eaLnBrk="0" fontAlgn="base" hangingPunct="0">
              <a:lnSpc>
                <a:spcPct val="85000"/>
              </a:lnSpc>
              <a:spcBef>
                <a:spcPct val="20000"/>
              </a:spcBef>
              <a:spcAft>
                <a:spcPct val="0"/>
              </a:spcAft>
              <a:buClr>
                <a:srgbClr val="000099"/>
              </a:buClr>
              <a:buSzPct val="100000"/>
              <a:buFont typeface="Wingdings" pitchFamily="2" charset="2"/>
              <a:buChar char="§"/>
              <a:defRPr/>
            </a:pPr>
            <a:r>
              <a:rPr lang="en-US" altLang="en-US" sz="2100" kern="1200" dirty="0">
                <a:solidFill>
                  <a:srgbClr val="000000"/>
                </a:solidFill>
                <a:latin typeface="Calibri" panose="020F0502020204030204"/>
                <a:cs typeface="+mn-cs"/>
              </a:rPr>
              <a:t>when packet dropped, any </a:t>
            </a:r>
            <a:r>
              <a:rPr lang="en-US" altLang="ja-JP" sz="2100" kern="1200" dirty="0">
                <a:solidFill>
                  <a:srgbClr val="000000"/>
                </a:solidFill>
                <a:latin typeface="Calibri" panose="020F0502020204030204"/>
                <a:cs typeface="+mn-cs"/>
              </a:rPr>
              <a:t>upstream transmission capacity and buffering used for that packet was wasted!</a:t>
            </a:r>
            <a:endParaRPr lang="en-US" altLang="en-US" sz="2100" kern="1200" dirty="0">
              <a:solidFill>
                <a:srgbClr val="000000"/>
              </a:solidFill>
              <a:latin typeface="Calibri" panose="020F0502020204030204"/>
              <a:cs typeface="+mn-cs"/>
            </a:endParaRPr>
          </a:p>
        </p:txBody>
      </p:sp>
      <p:sp>
        <p:nvSpPr>
          <p:cNvPr id="472" name="Line 8">
            <a:extLst>
              <a:ext uri="{FF2B5EF4-FFF2-40B4-BE49-F238E27FC236}">
                <a16:creationId xmlns:a16="http://schemas.microsoft.com/office/drawing/2014/main" id="{54B69D69-DB5C-FF44-9A78-3EF27FA8D5BE}"/>
              </a:ext>
            </a:extLst>
          </p:cNvPr>
          <p:cNvSpPr>
            <a:spLocks noChangeShapeType="1"/>
          </p:cNvSpPr>
          <p:nvPr/>
        </p:nvSpPr>
        <p:spPr bwMode="auto">
          <a:xfrm flipH="1">
            <a:off x="5405007" y="1664338"/>
            <a:ext cx="409930" cy="4131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473" name="Line 9">
            <a:extLst>
              <a:ext uri="{FF2B5EF4-FFF2-40B4-BE49-F238E27FC236}">
                <a16:creationId xmlns:a16="http://schemas.microsoft.com/office/drawing/2014/main" id="{17302533-B643-1D44-BB74-F2288C9D8A65}"/>
              </a:ext>
            </a:extLst>
          </p:cNvPr>
          <p:cNvSpPr>
            <a:spLocks noChangeShapeType="1"/>
          </p:cNvSpPr>
          <p:nvPr/>
        </p:nvSpPr>
        <p:spPr bwMode="auto">
          <a:xfrm flipH="1">
            <a:off x="5619654" y="1664338"/>
            <a:ext cx="19528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481" name="Line 60">
            <a:extLst>
              <a:ext uri="{FF2B5EF4-FFF2-40B4-BE49-F238E27FC236}">
                <a16:creationId xmlns:a16="http://schemas.microsoft.com/office/drawing/2014/main" id="{8E9B5F3E-D7D4-784B-A561-225983C51D20}"/>
              </a:ext>
            </a:extLst>
          </p:cNvPr>
          <p:cNvSpPr>
            <a:spLocks noChangeShapeType="1"/>
          </p:cNvSpPr>
          <p:nvPr/>
        </p:nvSpPr>
        <p:spPr bwMode="auto">
          <a:xfrm flipH="1">
            <a:off x="4803022" y="2608032"/>
            <a:ext cx="648787" cy="579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489" name="Line 110">
            <a:extLst>
              <a:ext uri="{FF2B5EF4-FFF2-40B4-BE49-F238E27FC236}">
                <a16:creationId xmlns:a16="http://schemas.microsoft.com/office/drawing/2014/main" id="{81308001-6AF2-8841-BE13-23C6875DBD2A}"/>
              </a:ext>
            </a:extLst>
          </p:cNvPr>
          <p:cNvSpPr>
            <a:spLocks noChangeShapeType="1"/>
          </p:cNvSpPr>
          <p:nvPr/>
        </p:nvSpPr>
        <p:spPr bwMode="auto">
          <a:xfrm flipH="1">
            <a:off x="5619654" y="1868732"/>
            <a:ext cx="32277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490" name="Line 111">
            <a:extLst>
              <a:ext uri="{FF2B5EF4-FFF2-40B4-BE49-F238E27FC236}">
                <a16:creationId xmlns:a16="http://schemas.microsoft.com/office/drawing/2014/main" id="{E766695C-AC11-DB4D-88D9-ADEE97B162B4}"/>
              </a:ext>
            </a:extLst>
          </p:cNvPr>
          <p:cNvSpPr>
            <a:spLocks noChangeShapeType="1"/>
          </p:cNvSpPr>
          <p:nvPr/>
        </p:nvSpPr>
        <p:spPr bwMode="auto">
          <a:xfrm flipH="1" flipV="1">
            <a:off x="6412078" y="1877430"/>
            <a:ext cx="345374" cy="434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491" name="Line 112">
            <a:extLst>
              <a:ext uri="{FF2B5EF4-FFF2-40B4-BE49-F238E27FC236}">
                <a16:creationId xmlns:a16="http://schemas.microsoft.com/office/drawing/2014/main" id="{3C681570-FA16-4C40-9E6E-770D751E77C3}"/>
              </a:ext>
            </a:extLst>
          </p:cNvPr>
          <p:cNvSpPr>
            <a:spLocks noChangeShapeType="1"/>
          </p:cNvSpPr>
          <p:nvPr/>
        </p:nvSpPr>
        <p:spPr bwMode="auto">
          <a:xfrm flipH="1">
            <a:off x="6386255" y="1673036"/>
            <a:ext cx="576161" cy="61753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516" name="Group 227">
            <a:extLst>
              <a:ext uri="{FF2B5EF4-FFF2-40B4-BE49-F238E27FC236}">
                <a16:creationId xmlns:a16="http://schemas.microsoft.com/office/drawing/2014/main" id="{C5844755-7AB4-394A-8C3D-0EAB4297B7CC}"/>
              </a:ext>
            </a:extLst>
          </p:cNvPr>
          <p:cNvGrpSpPr>
            <a:grpSpLocks/>
          </p:cNvGrpSpPr>
          <p:nvPr/>
        </p:nvGrpSpPr>
        <p:grpSpPr bwMode="auto">
          <a:xfrm>
            <a:off x="6221328" y="1805448"/>
            <a:ext cx="140020" cy="116902"/>
            <a:chOff x="11283" y="10423"/>
            <a:chExt cx="475" cy="374"/>
          </a:xfrm>
        </p:grpSpPr>
        <p:sp>
          <p:nvSpPr>
            <p:cNvPr id="517" name="Rectangle 228">
              <a:extLst>
                <a:ext uri="{FF2B5EF4-FFF2-40B4-BE49-F238E27FC236}">
                  <a16:creationId xmlns:a16="http://schemas.microsoft.com/office/drawing/2014/main" id="{F2C17F9B-7965-ED45-A4D3-EFFC3FD54295}"/>
                </a:ext>
              </a:extLst>
            </p:cNvPr>
            <p:cNvSpPr>
              <a:spLocks noChangeArrowheads="1"/>
            </p:cNvSpPr>
            <p:nvPr/>
          </p:nvSpPr>
          <p:spPr bwMode="auto">
            <a:xfrm>
              <a:off x="11283" y="10423"/>
              <a:ext cx="475" cy="374"/>
            </a:xfrm>
            <a:prstGeom prst="rect">
              <a:avLst/>
            </a:prstGeom>
            <a:solidFill>
              <a:srgbClr val="FFFFFF"/>
            </a:solidFill>
            <a:ln w="9525">
              <a:solidFill>
                <a:srgbClr val="000000"/>
              </a:solidFill>
              <a:miter lim="800000"/>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518" name="Line 229">
              <a:extLst>
                <a:ext uri="{FF2B5EF4-FFF2-40B4-BE49-F238E27FC236}">
                  <a16:creationId xmlns:a16="http://schemas.microsoft.com/office/drawing/2014/main" id="{2A6B3E53-1684-DF43-A05E-A2C80EF94FD2}"/>
                </a:ext>
              </a:extLst>
            </p:cNvPr>
            <p:cNvSpPr>
              <a:spLocks noChangeShapeType="1"/>
            </p:cNvSpPr>
            <p:nvPr/>
          </p:nvSpPr>
          <p:spPr bwMode="auto">
            <a:xfrm>
              <a:off x="1168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19" name="Line 230">
              <a:extLst>
                <a:ext uri="{FF2B5EF4-FFF2-40B4-BE49-F238E27FC236}">
                  <a16:creationId xmlns:a16="http://schemas.microsoft.com/office/drawing/2014/main" id="{D8396C95-BBB2-5D46-A8D2-775CD554A264}"/>
                </a:ext>
              </a:extLst>
            </p:cNvPr>
            <p:cNvSpPr>
              <a:spLocks noChangeShapeType="1"/>
            </p:cNvSpPr>
            <p:nvPr/>
          </p:nvSpPr>
          <p:spPr bwMode="auto">
            <a:xfrm>
              <a:off x="11621"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20" name="Line 231">
              <a:extLst>
                <a:ext uri="{FF2B5EF4-FFF2-40B4-BE49-F238E27FC236}">
                  <a16:creationId xmlns:a16="http://schemas.microsoft.com/office/drawing/2014/main" id="{C157781C-8502-014B-A415-7383087D3127}"/>
                </a:ext>
              </a:extLst>
            </p:cNvPr>
            <p:cNvSpPr>
              <a:spLocks noChangeShapeType="1"/>
            </p:cNvSpPr>
            <p:nvPr/>
          </p:nvSpPr>
          <p:spPr bwMode="auto">
            <a:xfrm>
              <a:off x="1155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21" name="Line 232">
              <a:extLst>
                <a:ext uri="{FF2B5EF4-FFF2-40B4-BE49-F238E27FC236}">
                  <a16:creationId xmlns:a16="http://schemas.microsoft.com/office/drawing/2014/main" id="{11C3D78E-49BA-C343-B6BB-91EC56F70624}"/>
                </a:ext>
              </a:extLst>
            </p:cNvPr>
            <p:cNvSpPr>
              <a:spLocks noChangeShapeType="1"/>
            </p:cNvSpPr>
            <p:nvPr/>
          </p:nvSpPr>
          <p:spPr bwMode="auto">
            <a:xfrm>
              <a:off x="11491" y="10495"/>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22" name="Line 233">
              <a:extLst>
                <a:ext uri="{FF2B5EF4-FFF2-40B4-BE49-F238E27FC236}">
                  <a16:creationId xmlns:a16="http://schemas.microsoft.com/office/drawing/2014/main" id="{18778F4C-DAAF-B04E-9D01-34E52E4B740E}"/>
                </a:ext>
              </a:extLst>
            </p:cNvPr>
            <p:cNvSpPr>
              <a:spLocks noChangeShapeType="1"/>
            </p:cNvSpPr>
            <p:nvPr/>
          </p:nvSpPr>
          <p:spPr bwMode="auto">
            <a:xfrm>
              <a:off x="11426" y="10495"/>
              <a:ext cx="2"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23" name="Line 234">
              <a:extLst>
                <a:ext uri="{FF2B5EF4-FFF2-40B4-BE49-F238E27FC236}">
                  <a16:creationId xmlns:a16="http://schemas.microsoft.com/office/drawing/2014/main" id="{37A63491-BBEE-3E44-BBF3-79A4DB88BA10}"/>
                </a:ext>
              </a:extLst>
            </p:cNvPr>
            <p:cNvSpPr>
              <a:spLocks noChangeShapeType="1"/>
            </p:cNvSpPr>
            <p:nvPr/>
          </p:nvSpPr>
          <p:spPr bwMode="auto">
            <a:xfrm>
              <a:off x="11360" y="10495"/>
              <a:ext cx="3"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530" name="Line 235">
            <a:extLst>
              <a:ext uri="{FF2B5EF4-FFF2-40B4-BE49-F238E27FC236}">
                <a16:creationId xmlns:a16="http://schemas.microsoft.com/office/drawing/2014/main" id="{502BD3B4-B453-4343-B3CD-F6AE3C5CA733}"/>
              </a:ext>
            </a:extLst>
          </p:cNvPr>
          <p:cNvSpPr>
            <a:spLocks noChangeShapeType="1"/>
          </p:cNvSpPr>
          <p:nvPr/>
        </p:nvSpPr>
        <p:spPr bwMode="auto">
          <a:xfrm>
            <a:off x="6433057" y="1359920"/>
            <a:ext cx="122657" cy="1449"/>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531" name="Group 236">
            <a:extLst>
              <a:ext uri="{FF2B5EF4-FFF2-40B4-BE49-F238E27FC236}">
                <a16:creationId xmlns:a16="http://schemas.microsoft.com/office/drawing/2014/main" id="{BD40F4B4-9FA4-B242-890F-C7DC5C1F1E4B}"/>
              </a:ext>
            </a:extLst>
          </p:cNvPr>
          <p:cNvGrpSpPr>
            <a:grpSpLocks/>
          </p:cNvGrpSpPr>
          <p:nvPr/>
        </p:nvGrpSpPr>
        <p:grpSpPr bwMode="auto">
          <a:xfrm>
            <a:off x="5522820" y="1206262"/>
            <a:ext cx="40348" cy="129014"/>
            <a:chOff x="10104" y="10005"/>
            <a:chExt cx="137" cy="411"/>
          </a:xfrm>
        </p:grpSpPr>
        <p:sp>
          <p:nvSpPr>
            <p:cNvPr id="532" name="Oval 237">
              <a:extLst>
                <a:ext uri="{FF2B5EF4-FFF2-40B4-BE49-F238E27FC236}">
                  <a16:creationId xmlns:a16="http://schemas.microsoft.com/office/drawing/2014/main" id="{9F31E068-8077-0E41-BA3C-C53046677C0A}"/>
                </a:ext>
              </a:extLst>
            </p:cNvPr>
            <p:cNvSpPr>
              <a:spLocks noChangeArrowheads="1"/>
            </p:cNvSpPr>
            <p:nvPr/>
          </p:nvSpPr>
          <p:spPr bwMode="auto">
            <a:xfrm>
              <a:off x="10104" y="10005"/>
              <a:ext cx="137" cy="13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533" name="Oval 238">
              <a:extLst>
                <a:ext uri="{FF2B5EF4-FFF2-40B4-BE49-F238E27FC236}">
                  <a16:creationId xmlns:a16="http://schemas.microsoft.com/office/drawing/2014/main" id="{B99DFC93-E1C9-6B48-9E97-F404126B9D76}"/>
                </a:ext>
              </a:extLst>
            </p:cNvPr>
            <p:cNvSpPr>
              <a:spLocks noChangeArrowheads="1"/>
            </p:cNvSpPr>
            <p:nvPr/>
          </p:nvSpPr>
          <p:spPr bwMode="auto">
            <a:xfrm>
              <a:off x="10104" y="10278"/>
              <a:ext cx="137" cy="13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grpSp>
      <p:grpSp>
        <p:nvGrpSpPr>
          <p:cNvPr id="548" name="Group 255">
            <a:extLst>
              <a:ext uri="{FF2B5EF4-FFF2-40B4-BE49-F238E27FC236}">
                <a16:creationId xmlns:a16="http://schemas.microsoft.com/office/drawing/2014/main" id="{AA469380-A079-C241-8EF0-12E5E2FF123A}"/>
              </a:ext>
            </a:extLst>
          </p:cNvPr>
          <p:cNvGrpSpPr>
            <a:grpSpLocks/>
          </p:cNvGrpSpPr>
          <p:nvPr/>
        </p:nvGrpSpPr>
        <p:grpSpPr bwMode="auto">
          <a:xfrm rot="7844936">
            <a:off x="6343318" y="2196721"/>
            <a:ext cx="153659" cy="106517"/>
            <a:chOff x="11283" y="10423"/>
            <a:chExt cx="475" cy="374"/>
          </a:xfrm>
        </p:grpSpPr>
        <p:sp>
          <p:nvSpPr>
            <p:cNvPr id="549" name="Rectangle 256">
              <a:extLst>
                <a:ext uri="{FF2B5EF4-FFF2-40B4-BE49-F238E27FC236}">
                  <a16:creationId xmlns:a16="http://schemas.microsoft.com/office/drawing/2014/main" id="{27D5FDD2-8596-9B4B-B4F5-2748842EF1D6}"/>
                </a:ext>
              </a:extLst>
            </p:cNvPr>
            <p:cNvSpPr>
              <a:spLocks noChangeArrowheads="1"/>
            </p:cNvSpPr>
            <p:nvPr/>
          </p:nvSpPr>
          <p:spPr bwMode="auto">
            <a:xfrm>
              <a:off x="11283" y="10423"/>
              <a:ext cx="475" cy="374"/>
            </a:xfrm>
            <a:prstGeom prst="rect">
              <a:avLst/>
            </a:prstGeom>
            <a:solidFill>
              <a:srgbClr val="FFFFFF"/>
            </a:solidFill>
            <a:ln w="9525">
              <a:solidFill>
                <a:srgbClr val="000000"/>
              </a:solidFill>
              <a:miter lim="800000"/>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550" name="Line 257">
              <a:extLst>
                <a:ext uri="{FF2B5EF4-FFF2-40B4-BE49-F238E27FC236}">
                  <a16:creationId xmlns:a16="http://schemas.microsoft.com/office/drawing/2014/main" id="{5EA4070D-C55C-3C46-971A-495141BBF3E4}"/>
                </a:ext>
              </a:extLst>
            </p:cNvPr>
            <p:cNvSpPr>
              <a:spLocks noChangeShapeType="1"/>
            </p:cNvSpPr>
            <p:nvPr/>
          </p:nvSpPr>
          <p:spPr bwMode="auto">
            <a:xfrm>
              <a:off x="1168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51" name="Line 258">
              <a:extLst>
                <a:ext uri="{FF2B5EF4-FFF2-40B4-BE49-F238E27FC236}">
                  <a16:creationId xmlns:a16="http://schemas.microsoft.com/office/drawing/2014/main" id="{E7415EB7-9A38-A34B-BC52-23820D0899A6}"/>
                </a:ext>
              </a:extLst>
            </p:cNvPr>
            <p:cNvSpPr>
              <a:spLocks noChangeShapeType="1"/>
            </p:cNvSpPr>
            <p:nvPr/>
          </p:nvSpPr>
          <p:spPr bwMode="auto">
            <a:xfrm>
              <a:off x="11621"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52" name="Line 259">
              <a:extLst>
                <a:ext uri="{FF2B5EF4-FFF2-40B4-BE49-F238E27FC236}">
                  <a16:creationId xmlns:a16="http://schemas.microsoft.com/office/drawing/2014/main" id="{E1B69AC3-E7AE-F84B-AE13-9E4B698B4530}"/>
                </a:ext>
              </a:extLst>
            </p:cNvPr>
            <p:cNvSpPr>
              <a:spLocks noChangeShapeType="1"/>
            </p:cNvSpPr>
            <p:nvPr/>
          </p:nvSpPr>
          <p:spPr bwMode="auto">
            <a:xfrm>
              <a:off x="1155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53" name="Line 260">
              <a:extLst>
                <a:ext uri="{FF2B5EF4-FFF2-40B4-BE49-F238E27FC236}">
                  <a16:creationId xmlns:a16="http://schemas.microsoft.com/office/drawing/2014/main" id="{14297734-2A75-5D4A-905C-558B07A25DA7}"/>
                </a:ext>
              </a:extLst>
            </p:cNvPr>
            <p:cNvSpPr>
              <a:spLocks noChangeShapeType="1"/>
            </p:cNvSpPr>
            <p:nvPr/>
          </p:nvSpPr>
          <p:spPr bwMode="auto">
            <a:xfrm>
              <a:off x="11491" y="10495"/>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54" name="Line 261">
              <a:extLst>
                <a:ext uri="{FF2B5EF4-FFF2-40B4-BE49-F238E27FC236}">
                  <a16:creationId xmlns:a16="http://schemas.microsoft.com/office/drawing/2014/main" id="{FAD2D458-99B5-D64F-9787-A3907B8537FB}"/>
                </a:ext>
              </a:extLst>
            </p:cNvPr>
            <p:cNvSpPr>
              <a:spLocks noChangeShapeType="1"/>
            </p:cNvSpPr>
            <p:nvPr/>
          </p:nvSpPr>
          <p:spPr bwMode="auto">
            <a:xfrm>
              <a:off x="11426" y="10495"/>
              <a:ext cx="2"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55" name="Line 262">
              <a:extLst>
                <a:ext uri="{FF2B5EF4-FFF2-40B4-BE49-F238E27FC236}">
                  <a16:creationId xmlns:a16="http://schemas.microsoft.com/office/drawing/2014/main" id="{ED7690F6-614B-474E-9678-ABBBF355307B}"/>
                </a:ext>
              </a:extLst>
            </p:cNvPr>
            <p:cNvSpPr>
              <a:spLocks noChangeShapeType="1"/>
            </p:cNvSpPr>
            <p:nvPr/>
          </p:nvSpPr>
          <p:spPr bwMode="auto">
            <a:xfrm>
              <a:off x="11360" y="10495"/>
              <a:ext cx="3"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556" name="Line 263">
            <a:extLst>
              <a:ext uri="{FF2B5EF4-FFF2-40B4-BE49-F238E27FC236}">
                <a16:creationId xmlns:a16="http://schemas.microsoft.com/office/drawing/2014/main" id="{24DFA125-06DC-CE4E-A7FC-5EC2D00675EF}"/>
              </a:ext>
            </a:extLst>
          </p:cNvPr>
          <p:cNvSpPr>
            <a:spLocks noChangeShapeType="1"/>
          </p:cNvSpPr>
          <p:nvPr/>
        </p:nvSpPr>
        <p:spPr bwMode="auto">
          <a:xfrm flipH="1" flipV="1">
            <a:off x="5823004" y="2603684"/>
            <a:ext cx="879575" cy="869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557" name="Line 264">
            <a:extLst>
              <a:ext uri="{FF2B5EF4-FFF2-40B4-BE49-F238E27FC236}">
                <a16:creationId xmlns:a16="http://schemas.microsoft.com/office/drawing/2014/main" id="{5FF66E32-B896-A043-9D26-2F80DC2B70A1}"/>
              </a:ext>
            </a:extLst>
          </p:cNvPr>
          <p:cNvSpPr>
            <a:spLocks noChangeShapeType="1"/>
          </p:cNvSpPr>
          <p:nvPr/>
        </p:nvSpPr>
        <p:spPr bwMode="auto">
          <a:xfrm flipH="1">
            <a:off x="6097368" y="2294917"/>
            <a:ext cx="275977" cy="31311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558" name="Freeform 265">
            <a:extLst>
              <a:ext uri="{FF2B5EF4-FFF2-40B4-BE49-F238E27FC236}">
                <a16:creationId xmlns:a16="http://schemas.microsoft.com/office/drawing/2014/main" id="{E2E6E031-8D15-5A42-B00A-1F4F08AF6A0B}"/>
              </a:ext>
            </a:extLst>
          </p:cNvPr>
          <p:cNvSpPr>
            <a:spLocks/>
          </p:cNvSpPr>
          <p:nvPr/>
        </p:nvSpPr>
        <p:spPr bwMode="auto">
          <a:xfrm>
            <a:off x="5543801" y="1223657"/>
            <a:ext cx="1467032" cy="1361181"/>
          </a:xfrm>
          <a:custGeom>
            <a:avLst/>
            <a:gdLst>
              <a:gd name="T0" fmla="*/ 0 w 5205"/>
              <a:gd name="T1" fmla="*/ 0 h 4500"/>
              <a:gd name="T2" fmla="*/ 0 w 5205"/>
              <a:gd name="T3" fmla="*/ 2147483647 h 4500"/>
              <a:gd name="T4" fmla="*/ 2147483647 w 5205"/>
              <a:gd name="T5" fmla="*/ 2147483647 h 4500"/>
              <a:gd name="T6" fmla="*/ 2147483647 w 5205"/>
              <a:gd name="T7" fmla="*/ 2147483647 h 4500"/>
              <a:gd name="T8" fmla="*/ 2147483647 w 5205"/>
              <a:gd name="T9" fmla="*/ 2147483647 h 4500"/>
              <a:gd name="T10" fmla="*/ 2147483647 w 5205"/>
              <a:gd name="T11" fmla="*/ 2147483647 h 4500"/>
              <a:gd name="T12" fmla="*/ 2147483647 w 5205"/>
              <a:gd name="T13" fmla="*/ 2147483647 h 4500"/>
              <a:gd name="T14" fmla="*/ 2147483647 w 5205"/>
              <a:gd name="T15" fmla="*/ 2147483647 h 45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05" h="4500">
                <a:moveTo>
                  <a:pt x="0" y="0"/>
                </a:moveTo>
                <a:lnTo>
                  <a:pt x="0" y="1320"/>
                </a:lnTo>
                <a:lnTo>
                  <a:pt x="1230" y="1350"/>
                </a:lnTo>
                <a:lnTo>
                  <a:pt x="495" y="2040"/>
                </a:lnTo>
                <a:lnTo>
                  <a:pt x="4515" y="2115"/>
                </a:lnTo>
                <a:lnTo>
                  <a:pt x="2220" y="4500"/>
                </a:lnTo>
                <a:lnTo>
                  <a:pt x="5205" y="4500"/>
                </a:lnTo>
                <a:lnTo>
                  <a:pt x="5205" y="3405"/>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573" name="Group 280">
            <a:extLst>
              <a:ext uri="{FF2B5EF4-FFF2-40B4-BE49-F238E27FC236}">
                <a16:creationId xmlns:a16="http://schemas.microsoft.com/office/drawing/2014/main" id="{6DC31668-B2DC-E241-A69F-970AD2E5CEA7}"/>
              </a:ext>
            </a:extLst>
          </p:cNvPr>
          <p:cNvGrpSpPr>
            <a:grpSpLocks/>
          </p:cNvGrpSpPr>
          <p:nvPr/>
        </p:nvGrpSpPr>
        <p:grpSpPr bwMode="auto">
          <a:xfrm>
            <a:off x="5484087" y="2544249"/>
            <a:ext cx="140410" cy="117419"/>
            <a:chOff x="11283" y="10423"/>
            <a:chExt cx="475" cy="374"/>
          </a:xfrm>
        </p:grpSpPr>
        <p:sp>
          <p:nvSpPr>
            <p:cNvPr id="574" name="Rectangle 281">
              <a:extLst>
                <a:ext uri="{FF2B5EF4-FFF2-40B4-BE49-F238E27FC236}">
                  <a16:creationId xmlns:a16="http://schemas.microsoft.com/office/drawing/2014/main" id="{11A3D544-AE22-3748-9FE3-D90EFDC5B352}"/>
                </a:ext>
              </a:extLst>
            </p:cNvPr>
            <p:cNvSpPr>
              <a:spLocks noChangeArrowheads="1"/>
            </p:cNvSpPr>
            <p:nvPr/>
          </p:nvSpPr>
          <p:spPr bwMode="auto">
            <a:xfrm>
              <a:off x="11283" y="10423"/>
              <a:ext cx="475" cy="374"/>
            </a:xfrm>
            <a:prstGeom prst="rect">
              <a:avLst/>
            </a:prstGeom>
            <a:solidFill>
              <a:srgbClr val="FFFFFF"/>
            </a:solidFill>
            <a:ln w="9525">
              <a:solidFill>
                <a:srgbClr val="000000"/>
              </a:solidFill>
              <a:miter lim="800000"/>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575" name="Line 282">
              <a:extLst>
                <a:ext uri="{FF2B5EF4-FFF2-40B4-BE49-F238E27FC236}">
                  <a16:creationId xmlns:a16="http://schemas.microsoft.com/office/drawing/2014/main" id="{BEC4224F-ED50-4947-9082-B57164E485BD}"/>
                </a:ext>
              </a:extLst>
            </p:cNvPr>
            <p:cNvSpPr>
              <a:spLocks noChangeShapeType="1"/>
            </p:cNvSpPr>
            <p:nvPr/>
          </p:nvSpPr>
          <p:spPr bwMode="auto">
            <a:xfrm>
              <a:off x="1168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76" name="Line 283">
              <a:extLst>
                <a:ext uri="{FF2B5EF4-FFF2-40B4-BE49-F238E27FC236}">
                  <a16:creationId xmlns:a16="http://schemas.microsoft.com/office/drawing/2014/main" id="{8DD52BC5-C333-1F4D-ABBB-944B9DB245D1}"/>
                </a:ext>
              </a:extLst>
            </p:cNvPr>
            <p:cNvSpPr>
              <a:spLocks noChangeShapeType="1"/>
            </p:cNvSpPr>
            <p:nvPr/>
          </p:nvSpPr>
          <p:spPr bwMode="auto">
            <a:xfrm>
              <a:off x="11621"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77" name="Line 284">
              <a:extLst>
                <a:ext uri="{FF2B5EF4-FFF2-40B4-BE49-F238E27FC236}">
                  <a16:creationId xmlns:a16="http://schemas.microsoft.com/office/drawing/2014/main" id="{D000FA71-709B-0E4B-8BEF-C45BC3FE79E5}"/>
                </a:ext>
              </a:extLst>
            </p:cNvPr>
            <p:cNvSpPr>
              <a:spLocks noChangeShapeType="1"/>
            </p:cNvSpPr>
            <p:nvPr/>
          </p:nvSpPr>
          <p:spPr bwMode="auto">
            <a:xfrm>
              <a:off x="1155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78" name="Line 285">
              <a:extLst>
                <a:ext uri="{FF2B5EF4-FFF2-40B4-BE49-F238E27FC236}">
                  <a16:creationId xmlns:a16="http://schemas.microsoft.com/office/drawing/2014/main" id="{B41DB283-7D57-A045-B70B-0D8C09746539}"/>
                </a:ext>
              </a:extLst>
            </p:cNvPr>
            <p:cNvSpPr>
              <a:spLocks noChangeShapeType="1"/>
            </p:cNvSpPr>
            <p:nvPr/>
          </p:nvSpPr>
          <p:spPr bwMode="auto">
            <a:xfrm>
              <a:off x="11491" y="10495"/>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79" name="Line 286">
              <a:extLst>
                <a:ext uri="{FF2B5EF4-FFF2-40B4-BE49-F238E27FC236}">
                  <a16:creationId xmlns:a16="http://schemas.microsoft.com/office/drawing/2014/main" id="{9E5F402E-8251-7646-ADF1-C8D024D1C11F}"/>
                </a:ext>
              </a:extLst>
            </p:cNvPr>
            <p:cNvSpPr>
              <a:spLocks noChangeShapeType="1"/>
            </p:cNvSpPr>
            <p:nvPr/>
          </p:nvSpPr>
          <p:spPr bwMode="auto">
            <a:xfrm>
              <a:off x="11426" y="10495"/>
              <a:ext cx="2"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80" name="Line 287">
              <a:extLst>
                <a:ext uri="{FF2B5EF4-FFF2-40B4-BE49-F238E27FC236}">
                  <a16:creationId xmlns:a16="http://schemas.microsoft.com/office/drawing/2014/main" id="{66CC75A1-C65C-3049-963E-0DFA47653CFA}"/>
                </a:ext>
              </a:extLst>
            </p:cNvPr>
            <p:cNvSpPr>
              <a:spLocks noChangeShapeType="1"/>
            </p:cNvSpPr>
            <p:nvPr/>
          </p:nvSpPr>
          <p:spPr bwMode="auto">
            <a:xfrm>
              <a:off x="11360" y="10495"/>
              <a:ext cx="3"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595" name="Line 302">
            <a:extLst>
              <a:ext uri="{FF2B5EF4-FFF2-40B4-BE49-F238E27FC236}">
                <a16:creationId xmlns:a16="http://schemas.microsoft.com/office/drawing/2014/main" id="{D6A409AC-791D-264B-9A6A-29925F8122DE}"/>
              </a:ext>
            </a:extLst>
          </p:cNvPr>
          <p:cNvSpPr>
            <a:spLocks noChangeShapeType="1"/>
          </p:cNvSpPr>
          <p:nvPr/>
        </p:nvSpPr>
        <p:spPr bwMode="auto">
          <a:xfrm flipH="1">
            <a:off x="4886945" y="2222437"/>
            <a:ext cx="385722" cy="3855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596" name="Group 303">
            <a:extLst>
              <a:ext uri="{FF2B5EF4-FFF2-40B4-BE49-F238E27FC236}">
                <a16:creationId xmlns:a16="http://schemas.microsoft.com/office/drawing/2014/main" id="{0E0CC657-EE01-1444-92BE-C1D54E3F7BBC}"/>
              </a:ext>
            </a:extLst>
          </p:cNvPr>
          <p:cNvGrpSpPr>
            <a:grpSpLocks/>
          </p:cNvGrpSpPr>
          <p:nvPr/>
        </p:nvGrpSpPr>
        <p:grpSpPr bwMode="auto">
          <a:xfrm rot="8027572">
            <a:off x="5318493" y="2037264"/>
            <a:ext cx="153659" cy="106517"/>
            <a:chOff x="11283" y="10423"/>
            <a:chExt cx="475" cy="374"/>
          </a:xfrm>
        </p:grpSpPr>
        <p:sp>
          <p:nvSpPr>
            <p:cNvPr id="597" name="Rectangle 304">
              <a:extLst>
                <a:ext uri="{FF2B5EF4-FFF2-40B4-BE49-F238E27FC236}">
                  <a16:creationId xmlns:a16="http://schemas.microsoft.com/office/drawing/2014/main" id="{A259E52C-F06C-7042-9819-4B87037A3742}"/>
                </a:ext>
              </a:extLst>
            </p:cNvPr>
            <p:cNvSpPr>
              <a:spLocks noChangeArrowheads="1"/>
            </p:cNvSpPr>
            <p:nvPr/>
          </p:nvSpPr>
          <p:spPr bwMode="auto">
            <a:xfrm>
              <a:off x="11283" y="10423"/>
              <a:ext cx="475" cy="374"/>
            </a:xfrm>
            <a:prstGeom prst="rect">
              <a:avLst/>
            </a:prstGeom>
            <a:solidFill>
              <a:srgbClr val="FFFFFF"/>
            </a:solidFill>
            <a:ln w="9525">
              <a:solidFill>
                <a:srgbClr val="000000"/>
              </a:solidFill>
              <a:miter lim="800000"/>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598" name="Line 305">
              <a:extLst>
                <a:ext uri="{FF2B5EF4-FFF2-40B4-BE49-F238E27FC236}">
                  <a16:creationId xmlns:a16="http://schemas.microsoft.com/office/drawing/2014/main" id="{FCA29A28-11AF-7744-92A7-70BFDC111B05}"/>
                </a:ext>
              </a:extLst>
            </p:cNvPr>
            <p:cNvSpPr>
              <a:spLocks noChangeShapeType="1"/>
            </p:cNvSpPr>
            <p:nvPr/>
          </p:nvSpPr>
          <p:spPr bwMode="auto">
            <a:xfrm>
              <a:off x="1168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99" name="Line 306">
              <a:extLst>
                <a:ext uri="{FF2B5EF4-FFF2-40B4-BE49-F238E27FC236}">
                  <a16:creationId xmlns:a16="http://schemas.microsoft.com/office/drawing/2014/main" id="{CB933097-E020-C042-8313-287B98167A3C}"/>
                </a:ext>
              </a:extLst>
            </p:cNvPr>
            <p:cNvSpPr>
              <a:spLocks noChangeShapeType="1"/>
            </p:cNvSpPr>
            <p:nvPr/>
          </p:nvSpPr>
          <p:spPr bwMode="auto">
            <a:xfrm>
              <a:off x="11621"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600" name="Line 307">
              <a:extLst>
                <a:ext uri="{FF2B5EF4-FFF2-40B4-BE49-F238E27FC236}">
                  <a16:creationId xmlns:a16="http://schemas.microsoft.com/office/drawing/2014/main" id="{420119F4-8030-9C41-BBBE-13596216B26A}"/>
                </a:ext>
              </a:extLst>
            </p:cNvPr>
            <p:cNvSpPr>
              <a:spLocks noChangeShapeType="1"/>
            </p:cNvSpPr>
            <p:nvPr/>
          </p:nvSpPr>
          <p:spPr bwMode="auto">
            <a:xfrm>
              <a:off x="1155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601" name="Line 308">
              <a:extLst>
                <a:ext uri="{FF2B5EF4-FFF2-40B4-BE49-F238E27FC236}">
                  <a16:creationId xmlns:a16="http://schemas.microsoft.com/office/drawing/2014/main" id="{DAD30011-10E5-FA44-A6C7-171D1805CBA4}"/>
                </a:ext>
              </a:extLst>
            </p:cNvPr>
            <p:cNvSpPr>
              <a:spLocks noChangeShapeType="1"/>
            </p:cNvSpPr>
            <p:nvPr/>
          </p:nvSpPr>
          <p:spPr bwMode="auto">
            <a:xfrm>
              <a:off x="11491" y="10495"/>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602" name="Line 309">
              <a:extLst>
                <a:ext uri="{FF2B5EF4-FFF2-40B4-BE49-F238E27FC236}">
                  <a16:creationId xmlns:a16="http://schemas.microsoft.com/office/drawing/2014/main" id="{D6E1DBA8-2139-534A-812C-2D3021B42820}"/>
                </a:ext>
              </a:extLst>
            </p:cNvPr>
            <p:cNvSpPr>
              <a:spLocks noChangeShapeType="1"/>
            </p:cNvSpPr>
            <p:nvPr/>
          </p:nvSpPr>
          <p:spPr bwMode="auto">
            <a:xfrm>
              <a:off x="11426" y="10495"/>
              <a:ext cx="2"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603" name="Line 310">
              <a:extLst>
                <a:ext uri="{FF2B5EF4-FFF2-40B4-BE49-F238E27FC236}">
                  <a16:creationId xmlns:a16="http://schemas.microsoft.com/office/drawing/2014/main" id="{E5BA2CAF-CE82-1046-A87A-25F846197222}"/>
                </a:ext>
              </a:extLst>
            </p:cNvPr>
            <p:cNvSpPr>
              <a:spLocks noChangeShapeType="1"/>
            </p:cNvSpPr>
            <p:nvPr/>
          </p:nvSpPr>
          <p:spPr bwMode="auto">
            <a:xfrm>
              <a:off x="11360" y="10495"/>
              <a:ext cx="3"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604" name="Freeform 311">
            <a:extLst>
              <a:ext uri="{FF2B5EF4-FFF2-40B4-BE49-F238E27FC236}">
                <a16:creationId xmlns:a16="http://schemas.microsoft.com/office/drawing/2014/main" id="{0E044273-3CF1-1F44-AE22-0090B74B4B91}"/>
              </a:ext>
            </a:extLst>
          </p:cNvPr>
          <p:cNvSpPr>
            <a:spLocks/>
          </p:cNvSpPr>
          <p:nvPr/>
        </p:nvSpPr>
        <p:spPr bwMode="auto">
          <a:xfrm>
            <a:off x="4815933" y="1242502"/>
            <a:ext cx="2249772" cy="1397422"/>
          </a:xfrm>
          <a:custGeom>
            <a:avLst/>
            <a:gdLst>
              <a:gd name="T0" fmla="*/ 2147483647 w 7980"/>
              <a:gd name="T1" fmla="*/ 2147483647 h 4620"/>
              <a:gd name="T2" fmla="*/ 2147483647 w 7980"/>
              <a:gd name="T3" fmla="*/ 2147483647 h 4620"/>
              <a:gd name="T4" fmla="*/ 0 w 7980"/>
              <a:gd name="T5" fmla="*/ 2147483647 h 4620"/>
              <a:gd name="T6" fmla="*/ 2147483647 w 7980"/>
              <a:gd name="T7" fmla="*/ 2147483647 h 4620"/>
              <a:gd name="T8" fmla="*/ 2147483647 w 7980"/>
              <a:gd name="T9" fmla="*/ 2147483647 h 4620"/>
              <a:gd name="T10" fmla="*/ 2147483647 w 7980"/>
              <a:gd name="T11" fmla="*/ 0 h 46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980" h="4620">
                <a:moveTo>
                  <a:pt x="7965" y="3420"/>
                </a:moveTo>
                <a:lnTo>
                  <a:pt x="7980" y="4620"/>
                </a:lnTo>
                <a:lnTo>
                  <a:pt x="0" y="4605"/>
                </a:lnTo>
                <a:lnTo>
                  <a:pt x="3315" y="1485"/>
                </a:lnTo>
                <a:lnTo>
                  <a:pt x="2355" y="1455"/>
                </a:lnTo>
                <a:lnTo>
                  <a:pt x="2355" y="0"/>
                </a:lnTo>
              </a:path>
            </a:pathLst>
          </a:custGeom>
          <a:noFill/>
          <a:ln w="38100" cmpd="sng">
            <a:solidFill>
              <a:srgbClr val="FF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05" name="Freeform 312">
            <a:extLst>
              <a:ext uri="{FF2B5EF4-FFF2-40B4-BE49-F238E27FC236}">
                <a16:creationId xmlns:a16="http://schemas.microsoft.com/office/drawing/2014/main" id="{9835AE55-355E-3449-A433-1E30954185D2}"/>
              </a:ext>
            </a:extLst>
          </p:cNvPr>
          <p:cNvSpPr>
            <a:spLocks/>
          </p:cNvSpPr>
          <p:nvPr/>
        </p:nvSpPr>
        <p:spPr bwMode="auto">
          <a:xfrm>
            <a:off x="4638404" y="1287440"/>
            <a:ext cx="2549957" cy="1374228"/>
          </a:xfrm>
          <a:custGeom>
            <a:avLst/>
            <a:gdLst>
              <a:gd name="T0" fmla="*/ 0 w 9045"/>
              <a:gd name="T1" fmla="*/ 2147483647 h 4545"/>
              <a:gd name="T2" fmla="*/ 0 w 9045"/>
              <a:gd name="T3" fmla="*/ 2147483647 h 4545"/>
              <a:gd name="T4" fmla="*/ 2147483647 w 9045"/>
              <a:gd name="T5" fmla="*/ 2147483647 h 4545"/>
              <a:gd name="T6" fmla="*/ 2147483647 w 9045"/>
              <a:gd name="T7" fmla="*/ 2147483647 h 4545"/>
              <a:gd name="T8" fmla="*/ 2147483647 w 9045"/>
              <a:gd name="T9" fmla="*/ 2147483647 h 4545"/>
              <a:gd name="T10" fmla="*/ 2147483647 w 9045"/>
              <a:gd name="T11" fmla="*/ 2147483647 h 4545"/>
              <a:gd name="T12" fmla="*/ 2147483647 w 9045"/>
              <a:gd name="T13" fmla="*/ 2147483647 h 4545"/>
              <a:gd name="T14" fmla="*/ 2147483647 w 9045"/>
              <a:gd name="T15" fmla="*/ 0 h 45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45" h="4545">
                <a:moveTo>
                  <a:pt x="0" y="2880"/>
                </a:moveTo>
                <a:lnTo>
                  <a:pt x="0" y="4530"/>
                </a:lnTo>
                <a:lnTo>
                  <a:pt x="885" y="4545"/>
                </a:lnTo>
                <a:lnTo>
                  <a:pt x="3510" y="2010"/>
                </a:lnTo>
                <a:lnTo>
                  <a:pt x="7140" y="2055"/>
                </a:lnTo>
                <a:lnTo>
                  <a:pt x="8145" y="1020"/>
                </a:lnTo>
                <a:lnTo>
                  <a:pt x="9045" y="1020"/>
                </a:lnTo>
                <a:lnTo>
                  <a:pt x="9015" y="0"/>
                </a:lnTo>
              </a:path>
            </a:pathLst>
          </a:custGeom>
          <a:noFill/>
          <a:ln w="38100" cmpd="sng">
            <a:solidFill>
              <a:srgbClr val="00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06" name="Freeform 313">
            <a:extLst>
              <a:ext uri="{FF2B5EF4-FFF2-40B4-BE49-F238E27FC236}">
                <a16:creationId xmlns:a16="http://schemas.microsoft.com/office/drawing/2014/main" id="{6222373D-283A-3B4A-B1F6-7CDE8C98C64E}"/>
              </a:ext>
            </a:extLst>
          </p:cNvPr>
          <p:cNvSpPr>
            <a:spLocks/>
          </p:cNvSpPr>
          <p:nvPr/>
        </p:nvSpPr>
        <p:spPr bwMode="auto">
          <a:xfrm>
            <a:off x="4693278" y="1310634"/>
            <a:ext cx="2572552" cy="1269856"/>
          </a:xfrm>
          <a:custGeom>
            <a:avLst/>
            <a:gdLst>
              <a:gd name="T0" fmla="*/ 0 w 9120"/>
              <a:gd name="T1" fmla="*/ 2147483647 h 4201"/>
              <a:gd name="T2" fmla="*/ 0 w 9120"/>
              <a:gd name="T3" fmla="*/ 2147483647 h 4201"/>
              <a:gd name="T4" fmla="*/ 2147483647 w 9120"/>
              <a:gd name="T5" fmla="*/ 2147483647 h 4201"/>
              <a:gd name="T6" fmla="*/ 2147483647 w 9120"/>
              <a:gd name="T7" fmla="*/ 2147483647 h 4201"/>
              <a:gd name="T8" fmla="*/ 2147483647 w 9120"/>
              <a:gd name="T9" fmla="*/ 2147483647 h 4201"/>
              <a:gd name="T10" fmla="*/ 2147483647 w 9120"/>
              <a:gd name="T11" fmla="*/ 0 h 42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20" h="4201">
                <a:moveTo>
                  <a:pt x="0" y="2821"/>
                </a:moveTo>
                <a:lnTo>
                  <a:pt x="0" y="4201"/>
                </a:lnTo>
                <a:lnTo>
                  <a:pt x="4890" y="4201"/>
                </a:lnTo>
                <a:lnTo>
                  <a:pt x="8055" y="1051"/>
                </a:lnTo>
                <a:lnTo>
                  <a:pt x="9120" y="1080"/>
                </a:lnTo>
                <a:lnTo>
                  <a:pt x="9105" y="0"/>
                </a:lnTo>
              </a:path>
            </a:pathLst>
          </a:custGeom>
          <a:noFill/>
          <a:ln w="38100" cmpd="sng">
            <a:solidFill>
              <a:srgbClr val="00B05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607" name="Group 314">
            <a:extLst>
              <a:ext uri="{FF2B5EF4-FFF2-40B4-BE49-F238E27FC236}">
                <a16:creationId xmlns:a16="http://schemas.microsoft.com/office/drawing/2014/main" id="{7CED4D5D-1774-B94F-AB74-7B6F1F74FA06}"/>
              </a:ext>
            </a:extLst>
          </p:cNvPr>
          <p:cNvGrpSpPr>
            <a:grpSpLocks/>
          </p:cNvGrpSpPr>
          <p:nvPr/>
        </p:nvGrpSpPr>
        <p:grpSpPr bwMode="auto">
          <a:xfrm>
            <a:off x="4617425" y="2145608"/>
            <a:ext cx="40347" cy="129014"/>
            <a:chOff x="10104" y="10005"/>
            <a:chExt cx="137" cy="411"/>
          </a:xfrm>
        </p:grpSpPr>
        <p:sp>
          <p:nvSpPr>
            <p:cNvPr id="608" name="Oval 315">
              <a:extLst>
                <a:ext uri="{FF2B5EF4-FFF2-40B4-BE49-F238E27FC236}">
                  <a16:creationId xmlns:a16="http://schemas.microsoft.com/office/drawing/2014/main" id="{695435D0-43FA-5946-96EF-D369E25A8FF0}"/>
                </a:ext>
              </a:extLst>
            </p:cNvPr>
            <p:cNvSpPr>
              <a:spLocks noChangeArrowheads="1"/>
            </p:cNvSpPr>
            <p:nvPr/>
          </p:nvSpPr>
          <p:spPr bwMode="auto">
            <a:xfrm>
              <a:off x="10104" y="10005"/>
              <a:ext cx="137" cy="138"/>
            </a:xfrm>
            <a:prstGeom prst="ellipse">
              <a:avLst/>
            </a:prstGeom>
            <a:solidFill>
              <a:srgbClr val="00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609" name="Oval 316">
              <a:extLst>
                <a:ext uri="{FF2B5EF4-FFF2-40B4-BE49-F238E27FC236}">
                  <a16:creationId xmlns:a16="http://schemas.microsoft.com/office/drawing/2014/main" id="{85BDA995-131F-0641-914D-C85C2FA16403}"/>
                </a:ext>
              </a:extLst>
            </p:cNvPr>
            <p:cNvSpPr>
              <a:spLocks noChangeArrowheads="1"/>
            </p:cNvSpPr>
            <p:nvPr/>
          </p:nvSpPr>
          <p:spPr bwMode="auto">
            <a:xfrm>
              <a:off x="10104" y="10278"/>
              <a:ext cx="137" cy="138"/>
            </a:xfrm>
            <a:prstGeom prst="ellipse">
              <a:avLst/>
            </a:prstGeom>
            <a:solidFill>
              <a:srgbClr val="00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grpSp>
      <p:grpSp>
        <p:nvGrpSpPr>
          <p:cNvPr id="610" name="Group 317">
            <a:extLst>
              <a:ext uri="{FF2B5EF4-FFF2-40B4-BE49-F238E27FC236}">
                <a16:creationId xmlns:a16="http://schemas.microsoft.com/office/drawing/2014/main" id="{0FFCB242-31DD-7443-A923-107E105D8A00}"/>
              </a:ext>
            </a:extLst>
          </p:cNvPr>
          <p:cNvGrpSpPr>
            <a:grpSpLocks/>
          </p:cNvGrpSpPr>
          <p:nvPr/>
        </p:nvGrpSpPr>
        <p:grpSpPr bwMode="auto">
          <a:xfrm>
            <a:off x="7041497" y="2257227"/>
            <a:ext cx="40347" cy="130465"/>
            <a:chOff x="10104" y="10005"/>
            <a:chExt cx="137" cy="411"/>
          </a:xfrm>
        </p:grpSpPr>
        <p:sp>
          <p:nvSpPr>
            <p:cNvPr id="611" name="Oval 318">
              <a:extLst>
                <a:ext uri="{FF2B5EF4-FFF2-40B4-BE49-F238E27FC236}">
                  <a16:creationId xmlns:a16="http://schemas.microsoft.com/office/drawing/2014/main" id="{F25BDD80-1612-BD46-B423-42AE33DB436B}"/>
                </a:ext>
              </a:extLst>
            </p:cNvPr>
            <p:cNvSpPr>
              <a:spLocks noChangeArrowheads="1"/>
            </p:cNvSpPr>
            <p:nvPr/>
          </p:nvSpPr>
          <p:spPr bwMode="auto">
            <a:xfrm>
              <a:off x="10104" y="10005"/>
              <a:ext cx="137" cy="138"/>
            </a:xfrm>
            <a:prstGeom prst="ellipse">
              <a:avLst/>
            </a:prstGeom>
            <a:solidFill>
              <a:srgbClr val="FF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612" name="Oval 319">
              <a:extLst>
                <a:ext uri="{FF2B5EF4-FFF2-40B4-BE49-F238E27FC236}">
                  <a16:creationId xmlns:a16="http://schemas.microsoft.com/office/drawing/2014/main" id="{0B1DEF04-FA4A-924B-9F2F-610BC29F3350}"/>
                </a:ext>
              </a:extLst>
            </p:cNvPr>
            <p:cNvSpPr>
              <a:spLocks noChangeArrowheads="1"/>
            </p:cNvSpPr>
            <p:nvPr/>
          </p:nvSpPr>
          <p:spPr bwMode="auto">
            <a:xfrm>
              <a:off x="10104" y="10278"/>
              <a:ext cx="137" cy="138"/>
            </a:xfrm>
            <a:prstGeom prst="ellipse">
              <a:avLst/>
            </a:prstGeom>
            <a:solidFill>
              <a:srgbClr val="FF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grpSp>
      <p:grpSp>
        <p:nvGrpSpPr>
          <p:cNvPr id="613" name="Group 320">
            <a:extLst>
              <a:ext uri="{FF2B5EF4-FFF2-40B4-BE49-F238E27FC236}">
                <a16:creationId xmlns:a16="http://schemas.microsoft.com/office/drawing/2014/main" id="{0B529F14-3F08-E440-B6EC-F5B67289F089}"/>
              </a:ext>
            </a:extLst>
          </p:cNvPr>
          <p:cNvGrpSpPr>
            <a:grpSpLocks/>
          </p:cNvGrpSpPr>
          <p:nvPr/>
        </p:nvGrpSpPr>
        <p:grpSpPr bwMode="auto">
          <a:xfrm>
            <a:off x="7240006" y="1277292"/>
            <a:ext cx="40348" cy="130465"/>
            <a:chOff x="10104" y="10005"/>
            <a:chExt cx="137" cy="411"/>
          </a:xfrm>
        </p:grpSpPr>
        <p:sp>
          <p:nvSpPr>
            <p:cNvPr id="614" name="Oval 321">
              <a:extLst>
                <a:ext uri="{FF2B5EF4-FFF2-40B4-BE49-F238E27FC236}">
                  <a16:creationId xmlns:a16="http://schemas.microsoft.com/office/drawing/2014/main" id="{6437B6FC-D8DB-9746-A099-12114F7BD677}"/>
                </a:ext>
              </a:extLst>
            </p:cNvPr>
            <p:cNvSpPr>
              <a:spLocks noChangeArrowheads="1"/>
            </p:cNvSpPr>
            <p:nvPr/>
          </p:nvSpPr>
          <p:spPr bwMode="auto">
            <a:xfrm>
              <a:off x="10104" y="10005"/>
              <a:ext cx="137" cy="138"/>
            </a:xfrm>
            <a:prstGeom prst="ellipse">
              <a:avLst/>
            </a:prstGeom>
            <a:solidFill>
              <a:srgbClr val="00FF00"/>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615" name="Oval 322">
              <a:extLst>
                <a:ext uri="{FF2B5EF4-FFF2-40B4-BE49-F238E27FC236}">
                  <a16:creationId xmlns:a16="http://schemas.microsoft.com/office/drawing/2014/main" id="{0FDD47FB-2A41-0B4E-85FF-3CBB4DBDBE3B}"/>
                </a:ext>
              </a:extLst>
            </p:cNvPr>
            <p:cNvSpPr>
              <a:spLocks noChangeArrowheads="1"/>
            </p:cNvSpPr>
            <p:nvPr/>
          </p:nvSpPr>
          <p:spPr bwMode="auto">
            <a:xfrm>
              <a:off x="10104" y="10278"/>
              <a:ext cx="137" cy="138"/>
            </a:xfrm>
            <a:prstGeom prst="ellipse">
              <a:avLst/>
            </a:prstGeom>
            <a:solidFill>
              <a:srgbClr val="00FF00"/>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grpSp>
      <p:grpSp>
        <p:nvGrpSpPr>
          <p:cNvPr id="3" name="Group 2">
            <a:extLst>
              <a:ext uri="{FF2B5EF4-FFF2-40B4-BE49-F238E27FC236}">
                <a16:creationId xmlns:a16="http://schemas.microsoft.com/office/drawing/2014/main" id="{DCBFFE77-548F-9846-9A06-08C1230178E0}"/>
              </a:ext>
            </a:extLst>
          </p:cNvPr>
          <p:cNvGrpSpPr/>
          <p:nvPr/>
        </p:nvGrpSpPr>
        <p:grpSpPr>
          <a:xfrm>
            <a:off x="1106611" y="1067992"/>
            <a:ext cx="2359299" cy="1808797"/>
            <a:chOff x="1475482" y="1423988"/>
            <a:chExt cx="3145731" cy="2411730"/>
          </a:xfrm>
        </p:grpSpPr>
        <p:sp>
          <p:nvSpPr>
            <p:cNvPr id="616" name="Line 330">
              <a:extLst>
                <a:ext uri="{FF2B5EF4-FFF2-40B4-BE49-F238E27FC236}">
                  <a16:creationId xmlns:a16="http://schemas.microsoft.com/office/drawing/2014/main" id="{9BFD01DA-5202-CF44-9ED5-2B470718DBC3}"/>
                </a:ext>
              </a:extLst>
            </p:cNvPr>
            <p:cNvSpPr>
              <a:spLocks noChangeShapeType="1"/>
            </p:cNvSpPr>
            <p:nvPr/>
          </p:nvSpPr>
          <p:spPr bwMode="auto">
            <a:xfrm>
              <a:off x="2143125" y="1520825"/>
              <a:ext cx="0" cy="186055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17" name="Line 331">
              <a:extLst>
                <a:ext uri="{FF2B5EF4-FFF2-40B4-BE49-F238E27FC236}">
                  <a16:creationId xmlns:a16="http://schemas.microsoft.com/office/drawing/2014/main" id="{ACC222AF-8E70-314C-9EA2-B9677C72D968}"/>
                </a:ext>
              </a:extLst>
            </p:cNvPr>
            <p:cNvSpPr>
              <a:spLocks noChangeShapeType="1"/>
            </p:cNvSpPr>
            <p:nvPr/>
          </p:nvSpPr>
          <p:spPr bwMode="auto">
            <a:xfrm flipV="1">
              <a:off x="2127250" y="3373438"/>
              <a:ext cx="2333625" cy="4762"/>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18" name="Freeform 333">
              <a:extLst>
                <a:ext uri="{FF2B5EF4-FFF2-40B4-BE49-F238E27FC236}">
                  <a16:creationId xmlns:a16="http://schemas.microsoft.com/office/drawing/2014/main" id="{6D089360-38AC-4243-B6DB-EF4A57135057}"/>
                </a:ext>
              </a:extLst>
            </p:cNvPr>
            <p:cNvSpPr>
              <a:spLocks/>
            </p:cNvSpPr>
            <p:nvPr/>
          </p:nvSpPr>
          <p:spPr bwMode="auto">
            <a:xfrm>
              <a:off x="2132013" y="2607303"/>
              <a:ext cx="2489200" cy="759348"/>
            </a:xfrm>
            <a:custGeom>
              <a:avLst/>
              <a:gdLst>
                <a:gd name="T0" fmla="*/ 0 w 1568"/>
                <a:gd name="T1" fmla="*/ 2147483647 h 380"/>
                <a:gd name="T2" fmla="*/ 2147483647 w 1568"/>
                <a:gd name="T3" fmla="*/ 2147483647 h 380"/>
                <a:gd name="T4" fmla="*/ 2147483647 w 1568"/>
                <a:gd name="T5" fmla="*/ 2147483647 h 380"/>
                <a:gd name="T6" fmla="*/ 2147483647 w 1568"/>
                <a:gd name="T7" fmla="*/ 2147483647 h 380"/>
                <a:gd name="T8" fmla="*/ 0 60000 65536"/>
                <a:gd name="T9" fmla="*/ 0 60000 65536"/>
                <a:gd name="T10" fmla="*/ 0 60000 65536"/>
                <a:gd name="T11" fmla="*/ 0 60000 65536"/>
                <a:gd name="connsiteX0" fmla="*/ 0 w 10000"/>
                <a:gd name="connsiteY0" fmla="*/ 9512 h 9512"/>
                <a:gd name="connsiteX1" fmla="*/ 4152 w 10000"/>
                <a:gd name="connsiteY1" fmla="*/ 12 h 9512"/>
                <a:gd name="connsiteX2" fmla="*/ 5829 w 10000"/>
                <a:gd name="connsiteY2" fmla="*/ 8065 h 9512"/>
                <a:gd name="connsiteX3" fmla="*/ 10000 w 10000"/>
                <a:gd name="connsiteY3" fmla="*/ 8802 h 9512"/>
                <a:gd name="connsiteX0" fmla="*/ 0 w 10000"/>
                <a:gd name="connsiteY0" fmla="*/ 10000 h 10000"/>
                <a:gd name="connsiteX1" fmla="*/ 4152 w 10000"/>
                <a:gd name="connsiteY1" fmla="*/ 13 h 10000"/>
                <a:gd name="connsiteX2" fmla="*/ 5829 w 10000"/>
                <a:gd name="connsiteY2" fmla="*/ 8479 h 10000"/>
                <a:gd name="connsiteX3" fmla="*/ 10000 w 10000"/>
                <a:gd name="connsiteY3" fmla="*/ 9662 h 10000"/>
                <a:gd name="connsiteX0" fmla="*/ 0 w 10000"/>
                <a:gd name="connsiteY0" fmla="*/ 10000 h 10000"/>
                <a:gd name="connsiteX1" fmla="*/ 4152 w 10000"/>
                <a:gd name="connsiteY1" fmla="*/ 13 h 10000"/>
                <a:gd name="connsiteX2" fmla="*/ 5829 w 10000"/>
                <a:gd name="connsiteY2" fmla="*/ 8479 h 10000"/>
                <a:gd name="connsiteX3" fmla="*/ 10000 w 10000"/>
                <a:gd name="connsiteY3" fmla="*/ 9662 h 10000"/>
                <a:gd name="connsiteX0" fmla="*/ 0 w 10000"/>
                <a:gd name="connsiteY0" fmla="*/ 10000 h 10158"/>
                <a:gd name="connsiteX1" fmla="*/ 4152 w 10000"/>
                <a:gd name="connsiteY1" fmla="*/ 13 h 10158"/>
                <a:gd name="connsiteX2" fmla="*/ 5829 w 10000"/>
                <a:gd name="connsiteY2" fmla="*/ 8479 h 10158"/>
                <a:gd name="connsiteX3" fmla="*/ 10000 w 10000"/>
                <a:gd name="connsiteY3" fmla="*/ 9968 h 10158"/>
                <a:gd name="connsiteX0" fmla="*/ 0 w 10000"/>
                <a:gd name="connsiteY0" fmla="*/ 10000 h 10000"/>
                <a:gd name="connsiteX1" fmla="*/ 4152 w 10000"/>
                <a:gd name="connsiteY1" fmla="*/ 13 h 10000"/>
                <a:gd name="connsiteX2" fmla="*/ 5829 w 10000"/>
                <a:gd name="connsiteY2" fmla="*/ 8479 h 10000"/>
                <a:gd name="connsiteX3" fmla="*/ 10000 w 10000"/>
                <a:gd name="connsiteY3" fmla="*/ 9968 h 10000"/>
                <a:gd name="connsiteX0" fmla="*/ 0 w 10000"/>
                <a:gd name="connsiteY0" fmla="*/ 9898 h 9898"/>
                <a:gd name="connsiteX1" fmla="*/ 5094 w 10000"/>
                <a:gd name="connsiteY1" fmla="*/ 13 h 9898"/>
                <a:gd name="connsiteX2" fmla="*/ 5829 w 10000"/>
                <a:gd name="connsiteY2" fmla="*/ 8377 h 9898"/>
                <a:gd name="connsiteX3" fmla="*/ 10000 w 10000"/>
                <a:gd name="connsiteY3" fmla="*/ 9866 h 9898"/>
                <a:gd name="connsiteX0" fmla="*/ 0 w 10000"/>
                <a:gd name="connsiteY0" fmla="*/ 9991 h 10073"/>
                <a:gd name="connsiteX1" fmla="*/ 5094 w 10000"/>
                <a:gd name="connsiteY1" fmla="*/ 4 h 10073"/>
                <a:gd name="connsiteX2" fmla="*/ 6347 w 10000"/>
                <a:gd name="connsiteY2" fmla="*/ 8866 h 10073"/>
                <a:gd name="connsiteX3" fmla="*/ 10000 w 10000"/>
                <a:gd name="connsiteY3" fmla="*/ 9959 h 10073"/>
                <a:gd name="connsiteX0" fmla="*/ 0 w 10000"/>
                <a:gd name="connsiteY0" fmla="*/ 9992 h 10012"/>
                <a:gd name="connsiteX1" fmla="*/ 5094 w 10000"/>
                <a:gd name="connsiteY1" fmla="*/ 5 h 10012"/>
                <a:gd name="connsiteX2" fmla="*/ 6331 w 10000"/>
                <a:gd name="connsiteY2" fmla="*/ 8661 h 10012"/>
                <a:gd name="connsiteX3" fmla="*/ 10000 w 10000"/>
                <a:gd name="connsiteY3" fmla="*/ 9960 h 10012"/>
                <a:gd name="connsiteX0" fmla="*/ 0 w 10000"/>
                <a:gd name="connsiteY0" fmla="*/ 9992 h 10001"/>
                <a:gd name="connsiteX1" fmla="*/ 5094 w 10000"/>
                <a:gd name="connsiteY1" fmla="*/ 5 h 10001"/>
                <a:gd name="connsiteX2" fmla="*/ 6661 w 10000"/>
                <a:gd name="connsiteY2" fmla="*/ 8610 h 10001"/>
                <a:gd name="connsiteX3" fmla="*/ 10000 w 10000"/>
                <a:gd name="connsiteY3" fmla="*/ 9960 h 10001"/>
              </a:gdLst>
              <a:ahLst/>
              <a:cxnLst>
                <a:cxn ang="0">
                  <a:pos x="connsiteX0" y="connsiteY0"/>
                </a:cxn>
                <a:cxn ang="0">
                  <a:pos x="connsiteX1" y="connsiteY1"/>
                </a:cxn>
                <a:cxn ang="0">
                  <a:pos x="connsiteX2" y="connsiteY2"/>
                </a:cxn>
                <a:cxn ang="0">
                  <a:pos x="connsiteX3" y="connsiteY3"/>
                </a:cxn>
              </a:cxnLst>
              <a:rect l="l" t="t" r="r" b="b"/>
              <a:pathLst>
                <a:path w="10000" h="10001">
                  <a:moveTo>
                    <a:pt x="0" y="9992"/>
                  </a:moveTo>
                  <a:cubicBezTo>
                    <a:pt x="695" y="8315"/>
                    <a:pt x="3984" y="235"/>
                    <a:pt x="5094" y="5"/>
                  </a:cubicBezTo>
                  <a:cubicBezTo>
                    <a:pt x="6204" y="-225"/>
                    <a:pt x="5488" y="6933"/>
                    <a:pt x="6661" y="8610"/>
                  </a:cubicBezTo>
                  <a:cubicBezTo>
                    <a:pt x="7835" y="10287"/>
                    <a:pt x="8882" y="9997"/>
                    <a:pt x="10000" y="9960"/>
                  </a:cubicBez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19" name="Line 334">
              <a:extLst>
                <a:ext uri="{FF2B5EF4-FFF2-40B4-BE49-F238E27FC236}">
                  <a16:creationId xmlns:a16="http://schemas.microsoft.com/office/drawing/2014/main" id="{AF5D54D6-CC93-6E42-8712-1BDF48F23C59}"/>
                </a:ext>
              </a:extLst>
            </p:cNvPr>
            <p:cNvSpPr>
              <a:spLocks noChangeShapeType="1"/>
            </p:cNvSpPr>
            <p:nvPr/>
          </p:nvSpPr>
          <p:spPr bwMode="auto">
            <a:xfrm>
              <a:off x="2011363" y="1673225"/>
              <a:ext cx="1254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20" name="Line 335">
              <a:extLst>
                <a:ext uri="{FF2B5EF4-FFF2-40B4-BE49-F238E27FC236}">
                  <a16:creationId xmlns:a16="http://schemas.microsoft.com/office/drawing/2014/main" id="{5F83D767-834B-CD45-B9C0-86188156B399}"/>
                </a:ext>
              </a:extLst>
            </p:cNvPr>
            <p:cNvSpPr>
              <a:spLocks noChangeShapeType="1"/>
            </p:cNvSpPr>
            <p:nvPr/>
          </p:nvSpPr>
          <p:spPr bwMode="auto">
            <a:xfrm>
              <a:off x="3944938" y="3381375"/>
              <a:ext cx="0" cy="134938"/>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21" name="Text Box 336">
              <a:extLst>
                <a:ext uri="{FF2B5EF4-FFF2-40B4-BE49-F238E27FC236}">
                  <a16:creationId xmlns:a16="http://schemas.microsoft.com/office/drawing/2014/main" id="{4D3494C0-DD1C-794E-97BA-6E4472E2FD59}"/>
                </a:ext>
              </a:extLst>
            </p:cNvPr>
            <p:cNvSpPr txBox="1">
              <a:spLocks noChangeArrowheads="1"/>
            </p:cNvSpPr>
            <p:nvPr/>
          </p:nvSpPr>
          <p:spPr bwMode="auto">
            <a:xfrm>
              <a:off x="1475482" y="1423988"/>
              <a:ext cx="524075" cy="3385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R/2</a:t>
              </a:r>
            </a:p>
          </p:txBody>
        </p:sp>
        <p:sp>
          <p:nvSpPr>
            <p:cNvPr id="622" name="Text Box 337">
              <a:extLst>
                <a:ext uri="{FF2B5EF4-FFF2-40B4-BE49-F238E27FC236}">
                  <a16:creationId xmlns:a16="http://schemas.microsoft.com/office/drawing/2014/main" id="{CE6E8577-4BD8-EE4D-8020-05E336E07DC2}"/>
                </a:ext>
              </a:extLst>
            </p:cNvPr>
            <p:cNvSpPr txBox="1">
              <a:spLocks noChangeArrowheads="1"/>
            </p:cNvSpPr>
            <p:nvPr/>
          </p:nvSpPr>
          <p:spPr bwMode="auto">
            <a:xfrm>
              <a:off x="3712269" y="3433763"/>
              <a:ext cx="524075" cy="3385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R/2</a:t>
              </a:r>
            </a:p>
          </p:txBody>
        </p:sp>
        <p:sp>
          <p:nvSpPr>
            <p:cNvPr id="623" name="Text Box 338">
              <a:extLst>
                <a:ext uri="{FF2B5EF4-FFF2-40B4-BE49-F238E27FC236}">
                  <a16:creationId xmlns:a16="http://schemas.microsoft.com/office/drawing/2014/main" id="{05367630-23E9-2744-A1A7-0C85EC93DB37}"/>
                </a:ext>
              </a:extLst>
            </p:cNvPr>
            <p:cNvSpPr txBox="1">
              <a:spLocks noChangeArrowheads="1"/>
            </p:cNvSpPr>
            <p:nvPr/>
          </p:nvSpPr>
          <p:spPr bwMode="auto">
            <a:xfrm rot="16200000">
              <a:off x="1416844" y="2334262"/>
              <a:ext cx="808038"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800" kern="1200">
                  <a:solidFill>
                    <a:srgbClr val="000000"/>
                  </a:solidFill>
                  <a:latin typeface="Symbol" charset="0"/>
                  <a:cs typeface="+mn-cs"/>
                </a:rPr>
                <a:t>l</a:t>
              </a:r>
              <a:r>
                <a:rPr lang="en-US" sz="1800" kern="1200" baseline="-25000">
                  <a:solidFill>
                    <a:srgbClr val="000000"/>
                  </a:solidFill>
                  <a:latin typeface="Arial" charset="0"/>
                  <a:cs typeface="+mn-cs"/>
                </a:rPr>
                <a:t>out</a:t>
              </a:r>
            </a:p>
          </p:txBody>
        </p:sp>
        <p:sp>
          <p:nvSpPr>
            <p:cNvPr id="624" name="Text Box 339">
              <a:extLst>
                <a:ext uri="{FF2B5EF4-FFF2-40B4-BE49-F238E27FC236}">
                  <a16:creationId xmlns:a16="http://schemas.microsoft.com/office/drawing/2014/main" id="{5131AB9A-BD62-7E48-B700-9F673321A2AA}"/>
                </a:ext>
              </a:extLst>
            </p:cNvPr>
            <p:cNvSpPr txBox="1">
              <a:spLocks noChangeArrowheads="1"/>
            </p:cNvSpPr>
            <p:nvPr/>
          </p:nvSpPr>
          <p:spPr bwMode="auto">
            <a:xfrm>
              <a:off x="2826223" y="3343275"/>
              <a:ext cx="624530"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800" kern="1200" dirty="0" err="1">
                  <a:solidFill>
                    <a:srgbClr val="000000"/>
                  </a:solidFill>
                  <a:latin typeface="Symbol" pitchFamily="2" charset="2"/>
                  <a:cs typeface="+mn-cs"/>
                </a:rPr>
                <a:t>l</a:t>
              </a:r>
              <a:r>
                <a:rPr lang="en-US" altLang="en-US" sz="1800" kern="1200" baseline="-25000" dirty="0" err="1">
                  <a:solidFill>
                    <a:srgbClr val="000000"/>
                  </a:solidFill>
                  <a:latin typeface="Arial" panose="020B0604020202020204" pitchFamily="34" charset="0"/>
                  <a:cs typeface="+mn-cs"/>
                </a:rPr>
                <a:t>in</a:t>
              </a:r>
              <a:r>
                <a:rPr lang="en-US" altLang="ja-JP" sz="1800" kern="1200" baseline="30000" dirty="0">
                  <a:solidFill>
                    <a:srgbClr val="000000"/>
                  </a:solidFill>
                  <a:latin typeface="Calibri" panose="020F0502020204030204"/>
                  <a:cs typeface="+mn-cs"/>
                </a:rPr>
                <a:t>’</a:t>
              </a:r>
              <a:endParaRPr lang="en-US" altLang="en-US" sz="1800" kern="1200" baseline="30000" dirty="0">
                <a:solidFill>
                  <a:srgbClr val="000000"/>
                </a:solidFill>
                <a:latin typeface="Calibri" panose="020F0502020204030204"/>
                <a:cs typeface="+mn-cs"/>
              </a:endParaRPr>
            </a:p>
          </p:txBody>
        </p:sp>
      </p:grpSp>
      <p:sp>
        <p:nvSpPr>
          <p:cNvPr id="130" name="Slide Number Placeholder 2">
            <a:extLst>
              <a:ext uri="{FF2B5EF4-FFF2-40B4-BE49-F238E27FC236}">
                <a16:creationId xmlns:a16="http://schemas.microsoft.com/office/drawing/2014/main" id="{B2D434D1-E742-A043-86CE-3BB54BC2F151}"/>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114</a:t>
            </a:fld>
            <a:endParaRPr lang="en-US" dirty="0"/>
          </a:p>
        </p:txBody>
      </p:sp>
    </p:spTree>
    <p:extLst>
      <p:ext uri="{BB962C8B-B14F-4D97-AF65-F5344CB8AC3E}">
        <p14:creationId xmlns:p14="http://schemas.microsoft.com/office/powerpoint/2010/main" val="428220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156482"/>
            <a:ext cx="8544983" cy="670967"/>
          </a:xfrm>
        </p:spPr>
        <p:txBody>
          <a:bodyPr>
            <a:normAutofit fontScale="90000"/>
          </a:bodyPr>
          <a:lstStyle/>
          <a:p>
            <a:r>
              <a:rPr lang="en-US" sz="3600" dirty="0"/>
              <a:t>Causes/costs of congestion: insights</a:t>
            </a:r>
            <a:endParaRPr lang="en-US" dirty="0"/>
          </a:p>
        </p:txBody>
      </p:sp>
      <p:grpSp>
        <p:nvGrpSpPr>
          <p:cNvPr id="10" name="Group 9">
            <a:extLst>
              <a:ext uri="{FF2B5EF4-FFF2-40B4-BE49-F238E27FC236}">
                <a16:creationId xmlns:a16="http://schemas.microsoft.com/office/drawing/2014/main" id="{C64ABAFB-5459-F446-A0AC-48FC5C1C05E1}"/>
              </a:ext>
            </a:extLst>
          </p:cNvPr>
          <p:cNvGrpSpPr/>
          <p:nvPr/>
        </p:nvGrpSpPr>
        <p:grpSpPr>
          <a:xfrm>
            <a:off x="790575" y="3889272"/>
            <a:ext cx="6315076" cy="1002276"/>
            <a:chOff x="1054099" y="4728508"/>
            <a:chExt cx="8420101" cy="1336368"/>
          </a:xfrm>
        </p:grpSpPr>
        <p:sp>
          <p:nvSpPr>
            <p:cNvPr id="470" name="Rectangle 3">
              <a:extLst>
                <a:ext uri="{FF2B5EF4-FFF2-40B4-BE49-F238E27FC236}">
                  <a16:creationId xmlns:a16="http://schemas.microsoft.com/office/drawing/2014/main" id="{B3E01DA9-25FD-B546-AB8A-84DD037548D3}"/>
                </a:ext>
              </a:extLst>
            </p:cNvPr>
            <p:cNvSpPr>
              <a:spLocks noChangeArrowheads="1"/>
            </p:cNvSpPr>
            <p:nvPr/>
          </p:nvSpPr>
          <p:spPr bwMode="auto">
            <a:xfrm>
              <a:off x="1206500" y="5114925"/>
              <a:ext cx="8267700" cy="4095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2" name="Rectangle 4">
              <a:extLst>
                <a:ext uri="{FF2B5EF4-FFF2-40B4-BE49-F238E27FC236}">
                  <a16:creationId xmlns:a16="http://schemas.microsoft.com/office/drawing/2014/main" id="{E62417CD-29D3-4540-95AB-DBD339E4A56F}"/>
                </a:ext>
              </a:extLst>
            </p:cNvPr>
            <p:cNvSpPr>
              <a:spLocks noChangeArrowheads="1"/>
            </p:cNvSpPr>
            <p:nvPr/>
          </p:nvSpPr>
          <p:spPr bwMode="auto">
            <a:xfrm>
              <a:off x="1054099" y="4926013"/>
              <a:ext cx="6735751" cy="808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257175" indent="-257175" defTabSz="685800" eaLnBrk="0" fontAlgn="base" hangingPunct="0">
                <a:lnSpc>
                  <a:spcPct val="85000"/>
                </a:lnSpc>
                <a:spcBef>
                  <a:spcPct val="20000"/>
                </a:spcBef>
                <a:spcAft>
                  <a:spcPct val="0"/>
                </a:spcAft>
                <a:buClr>
                  <a:srgbClr val="000099"/>
                </a:buClr>
                <a:buSzPct val="100000"/>
                <a:buFont typeface="Wingdings" pitchFamily="2" charset="2"/>
                <a:buChar char="§"/>
                <a:defRPr/>
              </a:pPr>
              <a:r>
                <a:rPr lang="en-US" altLang="ja-JP" sz="2100" kern="1200" dirty="0">
                  <a:solidFill>
                    <a:srgbClr val="000000"/>
                  </a:solidFill>
                  <a:latin typeface="Calibri" panose="020F0502020204030204"/>
                  <a:cs typeface="+mn-cs"/>
                </a:rPr>
                <a:t>upstream transmission capacity / buffering wasted for packets lost downstream</a:t>
              </a:r>
              <a:endParaRPr lang="en-US" altLang="en-US" sz="2100" kern="1200" dirty="0">
                <a:solidFill>
                  <a:srgbClr val="000000"/>
                </a:solidFill>
                <a:latin typeface="Calibri" panose="020F0502020204030204"/>
                <a:cs typeface="+mn-cs"/>
              </a:endParaRPr>
            </a:p>
          </p:txBody>
        </p:sp>
        <p:pic>
          <p:nvPicPr>
            <p:cNvPr id="3" name="Picture 2">
              <a:extLst>
                <a:ext uri="{FF2B5EF4-FFF2-40B4-BE49-F238E27FC236}">
                  <a16:creationId xmlns:a16="http://schemas.microsoft.com/office/drawing/2014/main" id="{497D00A8-A6C2-354A-9DB9-EE706DA9DEDB}"/>
                </a:ext>
              </a:extLst>
            </p:cNvPr>
            <p:cNvPicPr>
              <a:picLocks noChangeAspect="1"/>
            </p:cNvPicPr>
            <p:nvPr/>
          </p:nvPicPr>
          <p:blipFill>
            <a:blip r:embed="rId3"/>
            <a:stretch>
              <a:fillRect/>
            </a:stretch>
          </p:blipFill>
          <p:spPr>
            <a:xfrm>
              <a:off x="7734126" y="4728508"/>
              <a:ext cx="1657096" cy="1336368"/>
            </a:xfrm>
            <a:prstGeom prst="rect">
              <a:avLst/>
            </a:prstGeom>
          </p:spPr>
        </p:pic>
      </p:grpSp>
      <p:grpSp>
        <p:nvGrpSpPr>
          <p:cNvPr id="13" name="Group 12">
            <a:extLst>
              <a:ext uri="{FF2B5EF4-FFF2-40B4-BE49-F238E27FC236}">
                <a16:creationId xmlns:a16="http://schemas.microsoft.com/office/drawing/2014/main" id="{77E4D1E4-3EEB-4E4B-8616-C6D7345EBEEE}"/>
              </a:ext>
            </a:extLst>
          </p:cNvPr>
          <p:cNvGrpSpPr/>
          <p:nvPr/>
        </p:nvGrpSpPr>
        <p:grpSpPr>
          <a:xfrm>
            <a:off x="771525" y="1539018"/>
            <a:ext cx="7560551" cy="1001092"/>
            <a:chOff x="1028700" y="1860299"/>
            <a:chExt cx="10080734" cy="1334789"/>
          </a:xfrm>
        </p:grpSpPr>
        <p:sp>
          <p:nvSpPr>
            <p:cNvPr id="129" name="Rectangle 4">
              <a:extLst>
                <a:ext uri="{FF2B5EF4-FFF2-40B4-BE49-F238E27FC236}">
                  <a16:creationId xmlns:a16="http://schemas.microsoft.com/office/drawing/2014/main" id="{C8DF44BF-39DD-7A44-89E8-80E5392BB02F}"/>
                </a:ext>
              </a:extLst>
            </p:cNvPr>
            <p:cNvSpPr>
              <a:spLocks noChangeArrowheads="1"/>
            </p:cNvSpPr>
            <p:nvPr/>
          </p:nvSpPr>
          <p:spPr bwMode="auto">
            <a:xfrm>
              <a:off x="1028700" y="2139156"/>
              <a:ext cx="10080734" cy="471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257175" indent="-257175" defTabSz="685800" eaLnBrk="0" fontAlgn="base" hangingPunct="0">
                <a:lnSpc>
                  <a:spcPct val="85000"/>
                </a:lnSpc>
                <a:spcBef>
                  <a:spcPct val="20000"/>
                </a:spcBef>
                <a:spcAft>
                  <a:spcPct val="0"/>
                </a:spcAft>
                <a:buClr>
                  <a:srgbClr val="000099"/>
                </a:buClr>
                <a:buSzPct val="100000"/>
                <a:buFont typeface="Wingdings" pitchFamily="2" charset="2"/>
                <a:buChar char="§"/>
                <a:defRPr/>
              </a:pPr>
              <a:r>
                <a:rPr lang="en-US" altLang="en-US" sz="2100" kern="1200" dirty="0">
                  <a:solidFill>
                    <a:srgbClr val="000000"/>
                  </a:solidFill>
                  <a:latin typeface="Calibri" panose="020F0502020204030204"/>
                  <a:cs typeface="+mn-cs"/>
                </a:rPr>
                <a:t>delay increases as capacity approached </a:t>
              </a:r>
            </a:p>
          </p:txBody>
        </p:sp>
        <p:pic>
          <p:nvPicPr>
            <p:cNvPr id="9" name="Picture 8">
              <a:extLst>
                <a:ext uri="{FF2B5EF4-FFF2-40B4-BE49-F238E27FC236}">
                  <a16:creationId xmlns:a16="http://schemas.microsoft.com/office/drawing/2014/main" id="{B3BC8354-A522-CA41-8AD1-6483FE2E7AA3}"/>
                </a:ext>
              </a:extLst>
            </p:cNvPr>
            <p:cNvPicPr>
              <a:picLocks noChangeAspect="1"/>
            </p:cNvPicPr>
            <p:nvPr/>
          </p:nvPicPr>
          <p:blipFill>
            <a:blip r:embed="rId4"/>
            <a:stretch>
              <a:fillRect/>
            </a:stretch>
          </p:blipFill>
          <p:spPr>
            <a:xfrm>
              <a:off x="9451601" y="1860299"/>
              <a:ext cx="1402990" cy="1334789"/>
            </a:xfrm>
            <a:prstGeom prst="rect">
              <a:avLst/>
            </a:prstGeom>
          </p:spPr>
        </p:pic>
      </p:grpSp>
      <p:grpSp>
        <p:nvGrpSpPr>
          <p:cNvPr id="18" name="Group 17">
            <a:extLst>
              <a:ext uri="{FF2B5EF4-FFF2-40B4-BE49-F238E27FC236}">
                <a16:creationId xmlns:a16="http://schemas.microsoft.com/office/drawing/2014/main" id="{A3D27AAF-A2F5-E143-ACD8-97D841F75BBA}"/>
              </a:ext>
            </a:extLst>
          </p:cNvPr>
          <p:cNvGrpSpPr/>
          <p:nvPr/>
        </p:nvGrpSpPr>
        <p:grpSpPr>
          <a:xfrm>
            <a:off x="781050" y="3125803"/>
            <a:ext cx="7464103" cy="1097281"/>
            <a:chOff x="1041400" y="4167737"/>
            <a:chExt cx="9952137" cy="1463041"/>
          </a:xfrm>
        </p:grpSpPr>
        <p:sp>
          <p:nvSpPr>
            <p:cNvPr id="131" name="Rectangle 4">
              <a:extLst>
                <a:ext uri="{FF2B5EF4-FFF2-40B4-BE49-F238E27FC236}">
                  <a16:creationId xmlns:a16="http://schemas.microsoft.com/office/drawing/2014/main" id="{E69E1480-29A3-FC40-B2EA-9D31AA40C563}"/>
                </a:ext>
              </a:extLst>
            </p:cNvPr>
            <p:cNvSpPr>
              <a:spLocks noChangeArrowheads="1"/>
            </p:cNvSpPr>
            <p:nvPr/>
          </p:nvSpPr>
          <p:spPr bwMode="auto">
            <a:xfrm>
              <a:off x="1041400" y="4352873"/>
              <a:ext cx="6769100" cy="7622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257175" indent="-257175" defTabSz="685800" eaLnBrk="0" fontAlgn="base" hangingPunct="0">
                <a:lnSpc>
                  <a:spcPct val="85000"/>
                </a:lnSpc>
                <a:spcBef>
                  <a:spcPct val="20000"/>
                </a:spcBef>
                <a:spcAft>
                  <a:spcPct val="0"/>
                </a:spcAft>
                <a:buClr>
                  <a:srgbClr val="000099"/>
                </a:buClr>
                <a:buSzPct val="100000"/>
                <a:buFont typeface="Wingdings" pitchFamily="2" charset="2"/>
                <a:buChar char="§"/>
                <a:defRPr/>
              </a:pPr>
              <a:r>
                <a:rPr lang="en-US" altLang="en-US" sz="2100" kern="1200" dirty="0">
                  <a:solidFill>
                    <a:srgbClr val="000000"/>
                  </a:solidFill>
                  <a:latin typeface="Calibri" panose="020F0502020204030204"/>
                  <a:cs typeface="+mn-cs"/>
                </a:rPr>
                <a:t>un-needed duplicates further decreases effective throughput</a:t>
              </a:r>
            </a:p>
          </p:txBody>
        </p:sp>
        <p:pic>
          <p:nvPicPr>
            <p:cNvPr id="14" name="Picture 13">
              <a:extLst>
                <a:ext uri="{FF2B5EF4-FFF2-40B4-BE49-F238E27FC236}">
                  <a16:creationId xmlns:a16="http://schemas.microsoft.com/office/drawing/2014/main" id="{0C8C9A99-D0A4-9E4A-AD6A-0403159B3DB3}"/>
                </a:ext>
              </a:extLst>
            </p:cNvPr>
            <p:cNvPicPr>
              <a:picLocks noChangeAspect="1"/>
            </p:cNvPicPr>
            <p:nvPr/>
          </p:nvPicPr>
          <p:blipFill>
            <a:blip r:embed="rId5"/>
            <a:stretch>
              <a:fillRect/>
            </a:stretch>
          </p:blipFill>
          <p:spPr>
            <a:xfrm>
              <a:off x="9364995" y="4167737"/>
              <a:ext cx="1628542" cy="1463041"/>
            </a:xfrm>
            <a:prstGeom prst="rect">
              <a:avLst/>
            </a:prstGeom>
          </p:spPr>
        </p:pic>
      </p:grpSp>
      <p:grpSp>
        <p:nvGrpSpPr>
          <p:cNvPr id="17" name="Group 16">
            <a:extLst>
              <a:ext uri="{FF2B5EF4-FFF2-40B4-BE49-F238E27FC236}">
                <a16:creationId xmlns:a16="http://schemas.microsoft.com/office/drawing/2014/main" id="{25331F8E-78B4-5E4D-9E14-918B774CF79B}"/>
              </a:ext>
            </a:extLst>
          </p:cNvPr>
          <p:cNvGrpSpPr/>
          <p:nvPr/>
        </p:nvGrpSpPr>
        <p:grpSpPr>
          <a:xfrm>
            <a:off x="781050" y="2237873"/>
            <a:ext cx="6225840" cy="1085650"/>
            <a:chOff x="1041400" y="2983830"/>
            <a:chExt cx="8301120" cy="1447533"/>
          </a:xfrm>
        </p:grpSpPr>
        <p:sp>
          <p:nvSpPr>
            <p:cNvPr id="130" name="Rectangle 4">
              <a:extLst>
                <a:ext uri="{FF2B5EF4-FFF2-40B4-BE49-F238E27FC236}">
                  <a16:creationId xmlns:a16="http://schemas.microsoft.com/office/drawing/2014/main" id="{E0B74A1B-74C4-184F-94CC-A99D0D2E3668}"/>
                </a:ext>
              </a:extLst>
            </p:cNvPr>
            <p:cNvSpPr>
              <a:spLocks noChangeArrowheads="1"/>
            </p:cNvSpPr>
            <p:nvPr/>
          </p:nvSpPr>
          <p:spPr bwMode="auto">
            <a:xfrm>
              <a:off x="1041400" y="3256108"/>
              <a:ext cx="6332794" cy="4272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257175" indent="-257175" defTabSz="685800" eaLnBrk="0" fontAlgn="base" hangingPunct="0">
                <a:lnSpc>
                  <a:spcPct val="85000"/>
                </a:lnSpc>
                <a:spcBef>
                  <a:spcPct val="20000"/>
                </a:spcBef>
                <a:spcAft>
                  <a:spcPct val="0"/>
                </a:spcAft>
                <a:buClr>
                  <a:srgbClr val="000099"/>
                </a:buClr>
                <a:buSzPct val="100000"/>
                <a:buFont typeface="Wingdings" pitchFamily="2" charset="2"/>
                <a:buChar char="§"/>
                <a:defRPr/>
              </a:pPr>
              <a:r>
                <a:rPr lang="en-US" altLang="en-US" sz="2100" kern="1200" dirty="0">
                  <a:solidFill>
                    <a:srgbClr val="000000"/>
                  </a:solidFill>
                  <a:latin typeface="Calibri" panose="020F0502020204030204"/>
                  <a:cs typeface="+mn-cs"/>
                </a:rPr>
                <a:t>loss/retransmission decreases effective throughput</a:t>
              </a:r>
            </a:p>
          </p:txBody>
        </p:sp>
        <p:pic>
          <p:nvPicPr>
            <p:cNvPr id="16" name="Picture 15">
              <a:extLst>
                <a:ext uri="{FF2B5EF4-FFF2-40B4-BE49-F238E27FC236}">
                  <a16:creationId xmlns:a16="http://schemas.microsoft.com/office/drawing/2014/main" id="{B0F0FCDE-CAF5-4C40-A5A2-D21059E4F26A}"/>
                </a:ext>
              </a:extLst>
            </p:cNvPr>
            <p:cNvPicPr>
              <a:picLocks noChangeAspect="1"/>
            </p:cNvPicPr>
            <p:nvPr/>
          </p:nvPicPr>
          <p:blipFill>
            <a:blip r:embed="rId6"/>
            <a:stretch>
              <a:fillRect/>
            </a:stretch>
          </p:blipFill>
          <p:spPr>
            <a:xfrm>
              <a:off x="7723915" y="2983830"/>
              <a:ext cx="1618605" cy="1447533"/>
            </a:xfrm>
            <a:prstGeom prst="rect">
              <a:avLst/>
            </a:prstGeom>
          </p:spPr>
        </p:pic>
      </p:grpSp>
      <p:grpSp>
        <p:nvGrpSpPr>
          <p:cNvPr id="20" name="Group 19">
            <a:extLst>
              <a:ext uri="{FF2B5EF4-FFF2-40B4-BE49-F238E27FC236}">
                <a16:creationId xmlns:a16="http://schemas.microsoft.com/office/drawing/2014/main" id="{1F7EFD51-4F3D-7A4D-8E82-A230AAE12880}"/>
              </a:ext>
            </a:extLst>
          </p:cNvPr>
          <p:cNvGrpSpPr/>
          <p:nvPr/>
        </p:nvGrpSpPr>
        <p:grpSpPr>
          <a:xfrm>
            <a:off x="781051" y="892586"/>
            <a:ext cx="6158111" cy="997862"/>
            <a:chOff x="1041400" y="1190115"/>
            <a:chExt cx="8210815" cy="1330482"/>
          </a:xfrm>
        </p:grpSpPr>
        <p:sp>
          <p:nvSpPr>
            <p:cNvPr id="471" name="Rectangle 4">
              <a:extLst>
                <a:ext uri="{FF2B5EF4-FFF2-40B4-BE49-F238E27FC236}">
                  <a16:creationId xmlns:a16="http://schemas.microsoft.com/office/drawing/2014/main" id="{50204642-54CB-0C46-8699-863901641A9F}"/>
                </a:ext>
              </a:extLst>
            </p:cNvPr>
            <p:cNvSpPr>
              <a:spLocks noChangeArrowheads="1"/>
            </p:cNvSpPr>
            <p:nvPr/>
          </p:nvSpPr>
          <p:spPr bwMode="auto">
            <a:xfrm>
              <a:off x="1041400" y="1395413"/>
              <a:ext cx="6538912" cy="471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257175" indent="-257175" defTabSz="685800" eaLnBrk="0" fontAlgn="base" hangingPunct="0">
                <a:lnSpc>
                  <a:spcPct val="85000"/>
                </a:lnSpc>
                <a:spcBef>
                  <a:spcPct val="20000"/>
                </a:spcBef>
                <a:spcAft>
                  <a:spcPct val="0"/>
                </a:spcAft>
                <a:buClr>
                  <a:srgbClr val="000099"/>
                </a:buClr>
                <a:buSzPct val="100000"/>
                <a:buFont typeface="Wingdings" pitchFamily="2" charset="2"/>
                <a:buChar char="§"/>
                <a:defRPr/>
              </a:pPr>
              <a:r>
                <a:rPr lang="en-US" altLang="en-US" sz="2100" kern="1200" dirty="0">
                  <a:solidFill>
                    <a:srgbClr val="000000"/>
                  </a:solidFill>
                  <a:latin typeface="Calibri" panose="020F0502020204030204"/>
                  <a:cs typeface="+mn-cs"/>
                </a:rPr>
                <a:t>throughput can never exceed capacity </a:t>
              </a:r>
            </a:p>
          </p:txBody>
        </p:sp>
        <p:pic>
          <p:nvPicPr>
            <p:cNvPr id="19" name="Picture 18">
              <a:extLst>
                <a:ext uri="{FF2B5EF4-FFF2-40B4-BE49-F238E27FC236}">
                  <a16:creationId xmlns:a16="http://schemas.microsoft.com/office/drawing/2014/main" id="{C7DCF390-386B-AE45-BE92-F53BE11B8376}"/>
                </a:ext>
              </a:extLst>
            </p:cNvPr>
            <p:cNvPicPr>
              <a:picLocks noChangeAspect="1"/>
            </p:cNvPicPr>
            <p:nvPr/>
          </p:nvPicPr>
          <p:blipFill>
            <a:blip r:embed="rId7"/>
            <a:stretch>
              <a:fillRect/>
            </a:stretch>
          </p:blipFill>
          <p:spPr>
            <a:xfrm>
              <a:off x="7729084" y="1190115"/>
              <a:ext cx="1523131" cy="1330482"/>
            </a:xfrm>
            <a:prstGeom prst="rect">
              <a:avLst/>
            </a:prstGeom>
          </p:spPr>
        </p:pic>
      </p:grpSp>
      <p:sp>
        <p:nvSpPr>
          <p:cNvPr id="21" name="Slide Number Placeholder 2">
            <a:extLst>
              <a:ext uri="{FF2B5EF4-FFF2-40B4-BE49-F238E27FC236}">
                <a16:creationId xmlns:a16="http://schemas.microsoft.com/office/drawing/2014/main" id="{BBFEA973-F377-3247-B95A-5759C5BD8A04}"/>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115</a:t>
            </a:fld>
            <a:endParaRPr lang="en-US" dirty="0"/>
          </a:p>
        </p:txBody>
      </p:sp>
    </p:spTree>
    <p:extLst>
      <p:ext uri="{BB962C8B-B14F-4D97-AF65-F5344CB8AC3E}">
        <p14:creationId xmlns:p14="http://schemas.microsoft.com/office/powerpoint/2010/main" val="80374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 name="Group 176">
            <a:extLst>
              <a:ext uri="{FF2B5EF4-FFF2-40B4-BE49-F238E27FC236}">
                <a16:creationId xmlns:a16="http://schemas.microsoft.com/office/drawing/2014/main" id="{06DD7C50-58C4-B34F-A819-0EADD89C2A37}"/>
              </a:ext>
            </a:extLst>
          </p:cNvPr>
          <p:cNvGrpSpPr/>
          <p:nvPr/>
        </p:nvGrpSpPr>
        <p:grpSpPr>
          <a:xfrm>
            <a:off x="7857686" y="1776491"/>
            <a:ext cx="538401" cy="865856"/>
            <a:chOff x="7664720" y="2795550"/>
            <a:chExt cx="717868" cy="1154474"/>
          </a:xfrm>
        </p:grpSpPr>
        <p:sp>
          <p:nvSpPr>
            <p:cNvPr id="178" name="Rectangle 177">
              <a:extLst>
                <a:ext uri="{FF2B5EF4-FFF2-40B4-BE49-F238E27FC236}">
                  <a16:creationId xmlns:a16="http://schemas.microsoft.com/office/drawing/2014/main" id="{F52B9B30-D973-4342-9353-3C55976BEB6A}"/>
                </a:ext>
              </a:extLst>
            </p:cNvPr>
            <p:cNvSpPr/>
            <p:nvPr/>
          </p:nvSpPr>
          <p:spPr>
            <a:xfrm>
              <a:off x="7671781" y="2795550"/>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179" name="Straight Connector 178">
              <a:extLst>
                <a:ext uri="{FF2B5EF4-FFF2-40B4-BE49-F238E27FC236}">
                  <a16:creationId xmlns:a16="http://schemas.microsoft.com/office/drawing/2014/main" id="{224EADA8-9231-C54D-B660-93136571FE39}"/>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B564AD7-6052-D74E-AFB8-443721B0BA8F}"/>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C030439-89A7-D141-93A0-55E98A03659C}"/>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29CBFF5-3970-894F-B8C7-846B6CF65EF2}"/>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Freeform 270">
            <a:extLst>
              <a:ext uri="{FF2B5EF4-FFF2-40B4-BE49-F238E27FC236}">
                <a16:creationId xmlns:a16="http://schemas.microsoft.com/office/drawing/2014/main" id="{CE7C7371-97B5-C346-A95F-94B2CF95CEF8}"/>
              </a:ext>
            </a:extLst>
          </p:cNvPr>
          <p:cNvSpPr>
            <a:spLocks/>
          </p:cNvSpPr>
          <p:nvPr/>
        </p:nvSpPr>
        <p:spPr bwMode="auto">
          <a:xfrm flipH="1">
            <a:off x="5107550" y="1728787"/>
            <a:ext cx="188119" cy="901304"/>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34" name="Group 354">
            <a:extLst>
              <a:ext uri="{FF2B5EF4-FFF2-40B4-BE49-F238E27FC236}">
                <a16:creationId xmlns:a16="http://schemas.microsoft.com/office/drawing/2014/main" id="{1BCC2894-BF9B-8F46-AA42-B55DC303E1A8}"/>
              </a:ext>
            </a:extLst>
          </p:cNvPr>
          <p:cNvGrpSpPr>
            <a:grpSpLocks/>
          </p:cNvGrpSpPr>
          <p:nvPr/>
        </p:nvGrpSpPr>
        <p:grpSpPr bwMode="auto">
          <a:xfrm>
            <a:off x="4803940" y="2432448"/>
            <a:ext cx="394097" cy="326231"/>
            <a:chOff x="-44" y="1473"/>
            <a:chExt cx="981" cy="1105"/>
          </a:xfrm>
        </p:grpSpPr>
        <p:pic>
          <p:nvPicPr>
            <p:cNvPr id="135" name="Picture 355" descr="desktop_computer_stylized_medium">
              <a:extLst>
                <a:ext uri="{FF2B5EF4-FFF2-40B4-BE49-F238E27FC236}">
                  <a16:creationId xmlns:a16="http://schemas.microsoft.com/office/drawing/2014/main" id="{3E99589F-1E40-7C43-B8AA-5029A4A26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 name="Freeform 356">
              <a:extLst>
                <a:ext uri="{FF2B5EF4-FFF2-40B4-BE49-F238E27FC236}">
                  <a16:creationId xmlns:a16="http://schemas.microsoft.com/office/drawing/2014/main" id="{B3DD6BB4-576F-9148-8D11-578565B5887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137" name="Group 136">
            <a:extLst>
              <a:ext uri="{FF2B5EF4-FFF2-40B4-BE49-F238E27FC236}">
                <a16:creationId xmlns:a16="http://schemas.microsoft.com/office/drawing/2014/main" id="{147F56F3-1CFD-5745-9F94-FFAF782BC64A}"/>
              </a:ext>
            </a:extLst>
          </p:cNvPr>
          <p:cNvGrpSpPr/>
          <p:nvPr/>
        </p:nvGrpSpPr>
        <p:grpSpPr>
          <a:xfrm>
            <a:off x="5283965" y="1771558"/>
            <a:ext cx="538401" cy="865856"/>
            <a:chOff x="7664720" y="2799688"/>
            <a:chExt cx="717868" cy="1154474"/>
          </a:xfrm>
        </p:grpSpPr>
        <p:sp>
          <p:nvSpPr>
            <p:cNvPr id="138" name="Rectangle 137">
              <a:extLst>
                <a:ext uri="{FF2B5EF4-FFF2-40B4-BE49-F238E27FC236}">
                  <a16:creationId xmlns:a16="http://schemas.microsoft.com/office/drawing/2014/main" id="{12A18A2C-071A-724E-ABAB-EE121ADBCB05}"/>
                </a:ext>
              </a:extLst>
            </p:cNvPr>
            <p:cNvSpPr/>
            <p:nvPr/>
          </p:nvSpPr>
          <p:spPr>
            <a:xfrm>
              <a:off x="7671781" y="2799688"/>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139" name="Straight Connector 138">
              <a:extLst>
                <a:ext uri="{FF2B5EF4-FFF2-40B4-BE49-F238E27FC236}">
                  <a16:creationId xmlns:a16="http://schemas.microsoft.com/office/drawing/2014/main" id="{5A246001-6FA7-F047-AECA-800C5A5F30CD}"/>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407FE2E-B4F8-E142-9856-65C553F4A8EF}"/>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F241007-617C-9B47-BDCF-F85615C450A7}"/>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AB2A72B-F1C5-4049-8439-AABBF750CD86}"/>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289" name="Rectangle 3">
            <a:extLst>
              <a:ext uri="{FF2B5EF4-FFF2-40B4-BE49-F238E27FC236}">
                <a16:creationId xmlns:a16="http://schemas.microsoft.com/office/drawing/2014/main" id="{D469BBE5-2D5E-1245-BE57-AED04CA89E18}"/>
              </a:ext>
            </a:extLst>
          </p:cNvPr>
          <p:cNvSpPr>
            <a:spLocks noGrp="1" noChangeArrowheads="1"/>
          </p:cNvSpPr>
          <p:nvPr>
            <p:ph idx="1"/>
          </p:nvPr>
        </p:nvSpPr>
        <p:spPr>
          <a:xfrm>
            <a:off x="663677" y="1454485"/>
            <a:ext cx="4171950" cy="1902326"/>
          </a:xfrm>
        </p:spPr>
        <p:txBody>
          <a:bodyPr>
            <a:normAutofit fontScale="92500" lnSpcReduction="20000"/>
          </a:bodyPr>
          <a:lstStyle/>
          <a:p>
            <a:pPr>
              <a:buFont typeface="Wingdings" charset="0"/>
              <a:buNone/>
              <a:defRPr/>
            </a:pPr>
            <a:r>
              <a:rPr lang="en-US" sz="2400" dirty="0">
                <a:solidFill>
                  <a:srgbClr val="C00000"/>
                </a:solidFill>
              </a:rPr>
              <a:t>E</a:t>
            </a:r>
            <a:r>
              <a:rPr lang="en-US" sz="2400" dirty="0">
                <a:solidFill>
                  <a:srgbClr val="C00000"/>
                </a:solidFill>
                <a:cs typeface="+mn-cs"/>
              </a:rPr>
              <a:t>nd-end congestion control:</a:t>
            </a:r>
          </a:p>
          <a:p>
            <a:pPr marL="350044" indent="-252413">
              <a:defRPr/>
            </a:pPr>
            <a:r>
              <a:rPr lang="en-US" sz="2400" dirty="0"/>
              <a:t>no explicit feedback from network</a:t>
            </a:r>
          </a:p>
          <a:p>
            <a:pPr marL="350044" indent="-252413">
              <a:defRPr/>
            </a:pPr>
            <a:r>
              <a:rPr lang="en-US" sz="2400" dirty="0"/>
              <a:t>congestion </a:t>
            </a:r>
            <a:r>
              <a:rPr lang="en-US" sz="2400" i="1" dirty="0">
                <a:solidFill>
                  <a:srgbClr val="C00000"/>
                </a:solidFill>
              </a:rPr>
              <a:t>inferred</a:t>
            </a:r>
            <a:r>
              <a:rPr lang="en-US" sz="2400" dirty="0"/>
              <a:t> from observed loss, delay</a:t>
            </a:r>
          </a:p>
        </p:txBody>
      </p:sp>
      <p:sp>
        <p:nvSpPr>
          <p:cNvPr id="97284" name="Rectangle 2">
            <a:extLst>
              <a:ext uri="{FF2B5EF4-FFF2-40B4-BE49-F238E27FC236}">
                <a16:creationId xmlns:a16="http://schemas.microsoft.com/office/drawing/2014/main" id="{15E2A5A3-138A-0644-B40C-0B75A1130E15}"/>
              </a:ext>
            </a:extLst>
          </p:cNvPr>
          <p:cNvSpPr>
            <a:spLocks noGrp="1" noChangeArrowheads="1"/>
          </p:cNvSpPr>
          <p:nvPr>
            <p:ph type="title"/>
          </p:nvPr>
        </p:nvSpPr>
        <p:spPr/>
        <p:txBody>
          <a:bodyPr>
            <a:normAutofit fontScale="90000"/>
          </a:bodyPr>
          <a:lstStyle/>
          <a:p>
            <a:pPr>
              <a:defRPr/>
            </a:pPr>
            <a:r>
              <a:rPr lang="en-US" sz="3600" dirty="0"/>
              <a:t>Approaches towards congestion control</a:t>
            </a:r>
            <a:endParaRPr lang="en-US" sz="4050" dirty="0">
              <a:cs typeface="+mj-cs"/>
            </a:endParaRPr>
          </a:p>
        </p:txBody>
      </p:sp>
      <p:sp>
        <p:nvSpPr>
          <p:cNvPr id="15" name="Freeform 2">
            <a:extLst>
              <a:ext uri="{FF2B5EF4-FFF2-40B4-BE49-F238E27FC236}">
                <a16:creationId xmlns:a16="http://schemas.microsoft.com/office/drawing/2014/main" id="{152A9AF6-236E-E947-A90D-95476DF178A8}"/>
              </a:ext>
            </a:extLst>
          </p:cNvPr>
          <p:cNvSpPr>
            <a:spLocks/>
          </p:cNvSpPr>
          <p:nvPr/>
        </p:nvSpPr>
        <p:spPr bwMode="auto">
          <a:xfrm>
            <a:off x="5756939" y="2594299"/>
            <a:ext cx="2136653" cy="1110680"/>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85800" eaLnBrk="0" fontAlgn="base" hangingPunct="0">
              <a:spcBef>
                <a:spcPct val="0"/>
              </a:spcBef>
              <a:spcAft>
                <a:spcPct val="0"/>
              </a:spcAft>
              <a:buClrTx/>
              <a:defRPr/>
            </a:pPr>
            <a:endParaRPr lang="en-US" sz="1800">
              <a:latin typeface="Arial" panose="020B0604020202020204" pitchFamily="34" charset="0"/>
              <a:ea typeface="ＭＳ Ｐゴシック" panose="020B0600070205080204" pitchFamily="34" charset="-128"/>
            </a:endParaRPr>
          </a:p>
        </p:txBody>
      </p:sp>
      <p:sp>
        <p:nvSpPr>
          <p:cNvPr id="16" name="Freeform 6">
            <a:extLst>
              <a:ext uri="{FF2B5EF4-FFF2-40B4-BE49-F238E27FC236}">
                <a16:creationId xmlns:a16="http://schemas.microsoft.com/office/drawing/2014/main" id="{57E9EEA9-F362-5541-9FCC-5483A233137E}"/>
              </a:ext>
            </a:extLst>
          </p:cNvPr>
          <p:cNvSpPr>
            <a:spLocks/>
          </p:cNvSpPr>
          <p:nvPr/>
        </p:nvSpPr>
        <p:spPr bwMode="auto">
          <a:xfrm>
            <a:off x="6235720" y="2821674"/>
            <a:ext cx="407322" cy="221422"/>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685800" eaLnBrk="0" fontAlgn="base" hangingPunct="0">
              <a:spcBef>
                <a:spcPct val="0"/>
              </a:spcBef>
              <a:spcAft>
                <a:spcPct val="0"/>
              </a:spcAft>
              <a:buClrTx/>
              <a:defRPr/>
            </a:pPr>
            <a:endParaRPr lang="en-US" sz="1800">
              <a:latin typeface="Arial" panose="020B0604020202020204" pitchFamily="34" charset="0"/>
              <a:ea typeface="ＭＳ Ｐゴシック" panose="020B0600070205080204" pitchFamily="34" charset="-128"/>
            </a:endParaRPr>
          </a:p>
        </p:txBody>
      </p:sp>
      <p:sp>
        <p:nvSpPr>
          <p:cNvPr id="17" name="Freeform 91">
            <a:extLst>
              <a:ext uri="{FF2B5EF4-FFF2-40B4-BE49-F238E27FC236}">
                <a16:creationId xmlns:a16="http://schemas.microsoft.com/office/drawing/2014/main" id="{E427D45F-306D-1B44-BF5E-891FCB01E246}"/>
              </a:ext>
            </a:extLst>
          </p:cNvPr>
          <p:cNvSpPr>
            <a:spLocks/>
          </p:cNvSpPr>
          <p:nvPr/>
        </p:nvSpPr>
        <p:spPr bwMode="auto">
          <a:xfrm>
            <a:off x="7017016" y="2816912"/>
            <a:ext cx="378738" cy="23094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685800" eaLnBrk="0" fontAlgn="base" hangingPunct="0">
              <a:spcBef>
                <a:spcPct val="0"/>
              </a:spcBef>
              <a:spcAft>
                <a:spcPct val="0"/>
              </a:spcAft>
              <a:buClrTx/>
              <a:defRPr/>
            </a:pPr>
            <a:endParaRPr lang="en-US" sz="1800">
              <a:latin typeface="Arial" panose="020B0604020202020204" pitchFamily="34" charset="0"/>
              <a:ea typeface="ＭＳ Ｐゴシック" panose="020B0600070205080204" pitchFamily="34" charset="-128"/>
            </a:endParaRPr>
          </a:p>
        </p:txBody>
      </p:sp>
      <p:sp>
        <p:nvSpPr>
          <p:cNvPr id="18" name="Freeform 92">
            <a:extLst>
              <a:ext uri="{FF2B5EF4-FFF2-40B4-BE49-F238E27FC236}">
                <a16:creationId xmlns:a16="http://schemas.microsoft.com/office/drawing/2014/main" id="{F209776F-AA9D-E941-ADBB-CB44422BD081}"/>
              </a:ext>
            </a:extLst>
          </p:cNvPr>
          <p:cNvSpPr>
            <a:spLocks/>
          </p:cNvSpPr>
          <p:nvPr/>
        </p:nvSpPr>
        <p:spPr bwMode="auto">
          <a:xfrm>
            <a:off x="6217855" y="3110950"/>
            <a:ext cx="360873" cy="178566"/>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685800" eaLnBrk="0" fontAlgn="base" hangingPunct="0">
              <a:spcBef>
                <a:spcPct val="0"/>
              </a:spcBef>
              <a:spcAft>
                <a:spcPct val="0"/>
              </a:spcAft>
              <a:buClrTx/>
              <a:defRPr/>
            </a:pPr>
            <a:endParaRPr lang="en-US" sz="1800">
              <a:latin typeface="Arial" panose="020B0604020202020204" pitchFamily="34" charset="0"/>
              <a:ea typeface="ＭＳ Ｐゴシック" panose="020B0600070205080204" pitchFamily="34" charset="-128"/>
            </a:endParaRPr>
          </a:p>
        </p:txBody>
      </p:sp>
      <p:sp>
        <p:nvSpPr>
          <p:cNvPr id="19" name="Freeform 93">
            <a:extLst>
              <a:ext uri="{FF2B5EF4-FFF2-40B4-BE49-F238E27FC236}">
                <a16:creationId xmlns:a16="http://schemas.microsoft.com/office/drawing/2014/main" id="{8B9D5253-F5A6-2746-81DB-996216E1FB97}"/>
              </a:ext>
            </a:extLst>
          </p:cNvPr>
          <p:cNvSpPr>
            <a:spLocks/>
          </p:cNvSpPr>
          <p:nvPr/>
        </p:nvSpPr>
        <p:spPr bwMode="auto">
          <a:xfrm>
            <a:off x="6928882" y="3093094"/>
            <a:ext cx="471636" cy="185708"/>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685800" eaLnBrk="0" fontAlgn="base" hangingPunct="0">
              <a:spcBef>
                <a:spcPct val="0"/>
              </a:spcBef>
              <a:spcAft>
                <a:spcPct val="0"/>
              </a:spcAft>
              <a:buClrTx/>
              <a:defRPr/>
            </a:pPr>
            <a:endParaRPr lang="en-US" sz="1800">
              <a:latin typeface="Arial" panose="020B0604020202020204" pitchFamily="34" charset="0"/>
              <a:ea typeface="ＭＳ Ｐゴシック" panose="020B0600070205080204" pitchFamily="34" charset="-128"/>
            </a:endParaRPr>
          </a:p>
        </p:txBody>
      </p:sp>
      <p:sp>
        <p:nvSpPr>
          <p:cNvPr id="20" name="Freeform 94">
            <a:extLst>
              <a:ext uri="{FF2B5EF4-FFF2-40B4-BE49-F238E27FC236}">
                <a16:creationId xmlns:a16="http://schemas.microsoft.com/office/drawing/2014/main" id="{61F0A20F-097C-EA42-809A-3298AB6693B1}"/>
              </a:ext>
            </a:extLst>
          </p:cNvPr>
          <p:cNvSpPr>
            <a:spLocks/>
          </p:cNvSpPr>
          <p:nvPr/>
        </p:nvSpPr>
        <p:spPr bwMode="auto">
          <a:xfrm>
            <a:off x="7429102" y="3133568"/>
            <a:ext cx="154830" cy="38094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685800" eaLnBrk="0" fontAlgn="base" hangingPunct="0">
              <a:spcBef>
                <a:spcPct val="0"/>
              </a:spcBef>
              <a:spcAft>
                <a:spcPct val="0"/>
              </a:spcAft>
              <a:buClrTx/>
              <a:defRPr/>
            </a:pPr>
            <a:endParaRPr lang="en-US" sz="1800">
              <a:latin typeface="Arial" panose="020B0604020202020204" pitchFamily="34" charset="0"/>
              <a:ea typeface="ＭＳ Ｐゴシック" panose="020B0600070205080204" pitchFamily="34" charset="-128"/>
            </a:endParaRPr>
          </a:p>
        </p:txBody>
      </p:sp>
      <p:sp>
        <p:nvSpPr>
          <p:cNvPr id="21" name="Freeform 95">
            <a:extLst>
              <a:ext uri="{FF2B5EF4-FFF2-40B4-BE49-F238E27FC236}">
                <a16:creationId xmlns:a16="http://schemas.microsoft.com/office/drawing/2014/main" id="{424EA790-DC83-AE41-B59F-CDBDBE0981CB}"/>
              </a:ext>
            </a:extLst>
          </p:cNvPr>
          <p:cNvSpPr>
            <a:spLocks/>
          </p:cNvSpPr>
          <p:nvPr/>
        </p:nvSpPr>
        <p:spPr bwMode="auto">
          <a:xfrm>
            <a:off x="6502504" y="3533556"/>
            <a:ext cx="552624" cy="55951"/>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685800" eaLnBrk="0" fontAlgn="base" hangingPunct="0">
              <a:spcBef>
                <a:spcPct val="0"/>
              </a:spcBef>
              <a:spcAft>
                <a:spcPct val="0"/>
              </a:spcAft>
              <a:buClrTx/>
              <a:defRPr/>
            </a:pPr>
            <a:endParaRPr lang="en-US" sz="1800">
              <a:latin typeface="Arial" panose="020B0604020202020204" pitchFamily="34" charset="0"/>
              <a:ea typeface="ＭＳ Ｐゴシック" panose="020B0600070205080204" pitchFamily="34" charset="-128"/>
            </a:endParaRPr>
          </a:p>
        </p:txBody>
      </p:sp>
      <p:sp>
        <p:nvSpPr>
          <p:cNvPr id="22" name="Freeform 96">
            <a:extLst>
              <a:ext uri="{FF2B5EF4-FFF2-40B4-BE49-F238E27FC236}">
                <a16:creationId xmlns:a16="http://schemas.microsoft.com/office/drawing/2014/main" id="{72EB3BD6-9F21-2342-8AED-3E9F67894AD9}"/>
              </a:ext>
            </a:extLst>
          </p:cNvPr>
          <p:cNvSpPr>
            <a:spLocks/>
          </p:cNvSpPr>
          <p:nvPr/>
        </p:nvSpPr>
        <p:spPr bwMode="auto">
          <a:xfrm>
            <a:off x="6099946" y="3128807"/>
            <a:ext cx="145302" cy="319037"/>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685800" eaLnBrk="0" fontAlgn="base" hangingPunct="0">
              <a:spcBef>
                <a:spcPct val="0"/>
              </a:spcBef>
              <a:spcAft>
                <a:spcPct val="0"/>
              </a:spcAft>
              <a:buClrTx/>
              <a:defRPr/>
            </a:pPr>
            <a:endParaRPr lang="en-US" sz="1800">
              <a:latin typeface="Arial" panose="020B0604020202020204" pitchFamily="34" charset="0"/>
              <a:ea typeface="ＭＳ Ｐゴシック" panose="020B0600070205080204" pitchFamily="34" charset="-128"/>
            </a:endParaRPr>
          </a:p>
        </p:txBody>
      </p:sp>
      <p:grpSp>
        <p:nvGrpSpPr>
          <p:cNvPr id="71" name="Group 70">
            <a:extLst>
              <a:ext uri="{FF2B5EF4-FFF2-40B4-BE49-F238E27FC236}">
                <a16:creationId xmlns:a16="http://schemas.microsoft.com/office/drawing/2014/main" id="{475DCF5F-4092-2C43-896B-19822B08E6B5}"/>
              </a:ext>
            </a:extLst>
          </p:cNvPr>
          <p:cNvGrpSpPr/>
          <p:nvPr/>
        </p:nvGrpSpPr>
        <p:grpSpPr>
          <a:xfrm>
            <a:off x="7289801" y="2959764"/>
            <a:ext cx="433524" cy="214280"/>
            <a:chOff x="7493876" y="2774731"/>
            <a:chExt cx="1481958" cy="894622"/>
          </a:xfrm>
        </p:grpSpPr>
        <p:sp>
          <p:nvSpPr>
            <p:cNvPr id="72" name="Freeform 71">
              <a:extLst>
                <a:ext uri="{FF2B5EF4-FFF2-40B4-BE49-F238E27FC236}">
                  <a16:creationId xmlns:a16="http://schemas.microsoft.com/office/drawing/2014/main" id="{318160F9-6FEC-9A43-8802-7C6CC98A3EE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sp>
          <p:nvSpPr>
            <p:cNvPr id="73" name="Oval 72">
              <a:extLst>
                <a:ext uri="{FF2B5EF4-FFF2-40B4-BE49-F238E27FC236}">
                  <a16:creationId xmlns:a16="http://schemas.microsoft.com/office/drawing/2014/main" id="{5375EF01-0290-9B47-8E36-E43DE1108F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grpSp>
          <p:nvGrpSpPr>
            <p:cNvPr id="74" name="Group 73">
              <a:extLst>
                <a:ext uri="{FF2B5EF4-FFF2-40B4-BE49-F238E27FC236}">
                  <a16:creationId xmlns:a16="http://schemas.microsoft.com/office/drawing/2014/main" id="{9B178D65-D230-EE4E-A397-C7BE84BE7B28}"/>
                </a:ext>
              </a:extLst>
            </p:cNvPr>
            <p:cNvGrpSpPr/>
            <p:nvPr/>
          </p:nvGrpSpPr>
          <p:grpSpPr>
            <a:xfrm>
              <a:off x="7713663" y="2848339"/>
              <a:ext cx="1042107" cy="425543"/>
              <a:chOff x="7786941" y="2884917"/>
              <a:chExt cx="897649" cy="353919"/>
            </a:xfrm>
          </p:grpSpPr>
          <p:sp>
            <p:nvSpPr>
              <p:cNvPr id="75" name="Freeform 74">
                <a:extLst>
                  <a:ext uri="{FF2B5EF4-FFF2-40B4-BE49-F238E27FC236}">
                    <a16:creationId xmlns:a16="http://schemas.microsoft.com/office/drawing/2014/main" id="{F6706B47-A3DA-2948-AE76-ECB82CD2119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76" name="Freeform 75">
                <a:extLst>
                  <a:ext uri="{FF2B5EF4-FFF2-40B4-BE49-F238E27FC236}">
                    <a16:creationId xmlns:a16="http://schemas.microsoft.com/office/drawing/2014/main" id="{6997E8A2-E352-944A-9B99-BDEBAA2024A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77" name="Freeform 76">
                <a:extLst>
                  <a:ext uri="{FF2B5EF4-FFF2-40B4-BE49-F238E27FC236}">
                    <a16:creationId xmlns:a16="http://schemas.microsoft.com/office/drawing/2014/main" id="{C5522D15-A640-D544-8C5A-740AB151741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78" name="Freeform 77">
                <a:extLst>
                  <a:ext uri="{FF2B5EF4-FFF2-40B4-BE49-F238E27FC236}">
                    <a16:creationId xmlns:a16="http://schemas.microsoft.com/office/drawing/2014/main" id="{0A657C9E-78AA-054A-8253-7E707F297A7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grpSp>
      <p:grpSp>
        <p:nvGrpSpPr>
          <p:cNvPr id="79" name="Group 78">
            <a:extLst>
              <a:ext uri="{FF2B5EF4-FFF2-40B4-BE49-F238E27FC236}">
                <a16:creationId xmlns:a16="http://schemas.microsoft.com/office/drawing/2014/main" id="{0703BE46-EF6B-8F4F-8103-DB506FA237F8}"/>
              </a:ext>
            </a:extLst>
          </p:cNvPr>
          <p:cNvGrpSpPr/>
          <p:nvPr/>
        </p:nvGrpSpPr>
        <p:grpSpPr>
          <a:xfrm>
            <a:off x="7013705" y="3450084"/>
            <a:ext cx="433524" cy="214280"/>
            <a:chOff x="7493876" y="2774731"/>
            <a:chExt cx="1481958" cy="894622"/>
          </a:xfrm>
        </p:grpSpPr>
        <p:sp>
          <p:nvSpPr>
            <p:cNvPr id="80" name="Freeform 79">
              <a:extLst>
                <a:ext uri="{FF2B5EF4-FFF2-40B4-BE49-F238E27FC236}">
                  <a16:creationId xmlns:a16="http://schemas.microsoft.com/office/drawing/2014/main" id="{C93DB37A-DC30-7049-A906-DE4299FCFE9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sp>
          <p:nvSpPr>
            <p:cNvPr id="81" name="Oval 80">
              <a:extLst>
                <a:ext uri="{FF2B5EF4-FFF2-40B4-BE49-F238E27FC236}">
                  <a16:creationId xmlns:a16="http://schemas.microsoft.com/office/drawing/2014/main" id="{4D540D06-51B9-D24C-A5F5-D49982A0863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grpSp>
          <p:nvGrpSpPr>
            <p:cNvPr id="82" name="Group 81">
              <a:extLst>
                <a:ext uri="{FF2B5EF4-FFF2-40B4-BE49-F238E27FC236}">
                  <a16:creationId xmlns:a16="http://schemas.microsoft.com/office/drawing/2014/main" id="{50B97449-7EBF-F346-9FFA-F3CB1C97A6B6}"/>
                </a:ext>
              </a:extLst>
            </p:cNvPr>
            <p:cNvGrpSpPr/>
            <p:nvPr/>
          </p:nvGrpSpPr>
          <p:grpSpPr>
            <a:xfrm>
              <a:off x="7713663" y="2848339"/>
              <a:ext cx="1042107" cy="425543"/>
              <a:chOff x="7786941" y="2884917"/>
              <a:chExt cx="897649" cy="353919"/>
            </a:xfrm>
          </p:grpSpPr>
          <p:sp>
            <p:nvSpPr>
              <p:cNvPr id="83" name="Freeform 82">
                <a:extLst>
                  <a:ext uri="{FF2B5EF4-FFF2-40B4-BE49-F238E27FC236}">
                    <a16:creationId xmlns:a16="http://schemas.microsoft.com/office/drawing/2014/main" id="{1A098066-DD0C-0547-8ABC-8D18EA23F16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84" name="Freeform 83">
                <a:extLst>
                  <a:ext uri="{FF2B5EF4-FFF2-40B4-BE49-F238E27FC236}">
                    <a16:creationId xmlns:a16="http://schemas.microsoft.com/office/drawing/2014/main" id="{54B9AE5D-1C6E-8747-BA6A-CE53FF8E918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85" name="Freeform 84">
                <a:extLst>
                  <a:ext uri="{FF2B5EF4-FFF2-40B4-BE49-F238E27FC236}">
                    <a16:creationId xmlns:a16="http://schemas.microsoft.com/office/drawing/2014/main" id="{D4A0CA9E-BE5A-D743-94BD-A9A3807788B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86" name="Freeform 85">
                <a:extLst>
                  <a:ext uri="{FF2B5EF4-FFF2-40B4-BE49-F238E27FC236}">
                    <a16:creationId xmlns:a16="http://schemas.microsoft.com/office/drawing/2014/main" id="{208F4AD6-8E7A-EC46-8054-65F26912355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grpSp>
      <p:grpSp>
        <p:nvGrpSpPr>
          <p:cNvPr id="87" name="Group 86">
            <a:extLst>
              <a:ext uri="{FF2B5EF4-FFF2-40B4-BE49-F238E27FC236}">
                <a16:creationId xmlns:a16="http://schemas.microsoft.com/office/drawing/2014/main" id="{2174B89A-A569-2044-B74A-55933EDB42EC}"/>
              </a:ext>
            </a:extLst>
          </p:cNvPr>
          <p:cNvGrpSpPr/>
          <p:nvPr/>
        </p:nvGrpSpPr>
        <p:grpSpPr>
          <a:xfrm>
            <a:off x="6146349" y="3413582"/>
            <a:ext cx="433524" cy="214280"/>
            <a:chOff x="7493876" y="2774731"/>
            <a:chExt cx="1481958" cy="894622"/>
          </a:xfrm>
        </p:grpSpPr>
        <p:sp>
          <p:nvSpPr>
            <p:cNvPr id="88" name="Freeform 87">
              <a:extLst>
                <a:ext uri="{FF2B5EF4-FFF2-40B4-BE49-F238E27FC236}">
                  <a16:creationId xmlns:a16="http://schemas.microsoft.com/office/drawing/2014/main" id="{5E0F2D6A-4975-2240-9DBA-9752CDABCD3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sp>
          <p:nvSpPr>
            <p:cNvPr id="89" name="Oval 88">
              <a:extLst>
                <a:ext uri="{FF2B5EF4-FFF2-40B4-BE49-F238E27FC236}">
                  <a16:creationId xmlns:a16="http://schemas.microsoft.com/office/drawing/2014/main" id="{7671BCEE-CA54-2A42-97FC-01FA73F51C9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grpSp>
          <p:nvGrpSpPr>
            <p:cNvPr id="90" name="Group 89">
              <a:extLst>
                <a:ext uri="{FF2B5EF4-FFF2-40B4-BE49-F238E27FC236}">
                  <a16:creationId xmlns:a16="http://schemas.microsoft.com/office/drawing/2014/main" id="{BB74E383-7E77-2E4D-BBB3-C0CB1C080B5D}"/>
                </a:ext>
              </a:extLst>
            </p:cNvPr>
            <p:cNvGrpSpPr/>
            <p:nvPr/>
          </p:nvGrpSpPr>
          <p:grpSpPr>
            <a:xfrm>
              <a:off x="7713663" y="2848339"/>
              <a:ext cx="1042107" cy="425543"/>
              <a:chOff x="7786941" y="2884917"/>
              <a:chExt cx="897649" cy="353919"/>
            </a:xfrm>
          </p:grpSpPr>
          <p:sp>
            <p:nvSpPr>
              <p:cNvPr id="91" name="Freeform 90">
                <a:extLst>
                  <a:ext uri="{FF2B5EF4-FFF2-40B4-BE49-F238E27FC236}">
                    <a16:creationId xmlns:a16="http://schemas.microsoft.com/office/drawing/2014/main" id="{23C2C74B-BD87-0F41-9E97-2D6D70231DE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92" name="Freeform 91">
                <a:extLst>
                  <a:ext uri="{FF2B5EF4-FFF2-40B4-BE49-F238E27FC236}">
                    <a16:creationId xmlns:a16="http://schemas.microsoft.com/office/drawing/2014/main" id="{F9A726BB-74B1-444A-9200-225EE583E8C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93" name="Freeform 92">
                <a:extLst>
                  <a:ext uri="{FF2B5EF4-FFF2-40B4-BE49-F238E27FC236}">
                    <a16:creationId xmlns:a16="http://schemas.microsoft.com/office/drawing/2014/main" id="{480EBF5E-6B8D-F547-BD3C-56A7E685D38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94" name="Freeform 93">
                <a:extLst>
                  <a:ext uri="{FF2B5EF4-FFF2-40B4-BE49-F238E27FC236}">
                    <a16:creationId xmlns:a16="http://schemas.microsoft.com/office/drawing/2014/main" id="{BD8743C8-69EE-7C4B-AAD2-C758A3F1F90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grpSp>
      <p:grpSp>
        <p:nvGrpSpPr>
          <p:cNvPr id="95" name="Group 94">
            <a:extLst>
              <a:ext uri="{FF2B5EF4-FFF2-40B4-BE49-F238E27FC236}">
                <a16:creationId xmlns:a16="http://schemas.microsoft.com/office/drawing/2014/main" id="{5E3371FA-1B37-E043-BBA9-FBAEC0EF06BB}"/>
              </a:ext>
            </a:extLst>
          </p:cNvPr>
          <p:cNvGrpSpPr/>
          <p:nvPr/>
        </p:nvGrpSpPr>
        <p:grpSpPr>
          <a:xfrm>
            <a:off x="6600474" y="2727033"/>
            <a:ext cx="433524" cy="214280"/>
            <a:chOff x="7493876" y="2774731"/>
            <a:chExt cx="1481958" cy="894622"/>
          </a:xfrm>
        </p:grpSpPr>
        <p:sp>
          <p:nvSpPr>
            <p:cNvPr id="96" name="Freeform 95">
              <a:extLst>
                <a:ext uri="{FF2B5EF4-FFF2-40B4-BE49-F238E27FC236}">
                  <a16:creationId xmlns:a16="http://schemas.microsoft.com/office/drawing/2014/main" id="{D3C4E5C9-0C6C-FE44-8E48-3AEAB312320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sp>
          <p:nvSpPr>
            <p:cNvPr id="97" name="Oval 96">
              <a:extLst>
                <a:ext uri="{FF2B5EF4-FFF2-40B4-BE49-F238E27FC236}">
                  <a16:creationId xmlns:a16="http://schemas.microsoft.com/office/drawing/2014/main" id="{00F2B9E3-1FE0-3341-9F1D-E60AC91CF4F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grpSp>
          <p:nvGrpSpPr>
            <p:cNvPr id="98" name="Group 97">
              <a:extLst>
                <a:ext uri="{FF2B5EF4-FFF2-40B4-BE49-F238E27FC236}">
                  <a16:creationId xmlns:a16="http://schemas.microsoft.com/office/drawing/2014/main" id="{D9A4FE6E-757F-104A-A301-53D57A115B9D}"/>
                </a:ext>
              </a:extLst>
            </p:cNvPr>
            <p:cNvGrpSpPr/>
            <p:nvPr/>
          </p:nvGrpSpPr>
          <p:grpSpPr>
            <a:xfrm>
              <a:off x="7713663" y="2848339"/>
              <a:ext cx="1042107" cy="425543"/>
              <a:chOff x="7786941" y="2884917"/>
              <a:chExt cx="897649" cy="353919"/>
            </a:xfrm>
          </p:grpSpPr>
          <p:sp>
            <p:nvSpPr>
              <p:cNvPr id="99" name="Freeform 98">
                <a:extLst>
                  <a:ext uri="{FF2B5EF4-FFF2-40B4-BE49-F238E27FC236}">
                    <a16:creationId xmlns:a16="http://schemas.microsoft.com/office/drawing/2014/main" id="{D1C4D832-AA7B-2F44-88F3-867F1C5C739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00" name="Freeform 99">
                <a:extLst>
                  <a:ext uri="{FF2B5EF4-FFF2-40B4-BE49-F238E27FC236}">
                    <a16:creationId xmlns:a16="http://schemas.microsoft.com/office/drawing/2014/main" id="{17B4F7C5-8F07-6444-9C56-5CCC6DAD801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01" name="Freeform 100">
                <a:extLst>
                  <a:ext uri="{FF2B5EF4-FFF2-40B4-BE49-F238E27FC236}">
                    <a16:creationId xmlns:a16="http://schemas.microsoft.com/office/drawing/2014/main" id="{A4D1016A-A633-4F47-AD16-9F5C4A1B4BB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02" name="Freeform 101">
                <a:extLst>
                  <a:ext uri="{FF2B5EF4-FFF2-40B4-BE49-F238E27FC236}">
                    <a16:creationId xmlns:a16="http://schemas.microsoft.com/office/drawing/2014/main" id="{4E90D1C0-25CA-D549-8BEC-F6FC08E9AF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grpSp>
      <p:grpSp>
        <p:nvGrpSpPr>
          <p:cNvPr id="103" name="Group 102">
            <a:extLst>
              <a:ext uri="{FF2B5EF4-FFF2-40B4-BE49-F238E27FC236}">
                <a16:creationId xmlns:a16="http://schemas.microsoft.com/office/drawing/2014/main" id="{5E0A555A-7D83-9C41-BC45-9CE34B97A2A0}"/>
              </a:ext>
            </a:extLst>
          </p:cNvPr>
          <p:cNvGrpSpPr/>
          <p:nvPr/>
        </p:nvGrpSpPr>
        <p:grpSpPr>
          <a:xfrm>
            <a:off x="6533470" y="3175412"/>
            <a:ext cx="433524" cy="214280"/>
            <a:chOff x="7493876" y="2774731"/>
            <a:chExt cx="1481958" cy="894622"/>
          </a:xfrm>
        </p:grpSpPr>
        <p:sp>
          <p:nvSpPr>
            <p:cNvPr id="104" name="Freeform 103">
              <a:extLst>
                <a:ext uri="{FF2B5EF4-FFF2-40B4-BE49-F238E27FC236}">
                  <a16:creationId xmlns:a16="http://schemas.microsoft.com/office/drawing/2014/main" id="{0CEF8A07-20B9-AE45-8F1F-7A43CAB1D71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sp>
          <p:nvSpPr>
            <p:cNvPr id="105" name="Oval 104">
              <a:extLst>
                <a:ext uri="{FF2B5EF4-FFF2-40B4-BE49-F238E27FC236}">
                  <a16:creationId xmlns:a16="http://schemas.microsoft.com/office/drawing/2014/main" id="{EA79D59C-1529-9C45-BD77-6FFDD5DEAA4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grpSp>
          <p:nvGrpSpPr>
            <p:cNvPr id="106" name="Group 105">
              <a:extLst>
                <a:ext uri="{FF2B5EF4-FFF2-40B4-BE49-F238E27FC236}">
                  <a16:creationId xmlns:a16="http://schemas.microsoft.com/office/drawing/2014/main" id="{E973AF34-BA3E-0A49-9E54-BD6B223BA524}"/>
                </a:ext>
              </a:extLst>
            </p:cNvPr>
            <p:cNvGrpSpPr/>
            <p:nvPr/>
          </p:nvGrpSpPr>
          <p:grpSpPr>
            <a:xfrm>
              <a:off x="7713663" y="2848339"/>
              <a:ext cx="1042107" cy="425543"/>
              <a:chOff x="7786941" y="2884917"/>
              <a:chExt cx="897649" cy="353919"/>
            </a:xfrm>
          </p:grpSpPr>
          <p:sp>
            <p:nvSpPr>
              <p:cNvPr id="107" name="Freeform 106">
                <a:extLst>
                  <a:ext uri="{FF2B5EF4-FFF2-40B4-BE49-F238E27FC236}">
                    <a16:creationId xmlns:a16="http://schemas.microsoft.com/office/drawing/2014/main" id="{C47C43C3-8FCB-5847-9007-9FF04DAF74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08" name="Freeform 107">
                <a:extLst>
                  <a:ext uri="{FF2B5EF4-FFF2-40B4-BE49-F238E27FC236}">
                    <a16:creationId xmlns:a16="http://schemas.microsoft.com/office/drawing/2014/main" id="{09F2051C-9B20-EE45-9CE2-4D3C79652D1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09" name="Freeform 108">
                <a:extLst>
                  <a:ext uri="{FF2B5EF4-FFF2-40B4-BE49-F238E27FC236}">
                    <a16:creationId xmlns:a16="http://schemas.microsoft.com/office/drawing/2014/main" id="{79216339-F1AE-4C4A-9C17-5BCC324EB3E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10" name="Freeform 109">
                <a:extLst>
                  <a:ext uri="{FF2B5EF4-FFF2-40B4-BE49-F238E27FC236}">
                    <a16:creationId xmlns:a16="http://schemas.microsoft.com/office/drawing/2014/main" id="{161D2AE2-963A-F744-92D8-01315F74683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grpSp>
      <p:grpSp>
        <p:nvGrpSpPr>
          <p:cNvPr id="111" name="Group 110">
            <a:extLst>
              <a:ext uri="{FF2B5EF4-FFF2-40B4-BE49-F238E27FC236}">
                <a16:creationId xmlns:a16="http://schemas.microsoft.com/office/drawing/2014/main" id="{EFB94137-26B4-A84C-B882-BC754696ADF8}"/>
              </a:ext>
            </a:extLst>
          </p:cNvPr>
          <p:cNvGrpSpPr/>
          <p:nvPr/>
        </p:nvGrpSpPr>
        <p:grpSpPr>
          <a:xfrm>
            <a:off x="5823461" y="2958135"/>
            <a:ext cx="433524" cy="214280"/>
            <a:chOff x="7493876" y="2774731"/>
            <a:chExt cx="1481958" cy="894622"/>
          </a:xfrm>
        </p:grpSpPr>
        <p:sp>
          <p:nvSpPr>
            <p:cNvPr id="112" name="Freeform 111">
              <a:extLst>
                <a:ext uri="{FF2B5EF4-FFF2-40B4-BE49-F238E27FC236}">
                  <a16:creationId xmlns:a16="http://schemas.microsoft.com/office/drawing/2014/main" id="{56959650-8F47-BD44-967D-3B54247086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sp>
          <p:nvSpPr>
            <p:cNvPr id="113" name="Oval 112">
              <a:extLst>
                <a:ext uri="{FF2B5EF4-FFF2-40B4-BE49-F238E27FC236}">
                  <a16:creationId xmlns:a16="http://schemas.microsoft.com/office/drawing/2014/main" id="{D4F846E9-5E5D-9246-A16E-A37E1F2DB7E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grpSp>
          <p:nvGrpSpPr>
            <p:cNvPr id="114" name="Group 113">
              <a:extLst>
                <a:ext uri="{FF2B5EF4-FFF2-40B4-BE49-F238E27FC236}">
                  <a16:creationId xmlns:a16="http://schemas.microsoft.com/office/drawing/2014/main" id="{6C080F1D-CE13-8A4D-AE86-A9987401AEFE}"/>
                </a:ext>
              </a:extLst>
            </p:cNvPr>
            <p:cNvGrpSpPr/>
            <p:nvPr/>
          </p:nvGrpSpPr>
          <p:grpSpPr>
            <a:xfrm>
              <a:off x="7713663" y="2848339"/>
              <a:ext cx="1042107" cy="425543"/>
              <a:chOff x="7786941" y="2884917"/>
              <a:chExt cx="897649" cy="353919"/>
            </a:xfrm>
          </p:grpSpPr>
          <p:sp>
            <p:nvSpPr>
              <p:cNvPr id="115" name="Freeform 114">
                <a:extLst>
                  <a:ext uri="{FF2B5EF4-FFF2-40B4-BE49-F238E27FC236}">
                    <a16:creationId xmlns:a16="http://schemas.microsoft.com/office/drawing/2014/main" id="{C92B06F2-78EF-804D-8E0C-DCE71C44A56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16" name="Freeform 115">
                <a:extLst>
                  <a:ext uri="{FF2B5EF4-FFF2-40B4-BE49-F238E27FC236}">
                    <a16:creationId xmlns:a16="http://schemas.microsoft.com/office/drawing/2014/main" id="{C074DBD1-927C-2B4D-B10B-DD852445FB2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17" name="Freeform 116">
                <a:extLst>
                  <a:ext uri="{FF2B5EF4-FFF2-40B4-BE49-F238E27FC236}">
                    <a16:creationId xmlns:a16="http://schemas.microsoft.com/office/drawing/2014/main" id="{BC9D84BC-889B-C849-9229-D2795054B39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18" name="Freeform 117">
                <a:extLst>
                  <a:ext uri="{FF2B5EF4-FFF2-40B4-BE49-F238E27FC236}">
                    <a16:creationId xmlns:a16="http://schemas.microsoft.com/office/drawing/2014/main" id="{9073BE05-706B-1446-BB36-AB53194859C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grpSp>
      <p:grpSp>
        <p:nvGrpSpPr>
          <p:cNvPr id="3" name="Group 2">
            <a:extLst>
              <a:ext uri="{FF2B5EF4-FFF2-40B4-BE49-F238E27FC236}">
                <a16:creationId xmlns:a16="http://schemas.microsoft.com/office/drawing/2014/main" id="{C584E5A3-CC37-804B-8E37-84F25E87BC63}"/>
              </a:ext>
            </a:extLst>
          </p:cNvPr>
          <p:cNvGrpSpPr/>
          <p:nvPr/>
        </p:nvGrpSpPr>
        <p:grpSpPr>
          <a:xfrm>
            <a:off x="6650874" y="3184171"/>
            <a:ext cx="342526" cy="169911"/>
            <a:chOff x="6859123" y="5156933"/>
            <a:chExt cx="456701" cy="226548"/>
          </a:xfrm>
        </p:grpSpPr>
        <p:sp>
          <p:nvSpPr>
            <p:cNvPr id="9" name="Rectangle 8">
              <a:extLst>
                <a:ext uri="{FF2B5EF4-FFF2-40B4-BE49-F238E27FC236}">
                  <a16:creationId xmlns:a16="http://schemas.microsoft.com/office/drawing/2014/main" id="{C093256C-E351-F04F-8F57-8CBAADAD32D9}"/>
                </a:ext>
              </a:extLst>
            </p:cNvPr>
            <p:cNvSpPr/>
            <p:nvPr/>
          </p:nvSpPr>
          <p:spPr>
            <a:xfrm>
              <a:off x="6859123" y="5156933"/>
              <a:ext cx="456701" cy="226548"/>
            </a:xfrm>
            <a:prstGeom prst="rect">
              <a:avLst/>
            </a:prstGeom>
            <a:solidFill>
              <a:srgbClr val="F989B2"/>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11" name="Straight Connector 10">
              <a:extLst>
                <a:ext uri="{FF2B5EF4-FFF2-40B4-BE49-F238E27FC236}">
                  <a16:creationId xmlns:a16="http://schemas.microsoft.com/office/drawing/2014/main" id="{0C154E25-F682-744F-8785-AB5EDB9A5A5F}"/>
                </a:ext>
              </a:extLst>
            </p:cNvPr>
            <p:cNvCxnSpPr/>
            <p:nvPr/>
          </p:nvCxnSpPr>
          <p:spPr>
            <a:xfrm flipV="1">
              <a:off x="724911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E29C5F0A-310C-1443-A4BF-D9B6A1F9EDB9}"/>
                </a:ext>
              </a:extLst>
            </p:cNvPr>
            <p:cNvCxnSpPr/>
            <p:nvPr/>
          </p:nvCxnSpPr>
          <p:spPr>
            <a:xfrm flipV="1">
              <a:off x="7197800"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B65FCB07-1990-1F40-B6A0-2DC9A68091B3}"/>
                </a:ext>
              </a:extLst>
            </p:cNvPr>
            <p:cNvCxnSpPr/>
            <p:nvPr/>
          </p:nvCxnSpPr>
          <p:spPr>
            <a:xfrm flipV="1">
              <a:off x="714648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0B89AD6-5E3A-1642-BCCA-337C835BC035}"/>
                </a:ext>
              </a:extLst>
            </p:cNvPr>
            <p:cNvCxnSpPr/>
            <p:nvPr/>
          </p:nvCxnSpPr>
          <p:spPr>
            <a:xfrm flipV="1">
              <a:off x="709517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35A1AE44-6AB7-1949-9184-889F736756EC}"/>
                </a:ext>
              </a:extLst>
            </p:cNvPr>
            <p:cNvCxnSpPr/>
            <p:nvPr/>
          </p:nvCxnSpPr>
          <p:spPr>
            <a:xfrm flipV="1">
              <a:off x="7043856"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C564862D-347A-7E41-8F9D-0ADF80768A2B}"/>
                </a:ext>
              </a:extLst>
            </p:cNvPr>
            <p:cNvCxnSpPr/>
            <p:nvPr/>
          </p:nvCxnSpPr>
          <p:spPr>
            <a:xfrm flipV="1">
              <a:off x="699254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855F5F-C9C2-4744-9B1E-696B4F0DB89C}"/>
                </a:ext>
              </a:extLst>
            </p:cNvPr>
            <p:cNvCxnSpPr/>
            <p:nvPr/>
          </p:nvCxnSpPr>
          <p:spPr>
            <a:xfrm flipV="1">
              <a:off x="6941227"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D3DD9EA-3345-8345-9221-C06D0834BC89}"/>
              </a:ext>
            </a:extLst>
          </p:cNvPr>
          <p:cNvGrpSpPr/>
          <p:nvPr/>
        </p:nvGrpSpPr>
        <p:grpSpPr>
          <a:xfrm>
            <a:off x="5571432" y="2007987"/>
            <a:ext cx="2563742" cy="1278763"/>
            <a:chOff x="7428575" y="2677315"/>
            <a:chExt cx="3418322" cy="1705017"/>
          </a:xfrm>
        </p:grpSpPr>
        <p:sp>
          <p:nvSpPr>
            <p:cNvPr id="13" name="Freeform 12">
              <a:extLst>
                <a:ext uri="{FF2B5EF4-FFF2-40B4-BE49-F238E27FC236}">
                  <a16:creationId xmlns:a16="http://schemas.microsoft.com/office/drawing/2014/main" id="{F7906425-B196-CC44-BB40-5ACEF23B0A29}"/>
                </a:ext>
              </a:extLst>
            </p:cNvPr>
            <p:cNvSpPr/>
            <p:nvPr/>
          </p:nvSpPr>
          <p:spPr>
            <a:xfrm>
              <a:off x="9335149" y="2701273"/>
              <a:ext cx="1406838" cy="168105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Lst>
              <a:ahLst/>
              <a:cxnLst>
                <a:cxn ang="0">
                  <a:pos x="connsiteX0" y="connsiteY0"/>
                </a:cxn>
                <a:cxn ang="0">
                  <a:pos x="connsiteX1" y="connsiteY1"/>
                </a:cxn>
                <a:cxn ang="0">
                  <a:pos x="connsiteX2" y="connsiteY2"/>
                </a:cxn>
                <a:cxn ang="0">
                  <a:pos x="connsiteX3" y="connsiteY3"/>
                </a:cxn>
              </a:cxnLst>
              <a:rect l="l" t="t" r="r" b="b"/>
              <a:pathLst>
                <a:path w="1541303" h="1681059">
                  <a:moveTo>
                    <a:pt x="0" y="1681059"/>
                  </a:moveTo>
                  <a:lnTo>
                    <a:pt x="539056" y="1465436"/>
                  </a:lnTo>
                  <a:lnTo>
                    <a:pt x="1541303" y="1445471"/>
                  </a:lnTo>
                  <a:lnTo>
                    <a:pt x="1525331" y="0"/>
                  </a:lnTo>
                </a:path>
              </a:pathLst>
            </a:custGeom>
            <a:noFill/>
            <a:ln w="4445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14689" name="Freeform 114688">
              <a:extLst>
                <a:ext uri="{FF2B5EF4-FFF2-40B4-BE49-F238E27FC236}">
                  <a16:creationId xmlns:a16="http://schemas.microsoft.com/office/drawing/2014/main" id="{F4B58868-99E6-0645-9773-CB66EC208FBD}"/>
                </a:ext>
              </a:extLst>
            </p:cNvPr>
            <p:cNvSpPr/>
            <p:nvPr/>
          </p:nvSpPr>
          <p:spPr>
            <a:xfrm>
              <a:off x="7473006" y="2677315"/>
              <a:ext cx="1446868" cy="1701024"/>
            </a:xfrm>
            <a:custGeom>
              <a:avLst/>
              <a:gdLst>
                <a:gd name="connsiteX0" fmla="*/ 0 w 1549289"/>
                <a:gd name="connsiteY0" fmla="*/ 0 h 1701024"/>
                <a:gd name="connsiteX1" fmla="*/ 0 w 1549289"/>
                <a:gd name="connsiteY1" fmla="*/ 1485401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85401 h 1701024"/>
                <a:gd name="connsiteX3" fmla="*/ 1549289 w 1549289"/>
                <a:gd name="connsiteY3" fmla="*/ 1701024 h 1701024"/>
              </a:gdLst>
              <a:ahLst/>
              <a:cxnLst>
                <a:cxn ang="0">
                  <a:pos x="connsiteX0" y="connsiteY0"/>
                </a:cxn>
                <a:cxn ang="0">
                  <a:pos x="connsiteX1" y="connsiteY1"/>
                </a:cxn>
                <a:cxn ang="0">
                  <a:pos x="connsiteX2" y="connsiteY2"/>
                </a:cxn>
                <a:cxn ang="0">
                  <a:pos x="connsiteX3" y="connsiteY3"/>
                </a:cxn>
              </a:cxnLst>
              <a:rect l="l" t="t" r="r" b="b"/>
              <a:pathLst>
                <a:path w="1549289" h="1701024">
                  <a:moveTo>
                    <a:pt x="0" y="0"/>
                  </a:moveTo>
                  <a:lnTo>
                    <a:pt x="7986" y="1481408"/>
                  </a:lnTo>
                  <a:lnTo>
                    <a:pt x="1030198" y="1485401"/>
                  </a:lnTo>
                  <a:lnTo>
                    <a:pt x="1549289" y="1701024"/>
                  </a:lnTo>
                </a:path>
              </a:pathLst>
            </a:custGeom>
            <a:noFill/>
            <a:ln w="3810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8" name="TextBox 7">
              <a:extLst>
                <a:ext uri="{FF2B5EF4-FFF2-40B4-BE49-F238E27FC236}">
                  <a16:creationId xmlns:a16="http://schemas.microsoft.com/office/drawing/2014/main" id="{431762DD-608F-AC4F-8D36-9BC825C14FB4}"/>
                </a:ext>
              </a:extLst>
            </p:cNvPr>
            <p:cNvSpPr txBox="1"/>
            <p:nvPr/>
          </p:nvSpPr>
          <p:spPr>
            <a:xfrm>
              <a:off x="10184578" y="3556613"/>
              <a:ext cx="662319" cy="400109"/>
            </a:xfrm>
            <a:prstGeom prst="rect">
              <a:avLst/>
            </a:prstGeom>
            <a:noFill/>
          </p:spPr>
          <p:txBody>
            <a:bodyPr wrap="none" rtlCol="0">
              <a:spAutoFit/>
            </a:bodyPr>
            <a:lstStyle/>
            <a:p>
              <a:pPr defTabSz="685800">
                <a:buClrTx/>
                <a:defRPr/>
              </a:pPr>
              <a:r>
                <a:rPr lang="en-US" sz="1350" kern="1200" dirty="0">
                  <a:solidFill>
                    <a:srgbClr val="5B9BD5">
                      <a:lumMod val="75000"/>
                    </a:srgbClr>
                  </a:solidFill>
                  <a:latin typeface="Calibri"/>
                  <a:ea typeface="+mn-ea"/>
                  <a:cs typeface="+mn-cs"/>
                </a:rPr>
                <a:t>data</a:t>
              </a:r>
            </a:p>
          </p:txBody>
        </p:sp>
        <p:sp>
          <p:nvSpPr>
            <p:cNvPr id="129" name="TextBox 128">
              <a:extLst>
                <a:ext uri="{FF2B5EF4-FFF2-40B4-BE49-F238E27FC236}">
                  <a16:creationId xmlns:a16="http://schemas.microsoft.com/office/drawing/2014/main" id="{38081CC2-E66E-0845-8CCA-2D10C6BE30EA}"/>
                </a:ext>
              </a:extLst>
            </p:cNvPr>
            <p:cNvSpPr txBox="1"/>
            <p:nvPr/>
          </p:nvSpPr>
          <p:spPr>
            <a:xfrm>
              <a:off x="7428575" y="3517694"/>
              <a:ext cx="662319" cy="400109"/>
            </a:xfrm>
            <a:prstGeom prst="rect">
              <a:avLst/>
            </a:prstGeom>
            <a:noFill/>
          </p:spPr>
          <p:txBody>
            <a:bodyPr wrap="none" rtlCol="0">
              <a:spAutoFit/>
            </a:bodyPr>
            <a:lstStyle/>
            <a:p>
              <a:pPr defTabSz="685800">
                <a:buClrTx/>
                <a:defRPr/>
              </a:pPr>
              <a:r>
                <a:rPr lang="en-US" sz="1350" kern="1200" dirty="0">
                  <a:solidFill>
                    <a:srgbClr val="5B9BD5">
                      <a:lumMod val="75000"/>
                    </a:srgbClr>
                  </a:solidFill>
                  <a:latin typeface="Calibri"/>
                  <a:ea typeface="+mn-ea"/>
                  <a:cs typeface="+mn-cs"/>
                </a:rPr>
                <a:t>data</a:t>
              </a:r>
            </a:p>
          </p:txBody>
        </p:sp>
      </p:grpSp>
      <p:grpSp>
        <p:nvGrpSpPr>
          <p:cNvPr id="10" name="Group 9">
            <a:extLst>
              <a:ext uri="{FF2B5EF4-FFF2-40B4-BE49-F238E27FC236}">
                <a16:creationId xmlns:a16="http://schemas.microsoft.com/office/drawing/2014/main" id="{57CD35EA-0731-A641-906C-8974E60D529B}"/>
              </a:ext>
            </a:extLst>
          </p:cNvPr>
          <p:cNvGrpSpPr/>
          <p:nvPr/>
        </p:nvGrpSpPr>
        <p:grpSpPr>
          <a:xfrm>
            <a:off x="5099714" y="2018433"/>
            <a:ext cx="3538638" cy="1370632"/>
            <a:chOff x="6799618" y="2691243"/>
            <a:chExt cx="4718184" cy="1827509"/>
          </a:xfrm>
        </p:grpSpPr>
        <p:sp>
          <p:nvSpPr>
            <p:cNvPr id="124" name="Freeform 123">
              <a:extLst>
                <a:ext uri="{FF2B5EF4-FFF2-40B4-BE49-F238E27FC236}">
                  <a16:creationId xmlns:a16="http://schemas.microsoft.com/office/drawing/2014/main" id="{809FCE5A-94F2-AB43-A427-15DC48978945}"/>
                </a:ext>
              </a:extLst>
            </p:cNvPr>
            <p:cNvSpPr/>
            <p:nvPr/>
          </p:nvSpPr>
          <p:spPr>
            <a:xfrm>
              <a:off x="7353946" y="2691243"/>
              <a:ext cx="3498244" cy="182750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 name="connsiteX0" fmla="*/ 0 w 1541303"/>
                <a:gd name="connsiteY0" fmla="*/ 1681059 h 1681059"/>
                <a:gd name="connsiteX1" fmla="*/ 539056 w 1541303"/>
                <a:gd name="connsiteY1" fmla="*/ 1465436 h 1681059"/>
                <a:gd name="connsiteX2" fmla="*/ 920408 w 1541303"/>
                <a:gd name="connsiteY2" fmla="*/ 1455758 h 1681059"/>
                <a:gd name="connsiteX3" fmla="*/ 1541303 w 1541303"/>
                <a:gd name="connsiteY3" fmla="*/ 1445471 h 1681059"/>
                <a:gd name="connsiteX4" fmla="*/ 1525331 w 1541303"/>
                <a:gd name="connsiteY4" fmla="*/ 0 h 1681059"/>
                <a:gd name="connsiteX0" fmla="*/ 0 w 1541303"/>
                <a:gd name="connsiteY0" fmla="*/ 1681059 h 1681059"/>
                <a:gd name="connsiteX1" fmla="*/ 373242 w 1541303"/>
                <a:gd name="connsiteY1" fmla="*/ 1536549 h 1681059"/>
                <a:gd name="connsiteX2" fmla="*/ 539056 w 1541303"/>
                <a:gd name="connsiteY2" fmla="*/ 1465436 h 1681059"/>
                <a:gd name="connsiteX3" fmla="*/ 920408 w 1541303"/>
                <a:gd name="connsiteY3" fmla="*/ 1455758 h 1681059"/>
                <a:gd name="connsiteX4" fmla="*/ 1541303 w 1541303"/>
                <a:gd name="connsiteY4" fmla="*/ 1445471 h 1681059"/>
                <a:gd name="connsiteX5" fmla="*/ 1525331 w 1541303"/>
                <a:gd name="connsiteY5" fmla="*/ 0 h 1681059"/>
                <a:gd name="connsiteX0" fmla="*/ 0 w 1541303"/>
                <a:gd name="connsiteY0" fmla="*/ 1681059 h 1681059"/>
                <a:gd name="connsiteX1" fmla="*/ 373242 w 1541303"/>
                <a:gd name="connsiteY1" fmla="*/ 1536549 h 1681059"/>
                <a:gd name="connsiteX2" fmla="*/ 232427 w 1541303"/>
                <a:gd name="connsiteY2" fmla="*/ 1591633 h 1681059"/>
                <a:gd name="connsiteX3" fmla="*/ 539056 w 1541303"/>
                <a:gd name="connsiteY3" fmla="*/ 1465436 h 1681059"/>
                <a:gd name="connsiteX4" fmla="*/ 920408 w 1541303"/>
                <a:gd name="connsiteY4" fmla="*/ 1455758 h 1681059"/>
                <a:gd name="connsiteX5" fmla="*/ 1541303 w 1541303"/>
                <a:gd name="connsiteY5" fmla="*/ 1445471 h 1681059"/>
                <a:gd name="connsiteX6" fmla="*/ 1525331 w 1541303"/>
                <a:gd name="connsiteY6" fmla="*/ 0 h 1681059"/>
                <a:gd name="connsiteX0" fmla="*/ 0 w 3882856"/>
                <a:gd name="connsiteY0" fmla="*/ 142370 h 1591633"/>
                <a:gd name="connsiteX1" fmla="*/ 2714795 w 3882856"/>
                <a:gd name="connsiteY1" fmla="*/ 1536549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0 w 3882856"/>
                <a:gd name="connsiteY0" fmla="*/ 142370 h 1591633"/>
                <a:gd name="connsiteX1" fmla="*/ 2163604 w 3882856"/>
                <a:gd name="connsiteY1" fmla="*/ 1510843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33110 w 3915966"/>
                <a:gd name="connsiteY0" fmla="*/ 142370 h 1591633"/>
                <a:gd name="connsiteX1" fmla="*/ 0 w 3915966"/>
                <a:gd name="connsiteY1" fmla="*/ 1510843 h 1591633"/>
                <a:gd name="connsiteX2" fmla="*/ 2607090 w 3915966"/>
                <a:gd name="connsiteY2" fmla="*/ 1591633 h 1591633"/>
                <a:gd name="connsiteX3" fmla="*/ 2913719 w 3915966"/>
                <a:gd name="connsiteY3" fmla="*/ 1465436 h 1591633"/>
                <a:gd name="connsiteX4" fmla="*/ 3295071 w 3915966"/>
                <a:gd name="connsiteY4" fmla="*/ 1455758 h 1591633"/>
                <a:gd name="connsiteX5" fmla="*/ 3915966 w 3915966"/>
                <a:gd name="connsiteY5" fmla="*/ 1445471 h 1591633"/>
                <a:gd name="connsiteX6" fmla="*/ 3899994 w 3915966"/>
                <a:gd name="connsiteY6" fmla="*/ 0 h 1591633"/>
                <a:gd name="connsiteX0" fmla="*/ 33110 w 3915966"/>
                <a:gd name="connsiteY0" fmla="*/ 142370 h 1510843"/>
                <a:gd name="connsiteX1" fmla="*/ 0 w 3915966"/>
                <a:gd name="connsiteY1" fmla="*/ 1510843 h 1510843"/>
                <a:gd name="connsiteX2" fmla="*/ 1263312 w 3915966"/>
                <a:gd name="connsiteY2" fmla="*/ 1477792 h 1510843"/>
                <a:gd name="connsiteX3" fmla="*/ 2913719 w 3915966"/>
                <a:gd name="connsiteY3" fmla="*/ 1465436 h 1510843"/>
                <a:gd name="connsiteX4" fmla="*/ 3295071 w 3915966"/>
                <a:gd name="connsiteY4" fmla="*/ 1455758 h 1510843"/>
                <a:gd name="connsiteX5" fmla="*/ 3915966 w 3915966"/>
                <a:gd name="connsiteY5" fmla="*/ 1445471 h 1510843"/>
                <a:gd name="connsiteX6" fmla="*/ 3899994 w 3915966"/>
                <a:gd name="connsiteY6" fmla="*/ 0 h 1510843"/>
                <a:gd name="connsiteX0" fmla="*/ 33110 w 3915966"/>
                <a:gd name="connsiteY0" fmla="*/ 142370 h 1510843"/>
                <a:gd name="connsiteX1" fmla="*/ 0 w 3915966"/>
                <a:gd name="connsiteY1" fmla="*/ 1510843 h 1510843"/>
                <a:gd name="connsiteX2" fmla="*/ 1263312 w 3915966"/>
                <a:gd name="connsiteY2" fmla="*/ 1477792 h 1510843"/>
                <a:gd name="connsiteX3" fmla="*/ 2373740 w 3915966"/>
                <a:gd name="connsiteY3" fmla="*/ 1470447 h 1510843"/>
                <a:gd name="connsiteX4" fmla="*/ 2913719 w 3915966"/>
                <a:gd name="connsiteY4" fmla="*/ 1465436 h 1510843"/>
                <a:gd name="connsiteX5" fmla="*/ 3295071 w 3915966"/>
                <a:gd name="connsiteY5" fmla="*/ 1455758 h 1510843"/>
                <a:gd name="connsiteX6" fmla="*/ 3915966 w 3915966"/>
                <a:gd name="connsiteY6" fmla="*/ 1445471 h 1510843"/>
                <a:gd name="connsiteX7" fmla="*/ 3899994 w 3915966"/>
                <a:gd name="connsiteY7" fmla="*/ 0 h 1510843"/>
                <a:gd name="connsiteX0" fmla="*/ 33110 w 3915966"/>
                <a:gd name="connsiteY0" fmla="*/ 142370 h 1676095"/>
                <a:gd name="connsiteX1" fmla="*/ 0 w 3915966"/>
                <a:gd name="connsiteY1" fmla="*/ 1510843 h 1676095"/>
                <a:gd name="connsiteX2" fmla="*/ 1263312 w 3915966"/>
                <a:gd name="connsiteY2" fmla="*/ 1477792 h 1676095"/>
                <a:gd name="connsiteX3" fmla="*/ 2192692 w 3915966"/>
                <a:gd name="connsiteY3" fmla="*/ 1676095 h 1676095"/>
                <a:gd name="connsiteX4" fmla="*/ 2913719 w 3915966"/>
                <a:gd name="connsiteY4" fmla="*/ 1465436 h 1676095"/>
                <a:gd name="connsiteX5" fmla="*/ 3295071 w 3915966"/>
                <a:gd name="connsiteY5" fmla="*/ 1455758 h 1676095"/>
                <a:gd name="connsiteX6" fmla="*/ 3915966 w 3915966"/>
                <a:gd name="connsiteY6" fmla="*/ 1445471 h 1676095"/>
                <a:gd name="connsiteX7" fmla="*/ 3899994 w 3915966"/>
                <a:gd name="connsiteY7"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609316 w 3915966"/>
                <a:gd name="connsiteY3" fmla="*/ 1551238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589200 w 3915966"/>
                <a:gd name="connsiteY3" fmla="*/ 1661407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17017 w 3915966"/>
                <a:gd name="connsiteY0" fmla="*/ 0 h 1838525"/>
                <a:gd name="connsiteX1" fmla="*/ 0 w 3915966"/>
                <a:gd name="connsiteY1" fmla="*/ 1673273 h 1838525"/>
                <a:gd name="connsiteX2" fmla="*/ 1263312 w 3915966"/>
                <a:gd name="connsiteY2" fmla="*/ 1640222 h 1838525"/>
                <a:gd name="connsiteX3" fmla="*/ 1589200 w 3915966"/>
                <a:gd name="connsiteY3" fmla="*/ 1823837 h 1838525"/>
                <a:gd name="connsiteX4" fmla="*/ 2192692 w 3915966"/>
                <a:gd name="connsiteY4" fmla="*/ 1838525 h 1838525"/>
                <a:gd name="connsiteX5" fmla="*/ 2913719 w 3915966"/>
                <a:gd name="connsiteY5" fmla="*/ 1627866 h 1838525"/>
                <a:gd name="connsiteX6" fmla="*/ 3295071 w 3915966"/>
                <a:gd name="connsiteY6" fmla="*/ 1618188 h 1838525"/>
                <a:gd name="connsiteX7" fmla="*/ 3915966 w 3915966"/>
                <a:gd name="connsiteY7" fmla="*/ 1607901 h 1838525"/>
                <a:gd name="connsiteX8" fmla="*/ 3899994 w 3915966"/>
                <a:gd name="connsiteY8" fmla="*/ 162430 h 1838525"/>
                <a:gd name="connsiteX0" fmla="*/ 0 w 3898949"/>
                <a:gd name="connsiteY0" fmla="*/ 0 h 1838525"/>
                <a:gd name="connsiteX1" fmla="*/ 19193 w 3898949"/>
                <a:gd name="connsiteY1" fmla="*/ 1581465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5137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9969 w 3898949"/>
                <a:gd name="connsiteY2" fmla="*/ 1566776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81465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9248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896702 w 3898949"/>
                <a:gd name="connsiteY5" fmla="*/ 1627866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69708 w 3898949"/>
                <a:gd name="connsiteY8" fmla="*/ 113985 h 1827509"/>
                <a:gd name="connsiteX0" fmla="*/ 0 w 3869708"/>
                <a:gd name="connsiteY0" fmla="*/ 0 h 1827509"/>
                <a:gd name="connsiteX1" fmla="*/ 15169 w 3869708"/>
                <a:gd name="connsiteY1" fmla="*/ 1588809 h 1827509"/>
                <a:gd name="connsiteX2" fmla="*/ 1185946 w 3869708"/>
                <a:gd name="connsiteY2" fmla="*/ 1592482 h 1827509"/>
                <a:gd name="connsiteX3" fmla="*/ 1572183 w 3869708"/>
                <a:gd name="connsiteY3" fmla="*/ 1823837 h 1827509"/>
                <a:gd name="connsiteX4" fmla="*/ 2147513 w 3869708"/>
                <a:gd name="connsiteY4" fmla="*/ 1827509 h 1827509"/>
                <a:gd name="connsiteX5" fmla="*/ 2727724 w 3869708"/>
                <a:gd name="connsiteY5" fmla="*/ 1591143 h 1827509"/>
                <a:gd name="connsiteX6" fmla="*/ 3278054 w 3869708"/>
                <a:gd name="connsiteY6" fmla="*/ 1618188 h 1827509"/>
                <a:gd name="connsiteX7" fmla="*/ 3839239 w 3869708"/>
                <a:gd name="connsiteY7" fmla="*/ 1565511 h 1827509"/>
                <a:gd name="connsiteX8" fmla="*/ 3869708 w 3869708"/>
                <a:gd name="connsiteY8" fmla="*/ 113985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278054 w 3839239"/>
                <a:gd name="connsiteY6" fmla="*/ 1618188 h 1827509"/>
                <a:gd name="connsiteX7" fmla="*/ 3839239 w 3839239"/>
                <a:gd name="connsiteY7" fmla="*/ 1565511 h 1827509"/>
                <a:gd name="connsiteX8" fmla="*/ 3829902 w 3839239"/>
                <a:gd name="connsiteY8" fmla="*/ 126097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839239 w 3839239"/>
                <a:gd name="connsiteY6" fmla="*/ 1565511 h 1827509"/>
                <a:gd name="connsiteX7" fmla="*/ 3829902 w 3839239"/>
                <a:gd name="connsiteY7" fmla="*/ 126097 h 1827509"/>
                <a:gd name="connsiteX0" fmla="*/ 0 w 3832605"/>
                <a:gd name="connsiteY0" fmla="*/ 0 h 1827509"/>
                <a:gd name="connsiteX1" fmla="*/ 15169 w 3832605"/>
                <a:gd name="connsiteY1" fmla="*/ 1588809 h 1827509"/>
                <a:gd name="connsiteX2" fmla="*/ 1185946 w 3832605"/>
                <a:gd name="connsiteY2" fmla="*/ 1592482 h 1827509"/>
                <a:gd name="connsiteX3" fmla="*/ 1572183 w 3832605"/>
                <a:gd name="connsiteY3" fmla="*/ 1823837 h 1827509"/>
                <a:gd name="connsiteX4" fmla="*/ 2147513 w 3832605"/>
                <a:gd name="connsiteY4" fmla="*/ 1827509 h 1827509"/>
                <a:gd name="connsiteX5" fmla="*/ 2727724 w 3832605"/>
                <a:gd name="connsiteY5" fmla="*/ 1591143 h 1827509"/>
                <a:gd name="connsiteX6" fmla="*/ 3832605 w 3832605"/>
                <a:gd name="connsiteY6" fmla="*/ 1589734 h 1827509"/>
                <a:gd name="connsiteX7" fmla="*/ 3829902 w 3832605"/>
                <a:gd name="connsiteY7" fmla="*/ 126097 h 182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2605" h="1827509">
                  <a:moveTo>
                    <a:pt x="0" y="0"/>
                  </a:moveTo>
                  <a:lnTo>
                    <a:pt x="15169" y="1588809"/>
                  </a:lnTo>
                  <a:lnTo>
                    <a:pt x="1185946" y="1592482"/>
                  </a:lnTo>
                  <a:lnTo>
                    <a:pt x="1572183" y="1823837"/>
                  </a:lnTo>
                  <a:lnTo>
                    <a:pt x="2147513" y="1827509"/>
                  </a:lnTo>
                  <a:lnTo>
                    <a:pt x="2727724" y="1591143"/>
                  </a:lnTo>
                  <a:lnTo>
                    <a:pt x="3832605" y="1589734"/>
                  </a:lnTo>
                  <a:cubicBezTo>
                    <a:pt x="3829493" y="1109929"/>
                    <a:pt x="3833014" y="605902"/>
                    <a:pt x="3829902" y="126097"/>
                  </a:cubicBezTo>
                </a:path>
              </a:pathLst>
            </a:custGeom>
            <a:noFill/>
            <a:ln w="25400">
              <a:solidFill>
                <a:srgbClr val="00B05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30" name="TextBox 129">
              <a:extLst>
                <a:ext uri="{FF2B5EF4-FFF2-40B4-BE49-F238E27FC236}">
                  <a16:creationId xmlns:a16="http://schemas.microsoft.com/office/drawing/2014/main" id="{AC21E889-4F82-8649-829E-554EB51D7E5D}"/>
                </a:ext>
              </a:extLst>
            </p:cNvPr>
            <p:cNvSpPr txBox="1"/>
            <p:nvPr/>
          </p:nvSpPr>
          <p:spPr>
            <a:xfrm>
              <a:off x="6799618" y="3650736"/>
              <a:ext cx="708399" cy="400109"/>
            </a:xfrm>
            <a:prstGeom prst="rect">
              <a:avLst/>
            </a:prstGeom>
            <a:noFill/>
          </p:spPr>
          <p:txBody>
            <a:bodyPr wrap="none" rtlCol="0">
              <a:spAutoFit/>
            </a:bodyPr>
            <a:lstStyle/>
            <a:p>
              <a:pPr defTabSz="685800">
                <a:buClrTx/>
                <a:defRPr/>
              </a:pPr>
              <a:r>
                <a:rPr lang="en-US" sz="1350" kern="1200" dirty="0">
                  <a:solidFill>
                    <a:srgbClr val="00B050"/>
                  </a:solidFill>
                  <a:latin typeface="Calibri"/>
                  <a:ea typeface="+mn-ea"/>
                  <a:cs typeface="+mn-cs"/>
                </a:rPr>
                <a:t>ACKs</a:t>
              </a:r>
            </a:p>
          </p:txBody>
        </p:sp>
        <p:sp>
          <p:nvSpPr>
            <p:cNvPr id="131" name="TextBox 130">
              <a:extLst>
                <a:ext uri="{FF2B5EF4-FFF2-40B4-BE49-F238E27FC236}">
                  <a16:creationId xmlns:a16="http://schemas.microsoft.com/office/drawing/2014/main" id="{4D544F8A-E5C9-4C42-B077-C996AF3E7BF7}"/>
                </a:ext>
              </a:extLst>
            </p:cNvPr>
            <p:cNvSpPr txBox="1"/>
            <p:nvPr/>
          </p:nvSpPr>
          <p:spPr>
            <a:xfrm>
              <a:off x="10809403" y="3772400"/>
              <a:ext cx="708399" cy="400109"/>
            </a:xfrm>
            <a:prstGeom prst="rect">
              <a:avLst/>
            </a:prstGeom>
            <a:noFill/>
          </p:spPr>
          <p:txBody>
            <a:bodyPr wrap="none" rtlCol="0">
              <a:spAutoFit/>
            </a:bodyPr>
            <a:lstStyle/>
            <a:p>
              <a:pPr defTabSz="685800">
                <a:buClrTx/>
                <a:defRPr/>
              </a:pPr>
              <a:r>
                <a:rPr lang="en-US" sz="1350" kern="1200" dirty="0">
                  <a:solidFill>
                    <a:srgbClr val="00B050"/>
                  </a:solidFill>
                  <a:latin typeface="Calibri"/>
                  <a:ea typeface="+mn-ea"/>
                  <a:cs typeface="+mn-cs"/>
                </a:rPr>
                <a:t>ACKs</a:t>
              </a:r>
            </a:p>
          </p:txBody>
        </p:sp>
      </p:grpSp>
      <p:sp>
        <p:nvSpPr>
          <p:cNvPr id="176" name="Freeform 254">
            <a:extLst>
              <a:ext uri="{FF2B5EF4-FFF2-40B4-BE49-F238E27FC236}">
                <a16:creationId xmlns:a16="http://schemas.microsoft.com/office/drawing/2014/main" id="{098028B6-BF7C-6A40-A6E7-BD363548A403}"/>
              </a:ext>
            </a:extLst>
          </p:cNvPr>
          <p:cNvSpPr>
            <a:spLocks/>
          </p:cNvSpPr>
          <p:nvPr/>
        </p:nvSpPr>
        <p:spPr bwMode="auto">
          <a:xfrm>
            <a:off x="8384150" y="1772762"/>
            <a:ext cx="188119" cy="90963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84" name="Group 289">
            <a:extLst>
              <a:ext uri="{FF2B5EF4-FFF2-40B4-BE49-F238E27FC236}">
                <a16:creationId xmlns:a16="http://schemas.microsoft.com/office/drawing/2014/main" id="{36A89038-0233-574C-A16F-E12F82E32856}"/>
              </a:ext>
            </a:extLst>
          </p:cNvPr>
          <p:cNvGrpSpPr>
            <a:grpSpLocks/>
          </p:cNvGrpSpPr>
          <p:nvPr/>
        </p:nvGrpSpPr>
        <p:grpSpPr bwMode="auto">
          <a:xfrm>
            <a:off x="8516310" y="2445465"/>
            <a:ext cx="173831" cy="330994"/>
            <a:chOff x="4140" y="429"/>
            <a:chExt cx="1425" cy="2396"/>
          </a:xfrm>
        </p:grpSpPr>
        <p:sp>
          <p:nvSpPr>
            <p:cNvPr id="188" name="Freeform 290">
              <a:extLst>
                <a:ext uri="{FF2B5EF4-FFF2-40B4-BE49-F238E27FC236}">
                  <a16:creationId xmlns:a16="http://schemas.microsoft.com/office/drawing/2014/main" id="{9264264F-C8FF-E941-B8DB-F2A13E30F566}"/>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9" name="Rectangle 291">
              <a:extLst>
                <a:ext uri="{FF2B5EF4-FFF2-40B4-BE49-F238E27FC236}">
                  <a16:creationId xmlns:a16="http://schemas.microsoft.com/office/drawing/2014/main" id="{5580AF65-ED2C-7F4A-90B9-25AFA8C927CD}"/>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0" name="Freeform 292">
              <a:extLst>
                <a:ext uri="{FF2B5EF4-FFF2-40B4-BE49-F238E27FC236}">
                  <a16:creationId xmlns:a16="http://schemas.microsoft.com/office/drawing/2014/main" id="{BC0C9A2A-A362-5D48-A13D-A730292A1B6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91" name="Freeform 293">
              <a:extLst>
                <a:ext uri="{FF2B5EF4-FFF2-40B4-BE49-F238E27FC236}">
                  <a16:creationId xmlns:a16="http://schemas.microsoft.com/office/drawing/2014/main" id="{741E5815-F201-3946-BA11-1961624585E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95" name="Rectangle 294">
              <a:extLst>
                <a:ext uri="{FF2B5EF4-FFF2-40B4-BE49-F238E27FC236}">
                  <a16:creationId xmlns:a16="http://schemas.microsoft.com/office/drawing/2014/main" id="{16834F46-BEA1-E54A-99D2-06A1D9E4EFA1}"/>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02" name="Group 295">
              <a:extLst>
                <a:ext uri="{FF2B5EF4-FFF2-40B4-BE49-F238E27FC236}">
                  <a16:creationId xmlns:a16="http://schemas.microsoft.com/office/drawing/2014/main" id="{EFE1DB65-55C6-A040-8489-E8E7A5072621}"/>
                </a:ext>
              </a:extLst>
            </p:cNvPr>
            <p:cNvGrpSpPr>
              <a:grpSpLocks/>
            </p:cNvGrpSpPr>
            <p:nvPr/>
          </p:nvGrpSpPr>
          <p:grpSpPr bwMode="auto">
            <a:xfrm>
              <a:off x="4749" y="668"/>
              <a:ext cx="581" cy="145"/>
              <a:chOff x="614" y="2568"/>
              <a:chExt cx="725" cy="139"/>
            </a:xfrm>
          </p:grpSpPr>
          <p:sp>
            <p:nvSpPr>
              <p:cNvPr id="233" name="AutoShape 296">
                <a:extLst>
                  <a:ext uri="{FF2B5EF4-FFF2-40B4-BE49-F238E27FC236}">
                    <a16:creationId xmlns:a16="http://schemas.microsoft.com/office/drawing/2014/main" id="{60C873E6-EA5F-E546-9871-6CD69A03054C}"/>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4" name="AutoShape 297">
                <a:extLst>
                  <a:ext uri="{FF2B5EF4-FFF2-40B4-BE49-F238E27FC236}">
                    <a16:creationId xmlns:a16="http://schemas.microsoft.com/office/drawing/2014/main" id="{AE94AAEC-480B-8047-91E5-519724D0625F}"/>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03" name="Rectangle 298">
              <a:extLst>
                <a:ext uri="{FF2B5EF4-FFF2-40B4-BE49-F238E27FC236}">
                  <a16:creationId xmlns:a16="http://schemas.microsoft.com/office/drawing/2014/main" id="{66AA352A-88C1-474E-8553-BFDBC71D6A7F}"/>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04" name="Group 299">
              <a:extLst>
                <a:ext uri="{FF2B5EF4-FFF2-40B4-BE49-F238E27FC236}">
                  <a16:creationId xmlns:a16="http://schemas.microsoft.com/office/drawing/2014/main" id="{063BD826-F329-CE4F-8A05-BAE407197A8D}"/>
                </a:ext>
              </a:extLst>
            </p:cNvPr>
            <p:cNvGrpSpPr>
              <a:grpSpLocks/>
            </p:cNvGrpSpPr>
            <p:nvPr/>
          </p:nvGrpSpPr>
          <p:grpSpPr bwMode="auto">
            <a:xfrm>
              <a:off x="4747" y="994"/>
              <a:ext cx="581" cy="134"/>
              <a:chOff x="614" y="2568"/>
              <a:chExt cx="725" cy="139"/>
            </a:xfrm>
          </p:grpSpPr>
          <p:sp>
            <p:nvSpPr>
              <p:cNvPr id="231" name="AutoShape 300">
                <a:extLst>
                  <a:ext uri="{FF2B5EF4-FFF2-40B4-BE49-F238E27FC236}">
                    <a16:creationId xmlns:a16="http://schemas.microsoft.com/office/drawing/2014/main" id="{502F9F8E-D733-304B-8917-5387C94462AD}"/>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2" name="AutoShape 301">
                <a:extLst>
                  <a:ext uri="{FF2B5EF4-FFF2-40B4-BE49-F238E27FC236}">
                    <a16:creationId xmlns:a16="http://schemas.microsoft.com/office/drawing/2014/main" id="{8FA48F3E-A09B-9947-AC4E-53AB08CAC06B}"/>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05" name="Rectangle 302">
              <a:extLst>
                <a:ext uri="{FF2B5EF4-FFF2-40B4-BE49-F238E27FC236}">
                  <a16:creationId xmlns:a16="http://schemas.microsoft.com/office/drawing/2014/main" id="{7E665F5D-879D-9E40-84B5-66D85E68A508}"/>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6" name="Rectangle 303">
              <a:extLst>
                <a:ext uri="{FF2B5EF4-FFF2-40B4-BE49-F238E27FC236}">
                  <a16:creationId xmlns:a16="http://schemas.microsoft.com/office/drawing/2014/main" id="{7647528B-9EF0-E54D-974E-7DFC94037620}"/>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07" name="Group 304">
              <a:extLst>
                <a:ext uri="{FF2B5EF4-FFF2-40B4-BE49-F238E27FC236}">
                  <a16:creationId xmlns:a16="http://schemas.microsoft.com/office/drawing/2014/main" id="{467A70C4-7121-374D-AFDB-661BA82AC2A8}"/>
                </a:ext>
              </a:extLst>
            </p:cNvPr>
            <p:cNvGrpSpPr>
              <a:grpSpLocks/>
            </p:cNvGrpSpPr>
            <p:nvPr/>
          </p:nvGrpSpPr>
          <p:grpSpPr bwMode="auto">
            <a:xfrm>
              <a:off x="4735" y="1627"/>
              <a:ext cx="582" cy="151"/>
              <a:chOff x="614" y="2568"/>
              <a:chExt cx="725" cy="139"/>
            </a:xfrm>
          </p:grpSpPr>
          <p:sp>
            <p:nvSpPr>
              <p:cNvPr id="229" name="AutoShape 305">
                <a:extLst>
                  <a:ext uri="{FF2B5EF4-FFF2-40B4-BE49-F238E27FC236}">
                    <a16:creationId xmlns:a16="http://schemas.microsoft.com/office/drawing/2014/main" id="{C5AF588B-0651-0545-9142-FD07BC876383}"/>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0" name="AutoShape 306">
                <a:extLst>
                  <a:ext uri="{FF2B5EF4-FFF2-40B4-BE49-F238E27FC236}">
                    <a16:creationId xmlns:a16="http://schemas.microsoft.com/office/drawing/2014/main" id="{9BEB1652-4112-004D-B7AC-1F3734A3C049}"/>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08" name="Freeform 307">
              <a:extLst>
                <a:ext uri="{FF2B5EF4-FFF2-40B4-BE49-F238E27FC236}">
                  <a16:creationId xmlns:a16="http://schemas.microsoft.com/office/drawing/2014/main" id="{D7A79ECE-B70D-2548-A773-6DCE4F281A8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209" name="Group 308">
              <a:extLst>
                <a:ext uri="{FF2B5EF4-FFF2-40B4-BE49-F238E27FC236}">
                  <a16:creationId xmlns:a16="http://schemas.microsoft.com/office/drawing/2014/main" id="{1ECF4553-693A-DD4D-A0E2-8AA0E2504F64}"/>
                </a:ext>
              </a:extLst>
            </p:cNvPr>
            <p:cNvGrpSpPr>
              <a:grpSpLocks/>
            </p:cNvGrpSpPr>
            <p:nvPr/>
          </p:nvGrpSpPr>
          <p:grpSpPr bwMode="auto">
            <a:xfrm>
              <a:off x="4739" y="1327"/>
              <a:ext cx="582" cy="139"/>
              <a:chOff x="614" y="2568"/>
              <a:chExt cx="725" cy="139"/>
            </a:xfrm>
          </p:grpSpPr>
          <p:sp>
            <p:nvSpPr>
              <p:cNvPr id="227" name="AutoShape 309">
                <a:extLst>
                  <a:ext uri="{FF2B5EF4-FFF2-40B4-BE49-F238E27FC236}">
                    <a16:creationId xmlns:a16="http://schemas.microsoft.com/office/drawing/2014/main" id="{9C16F586-202A-6C49-BECE-8D7B0011EBAC}"/>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28" name="AutoShape 310">
                <a:extLst>
                  <a:ext uri="{FF2B5EF4-FFF2-40B4-BE49-F238E27FC236}">
                    <a16:creationId xmlns:a16="http://schemas.microsoft.com/office/drawing/2014/main" id="{C758F7C7-9330-BE46-A86A-D42B5637C8E5}"/>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10" name="Rectangle 311">
              <a:extLst>
                <a:ext uri="{FF2B5EF4-FFF2-40B4-BE49-F238E27FC236}">
                  <a16:creationId xmlns:a16="http://schemas.microsoft.com/office/drawing/2014/main" id="{533FE805-6D97-3D40-A722-65F7EC32A1D2}"/>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11" name="Freeform 312">
              <a:extLst>
                <a:ext uri="{FF2B5EF4-FFF2-40B4-BE49-F238E27FC236}">
                  <a16:creationId xmlns:a16="http://schemas.microsoft.com/office/drawing/2014/main" id="{620834FD-6B76-EA4B-A18C-65A47D402B0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12" name="Freeform 313">
              <a:extLst>
                <a:ext uri="{FF2B5EF4-FFF2-40B4-BE49-F238E27FC236}">
                  <a16:creationId xmlns:a16="http://schemas.microsoft.com/office/drawing/2014/main" id="{C5A12F9D-49AB-5145-AA15-D382AA5D35C0}"/>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13" name="Oval 314">
              <a:extLst>
                <a:ext uri="{FF2B5EF4-FFF2-40B4-BE49-F238E27FC236}">
                  <a16:creationId xmlns:a16="http://schemas.microsoft.com/office/drawing/2014/main" id="{80DD1625-6CB9-AC4C-88B8-9DC831FCEE6E}"/>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20" name="Freeform 315">
              <a:extLst>
                <a:ext uri="{FF2B5EF4-FFF2-40B4-BE49-F238E27FC236}">
                  <a16:creationId xmlns:a16="http://schemas.microsoft.com/office/drawing/2014/main" id="{A65F0511-3C28-C743-A21D-6264A211846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21" name="AutoShape 316">
              <a:extLst>
                <a:ext uri="{FF2B5EF4-FFF2-40B4-BE49-F238E27FC236}">
                  <a16:creationId xmlns:a16="http://schemas.microsoft.com/office/drawing/2014/main" id="{FADC981B-C983-6D40-AEA7-04B355ECAD3A}"/>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22" name="AutoShape 317">
              <a:extLst>
                <a:ext uri="{FF2B5EF4-FFF2-40B4-BE49-F238E27FC236}">
                  <a16:creationId xmlns:a16="http://schemas.microsoft.com/office/drawing/2014/main" id="{708D79ED-DBE2-644C-B85E-DB3961F564FD}"/>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23" name="Oval 318">
              <a:extLst>
                <a:ext uri="{FF2B5EF4-FFF2-40B4-BE49-F238E27FC236}">
                  <a16:creationId xmlns:a16="http://schemas.microsoft.com/office/drawing/2014/main" id="{87AF5859-5E53-EE4C-954A-8D2D2B200716}"/>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24" name="Oval 319">
              <a:extLst>
                <a:ext uri="{FF2B5EF4-FFF2-40B4-BE49-F238E27FC236}">
                  <a16:creationId xmlns:a16="http://schemas.microsoft.com/office/drawing/2014/main" id="{43616DFE-DE4C-D94C-B77F-413A270CAAE8}"/>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225" name="Oval 320">
              <a:extLst>
                <a:ext uri="{FF2B5EF4-FFF2-40B4-BE49-F238E27FC236}">
                  <a16:creationId xmlns:a16="http://schemas.microsoft.com/office/drawing/2014/main" id="{63CB7C6A-7959-294B-919F-406DF43820E1}"/>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26" name="Rectangle 321">
              <a:extLst>
                <a:ext uri="{FF2B5EF4-FFF2-40B4-BE49-F238E27FC236}">
                  <a16:creationId xmlns:a16="http://schemas.microsoft.com/office/drawing/2014/main" id="{3ED5D38A-C2F0-8444-B700-8ED29C8B7FB9}"/>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28" name="Rectangle 3">
            <a:extLst>
              <a:ext uri="{FF2B5EF4-FFF2-40B4-BE49-F238E27FC236}">
                <a16:creationId xmlns:a16="http://schemas.microsoft.com/office/drawing/2014/main" id="{4AEA1865-8C28-134C-8B6C-07E3981D0325}"/>
              </a:ext>
            </a:extLst>
          </p:cNvPr>
          <p:cNvSpPr txBox="1">
            <a:spLocks noChangeArrowheads="1"/>
          </p:cNvSpPr>
          <p:nvPr/>
        </p:nvSpPr>
        <p:spPr>
          <a:xfrm>
            <a:off x="691350" y="3193049"/>
            <a:ext cx="4171950" cy="474177"/>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0044" indent="-252413" defTabSz="685800">
              <a:spcBef>
                <a:spcPts val="750"/>
              </a:spcBef>
              <a:defRPr/>
            </a:pPr>
            <a:r>
              <a:rPr lang="en-US" sz="2400" dirty="0">
                <a:solidFill>
                  <a:prstClr val="black"/>
                </a:solidFill>
                <a:latin typeface="Calibri"/>
              </a:rPr>
              <a:t>approach taken by TCP</a:t>
            </a:r>
            <a:endParaRPr lang="en-US" sz="2700" dirty="0">
              <a:solidFill>
                <a:prstClr val="black"/>
              </a:solidFill>
              <a:latin typeface="Calibri"/>
            </a:endParaRPr>
          </a:p>
        </p:txBody>
      </p:sp>
      <p:sp>
        <p:nvSpPr>
          <p:cNvPr id="133" name="Slide Number Placeholder 2">
            <a:extLst>
              <a:ext uri="{FF2B5EF4-FFF2-40B4-BE49-F238E27FC236}">
                <a16:creationId xmlns:a16="http://schemas.microsoft.com/office/drawing/2014/main" id="{80FEFCD4-E64A-AA4F-ACAB-74CB4ECDD26A}"/>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116</a:t>
            </a:fld>
            <a:endParaRPr lang="en-US" dirty="0"/>
          </a:p>
        </p:txBody>
      </p:sp>
    </p:spTree>
    <p:extLst>
      <p:ext uri="{BB962C8B-B14F-4D97-AF65-F5344CB8AC3E}">
        <p14:creationId xmlns:p14="http://schemas.microsoft.com/office/powerpoint/2010/main" val="274916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1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28"/>
                                        </p:tgtEl>
                                        <p:attrNameLst>
                                          <p:attrName>style.visibility</p:attrName>
                                        </p:attrNameLst>
                                      </p:cBhvr>
                                      <p:to>
                                        <p:strVal val="visible"/>
                                      </p:to>
                                    </p:set>
                                    <p:animEffect transition="in" filter="dissolve">
                                      <p:cBhvr>
                                        <p:cTn id="16"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9" name="Rectangle 3">
            <a:extLst>
              <a:ext uri="{FF2B5EF4-FFF2-40B4-BE49-F238E27FC236}">
                <a16:creationId xmlns:a16="http://schemas.microsoft.com/office/drawing/2014/main" id="{D469BBE5-2D5E-1245-BE57-AED04CA89E18}"/>
              </a:ext>
            </a:extLst>
          </p:cNvPr>
          <p:cNvSpPr>
            <a:spLocks noGrp="1" noChangeArrowheads="1"/>
          </p:cNvSpPr>
          <p:nvPr>
            <p:ph idx="1"/>
          </p:nvPr>
        </p:nvSpPr>
        <p:spPr>
          <a:xfrm>
            <a:off x="539209" y="4230303"/>
            <a:ext cx="4336026" cy="552250"/>
          </a:xfrm>
        </p:spPr>
        <p:txBody>
          <a:bodyPr>
            <a:normAutofit fontScale="85000" lnSpcReduction="10000"/>
          </a:bodyPr>
          <a:lstStyle/>
          <a:p>
            <a:pPr marL="305991" indent="-208360">
              <a:defRPr/>
            </a:pPr>
            <a:r>
              <a:rPr lang="en-US" sz="2250" dirty="0"/>
              <a:t>TCP ECN, ATM, </a:t>
            </a:r>
            <a:r>
              <a:rPr lang="en-US" sz="2250" dirty="0" err="1"/>
              <a:t>DECbit</a:t>
            </a:r>
            <a:r>
              <a:rPr lang="en-US" sz="2250" dirty="0"/>
              <a:t> protocols</a:t>
            </a:r>
            <a:endParaRPr lang="en-US" sz="2625" dirty="0">
              <a:cs typeface="+mn-cs"/>
            </a:endParaRPr>
          </a:p>
        </p:txBody>
      </p:sp>
      <p:sp>
        <p:nvSpPr>
          <p:cNvPr id="97284" name="Rectangle 2">
            <a:extLst>
              <a:ext uri="{FF2B5EF4-FFF2-40B4-BE49-F238E27FC236}">
                <a16:creationId xmlns:a16="http://schemas.microsoft.com/office/drawing/2014/main" id="{15E2A5A3-138A-0644-B40C-0B75A1130E15}"/>
              </a:ext>
            </a:extLst>
          </p:cNvPr>
          <p:cNvSpPr>
            <a:spLocks noGrp="1" noChangeArrowheads="1"/>
          </p:cNvSpPr>
          <p:nvPr>
            <p:ph type="title"/>
          </p:nvPr>
        </p:nvSpPr>
        <p:spPr/>
        <p:txBody>
          <a:bodyPr>
            <a:normAutofit fontScale="90000"/>
          </a:bodyPr>
          <a:lstStyle/>
          <a:p>
            <a:pPr>
              <a:defRPr/>
            </a:pPr>
            <a:r>
              <a:rPr lang="en-US" sz="3600" dirty="0"/>
              <a:t>Approaches towards congestion control</a:t>
            </a:r>
            <a:endParaRPr lang="en-US" sz="4050" dirty="0">
              <a:cs typeface="+mj-cs"/>
            </a:endParaRPr>
          </a:p>
        </p:txBody>
      </p:sp>
      <p:sp>
        <p:nvSpPr>
          <p:cNvPr id="128" name="Freeform 2">
            <a:extLst>
              <a:ext uri="{FF2B5EF4-FFF2-40B4-BE49-F238E27FC236}">
                <a16:creationId xmlns:a16="http://schemas.microsoft.com/office/drawing/2014/main" id="{366E9ABE-54D6-794A-BFDC-C271FA98FBA8}"/>
              </a:ext>
            </a:extLst>
          </p:cNvPr>
          <p:cNvSpPr>
            <a:spLocks/>
          </p:cNvSpPr>
          <p:nvPr/>
        </p:nvSpPr>
        <p:spPr bwMode="auto">
          <a:xfrm>
            <a:off x="5756939" y="2594299"/>
            <a:ext cx="2136653" cy="1110680"/>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85800" eaLnBrk="0" fontAlgn="base" hangingPunct="0">
              <a:spcBef>
                <a:spcPct val="0"/>
              </a:spcBef>
              <a:spcAft>
                <a:spcPct val="0"/>
              </a:spcAft>
              <a:buClrTx/>
              <a:defRPr/>
            </a:pPr>
            <a:endParaRPr lang="en-US" sz="1800">
              <a:latin typeface="Arial" panose="020B0604020202020204" pitchFamily="34" charset="0"/>
              <a:ea typeface="ＭＳ Ｐゴシック" panose="020B0600070205080204" pitchFamily="34" charset="-128"/>
            </a:endParaRPr>
          </a:p>
        </p:txBody>
      </p:sp>
      <p:sp>
        <p:nvSpPr>
          <p:cNvPr id="132" name="Freeform 6">
            <a:extLst>
              <a:ext uri="{FF2B5EF4-FFF2-40B4-BE49-F238E27FC236}">
                <a16:creationId xmlns:a16="http://schemas.microsoft.com/office/drawing/2014/main" id="{FFF13A6F-0F53-424B-A39A-76E877F099A6}"/>
              </a:ext>
            </a:extLst>
          </p:cNvPr>
          <p:cNvSpPr>
            <a:spLocks/>
          </p:cNvSpPr>
          <p:nvPr/>
        </p:nvSpPr>
        <p:spPr bwMode="auto">
          <a:xfrm>
            <a:off x="6235720" y="2821674"/>
            <a:ext cx="407322" cy="221422"/>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685800" eaLnBrk="0" fontAlgn="base" hangingPunct="0">
              <a:spcBef>
                <a:spcPct val="0"/>
              </a:spcBef>
              <a:spcAft>
                <a:spcPct val="0"/>
              </a:spcAft>
              <a:buClrTx/>
              <a:defRPr/>
            </a:pPr>
            <a:endParaRPr lang="en-US" sz="1800">
              <a:latin typeface="Arial" panose="020B0604020202020204" pitchFamily="34" charset="0"/>
              <a:ea typeface="ＭＳ Ｐゴシック" panose="020B0600070205080204" pitchFamily="34" charset="-128"/>
            </a:endParaRPr>
          </a:p>
        </p:txBody>
      </p:sp>
      <p:sp>
        <p:nvSpPr>
          <p:cNvPr id="134" name="Freeform 91">
            <a:extLst>
              <a:ext uri="{FF2B5EF4-FFF2-40B4-BE49-F238E27FC236}">
                <a16:creationId xmlns:a16="http://schemas.microsoft.com/office/drawing/2014/main" id="{0468E56B-A027-0D44-AEB8-704F79D68813}"/>
              </a:ext>
            </a:extLst>
          </p:cNvPr>
          <p:cNvSpPr>
            <a:spLocks/>
          </p:cNvSpPr>
          <p:nvPr/>
        </p:nvSpPr>
        <p:spPr bwMode="auto">
          <a:xfrm>
            <a:off x="7017016" y="2816912"/>
            <a:ext cx="378738" cy="23094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685800" eaLnBrk="0" fontAlgn="base" hangingPunct="0">
              <a:spcBef>
                <a:spcPct val="0"/>
              </a:spcBef>
              <a:spcAft>
                <a:spcPct val="0"/>
              </a:spcAft>
              <a:buClrTx/>
              <a:defRPr/>
            </a:pPr>
            <a:endParaRPr lang="en-US" sz="1800">
              <a:latin typeface="Arial" panose="020B0604020202020204" pitchFamily="34" charset="0"/>
              <a:ea typeface="ＭＳ Ｐゴシック" panose="020B0600070205080204" pitchFamily="34" charset="-128"/>
            </a:endParaRPr>
          </a:p>
        </p:txBody>
      </p:sp>
      <p:sp>
        <p:nvSpPr>
          <p:cNvPr id="135" name="Freeform 92">
            <a:extLst>
              <a:ext uri="{FF2B5EF4-FFF2-40B4-BE49-F238E27FC236}">
                <a16:creationId xmlns:a16="http://schemas.microsoft.com/office/drawing/2014/main" id="{054FFAAB-E9BC-3E4C-8FB9-3EA2FFF0707B}"/>
              </a:ext>
            </a:extLst>
          </p:cNvPr>
          <p:cNvSpPr>
            <a:spLocks/>
          </p:cNvSpPr>
          <p:nvPr/>
        </p:nvSpPr>
        <p:spPr bwMode="auto">
          <a:xfrm>
            <a:off x="6217855" y="3110950"/>
            <a:ext cx="360873" cy="178566"/>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685800" eaLnBrk="0" fontAlgn="base" hangingPunct="0">
              <a:spcBef>
                <a:spcPct val="0"/>
              </a:spcBef>
              <a:spcAft>
                <a:spcPct val="0"/>
              </a:spcAft>
              <a:buClrTx/>
              <a:defRPr/>
            </a:pPr>
            <a:endParaRPr lang="en-US" sz="1800">
              <a:latin typeface="Arial" panose="020B0604020202020204" pitchFamily="34" charset="0"/>
              <a:ea typeface="ＭＳ Ｐゴシック" panose="020B0600070205080204" pitchFamily="34" charset="-128"/>
            </a:endParaRPr>
          </a:p>
        </p:txBody>
      </p:sp>
      <p:sp>
        <p:nvSpPr>
          <p:cNvPr id="136" name="Freeform 93">
            <a:extLst>
              <a:ext uri="{FF2B5EF4-FFF2-40B4-BE49-F238E27FC236}">
                <a16:creationId xmlns:a16="http://schemas.microsoft.com/office/drawing/2014/main" id="{1504AC5D-D6C1-D049-A591-6F0963B988CC}"/>
              </a:ext>
            </a:extLst>
          </p:cNvPr>
          <p:cNvSpPr>
            <a:spLocks/>
          </p:cNvSpPr>
          <p:nvPr/>
        </p:nvSpPr>
        <p:spPr bwMode="auto">
          <a:xfrm>
            <a:off x="6928882" y="3093094"/>
            <a:ext cx="471636" cy="185708"/>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685800" eaLnBrk="0" fontAlgn="base" hangingPunct="0">
              <a:spcBef>
                <a:spcPct val="0"/>
              </a:spcBef>
              <a:spcAft>
                <a:spcPct val="0"/>
              </a:spcAft>
              <a:buClrTx/>
              <a:defRPr/>
            </a:pPr>
            <a:endParaRPr lang="en-US" sz="1800">
              <a:latin typeface="Arial" panose="020B0604020202020204" pitchFamily="34" charset="0"/>
              <a:ea typeface="ＭＳ Ｐゴシック" panose="020B0600070205080204" pitchFamily="34" charset="-128"/>
            </a:endParaRPr>
          </a:p>
        </p:txBody>
      </p:sp>
      <p:sp>
        <p:nvSpPr>
          <p:cNvPr id="137" name="Freeform 94">
            <a:extLst>
              <a:ext uri="{FF2B5EF4-FFF2-40B4-BE49-F238E27FC236}">
                <a16:creationId xmlns:a16="http://schemas.microsoft.com/office/drawing/2014/main" id="{49EE5ACA-6705-2D4D-9A89-77A1C64919B5}"/>
              </a:ext>
            </a:extLst>
          </p:cNvPr>
          <p:cNvSpPr>
            <a:spLocks/>
          </p:cNvSpPr>
          <p:nvPr/>
        </p:nvSpPr>
        <p:spPr bwMode="auto">
          <a:xfrm>
            <a:off x="7429102" y="3133568"/>
            <a:ext cx="154830" cy="38094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685800" eaLnBrk="0" fontAlgn="base" hangingPunct="0">
              <a:spcBef>
                <a:spcPct val="0"/>
              </a:spcBef>
              <a:spcAft>
                <a:spcPct val="0"/>
              </a:spcAft>
              <a:buClrTx/>
              <a:defRPr/>
            </a:pPr>
            <a:endParaRPr lang="en-US" sz="1800">
              <a:latin typeface="Arial" panose="020B0604020202020204" pitchFamily="34" charset="0"/>
              <a:ea typeface="ＭＳ Ｐゴシック" panose="020B0600070205080204" pitchFamily="34" charset="-128"/>
            </a:endParaRPr>
          </a:p>
        </p:txBody>
      </p:sp>
      <p:sp>
        <p:nvSpPr>
          <p:cNvPr id="138" name="Freeform 95">
            <a:extLst>
              <a:ext uri="{FF2B5EF4-FFF2-40B4-BE49-F238E27FC236}">
                <a16:creationId xmlns:a16="http://schemas.microsoft.com/office/drawing/2014/main" id="{C75D3801-AA9A-394F-B133-0C907B494EA8}"/>
              </a:ext>
            </a:extLst>
          </p:cNvPr>
          <p:cNvSpPr>
            <a:spLocks/>
          </p:cNvSpPr>
          <p:nvPr/>
        </p:nvSpPr>
        <p:spPr bwMode="auto">
          <a:xfrm>
            <a:off x="6502504" y="3533556"/>
            <a:ext cx="552624" cy="55951"/>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685800" eaLnBrk="0" fontAlgn="base" hangingPunct="0">
              <a:spcBef>
                <a:spcPct val="0"/>
              </a:spcBef>
              <a:spcAft>
                <a:spcPct val="0"/>
              </a:spcAft>
              <a:buClrTx/>
              <a:defRPr/>
            </a:pPr>
            <a:endParaRPr lang="en-US" sz="1800">
              <a:latin typeface="Arial" panose="020B0604020202020204" pitchFamily="34" charset="0"/>
              <a:ea typeface="ＭＳ Ｐゴシック" panose="020B0600070205080204" pitchFamily="34" charset="-128"/>
            </a:endParaRPr>
          </a:p>
        </p:txBody>
      </p:sp>
      <p:sp>
        <p:nvSpPr>
          <p:cNvPr id="139" name="Freeform 96">
            <a:extLst>
              <a:ext uri="{FF2B5EF4-FFF2-40B4-BE49-F238E27FC236}">
                <a16:creationId xmlns:a16="http://schemas.microsoft.com/office/drawing/2014/main" id="{22DFD150-DCC3-9C4E-B2A1-9978ADFC2D32}"/>
              </a:ext>
            </a:extLst>
          </p:cNvPr>
          <p:cNvSpPr>
            <a:spLocks/>
          </p:cNvSpPr>
          <p:nvPr/>
        </p:nvSpPr>
        <p:spPr bwMode="auto">
          <a:xfrm>
            <a:off x="6099946" y="3128807"/>
            <a:ext cx="145302" cy="319037"/>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685800" eaLnBrk="0" fontAlgn="base" hangingPunct="0">
              <a:spcBef>
                <a:spcPct val="0"/>
              </a:spcBef>
              <a:spcAft>
                <a:spcPct val="0"/>
              </a:spcAft>
              <a:buClrTx/>
              <a:defRPr/>
            </a:pPr>
            <a:endParaRPr lang="en-US" sz="1800">
              <a:latin typeface="Arial" panose="020B0604020202020204" pitchFamily="34" charset="0"/>
              <a:ea typeface="ＭＳ Ｐゴシック" panose="020B0600070205080204" pitchFamily="34" charset="-128"/>
            </a:endParaRPr>
          </a:p>
        </p:txBody>
      </p:sp>
      <p:grpSp>
        <p:nvGrpSpPr>
          <p:cNvPr id="140" name="Group 139">
            <a:extLst>
              <a:ext uri="{FF2B5EF4-FFF2-40B4-BE49-F238E27FC236}">
                <a16:creationId xmlns:a16="http://schemas.microsoft.com/office/drawing/2014/main" id="{FE2A56FD-5BF2-8A47-B917-EC5BDAE7B6D9}"/>
              </a:ext>
            </a:extLst>
          </p:cNvPr>
          <p:cNvGrpSpPr/>
          <p:nvPr/>
        </p:nvGrpSpPr>
        <p:grpSpPr>
          <a:xfrm>
            <a:off x="7289801" y="2959764"/>
            <a:ext cx="433524" cy="214280"/>
            <a:chOff x="7493876" y="2774731"/>
            <a:chExt cx="1481958" cy="894622"/>
          </a:xfrm>
        </p:grpSpPr>
        <p:sp>
          <p:nvSpPr>
            <p:cNvPr id="295" name="Freeform 294">
              <a:extLst>
                <a:ext uri="{FF2B5EF4-FFF2-40B4-BE49-F238E27FC236}">
                  <a16:creationId xmlns:a16="http://schemas.microsoft.com/office/drawing/2014/main" id="{A22F5E6C-8071-584B-A45A-61580F1DF3A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sp>
          <p:nvSpPr>
            <p:cNvPr id="296" name="Oval 295">
              <a:extLst>
                <a:ext uri="{FF2B5EF4-FFF2-40B4-BE49-F238E27FC236}">
                  <a16:creationId xmlns:a16="http://schemas.microsoft.com/office/drawing/2014/main" id="{19D9D590-1C6D-B940-8236-FB7A7C7C3E1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grpSp>
          <p:nvGrpSpPr>
            <p:cNvPr id="297" name="Group 296">
              <a:extLst>
                <a:ext uri="{FF2B5EF4-FFF2-40B4-BE49-F238E27FC236}">
                  <a16:creationId xmlns:a16="http://schemas.microsoft.com/office/drawing/2014/main" id="{55AD85DE-1093-294C-A79D-C39AACCD04DE}"/>
                </a:ext>
              </a:extLst>
            </p:cNvPr>
            <p:cNvGrpSpPr/>
            <p:nvPr/>
          </p:nvGrpSpPr>
          <p:grpSpPr>
            <a:xfrm>
              <a:off x="7713663" y="2848339"/>
              <a:ext cx="1042107" cy="425543"/>
              <a:chOff x="7786941" y="2884917"/>
              <a:chExt cx="897649" cy="353919"/>
            </a:xfrm>
          </p:grpSpPr>
          <p:sp>
            <p:nvSpPr>
              <p:cNvPr id="298" name="Freeform 297">
                <a:extLst>
                  <a:ext uri="{FF2B5EF4-FFF2-40B4-BE49-F238E27FC236}">
                    <a16:creationId xmlns:a16="http://schemas.microsoft.com/office/drawing/2014/main" id="{74555870-3136-5F47-A50A-B9C84ADD9B5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99" name="Freeform 298">
                <a:extLst>
                  <a:ext uri="{FF2B5EF4-FFF2-40B4-BE49-F238E27FC236}">
                    <a16:creationId xmlns:a16="http://schemas.microsoft.com/office/drawing/2014/main" id="{4C89C07A-54CC-1F4B-8662-219BDC60226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300" name="Freeform 299">
                <a:extLst>
                  <a:ext uri="{FF2B5EF4-FFF2-40B4-BE49-F238E27FC236}">
                    <a16:creationId xmlns:a16="http://schemas.microsoft.com/office/drawing/2014/main" id="{AD074A1D-33A9-FD4E-9502-6E1A7B8749F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301" name="Freeform 300">
                <a:extLst>
                  <a:ext uri="{FF2B5EF4-FFF2-40B4-BE49-F238E27FC236}">
                    <a16:creationId xmlns:a16="http://schemas.microsoft.com/office/drawing/2014/main" id="{CCD24AC6-75BD-7240-ACA1-858F993F76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grpSp>
      <p:grpSp>
        <p:nvGrpSpPr>
          <p:cNvPr id="141" name="Group 140">
            <a:extLst>
              <a:ext uri="{FF2B5EF4-FFF2-40B4-BE49-F238E27FC236}">
                <a16:creationId xmlns:a16="http://schemas.microsoft.com/office/drawing/2014/main" id="{87D364BE-067C-ED48-9F93-CCBD43D1F1FD}"/>
              </a:ext>
            </a:extLst>
          </p:cNvPr>
          <p:cNvGrpSpPr/>
          <p:nvPr/>
        </p:nvGrpSpPr>
        <p:grpSpPr>
          <a:xfrm>
            <a:off x="7013705" y="3450084"/>
            <a:ext cx="433524" cy="214280"/>
            <a:chOff x="7493876" y="2774731"/>
            <a:chExt cx="1481958" cy="894622"/>
          </a:xfrm>
        </p:grpSpPr>
        <p:sp>
          <p:nvSpPr>
            <p:cNvPr id="288" name="Freeform 287">
              <a:extLst>
                <a:ext uri="{FF2B5EF4-FFF2-40B4-BE49-F238E27FC236}">
                  <a16:creationId xmlns:a16="http://schemas.microsoft.com/office/drawing/2014/main" id="{56103B33-85E9-6646-AD36-73F16468B3C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sp>
          <p:nvSpPr>
            <p:cNvPr id="289" name="Oval 288">
              <a:extLst>
                <a:ext uri="{FF2B5EF4-FFF2-40B4-BE49-F238E27FC236}">
                  <a16:creationId xmlns:a16="http://schemas.microsoft.com/office/drawing/2014/main" id="{A249CC8A-2DD9-A540-96D6-72B9DFE29F2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grpSp>
          <p:nvGrpSpPr>
            <p:cNvPr id="290" name="Group 289">
              <a:extLst>
                <a:ext uri="{FF2B5EF4-FFF2-40B4-BE49-F238E27FC236}">
                  <a16:creationId xmlns:a16="http://schemas.microsoft.com/office/drawing/2014/main" id="{BB9841D9-85A4-6641-AFC4-673E96A51A94}"/>
                </a:ext>
              </a:extLst>
            </p:cNvPr>
            <p:cNvGrpSpPr/>
            <p:nvPr/>
          </p:nvGrpSpPr>
          <p:grpSpPr>
            <a:xfrm>
              <a:off x="7713663" y="2848339"/>
              <a:ext cx="1042107" cy="425543"/>
              <a:chOff x="7786941" y="2884917"/>
              <a:chExt cx="897649" cy="353919"/>
            </a:xfrm>
          </p:grpSpPr>
          <p:sp>
            <p:nvSpPr>
              <p:cNvPr id="291" name="Freeform 290">
                <a:extLst>
                  <a:ext uri="{FF2B5EF4-FFF2-40B4-BE49-F238E27FC236}">
                    <a16:creationId xmlns:a16="http://schemas.microsoft.com/office/drawing/2014/main" id="{1F8ACD1E-2A08-8148-97FE-2327BF094A0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92" name="Freeform 291">
                <a:extLst>
                  <a:ext uri="{FF2B5EF4-FFF2-40B4-BE49-F238E27FC236}">
                    <a16:creationId xmlns:a16="http://schemas.microsoft.com/office/drawing/2014/main" id="{4E9748D8-5A01-D746-848B-32926B95C5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93" name="Freeform 292">
                <a:extLst>
                  <a:ext uri="{FF2B5EF4-FFF2-40B4-BE49-F238E27FC236}">
                    <a16:creationId xmlns:a16="http://schemas.microsoft.com/office/drawing/2014/main" id="{FD69F9EC-EC8E-3148-A0CF-68ADE091607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94" name="Freeform 293">
                <a:extLst>
                  <a:ext uri="{FF2B5EF4-FFF2-40B4-BE49-F238E27FC236}">
                    <a16:creationId xmlns:a16="http://schemas.microsoft.com/office/drawing/2014/main" id="{0C246818-5046-3547-9748-C8A5F8D31AA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grpSp>
      <p:grpSp>
        <p:nvGrpSpPr>
          <p:cNvPr id="175" name="Group 174">
            <a:extLst>
              <a:ext uri="{FF2B5EF4-FFF2-40B4-BE49-F238E27FC236}">
                <a16:creationId xmlns:a16="http://schemas.microsoft.com/office/drawing/2014/main" id="{4D4971E8-AD3B-214C-97F6-17EC02BCA29D}"/>
              </a:ext>
            </a:extLst>
          </p:cNvPr>
          <p:cNvGrpSpPr/>
          <p:nvPr/>
        </p:nvGrpSpPr>
        <p:grpSpPr>
          <a:xfrm>
            <a:off x="6146349" y="3413582"/>
            <a:ext cx="433524" cy="214280"/>
            <a:chOff x="7493876" y="2774731"/>
            <a:chExt cx="1481958" cy="894622"/>
          </a:xfrm>
        </p:grpSpPr>
        <p:sp>
          <p:nvSpPr>
            <p:cNvPr id="281" name="Freeform 280">
              <a:extLst>
                <a:ext uri="{FF2B5EF4-FFF2-40B4-BE49-F238E27FC236}">
                  <a16:creationId xmlns:a16="http://schemas.microsoft.com/office/drawing/2014/main" id="{9739AEF0-B1B8-F540-9C41-AE1C85694CA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sp>
          <p:nvSpPr>
            <p:cNvPr id="282" name="Oval 281">
              <a:extLst>
                <a:ext uri="{FF2B5EF4-FFF2-40B4-BE49-F238E27FC236}">
                  <a16:creationId xmlns:a16="http://schemas.microsoft.com/office/drawing/2014/main" id="{9A8C264F-EE1E-AE42-AD54-26038D64E2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grpSp>
          <p:nvGrpSpPr>
            <p:cNvPr id="283" name="Group 282">
              <a:extLst>
                <a:ext uri="{FF2B5EF4-FFF2-40B4-BE49-F238E27FC236}">
                  <a16:creationId xmlns:a16="http://schemas.microsoft.com/office/drawing/2014/main" id="{C4315C5D-BBB1-1548-A740-5E5B96BEB874}"/>
                </a:ext>
              </a:extLst>
            </p:cNvPr>
            <p:cNvGrpSpPr/>
            <p:nvPr/>
          </p:nvGrpSpPr>
          <p:grpSpPr>
            <a:xfrm>
              <a:off x="7713663" y="2848339"/>
              <a:ext cx="1042107" cy="425543"/>
              <a:chOff x="7786941" y="2884917"/>
              <a:chExt cx="897649" cy="353919"/>
            </a:xfrm>
          </p:grpSpPr>
          <p:sp>
            <p:nvSpPr>
              <p:cNvPr id="284" name="Freeform 283">
                <a:extLst>
                  <a:ext uri="{FF2B5EF4-FFF2-40B4-BE49-F238E27FC236}">
                    <a16:creationId xmlns:a16="http://schemas.microsoft.com/office/drawing/2014/main" id="{895B76F4-731F-1A42-B1DA-2147C72110E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85" name="Freeform 284">
                <a:extLst>
                  <a:ext uri="{FF2B5EF4-FFF2-40B4-BE49-F238E27FC236}">
                    <a16:creationId xmlns:a16="http://schemas.microsoft.com/office/drawing/2014/main" id="{0DD88259-DBF1-C849-9347-E21FCDE91C2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86" name="Freeform 285">
                <a:extLst>
                  <a:ext uri="{FF2B5EF4-FFF2-40B4-BE49-F238E27FC236}">
                    <a16:creationId xmlns:a16="http://schemas.microsoft.com/office/drawing/2014/main" id="{7F83BAF8-E480-3243-8D32-1B36CF28B4D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87" name="Freeform 286">
                <a:extLst>
                  <a:ext uri="{FF2B5EF4-FFF2-40B4-BE49-F238E27FC236}">
                    <a16:creationId xmlns:a16="http://schemas.microsoft.com/office/drawing/2014/main" id="{05F54ED9-26EA-304E-B1C7-6F58A4EB53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grpSp>
      <p:grpSp>
        <p:nvGrpSpPr>
          <p:cNvPr id="176" name="Group 175">
            <a:extLst>
              <a:ext uri="{FF2B5EF4-FFF2-40B4-BE49-F238E27FC236}">
                <a16:creationId xmlns:a16="http://schemas.microsoft.com/office/drawing/2014/main" id="{73201F79-4BE9-2E4A-9B0C-FB48F9222B08}"/>
              </a:ext>
            </a:extLst>
          </p:cNvPr>
          <p:cNvGrpSpPr/>
          <p:nvPr/>
        </p:nvGrpSpPr>
        <p:grpSpPr>
          <a:xfrm>
            <a:off x="6600474" y="2727033"/>
            <a:ext cx="433524" cy="214280"/>
            <a:chOff x="7493876" y="2774731"/>
            <a:chExt cx="1481958" cy="894622"/>
          </a:xfrm>
        </p:grpSpPr>
        <p:sp>
          <p:nvSpPr>
            <p:cNvPr id="274" name="Freeform 273">
              <a:extLst>
                <a:ext uri="{FF2B5EF4-FFF2-40B4-BE49-F238E27FC236}">
                  <a16:creationId xmlns:a16="http://schemas.microsoft.com/office/drawing/2014/main" id="{B69ED55D-3ADE-7541-A833-BAED4178F4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sp>
          <p:nvSpPr>
            <p:cNvPr id="275" name="Oval 274">
              <a:extLst>
                <a:ext uri="{FF2B5EF4-FFF2-40B4-BE49-F238E27FC236}">
                  <a16:creationId xmlns:a16="http://schemas.microsoft.com/office/drawing/2014/main" id="{475EA0AA-3E1E-A848-A884-768A31DBCF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grpSp>
          <p:nvGrpSpPr>
            <p:cNvPr id="276" name="Group 275">
              <a:extLst>
                <a:ext uri="{FF2B5EF4-FFF2-40B4-BE49-F238E27FC236}">
                  <a16:creationId xmlns:a16="http://schemas.microsoft.com/office/drawing/2014/main" id="{33E36C01-9187-3C43-B7AF-0C810E75817D}"/>
                </a:ext>
              </a:extLst>
            </p:cNvPr>
            <p:cNvGrpSpPr/>
            <p:nvPr/>
          </p:nvGrpSpPr>
          <p:grpSpPr>
            <a:xfrm>
              <a:off x="7713663" y="2848339"/>
              <a:ext cx="1042107" cy="425543"/>
              <a:chOff x="7786941" y="2884917"/>
              <a:chExt cx="897649" cy="353919"/>
            </a:xfrm>
          </p:grpSpPr>
          <p:sp>
            <p:nvSpPr>
              <p:cNvPr id="277" name="Freeform 276">
                <a:extLst>
                  <a:ext uri="{FF2B5EF4-FFF2-40B4-BE49-F238E27FC236}">
                    <a16:creationId xmlns:a16="http://schemas.microsoft.com/office/drawing/2014/main" id="{7E1D2CF9-8553-254D-99D3-498E60EF92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78" name="Freeform 277">
                <a:extLst>
                  <a:ext uri="{FF2B5EF4-FFF2-40B4-BE49-F238E27FC236}">
                    <a16:creationId xmlns:a16="http://schemas.microsoft.com/office/drawing/2014/main" id="{10BB4142-3B92-B24F-AF76-70C8728A34A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79" name="Freeform 278">
                <a:extLst>
                  <a:ext uri="{FF2B5EF4-FFF2-40B4-BE49-F238E27FC236}">
                    <a16:creationId xmlns:a16="http://schemas.microsoft.com/office/drawing/2014/main" id="{A8740BCE-7F97-7642-B163-168373E22B1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80" name="Freeform 279">
                <a:extLst>
                  <a:ext uri="{FF2B5EF4-FFF2-40B4-BE49-F238E27FC236}">
                    <a16:creationId xmlns:a16="http://schemas.microsoft.com/office/drawing/2014/main" id="{9B5C1122-8A18-FC4A-A85F-6F1A1A2BF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grpSp>
      <p:grpSp>
        <p:nvGrpSpPr>
          <p:cNvPr id="177" name="Group 176">
            <a:extLst>
              <a:ext uri="{FF2B5EF4-FFF2-40B4-BE49-F238E27FC236}">
                <a16:creationId xmlns:a16="http://schemas.microsoft.com/office/drawing/2014/main" id="{2CAF0E6F-60BF-1240-A259-C66B643E89AC}"/>
              </a:ext>
            </a:extLst>
          </p:cNvPr>
          <p:cNvGrpSpPr/>
          <p:nvPr/>
        </p:nvGrpSpPr>
        <p:grpSpPr>
          <a:xfrm>
            <a:off x="6533470" y="3175412"/>
            <a:ext cx="433524" cy="214280"/>
            <a:chOff x="7493876" y="2774731"/>
            <a:chExt cx="1481958" cy="894622"/>
          </a:xfrm>
        </p:grpSpPr>
        <p:sp>
          <p:nvSpPr>
            <p:cNvPr id="267" name="Freeform 266">
              <a:extLst>
                <a:ext uri="{FF2B5EF4-FFF2-40B4-BE49-F238E27FC236}">
                  <a16:creationId xmlns:a16="http://schemas.microsoft.com/office/drawing/2014/main" id="{4E5B85EA-9E84-A242-B1CC-71F987F7E59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sp>
          <p:nvSpPr>
            <p:cNvPr id="268" name="Oval 267">
              <a:extLst>
                <a:ext uri="{FF2B5EF4-FFF2-40B4-BE49-F238E27FC236}">
                  <a16:creationId xmlns:a16="http://schemas.microsoft.com/office/drawing/2014/main" id="{C034AB19-CDAE-D044-BA78-A52EC726959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grpSp>
          <p:nvGrpSpPr>
            <p:cNvPr id="269" name="Group 268">
              <a:extLst>
                <a:ext uri="{FF2B5EF4-FFF2-40B4-BE49-F238E27FC236}">
                  <a16:creationId xmlns:a16="http://schemas.microsoft.com/office/drawing/2014/main" id="{9E108296-06B4-4949-A9AD-3C1FA5DCEA06}"/>
                </a:ext>
              </a:extLst>
            </p:cNvPr>
            <p:cNvGrpSpPr/>
            <p:nvPr/>
          </p:nvGrpSpPr>
          <p:grpSpPr>
            <a:xfrm>
              <a:off x="7713663" y="2848339"/>
              <a:ext cx="1042107" cy="425543"/>
              <a:chOff x="7786941" y="2884917"/>
              <a:chExt cx="897649" cy="353919"/>
            </a:xfrm>
          </p:grpSpPr>
          <p:sp>
            <p:nvSpPr>
              <p:cNvPr id="270" name="Freeform 269">
                <a:extLst>
                  <a:ext uri="{FF2B5EF4-FFF2-40B4-BE49-F238E27FC236}">
                    <a16:creationId xmlns:a16="http://schemas.microsoft.com/office/drawing/2014/main" id="{8530AB93-30E4-7A4B-88C4-61542A5A0AC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71" name="Freeform 270">
                <a:extLst>
                  <a:ext uri="{FF2B5EF4-FFF2-40B4-BE49-F238E27FC236}">
                    <a16:creationId xmlns:a16="http://schemas.microsoft.com/office/drawing/2014/main" id="{D239BC1C-F100-2448-A44B-0B1C3E017E2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72" name="Freeform 271">
                <a:extLst>
                  <a:ext uri="{FF2B5EF4-FFF2-40B4-BE49-F238E27FC236}">
                    <a16:creationId xmlns:a16="http://schemas.microsoft.com/office/drawing/2014/main" id="{7FCAA9D2-9640-064E-9D9B-F975C49ECB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73" name="Freeform 272">
                <a:extLst>
                  <a:ext uri="{FF2B5EF4-FFF2-40B4-BE49-F238E27FC236}">
                    <a16:creationId xmlns:a16="http://schemas.microsoft.com/office/drawing/2014/main" id="{645CEC1F-F8DD-F048-9976-7ECD558712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grpSp>
      <p:grpSp>
        <p:nvGrpSpPr>
          <p:cNvPr id="178" name="Group 177">
            <a:extLst>
              <a:ext uri="{FF2B5EF4-FFF2-40B4-BE49-F238E27FC236}">
                <a16:creationId xmlns:a16="http://schemas.microsoft.com/office/drawing/2014/main" id="{B80B3CBF-96BC-A640-867D-5DE8C38FCAA4}"/>
              </a:ext>
            </a:extLst>
          </p:cNvPr>
          <p:cNvGrpSpPr/>
          <p:nvPr/>
        </p:nvGrpSpPr>
        <p:grpSpPr>
          <a:xfrm>
            <a:off x="5823461" y="2958135"/>
            <a:ext cx="433524" cy="214280"/>
            <a:chOff x="7493876" y="2774731"/>
            <a:chExt cx="1481958" cy="894622"/>
          </a:xfrm>
        </p:grpSpPr>
        <p:sp>
          <p:nvSpPr>
            <p:cNvPr id="260" name="Freeform 259">
              <a:extLst>
                <a:ext uri="{FF2B5EF4-FFF2-40B4-BE49-F238E27FC236}">
                  <a16:creationId xmlns:a16="http://schemas.microsoft.com/office/drawing/2014/main" id="{E2DEA29E-E539-DD4A-8E78-F10B0CB91D3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sp>
          <p:nvSpPr>
            <p:cNvPr id="261" name="Oval 260">
              <a:extLst>
                <a:ext uri="{FF2B5EF4-FFF2-40B4-BE49-F238E27FC236}">
                  <a16:creationId xmlns:a16="http://schemas.microsoft.com/office/drawing/2014/main" id="{B75DAF39-296E-174B-9017-65859A66C61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grpSp>
          <p:nvGrpSpPr>
            <p:cNvPr id="262" name="Group 261">
              <a:extLst>
                <a:ext uri="{FF2B5EF4-FFF2-40B4-BE49-F238E27FC236}">
                  <a16:creationId xmlns:a16="http://schemas.microsoft.com/office/drawing/2014/main" id="{F88F2AE9-EF9D-9349-9FB8-E52CAD986B93}"/>
                </a:ext>
              </a:extLst>
            </p:cNvPr>
            <p:cNvGrpSpPr/>
            <p:nvPr/>
          </p:nvGrpSpPr>
          <p:grpSpPr>
            <a:xfrm>
              <a:off x="7713663" y="2848339"/>
              <a:ext cx="1042107" cy="425543"/>
              <a:chOff x="7786941" y="2884917"/>
              <a:chExt cx="897649" cy="353919"/>
            </a:xfrm>
          </p:grpSpPr>
          <p:sp>
            <p:nvSpPr>
              <p:cNvPr id="263" name="Freeform 262">
                <a:extLst>
                  <a:ext uri="{FF2B5EF4-FFF2-40B4-BE49-F238E27FC236}">
                    <a16:creationId xmlns:a16="http://schemas.microsoft.com/office/drawing/2014/main" id="{FB60E484-FF23-D44E-87D8-BB30525A1A1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64" name="Freeform 263">
                <a:extLst>
                  <a:ext uri="{FF2B5EF4-FFF2-40B4-BE49-F238E27FC236}">
                    <a16:creationId xmlns:a16="http://schemas.microsoft.com/office/drawing/2014/main" id="{B0FF7CDC-AB3A-6C44-8273-6FEA8A00EF4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65" name="Freeform 264">
                <a:extLst>
                  <a:ext uri="{FF2B5EF4-FFF2-40B4-BE49-F238E27FC236}">
                    <a16:creationId xmlns:a16="http://schemas.microsoft.com/office/drawing/2014/main" id="{D102FF9A-7D62-CC4B-8939-37FC1A1E61D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66" name="Freeform 265">
                <a:extLst>
                  <a:ext uri="{FF2B5EF4-FFF2-40B4-BE49-F238E27FC236}">
                    <a16:creationId xmlns:a16="http://schemas.microsoft.com/office/drawing/2014/main" id="{928B49DE-7679-8C46-A671-A7856D8F840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grpSp>
      <p:sp>
        <p:nvSpPr>
          <p:cNvPr id="179" name="Freeform 254">
            <a:extLst>
              <a:ext uri="{FF2B5EF4-FFF2-40B4-BE49-F238E27FC236}">
                <a16:creationId xmlns:a16="http://schemas.microsoft.com/office/drawing/2014/main" id="{4BD65FCE-B086-1C41-89A5-8DAF6BA0013D}"/>
              </a:ext>
            </a:extLst>
          </p:cNvPr>
          <p:cNvSpPr>
            <a:spLocks/>
          </p:cNvSpPr>
          <p:nvPr/>
        </p:nvSpPr>
        <p:spPr bwMode="auto">
          <a:xfrm>
            <a:off x="8384150" y="1772762"/>
            <a:ext cx="188119" cy="90963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80" name="Group 289">
            <a:extLst>
              <a:ext uri="{FF2B5EF4-FFF2-40B4-BE49-F238E27FC236}">
                <a16:creationId xmlns:a16="http://schemas.microsoft.com/office/drawing/2014/main" id="{282CC52C-6D00-A04B-884E-AF704D4FD9CC}"/>
              </a:ext>
            </a:extLst>
          </p:cNvPr>
          <p:cNvGrpSpPr>
            <a:grpSpLocks/>
          </p:cNvGrpSpPr>
          <p:nvPr/>
        </p:nvGrpSpPr>
        <p:grpSpPr bwMode="auto">
          <a:xfrm>
            <a:off x="8516310" y="2445465"/>
            <a:ext cx="173831" cy="330994"/>
            <a:chOff x="4140" y="429"/>
            <a:chExt cx="1425" cy="2396"/>
          </a:xfrm>
        </p:grpSpPr>
        <p:sp>
          <p:nvSpPr>
            <p:cNvPr id="228" name="Freeform 290">
              <a:extLst>
                <a:ext uri="{FF2B5EF4-FFF2-40B4-BE49-F238E27FC236}">
                  <a16:creationId xmlns:a16="http://schemas.microsoft.com/office/drawing/2014/main" id="{DD58842D-C583-744E-BFD5-323B2ED543E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29" name="Rectangle 291">
              <a:extLst>
                <a:ext uri="{FF2B5EF4-FFF2-40B4-BE49-F238E27FC236}">
                  <a16:creationId xmlns:a16="http://schemas.microsoft.com/office/drawing/2014/main" id="{7A587CA9-D508-B244-898D-908A8BD8F72A}"/>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0" name="Freeform 292">
              <a:extLst>
                <a:ext uri="{FF2B5EF4-FFF2-40B4-BE49-F238E27FC236}">
                  <a16:creationId xmlns:a16="http://schemas.microsoft.com/office/drawing/2014/main" id="{15485B65-6A91-A741-B71C-C9054384FF1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31" name="Freeform 293">
              <a:extLst>
                <a:ext uri="{FF2B5EF4-FFF2-40B4-BE49-F238E27FC236}">
                  <a16:creationId xmlns:a16="http://schemas.microsoft.com/office/drawing/2014/main" id="{9FD462AB-E254-4B44-ACEE-57DF3FEA3E4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32" name="Rectangle 294">
              <a:extLst>
                <a:ext uri="{FF2B5EF4-FFF2-40B4-BE49-F238E27FC236}">
                  <a16:creationId xmlns:a16="http://schemas.microsoft.com/office/drawing/2014/main" id="{8B02D026-F14D-2740-A4A5-53851F0B2463}"/>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33" name="Group 295">
              <a:extLst>
                <a:ext uri="{FF2B5EF4-FFF2-40B4-BE49-F238E27FC236}">
                  <a16:creationId xmlns:a16="http://schemas.microsoft.com/office/drawing/2014/main" id="{B0C25286-A814-9143-B593-142AD05ACA72}"/>
                </a:ext>
              </a:extLst>
            </p:cNvPr>
            <p:cNvGrpSpPr>
              <a:grpSpLocks/>
            </p:cNvGrpSpPr>
            <p:nvPr/>
          </p:nvGrpSpPr>
          <p:grpSpPr bwMode="auto">
            <a:xfrm>
              <a:off x="4749" y="668"/>
              <a:ext cx="581" cy="145"/>
              <a:chOff x="614" y="2568"/>
              <a:chExt cx="725" cy="139"/>
            </a:xfrm>
          </p:grpSpPr>
          <p:sp>
            <p:nvSpPr>
              <p:cNvPr id="258" name="AutoShape 296">
                <a:extLst>
                  <a:ext uri="{FF2B5EF4-FFF2-40B4-BE49-F238E27FC236}">
                    <a16:creationId xmlns:a16="http://schemas.microsoft.com/office/drawing/2014/main" id="{2F585279-173F-3044-B252-4EED42C34D71}"/>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9" name="AutoShape 297">
                <a:extLst>
                  <a:ext uri="{FF2B5EF4-FFF2-40B4-BE49-F238E27FC236}">
                    <a16:creationId xmlns:a16="http://schemas.microsoft.com/office/drawing/2014/main" id="{C0B63C95-0F44-8E4E-AEF1-8EEACAC76CD1}"/>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34" name="Rectangle 298">
              <a:extLst>
                <a:ext uri="{FF2B5EF4-FFF2-40B4-BE49-F238E27FC236}">
                  <a16:creationId xmlns:a16="http://schemas.microsoft.com/office/drawing/2014/main" id="{640C9C7A-DAFB-DB46-B834-AEAC566FA64C}"/>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35" name="Group 299">
              <a:extLst>
                <a:ext uri="{FF2B5EF4-FFF2-40B4-BE49-F238E27FC236}">
                  <a16:creationId xmlns:a16="http://schemas.microsoft.com/office/drawing/2014/main" id="{23F48019-DD1C-564E-B574-A8D1DB03F640}"/>
                </a:ext>
              </a:extLst>
            </p:cNvPr>
            <p:cNvGrpSpPr>
              <a:grpSpLocks/>
            </p:cNvGrpSpPr>
            <p:nvPr/>
          </p:nvGrpSpPr>
          <p:grpSpPr bwMode="auto">
            <a:xfrm>
              <a:off x="4747" y="994"/>
              <a:ext cx="581" cy="134"/>
              <a:chOff x="614" y="2568"/>
              <a:chExt cx="725" cy="139"/>
            </a:xfrm>
          </p:grpSpPr>
          <p:sp>
            <p:nvSpPr>
              <p:cNvPr id="256" name="AutoShape 300">
                <a:extLst>
                  <a:ext uri="{FF2B5EF4-FFF2-40B4-BE49-F238E27FC236}">
                    <a16:creationId xmlns:a16="http://schemas.microsoft.com/office/drawing/2014/main" id="{E4024405-5028-0C46-8622-FC0B3C820229}"/>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7" name="AutoShape 301">
                <a:extLst>
                  <a:ext uri="{FF2B5EF4-FFF2-40B4-BE49-F238E27FC236}">
                    <a16:creationId xmlns:a16="http://schemas.microsoft.com/office/drawing/2014/main" id="{A5F943AE-9009-0944-89F8-AA45045404E6}"/>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36" name="Rectangle 302">
              <a:extLst>
                <a:ext uri="{FF2B5EF4-FFF2-40B4-BE49-F238E27FC236}">
                  <a16:creationId xmlns:a16="http://schemas.microsoft.com/office/drawing/2014/main" id="{1D7CBC12-6E8F-5743-B297-791903B3F602}"/>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7" name="Rectangle 303">
              <a:extLst>
                <a:ext uri="{FF2B5EF4-FFF2-40B4-BE49-F238E27FC236}">
                  <a16:creationId xmlns:a16="http://schemas.microsoft.com/office/drawing/2014/main" id="{C3850711-AC6C-D149-8913-D8083044DE49}"/>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38" name="Group 304">
              <a:extLst>
                <a:ext uri="{FF2B5EF4-FFF2-40B4-BE49-F238E27FC236}">
                  <a16:creationId xmlns:a16="http://schemas.microsoft.com/office/drawing/2014/main" id="{9D49FEB6-488F-2048-A11B-E06E76DBE7A4}"/>
                </a:ext>
              </a:extLst>
            </p:cNvPr>
            <p:cNvGrpSpPr>
              <a:grpSpLocks/>
            </p:cNvGrpSpPr>
            <p:nvPr/>
          </p:nvGrpSpPr>
          <p:grpSpPr bwMode="auto">
            <a:xfrm>
              <a:off x="4735" y="1627"/>
              <a:ext cx="582" cy="151"/>
              <a:chOff x="614" y="2568"/>
              <a:chExt cx="725" cy="139"/>
            </a:xfrm>
          </p:grpSpPr>
          <p:sp>
            <p:nvSpPr>
              <p:cNvPr id="254" name="AutoShape 305">
                <a:extLst>
                  <a:ext uri="{FF2B5EF4-FFF2-40B4-BE49-F238E27FC236}">
                    <a16:creationId xmlns:a16="http://schemas.microsoft.com/office/drawing/2014/main" id="{0B25DD4D-3C90-584F-8831-6C80F4C7A987}"/>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5" name="AutoShape 306">
                <a:extLst>
                  <a:ext uri="{FF2B5EF4-FFF2-40B4-BE49-F238E27FC236}">
                    <a16:creationId xmlns:a16="http://schemas.microsoft.com/office/drawing/2014/main" id="{B7F3D7FB-8973-D44C-AD5E-E00A87134B2B}"/>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39" name="Freeform 307">
              <a:extLst>
                <a:ext uri="{FF2B5EF4-FFF2-40B4-BE49-F238E27FC236}">
                  <a16:creationId xmlns:a16="http://schemas.microsoft.com/office/drawing/2014/main" id="{43DC40CF-325A-0047-882C-F0B88908FD2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240" name="Group 308">
              <a:extLst>
                <a:ext uri="{FF2B5EF4-FFF2-40B4-BE49-F238E27FC236}">
                  <a16:creationId xmlns:a16="http://schemas.microsoft.com/office/drawing/2014/main" id="{F5FBB7ED-0006-594A-8F05-82D90CE6725A}"/>
                </a:ext>
              </a:extLst>
            </p:cNvPr>
            <p:cNvGrpSpPr>
              <a:grpSpLocks/>
            </p:cNvGrpSpPr>
            <p:nvPr/>
          </p:nvGrpSpPr>
          <p:grpSpPr bwMode="auto">
            <a:xfrm>
              <a:off x="4739" y="1327"/>
              <a:ext cx="582" cy="139"/>
              <a:chOff x="614" y="2568"/>
              <a:chExt cx="725" cy="139"/>
            </a:xfrm>
          </p:grpSpPr>
          <p:sp>
            <p:nvSpPr>
              <p:cNvPr id="252" name="AutoShape 309">
                <a:extLst>
                  <a:ext uri="{FF2B5EF4-FFF2-40B4-BE49-F238E27FC236}">
                    <a16:creationId xmlns:a16="http://schemas.microsoft.com/office/drawing/2014/main" id="{1A4A3E68-C445-A84F-A76F-8ADDE253BDDE}"/>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3" name="AutoShape 310">
                <a:extLst>
                  <a:ext uri="{FF2B5EF4-FFF2-40B4-BE49-F238E27FC236}">
                    <a16:creationId xmlns:a16="http://schemas.microsoft.com/office/drawing/2014/main" id="{A0077764-7657-B447-9665-316638C75160}"/>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41" name="Rectangle 311">
              <a:extLst>
                <a:ext uri="{FF2B5EF4-FFF2-40B4-BE49-F238E27FC236}">
                  <a16:creationId xmlns:a16="http://schemas.microsoft.com/office/drawing/2014/main" id="{8B482C5C-EFF7-D349-8CCD-0F43172E89C7}"/>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2" name="Freeform 312">
              <a:extLst>
                <a:ext uri="{FF2B5EF4-FFF2-40B4-BE49-F238E27FC236}">
                  <a16:creationId xmlns:a16="http://schemas.microsoft.com/office/drawing/2014/main" id="{4021586C-DA67-AA41-BA88-7AEAD6F261B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43" name="Freeform 313">
              <a:extLst>
                <a:ext uri="{FF2B5EF4-FFF2-40B4-BE49-F238E27FC236}">
                  <a16:creationId xmlns:a16="http://schemas.microsoft.com/office/drawing/2014/main" id="{3D9F60F4-9173-9246-8E1F-2C2859D17EA1}"/>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44" name="Oval 314">
              <a:extLst>
                <a:ext uri="{FF2B5EF4-FFF2-40B4-BE49-F238E27FC236}">
                  <a16:creationId xmlns:a16="http://schemas.microsoft.com/office/drawing/2014/main" id="{8765AD34-763D-1F46-AA79-FB63EC3993FF}"/>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5" name="Freeform 315">
              <a:extLst>
                <a:ext uri="{FF2B5EF4-FFF2-40B4-BE49-F238E27FC236}">
                  <a16:creationId xmlns:a16="http://schemas.microsoft.com/office/drawing/2014/main" id="{E10BDF5D-EA0F-F042-BD9B-6E36BFF56F0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46" name="AutoShape 316">
              <a:extLst>
                <a:ext uri="{FF2B5EF4-FFF2-40B4-BE49-F238E27FC236}">
                  <a16:creationId xmlns:a16="http://schemas.microsoft.com/office/drawing/2014/main" id="{6C729113-6D55-C84E-BE58-123F8F053546}"/>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7" name="AutoShape 317">
              <a:extLst>
                <a:ext uri="{FF2B5EF4-FFF2-40B4-BE49-F238E27FC236}">
                  <a16:creationId xmlns:a16="http://schemas.microsoft.com/office/drawing/2014/main" id="{81EA52A6-99B7-3846-9B34-7CB52FA093B6}"/>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8" name="Oval 318">
              <a:extLst>
                <a:ext uri="{FF2B5EF4-FFF2-40B4-BE49-F238E27FC236}">
                  <a16:creationId xmlns:a16="http://schemas.microsoft.com/office/drawing/2014/main" id="{D941D592-57DE-E849-8C9C-58F0B9615263}"/>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9" name="Oval 319">
              <a:extLst>
                <a:ext uri="{FF2B5EF4-FFF2-40B4-BE49-F238E27FC236}">
                  <a16:creationId xmlns:a16="http://schemas.microsoft.com/office/drawing/2014/main" id="{BE056CB0-2EDD-6D4A-957A-3CCB3F3B3C64}"/>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250" name="Oval 320">
              <a:extLst>
                <a:ext uri="{FF2B5EF4-FFF2-40B4-BE49-F238E27FC236}">
                  <a16:creationId xmlns:a16="http://schemas.microsoft.com/office/drawing/2014/main" id="{0996AC45-D45C-6E49-8EA2-6B239FB493B4}"/>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1" name="Rectangle 321">
              <a:extLst>
                <a:ext uri="{FF2B5EF4-FFF2-40B4-BE49-F238E27FC236}">
                  <a16:creationId xmlns:a16="http://schemas.microsoft.com/office/drawing/2014/main" id="{4AD2A6FD-B1C1-2846-85C2-F6D452B32A9A}"/>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81" name="Freeform 270">
            <a:extLst>
              <a:ext uri="{FF2B5EF4-FFF2-40B4-BE49-F238E27FC236}">
                <a16:creationId xmlns:a16="http://schemas.microsoft.com/office/drawing/2014/main" id="{327C52FA-DE4A-E94F-8911-ABEE881AA22F}"/>
              </a:ext>
            </a:extLst>
          </p:cNvPr>
          <p:cNvSpPr>
            <a:spLocks/>
          </p:cNvSpPr>
          <p:nvPr/>
        </p:nvSpPr>
        <p:spPr bwMode="auto">
          <a:xfrm flipH="1">
            <a:off x="5107550" y="1728787"/>
            <a:ext cx="188119" cy="901304"/>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82" name="Group 354">
            <a:extLst>
              <a:ext uri="{FF2B5EF4-FFF2-40B4-BE49-F238E27FC236}">
                <a16:creationId xmlns:a16="http://schemas.microsoft.com/office/drawing/2014/main" id="{249020EA-8359-DA4E-A6BD-01714A19478B}"/>
              </a:ext>
            </a:extLst>
          </p:cNvPr>
          <p:cNvGrpSpPr>
            <a:grpSpLocks/>
          </p:cNvGrpSpPr>
          <p:nvPr/>
        </p:nvGrpSpPr>
        <p:grpSpPr bwMode="auto">
          <a:xfrm>
            <a:off x="4803940" y="2432448"/>
            <a:ext cx="394097" cy="326231"/>
            <a:chOff x="-44" y="1473"/>
            <a:chExt cx="981" cy="1105"/>
          </a:xfrm>
        </p:grpSpPr>
        <p:pic>
          <p:nvPicPr>
            <p:cNvPr id="226" name="Picture 355" descr="desktop_computer_stylized_medium">
              <a:extLst>
                <a:ext uri="{FF2B5EF4-FFF2-40B4-BE49-F238E27FC236}">
                  <a16:creationId xmlns:a16="http://schemas.microsoft.com/office/drawing/2014/main" id="{F5E082B2-BADD-164A-983C-4F21EE854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 name="Freeform 356">
              <a:extLst>
                <a:ext uri="{FF2B5EF4-FFF2-40B4-BE49-F238E27FC236}">
                  <a16:creationId xmlns:a16="http://schemas.microsoft.com/office/drawing/2014/main" id="{079D48B4-8397-C148-BF34-3B142B76223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184" name="Group 183">
            <a:extLst>
              <a:ext uri="{FF2B5EF4-FFF2-40B4-BE49-F238E27FC236}">
                <a16:creationId xmlns:a16="http://schemas.microsoft.com/office/drawing/2014/main" id="{B24BA112-55AD-AC41-BD94-9D9DBD9F7E9A}"/>
              </a:ext>
            </a:extLst>
          </p:cNvPr>
          <p:cNvGrpSpPr/>
          <p:nvPr/>
        </p:nvGrpSpPr>
        <p:grpSpPr>
          <a:xfrm>
            <a:off x="5283965" y="1771558"/>
            <a:ext cx="538401" cy="865856"/>
            <a:chOff x="7664720" y="2799688"/>
            <a:chExt cx="717868" cy="1154474"/>
          </a:xfrm>
        </p:grpSpPr>
        <p:sp>
          <p:nvSpPr>
            <p:cNvPr id="221" name="Rectangle 220">
              <a:extLst>
                <a:ext uri="{FF2B5EF4-FFF2-40B4-BE49-F238E27FC236}">
                  <a16:creationId xmlns:a16="http://schemas.microsoft.com/office/drawing/2014/main" id="{1D5C8C48-4AA2-D144-9071-4FC46876C0CD}"/>
                </a:ext>
              </a:extLst>
            </p:cNvPr>
            <p:cNvSpPr/>
            <p:nvPr/>
          </p:nvSpPr>
          <p:spPr>
            <a:xfrm>
              <a:off x="7671781" y="2799688"/>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222" name="Straight Connector 221">
              <a:extLst>
                <a:ext uri="{FF2B5EF4-FFF2-40B4-BE49-F238E27FC236}">
                  <a16:creationId xmlns:a16="http://schemas.microsoft.com/office/drawing/2014/main" id="{C9115613-D043-F746-9E95-BE91F6C8BCC9}"/>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4476B4D-7B72-FD42-B168-C58F9397FB9F}"/>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93A87B8-2634-E14A-80D8-9E6D65DFA444}"/>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84DDD5A1-E55B-8D44-8F53-EA448F2F5AB7}"/>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8" name="Group 187">
            <a:extLst>
              <a:ext uri="{FF2B5EF4-FFF2-40B4-BE49-F238E27FC236}">
                <a16:creationId xmlns:a16="http://schemas.microsoft.com/office/drawing/2014/main" id="{D946DB51-76AF-794B-896C-CE798C356CDC}"/>
              </a:ext>
            </a:extLst>
          </p:cNvPr>
          <p:cNvGrpSpPr/>
          <p:nvPr/>
        </p:nvGrpSpPr>
        <p:grpSpPr>
          <a:xfrm>
            <a:off x="7857686" y="1776491"/>
            <a:ext cx="538401" cy="865856"/>
            <a:chOff x="7664720" y="2795550"/>
            <a:chExt cx="717868" cy="1154474"/>
          </a:xfrm>
        </p:grpSpPr>
        <p:sp>
          <p:nvSpPr>
            <p:cNvPr id="210" name="Rectangle 209">
              <a:extLst>
                <a:ext uri="{FF2B5EF4-FFF2-40B4-BE49-F238E27FC236}">
                  <a16:creationId xmlns:a16="http://schemas.microsoft.com/office/drawing/2014/main" id="{2945C805-FB4D-1F41-B9DC-8E71DE43D0DF}"/>
                </a:ext>
              </a:extLst>
            </p:cNvPr>
            <p:cNvSpPr/>
            <p:nvPr/>
          </p:nvSpPr>
          <p:spPr>
            <a:xfrm>
              <a:off x="7671781" y="2795550"/>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211" name="Straight Connector 210">
              <a:extLst>
                <a:ext uri="{FF2B5EF4-FFF2-40B4-BE49-F238E27FC236}">
                  <a16:creationId xmlns:a16="http://schemas.microsoft.com/office/drawing/2014/main" id="{5C0CB443-CBC2-9E45-9CB6-C744CDA9BFD1}"/>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04DF73C-F88C-FA4D-8328-09984DEA993E}"/>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977C676-85FB-0F40-8B20-289C82EC6C10}"/>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D0AB40D6-D3E3-F644-A0B4-C65086440100}"/>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CD01A017-DD54-D843-8EFE-4E068B32A548}"/>
              </a:ext>
            </a:extLst>
          </p:cNvPr>
          <p:cNvGrpSpPr/>
          <p:nvPr/>
        </p:nvGrpSpPr>
        <p:grpSpPr>
          <a:xfrm>
            <a:off x="6650874" y="3184171"/>
            <a:ext cx="342526" cy="169911"/>
            <a:chOff x="6859123" y="5156933"/>
            <a:chExt cx="456701" cy="226548"/>
          </a:xfrm>
        </p:grpSpPr>
        <p:sp>
          <p:nvSpPr>
            <p:cNvPr id="202" name="Rectangle 201">
              <a:extLst>
                <a:ext uri="{FF2B5EF4-FFF2-40B4-BE49-F238E27FC236}">
                  <a16:creationId xmlns:a16="http://schemas.microsoft.com/office/drawing/2014/main" id="{A9C46B58-EB58-CD4B-901C-36557A6BBB8A}"/>
                </a:ext>
              </a:extLst>
            </p:cNvPr>
            <p:cNvSpPr/>
            <p:nvPr/>
          </p:nvSpPr>
          <p:spPr>
            <a:xfrm>
              <a:off x="6859123" y="5156933"/>
              <a:ext cx="456701" cy="226548"/>
            </a:xfrm>
            <a:prstGeom prst="rect">
              <a:avLst/>
            </a:prstGeom>
            <a:solidFill>
              <a:srgbClr val="F989B2"/>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203" name="Straight Connector 202">
              <a:extLst>
                <a:ext uri="{FF2B5EF4-FFF2-40B4-BE49-F238E27FC236}">
                  <a16:creationId xmlns:a16="http://schemas.microsoft.com/office/drawing/2014/main" id="{F310AA80-E5E5-9D45-B059-DBF356B23652}"/>
                </a:ext>
              </a:extLst>
            </p:cNvPr>
            <p:cNvCxnSpPr/>
            <p:nvPr/>
          </p:nvCxnSpPr>
          <p:spPr>
            <a:xfrm flipV="1">
              <a:off x="724911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2B504DA0-0830-A247-BFB2-5B08B92F485C}"/>
                </a:ext>
              </a:extLst>
            </p:cNvPr>
            <p:cNvCxnSpPr/>
            <p:nvPr/>
          </p:nvCxnSpPr>
          <p:spPr>
            <a:xfrm flipV="1">
              <a:off x="7197800"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89AA1B6E-8009-4F41-B5BE-F62AE9B4630F}"/>
                </a:ext>
              </a:extLst>
            </p:cNvPr>
            <p:cNvCxnSpPr/>
            <p:nvPr/>
          </p:nvCxnSpPr>
          <p:spPr>
            <a:xfrm flipV="1">
              <a:off x="714648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69984DBE-4678-3045-8619-E36B03BB624E}"/>
                </a:ext>
              </a:extLst>
            </p:cNvPr>
            <p:cNvCxnSpPr/>
            <p:nvPr/>
          </p:nvCxnSpPr>
          <p:spPr>
            <a:xfrm flipV="1">
              <a:off x="709517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334E391C-886C-FD40-90C5-307C327A8D88}"/>
                </a:ext>
              </a:extLst>
            </p:cNvPr>
            <p:cNvCxnSpPr/>
            <p:nvPr/>
          </p:nvCxnSpPr>
          <p:spPr>
            <a:xfrm flipV="1">
              <a:off x="7043856"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740E756-940A-C245-BFC2-46F263F13E78}"/>
                </a:ext>
              </a:extLst>
            </p:cNvPr>
            <p:cNvCxnSpPr/>
            <p:nvPr/>
          </p:nvCxnSpPr>
          <p:spPr>
            <a:xfrm flipV="1">
              <a:off x="699254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3646C395-21B6-0B4A-B835-DCBA9C58427F}"/>
                </a:ext>
              </a:extLst>
            </p:cNvPr>
            <p:cNvCxnSpPr/>
            <p:nvPr/>
          </p:nvCxnSpPr>
          <p:spPr>
            <a:xfrm flipV="1">
              <a:off x="6941227"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87911E2-4676-1041-AC82-896E82DBBF94}"/>
              </a:ext>
            </a:extLst>
          </p:cNvPr>
          <p:cNvGrpSpPr/>
          <p:nvPr/>
        </p:nvGrpSpPr>
        <p:grpSpPr>
          <a:xfrm>
            <a:off x="5664299" y="2071632"/>
            <a:ext cx="2296261" cy="1074980"/>
            <a:chOff x="7552398" y="2762175"/>
            <a:chExt cx="3061681" cy="1433307"/>
          </a:xfrm>
        </p:grpSpPr>
        <p:sp>
          <p:nvSpPr>
            <p:cNvPr id="306" name="Freeform 305">
              <a:extLst>
                <a:ext uri="{FF2B5EF4-FFF2-40B4-BE49-F238E27FC236}">
                  <a16:creationId xmlns:a16="http://schemas.microsoft.com/office/drawing/2014/main" id="{A047DABE-6D91-2B46-B457-9C4D910EAC34}"/>
                </a:ext>
              </a:extLst>
            </p:cNvPr>
            <p:cNvSpPr/>
            <p:nvPr/>
          </p:nvSpPr>
          <p:spPr>
            <a:xfrm flipH="1">
              <a:off x="9104671" y="2771139"/>
              <a:ext cx="1509408" cy="1424343"/>
            </a:xfrm>
            <a:custGeom>
              <a:avLst/>
              <a:gdLst>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Lst>
              <a:ahLst/>
              <a:cxnLst>
                <a:cxn ang="0">
                  <a:pos x="connsiteX0" y="connsiteY0"/>
                </a:cxn>
                <a:cxn ang="0">
                  <a:pos x="connsiteX1" y="connsiteY1"/>
                </a:cxn>
              </a:cxnLst>
              <a:rect l="l" t="t" r="r" b="b"/>
              <a:pathLst>
                <a:path w="1509408" h="1378340">
                  <a:moveTo>
                    <a:pt x="1509408" y="1378340"/>
                  </a:moveTo>
                  <a:cubicBezTo>
                    <a:pt x="1268229" y="509348"/>
                    <a:pt x="882368" y="54174"/>
                    <a:pt x="0" y="0"/>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307" name="Freeform 306">
              <a:extLst>
                <a:ext uri="{FF2B5EF4-FFF2-40B4-BE49-F238E27FC236}">
                  <a16:creationId xmlns:a16="http://schemas.microsoft.com/office/drawing/2014/main" id="{268EAC65-5523-F449-A3E7-F1059BFF90A8}"/>
                </a:ext>
              </a:extLst>
            </p:cNvPr>
            <p:cNvSpPr/>
            <p:nvPr/>
          </p:nvSpPr>
          <p:spPr>
            <a:xfrm>
              <a:off x="7552398" y="2762175"/>
              <a:ext cx="1509408" cy="1424343"/>
            </a:xfrm>
            <a:custGeom>
              <a:avLst/>
              <a:gdLst>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Lst>
              <a:ahLst/>
              <a:cxnLst>
                <a:cxn ang="0">
                  <a:pos x="connsiteX0" y="connsiteY0"/>
                </a:cxn>
                <a:cxn ang="0">
                  <a:pos x="connsiteX1" y="connsiteY1"/>
                </a:cxn>
              </a:cxnLst>
              <a:rect l="l" t="t" r="r" b="b"/>
              <a:pathLst>
                <a:path w="1509408" h="1378340">
                  <a:moveTo>
                    <a:pt x="1509408" y="1378340"/>
                  </a:moveTo>
                  <a:cubicBezTo>
                    <a:pt x="1268229" y="509348"/>
                    <a:pt x="882368" y="54174"/>
                    <a:pt x="0" y="0"/>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grpSp>
        <p:nvGrpSpPr>
          <p:cNvPr id="308" name="Group 307">
            <a:extLst>
              <a:ext uri="{FF2B5EF4-FFF2-40B4-BE49-F238E27FC236}">
                <a16:creationId xmlns:a16="http://schemas.microsoft.com/office/drawing/2014/main" id="{CDE6A3E2-3661-2F4D-A6C8-724B4A3D05ED}"/>
              </a:ext>
            </a:extLst>
          </p:cNvPr>
          <p:cNvGrpSpPr/>
          <p:nvPr/>
        </p:nvGrpSpPr>
        <p:grpSpPr>
          <a:xfrm>
            <a:off x="5571432" y="2007987"/>
            <a:ext cx="2563742" cy="1278763"/>
            <a:chOff x="7428575" y="2677315"/>
            <a:chExt cx="3418322" cy="1705017"/>
          </a:xfrm>
        </p:grpSpPr>
        <p:sp>
          <p:nvSpPr>
            <p:cNvPr id="309" name="Freeform 308">
              <a:extLst>
                <a:ext uri="{FF2B5EF4-FFF2-40B4-BE49-F238E27FC236}">
                  <a16:creationId xmlns:a16="http://schemas.microsoft.com/office/drawing/2014/main" id="{B47BEEA4-E4B8-A64E-885F-14003C8F5A1B}"/>
                </a:ext>
              </a:extLst>
            </p:cNvPr>
            <p:cNvSpPr/>
            <p:nvPr/>
          </p:nvSpPr>
          <p:spPr>
            <a:xfrm>
              <a:off x="9335149" y="2701273"/>
              <a:ext cx="1406838" cy="168105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Lst>
              <a:ahLst/>
              <a:cxnLst>
                <a:cxn ang="0">
                  <a:pos x="connsiteX0" y="connsiteY0"/>
                </a:cxn>
                <a:cxn ang="0">
                  <a:pos x="connsiteX1" y="connsiteY1"/>
                </a:cxn>
                <a:cxn ang="0">
                  <a:pos x="connsiteX2" y="connsiteY2"/>
                </a:cxn>
                <a:cxn ang="0">
                  <a:pos x="connsiteX3" y="connsiteY3"/>
                </a:cxn>
              </a:cxnLst>
              <a:rect l="l" t="t" r="r" b="b"/>
              <a:pathLst>
                <a:path w="1541303" h="1681059">
                  <a:moveTo>
                    <a:pt x="0" y="1681059"/>
                  </a:moveTo>
                  <a:lnTo>
                    <a:pt x="539056" y="1465436"/>
                  </a:lnTo>
                  <a:lnTo>
                    <a:pt x="1541303" y="1445471"/>
                  </a:lnTo>
                  <a:lnTo>
                    <a:pt x="1525331" y="0"/>
                  </a:lnTo>
                </a:path>
              </a:pathLst>
            </a:custGeom>
            <a:noFill/>
            <a:ln w="4445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310" name="Freeform 309">
              <a:extLst>
                <a:ext uri="{FF2B5EF4-FFF2-40B4-BE49-F238E27FC236}">
                  <a16:creationId xmlns:a16="http://schemas.microsoft.com/office/drawing/2014/main" id="{304AE042-2E8A-D141-BC94-ED99460E627E}"/>
                </a:ext>
              </a:extLst>
            </p:cNvPr>
            <p:cNvSpPr/>
            <p:nvPr/>
          </p:nvSpPr>
          <p:spPr>
            <a:xfrm>
              <a:off x="7473006" y="2677315"/>
              <a:ext cx="1446868" cy="1701024"/>
            </a:xfrm>
            <a:custGeom>
              <a:avLst/>
              <a:gdLst>
                <a:gd name="connsiteX0" fmla="*/ 0 w 1549289"/>
                <a:gd name="connsiteY0" fmla="*/ 0 h 1701024"/>
                <a:gd name="connsiteX1" fmla="*/ 0 w 1549289"/>
                <a:gd name="connsiteY1" fmla="*/ 1485401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85401 h 1701024"/>
                <a:gd name="connsiteX3" fmla="*/ 1549289 w 1549289"/>
                <a:gd name="connsiteY3" fmla="*/ 1701024 h 1701024"/>
              </a:gdLst>
              <a:ahLst/>
              <a:cxnLst>
                <a:cxn ang="0">
                  <a:pos x="connsiteX0" y="connsiteY0"/>
                </a:cxn>
                <a:cxn ang="0">
                  <a:pos x="connsiteX1" y="connsiteY1"/>
                </a:cxn>
                <a:cxn ang="0">
                  <a:pos x="connsiteX2" y="connsiteY2"/>
                </a:cxn>
                <a:cxn ang="0">
                  <a:pos x="connsiteX3" y="connsiteY3"/>
                </a:cxn>
              </a:cxnLst>
              <a:rect l="l" t="t" r="r" b="b"/>
              <a:pathLst>
                <a:path w="1549289" h="1701024">
                  <a:moveTo>
                    <a:pt x="0" y="0"/>
                  </a:moveTo>
                  <a:lnTo>
                    <a:pt x="7986" y="1481408"/>
                  </a:lnTo>
                  <a:lnTo>
                    <a:pt x="1030198" y="1485401"/>
                  </a:lnTo>
                  <a:lnTo>
                    <a:pt x="1549289" y="1701024"/>
                  </a:lnTo>
                </a:path>
              </a:pathLst>
            </a:custGeom>
            <a:noFill/>
            <a:ln w="3810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311" name="TextBox 310">
              <a:extLst>
                <a:ext uri="{FF2B5EF4-FFF2-40B4-BE49-F238E27FC236}">
                  <a16:creationId xmlns:a16="http://schemas.microsoft.com/office/drawing/2014/main" id="{272D3047-A7CC-1745-B040-00D1E25997AF}"/>
                </a:ext>
              </a:extLst>
            </p:cNvPr>
            <p:cNvSpPr txBox="1"/>
            <p:nvPr/>
          </p:nvSpPr>
          <p:spPr>
            <a:xfrm>
              <a:off x="10184578" y="3556613"/>
              <a:ext cx="662319" cy="400109"/>
            </a:xfrm>
            <a:prstGeom prst="rect">
              <a:avLst/>
            </a:prstGeom>
            <a:noFill/>
          </p:spPr>
          <p:txBody>
            <a:bodyPr wrap="none" rtlCol="0">
              <a:spAutoFit/>
            </a:bodyPr>
            <a:lstStyle/>
            <a:p>
              <a:pPr defTabSz="685800">
                <a:buClrTx/>
                <a:defRPr/>
              </a:pPr>
              <a:r>
                <a:rPr lang="en-US" sz="1350" kern="1200" dirty="0">
                  <a:solidFill>
                    <a:srgbClr val="5B9BD5">
                      <a:lumMod val="75000"/>
                    </a:srgbClr>
                  </a:solidFill>
                  <a:latin typeface="Calibri"/>
                  <a:ea typeface="+mn-ea"/>
                  <a:cs typeface="+mn-cs"/>
                </a:rPr>
                <a:t>data</a:t>
              </a:r>
            </a:p>
          </p:txBody>
        </p:sp>
        <p:sp>
          <p:nvSpPr>
            <p:cNvPr id="312" name="TextBox 311">
              <a:extLst>
                <a:ext uri="{FF2B5EF4-FFF2-40B4-BE49-F238E27FC236}">
                  <a16:creationId xmlns:a16="http://schemas.microsoft.com/office/drawing/2014/main" id="{BBCAFBB0-6D98-9742-AB87-26B3EE90BCAB}"/>
                </a:ext>
              </a:extLst>
            </p:cNvPr>
            <p:cNvSpPr txBox="1"/>
            <p:nvPr/>
          </p:nvSpPr>
          <p:spPr>
            <a:xfrm>
              <a:off x="7428575" y="3517694"/>
              <a:ext cx="662319" cy="400109"/>
            </a:xfrm>
            <a:prstGeom prst="rect">
              <a:avLst/>
            </a:prstGeom>
            <a:noFill/>
          </p:spPr>
          <p:txBody>
            <a:bodyPr wrap="none" rtlCol="0">
              <a:spAutoFit/>
            </a:bodyPr>
            <a:lstStyle/>
            <a:p>
              <a:pPr defTabSz="685800">
                <a:buClrTx/>
                <a:defRPr/>
              </a:pPr>
              <a:r>
                <a:rPr lang="en-US" sz="1350" kern="1200" dirty="0">
                  <a:solidFill>
                    <a:srgbClr val="5B9BD5">
                      <a:lumMod val="75000"/>
                    </a:srgbClr>
                  </a:solidFill>
                  <a:latin typeface="Calibri"/>
                  <a:ea typeface="+mn-ea"/>
                  <a:cs typeface="+mn-cs"/>
                </a:rPr>
                <a:t>data</a:t>
              </a:r>
            </a:p>
          </p:txBody>
        </p:sp>
      </p:grpSp>
      <p:grpSp>
        <p:nvGrpSpPr>
          <p:cNvPr id="313" name="Group 312">
            <a:extLst>
              <a:ext uri="{FF2B5EF4-FFF2-40B4-BE49-F238E27FC236}">
                <a16:creationId xmlns:a16="http://schemas.microsoft.com/office/drawing/2014/main" id="{5DFB8599-7DDC-8447-ADE3-2DAD2C0402AB}"/>
              </a:ext>
            </a:extLst>
          </p:cNvPr>
          <p:cNvGrpSpPr/>
          <p:nvPr/>
        </p:nvGrpSpPr>
        <p:grpSpPr>
          <a:xfrm>
            <a:off x="5099714" y="2018433"/>
            <a:ext cx="3538638" cy="1370632"/>
            <a:chOff x="6799618" y="2691243"/>
            <a:chExt cx="4718184" cy="1827509"/>
          </a:xfrm>
        </p:grpSpPr>
        <p:sp>
          <p:nvSpPr>
            <p:cNvPr id="314" name="Freeform 313">
              <a:extLst>
                <a:ext uri="{FF2B5EF4-FFF2-40B4-BE49-F238E27FC236}">
                  <a16:creationId xmlns:a16="http://schemas.microsoft.com/office/drawing/2014/main" id="{67AC42C5-3F9E-0D4E-B80B-DB0208D256F0}"/>
                </a:ext>
              </a:extLst>
            </p:cNvPr>
            <p:cNvSpPr/>
            <p:nvPr/>
          </p:nvSpPr>
          <p:spPr>
            <a:xfrm>
              <a:off x="7353946" y="2691243"/>
              <a:ext cx="3498244" cy="182750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 name="connsiteX0" fmla="*/ 0 w 1541303"/>
                <a:gd name="connsiteY0" fmla="*/ 1681059 h 1681059"/>
                <a:gd name="connsiteX1" fmla="*/ 539056 w 1541303"/>
                <a:gd name="connsiteY1" fmla="*/ 1465436 h 1681059"/>
                <a:gd name="connsiteX2" fmla="*/ 920408 w 1541303"/>
                <a:gd name="connsiteY2" fmla="*/ 1455758 h 1681059"/>
                <a:gd name="connsiteX3" fmla="*/ 1541303 w 1541303"/>
                <a:gd name="connsiteY3" fmla="*/ 1445471 h 1681059"/>
                <a:gd name="connsiteX4" fmla="*/ 1525331 w 1541303"/>
                <a:gd name="connsiteY4" fmla="*/ 0 h 1681059"/>
                <a:gd name="connsiteX0" fmla="*/ 0 w 1541303"/>
                <a:gd name="connsiteY0" fmla="*/ 1681059 h 1681059"/>
                <a:gd name="connsiteX1" fmla="*/ 373242 w 1541303"/>
                <a:gd name="connsiteY1" fmla="*/ 1536549 h 1681059"/>
                <a:gd name="connsiteX2" fmla="*/ 539056 w 1541303"/>
                <a:gd name="connsiteY2" fmla="*/ 1465436 h 1681059"/>
                <a:gd name="connsiteX3" fmla="*/ 920408 w 1541303"/>
                <a:gd name="connsiteY3" fmla="*/ 1455758 h 1681059"/>
                <a:gd name="connsiteX4" fmla="*/ 1541303 w 1541303"/>
                <a:gd name="connsiteY4" fmla="*/ 1445471 h 1681059"/>
                <a:gd name="connsiteX5" fmla="*/ 1525331 w 1541303"/>
                <a:gd name="connsiteY5" fmla="*/ 0 h 1681059"/>
                <a:gd name="connsiteX0" fmla="*/ 0 w 1541303"/>
                <a:gd name="connsiteY0" fmla="*/ 1681059 h 1681059"/>
                <a:gd name="connsiteX1" fmla="*/ 373242 w 1541303"/>
                <a:gd name="connsiteY1" fmla="*/ 1536549 h 1681059"/>
                <a:gd name="connsiteX2" fmla="*/ 232427 w 1541303"/>
                <a:gd name="connsiteY2" fmla="*/ 1591633 h 1681059"/>
                <a:gd name="connsiteX3" fmla="*/ 539056 w 1541303"/>
                <a:gd name="connsiteY3" fmla="*/ 1465436 h 1681059"/>
                <a:gd name="connsiteX4" fmla="*/ 920408 w 1541303"/>
                <a:gd name="connsiteY4" fmla="*/ 1455758 h 1681059"/>
                <a:gd name="connsiteX5" fmla="*/ 1541303 w 1541303"/>
                <a:gd name="connsiteY5" fmla="*/ 1445471 h 1681059"/>
                <a:gd name="connsiteX6" fmla="*/ 1525331 w 1541303"/>
                <a:gd name="connsiteY6" fmla="*/ 0 h 1681059"/>
                <a:gd name="connsiteX0" fmla="*/ 0 w 3882856"/>
                <a:gd name="connsiteY0" fmla="*/ 142370 h 1591633"/>
                <a:gd name="connsiteX1" fmla="*/ 2714795 w 3882856"/>
                <a:gd name="connsiteY1" fmla="*/ 1536549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0 w 3882856"/>
                <a:gd name="connsiteY0" fmla="*/ 142370 h 1591633"/>
                <a:gd name="connsiteX1" fmla="*/ 2163604 w 3882856"/>
                <a:gd name="connsiteY1" fmla="*/ 1510843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33110 w 3915966"/>
                <a:gd name="connsiteY0" fmla="*/ 142370 h 1591633"/>
                <a:gd name="connsiteX1" fmla="*/ 0 w 3915966"/>
                <a:gd name="connsiteY1" fmla="*/ 1510843 h 1591633"/>
                <a:gd name="connsiteX2" fmla="*/ 2607090 w 3915966"/>
                <a:gd name="connsiteY2" fmla="*/ 1591633 h 1591633"/>
                <a:gd name="connsiteX3" fmla="*/ 2913719 w 3915966"/>
                <a:gd name="connsiteY3" fmla="*/ 1465436 h 1591633"/>
                <a:gd name="connsiteX4" fmla="*/ 3295071 w 3915966"/>
                <a:gd name="connsiteY4" fmla="*/ 1455758 h 1591633"/>
                <a:gd name="connsiteX5" fmla="*/ 3915966 w 3915966"/>
                <a:gd name="connsiteY5" fmla="*/ 1445471 h 1591633"/>
                <a:gd name="connsiteX6" fmla="*/ 3899994 w 3915966"/>
                <a:gd name="connsiteY6" fmla="*/ 0 h 1591633"/>
                <a:gd name="connsiteX0" fmla="*/ 33110 w 3915966"/>
                <a:gd name="connsiteY0" fmla="*/ 142370 h 1510843"/>
                <a:gd name="connsiteX1" fmla="*/ 0 w 3915966"/>
                <a:gd name="connsiteY1" fmla="*/ 1510843 h 1510843"/>
                <a:gd name="connsiteX2" fmla="*/ 1263312 w 3915966"/>
                <a:gd name="connsiteY2" fmla="*/ 1477792 h 1510843"/>
                <a:gd name="connsiteX3" fmla="*/ 2913719 w 3915966"/>
                <a:gd name="connsiteY3" fmla="*/ 1465436 h 1510843"/>
                <a:gd name="connsiteX4" fmla="*/ 3295071 w 3915966"/>
                <a:gd name="connsiteY4" fmla="*/ 1455758 h 1510843"/>
                <a:gd name="connsiteX5" fmla="*/ 3915966 w 3915966"/>
                <a:gd name="connsiteY5" fmla="*/ 1445471 h 1510843"/>
                <a:gd name="connsiteX6" fmla="*/ 3899994 w 3915966"/>
                <a:gd name="connsiteY6" fmla="*/ 0 h 1510843"/>
                <a:gd name="connsiteX0" fmla="*/ 33110 w 3915966"/>
                <a:gd name="connsiteY0" fmla="*/ 142370 h 1510843"/>
                <a:gd name="connsiteX1" fmla="*/ 0 w 3915966"/>
                <a:gd name="connsiteY1" fmla="*/ 1510843 h 1510843"/>
                <a:gd name="connsiteX2" fmla="*/ 1263312 w 3915966"/>
                <a:gd name="connsiteY2" fmla="*/ 1477792 h 1510843"/>
                <a:gd name="connsiteX3" fmla="*/ 2373740 w 3915966"/>
                <a:gd name="connsiteY3" fmla="*/ 1470447 h 1510843"/>
                <a:gd name="connsiteX4" fmla="*/ 2913719 w 3915966"/>
                <a:gd name="connsiteY4" fmla="*/ 1465436 h 1510843"/>
                <a:gd name="connsiteX5" fmla="*/ 3295071 w 3915966"/>
                <a:gd name="connsiteY5" fmla="*/ 1455758 h 1510843"/>
                <a:gd name="connsiteX6" fmla="*/ 3915966 w 3915966"/>
                <a:gd name="connsiteY6" fmla="*/ 1445471 h 1510843"/>
                <a:gd name="connsiteX7" fmla="*/ 3899994 w 3915966"/>
                <a:gd name="connsiteY7" fmla="*/ 0 h 1510843"/>
                <a:gd name="connsiteX0" fmla="*/ 33110 w 3915966"/>
                <a:gd name="connsiteY0" fmla="*/ 142370 h 1676095"/>
                <a:gd name="connsiteX1" fmla="*/ 0 w 3915966"/>
                <a:gd name="connsiteY1" fmla="*/ 1510843 h 1676095"/>
                <a:gd name="connsiteX2" fmla="*/ 1263312 w 3915966"/>
                <a:gd name="connsiteY2" fmla="*/ 1477792 h 1676095"/>
                <a:gd name="connsiteX3" fmla="*/ 2192692 w 3915966"/>
                <a:gd name="connsiteY3" fmla="*/ 1676095 h 1676095"/>
                <a:gd name="connsiteX4" fmla="*/ 2913719 w 3915966"/>
                <a:gd name="connsiteY4" fmla="*/ 1465436 h 1676095"/>
                <a:gd name="connsiteX5" fmla="*/ 3295071 w 3915966"/>
                <a:gd name="connsiteY5" fmla="*/ 1455758 h 1676095"/>
                <a:gd name="connsiteX6" fmla="*/ 3915966 w 3915966"/>
                <a:gd name="connsiteY6" fmla="*/ 1445471 h 1676095"/>
                <a:gd name="connsiteX7" fmla="*/ 3899994 w 3915966"/>
                <a:gd name="connsiteY7"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609316 w 3915966"/>
                <a:gd name="connsiteY3" fmla="*/ 1551238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589200 w 3915966"/>
                <a:gd name="connsiteY3" fmla="*/ 1661407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17017 w 3915966"/>
                <a:gd name="connsiteY0" fmla="*/ 0 h 1838525"/>
                <a:gd name="connsiteX1" fmla="*/ 0 w 3915966"/>
                <a:gd name="connsiteY1" fmla="*/ 1673273 h 1838525"/>
                <a:gd name="connsiteX2" fmla="*/ 1263312 w 3915966"/>
                <a:gd name="connsiteY2" fmla="*/ 1640222 h 1838525"/>
                <a:gd name="connsiteX3" fmla="*/ 1589200 w 3915966"/>
                <a:gd name="connsiteY3" fmla="*/ 1823837 h 1838525"/>
                <a:gd name="connsiteX4" fmla="*/ 2192692 w 3915966"/>
                <a:gd name="connsiteY4" fmla="*/ 1838525 h 1838525"/>
                <a:gd name="connsiteX5" fmla="*/ 2913719 w 3915966"/>
                <a:gd name="connsiteY5" fmla="*/ 1627866 h 1838525"/>
                <a:gd name="connsiteX6" fmla="*/ 3295071 w 3915966"/>
                <a:gd name="connsiteY6" fmla="*/ 1618188 h 1838525"/>
                <a:gd name="connsiteX7" fmla="*/ 3915966 w 3915966"/>
                <a:gd name="connsiteY7" fmla="*/ 1607901 h 1838525"/>
                <a:gd name="connsiteX8" fmla="*/ 3899994 w 3915966"/>
                <a:gd name="connsiteY8" fmla="*/ 162430 h 1838525"/>
                <a:gd name="connsiteX0" fmla="*/ 0 w 3898949"/>
                <a:gd name="connsiteY0" fmla="*/ 0 h 1838525"/>
                <a:gd name="connsiteX1" fmla="*/ 19193 w 3898949"/>
                <a:gd name="connsiteY1" fmla="*/ 1581465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5137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9969 w 3898949"/>
                <a:gd name="connsiteY2" fmla="*/ 1566776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81465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9248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896702 w 3898949"/>
                <a:gd name="connsiteY5" fmla="*/ 1627866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69708 w 3898949"/>
                <a:gd name="connsiteY8" fmla="*/ 113985 h 1827509"/>
                <a:gd name="connsiteX0" fmla="*/ 0 w 3869708"/>
                <a:gd name="connsiteY0" fmla="*/ 0 h 1827509"/>
                <a:gd name="connsiteX1" fmla="*/ 15169 w 3869708"/>
                <a:gd name="connsiteY1" fmla="*/ 1588809 h 1827509"/>
                <a:gd name="connsiteX2" fmla="*/ 1185946 w 3869708"/>
                <a:gd name="connsiteY2" fmla="*/ 1592482 h 1827509"/>
                <a:gd name="connsiteX3" fmla="*/ 1572183 w 3869708"/>
                <a:gd name="connsiteY3" fmla="*/ 1823837 h 1827509"/>
                <a:gd name="connsiteX4" fmla="*/ 2147513 w 3869708"/>
                <a:gd name="connsiteY4" fmla="*/ 1827509 h 1827509"/>
                <a:gd name="connsiteX5" fmla="*/ 2727724 w 3869708"/>
                <a:gd name="connsiteY5" fmla="*/ 1591143 h 1827509"/>
                <a:gd name="connsiteX6" fmla="*/ 3278054 w 3869708"/>
                <a:gd name="connsiteY6" fmla="*/ 1618188 h 1827509"/>
                <a:gd name="connsiteX7" fmla="*/ 3839239 w 3869708"/>
                <a:gd name="connsiteY7" fmla="*/ 1565511 h 1827509"/>
                <a:gd name="connsiteX8" fmla="*/ 3869708 w 3869708"/>
                <a:gd name="connsiteY8" fmla="*/ 113985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278054 w 3839239"/>
                <a:gd name="connsiteY6" fmla="*/ 1618188 h 1827509"/>
                <a:gd name="connsiteX7" fmla="*/ 3839239 w 3839239"/>
                <a:gd name="connsiteY7" fmla="*/ 1565511 h 1827509"/>
                <a:gd name="connsiteX8" fmla="*/ 3829902 w 3839239"/>
                <a:gd name="connsiteY8" fmla="*/ 126097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839239 w 3839239"/>
                <a:gd name="connsiteY6" fmla="*/ 1565511 h 1827509"/>
                <a:gd name="connsiteX7" fmla="*/ 3829902 w 3839239"/>
                <a:gd name="connsiteY7" fmla="*/ 126097 h 1827509"/>
                <a:gd name="connsiteX0" fmla="*/ 0 w 3832605"/>
                <a:gd name="connsiteY0" fmla="*/ 0 h 1827509"/>
                <a:gd name="connsiteX1" fmla="*/ 15169 w 3832605"/>
                <a:gd name="connsiteY1" fmla="*/ 1588809 h 1827509"/>
                <a:gd name="connsiteX2" fmla="*/ 1185946 w 3832605"/>
                <a:gd name="connsiteY2" fmla="*/ 1592482 h 1827509"/>
                <a:gd name="connsiteX3" fmla="*/ 1572183 w 3832605"/>
                <a:gd name="connsiteY3" fmla="*/ 1823837 h 1827509"/>
                <a:gd name="connsiteX4" fmla="*/ 2147513 w 3832605"/>
                <a:gd name="connsiteY4" fmla="*/ 1827509 h 1827509"/>
                <a:gd name="connsiteX5" fmla="*/ 2727724 w 3832605"/>
                <a:gd name="connsiteY5" fmla="*/ 1591143 h 1827509"/>
                <a:gd name="connsiteX6" fmla="*/ 3832605 w 3832605"/>
                <a:gd name="connsiteY6" fmla="*/ 1589734 h 1827509"/>
                <a:gd name="connsiteX7" fmla="*/ 3829902 w 3832605"/>
                <a:gd name="connsiteY7" fmla="*/ 126097 h 182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2605" h="1827509">
                  <a:moveTo>
                    <a:pt x="0" y="0"/>
                  </a:moveTo>
                  <a:lnTo>
                    <a:pt x="15169" y="1588809"/>
                  </a:lnTo>
                  <a:lnTo>
                    <a:pt x="1185946" y="1592482"/>
                  </a:lnTo>
                  <a:lnTo>
                    <a:pt x="1572183" y="1823837"/>
                  </a:lnTo>
                  <a:lnTo>
                    <a:pt x="2147513" y="1827509"/>
                  </a:lnTo>
                  <a:lnTo>
                    <a:pt x="2727724" y="1591143"/>
                  </a:lnTo>
                  <a:lnTo>
                    <a:pt x="3832605" y="1589734"/>
                  </a:lnTo>
                  <a:cubicBezTo>
                    <a:pt x="3829493" y="1109929"/>
                    <a:pt x="3833014" y="605902"/>
                    <a:pt x="3829902" y="126097"/>
                  </a:cubicBezTo>
                </a:path>
              </a:pathLst>
            </a:custGeom>
            <a:noFill/>
            <a:ln w="25400">
              <a:solidFill>
                <a:srgbClr val="00B05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315" name="TextBox 314">
              <a:extLst>
                <a:ext uri="{FF2B5EF4-FFF2-40B4-BE49-F238E27FC236}">
                  <a16:creationId xmlns:a16="http://schemas.microsoft.com/office/drawing/2014/main" id="{4B1BE921-31E4-C342-B3CD-DD49B4829966}"/>
                </a:ext>
              </a:extLst>
            </p:cNvPr>
            <p:cNvSpPr txBox="1"/>
            <p:nvPr/>
          </p:nvSpPr>
          <p:spPr>
            <a:xfrm>
              <a:off x="6799618" y="3650736"/>
              <a:ext cx="708399" cy="400109"/>
            </a:xfrm>
            <a:prstGeom prst="rect">
              <a:avLst/>
            </a:prstGeom>
            <a:noFill/>
          </p:spPr>
          <p:txBody>
            <a:bodyPr wrap="none" rtlCol="0">
              <a:spAutoFit/>
            </a:bodyPr>
            <a:lstStyle/>
            <a:p>
              <a:pPr defTabSz="685800">
                <a:buClrTx/>
                <a:defRPr/>
              </a:pPr>
              <a:r>
                <a:rPr lang="en-US" sz="1350" kern="1200" dirty="0">
                  <a:solidFill>
                    <a:srgbClr val="00B050"/>
                  </a:solidFill>
                  <a:latin typeface="Calibri"/>
                  <a:ea typeface="+mn-ea"/>
                  <a:cs typeface="+mn-cs"/>
                </a:rPr>
                <a:t>ACKs</a:t>
              </a:r>
            </a:p>
          </p:txBody>
        </p:sp>
        <p:sp>
          <p:nvSpPr>
            <p:cNvPr id="316" name="TextBox 315">
              <a:extLst>
                <a:ext uri="{FF2B5EF4-FFF2-40B4-BE49-F238E27FC236}">
                  <a16:creationId xmlns:a16="http://schemas.microsoft.com/office/drawing/2014/main" id="{E8B4DCFA-3A87-864C-A054-ED417A34E19F}"/>
                </a:ext>
              </a:extLst>
            </p:cNvPr>
            <p:cNvSpPr txBox="1"/>
            <p:nvPr/>
          </p:nvSpPr>
          <p:spPr>
            <a:xfrm>
              <a:off x="10809403" y="3772400"/>
              <a:ext cx="708399" cy="400109"/>
            </a:xfrm>
            <a:prstGeom prst="rect">
              <a:avLst/>
            </a:prstGeom>
            <a:noFill/>
          </p:spPr>
          <p:txBody>
            <a:bodyPr wrap="none" rtlCol="0">
              <a:spAutoFit/>
            </a:bodyPr>
            <a:lstStyle/>
            <a:p>
              <a:pPr defTabSz="685800">
                <a:buClrTx/>
                <a:defRPr/>
              </a:pPr>
              <a:r>
                <a:rPr lang="en-US" sz="1350" kern="1200" dirty="0">
                  <a:solidFill>
                    <a:srgbClr val="00B050"/>
                  </a:solidFill>
                  <a:latin typeface="Calibri"/>
                  <a:ea typeface="+mn-ea"/>
                  <a:cs typeface="+mn-cs"/>
                </a:rPr>
                <a:t>ACKs</a:t>
              </a:r>
            </a:p>
          </p:txBody>
        </p:sp>
      </p:grpSp>
      <p:sp>
        <p:nvSpPr>
          <p:cNvPr id="2" name="TextBox 1">
            <a:extLst>
              <a:ext uri="{FF2B5EF4-FFF2-40B4-BE49-F238E27FC236}">
                <a16:creationId xmlns:a16="http://schemas.microsoft.com/office/drawing/2014/main" id="{CFA18EA5-E5A9-6043-B7D4-AA1698F72E02}"/>
              </a:ext>
            </a:extLst>
          </p:cNvPr>
          <p:cNvSpPr txBox="1"/>
          <p:nvPr/>
        </p:nvSpPr>
        <p:spPr>
          <a:xfrm>
            <a:off x="6045916" y="1967068"/>
            <a:ext cx="1621470" cy="276999"/>
          </a:xfrm>
          <a:prstGeom prst="rect">
            <a:avLst/>
          </a:prstGeom>
          <a:noFill/>
        </p:spPr>
        <p:txBody>
          <a:bodyPr wrap="none" rtlCol="0">
            <a:spAutoFit/>
          </a:bodyPr>
          <a:lstStyle/>
          <a:p>
            <a:pPr defTabSz="685800">
              <a:buClrTx/>
              <a:defRPr/>
            </a:pPr>
            <a:r>
              <a:rPr lang="en-US" sz="1200" kern="1200" dirty="0">
                <a:solidFill>
                  <a:srgbClr val="C00000"/>
                </a:solidFill>
                <a:latin typeface="Calibri"/>
                <a:ea typeface="+mn-ea"/>
                <a:cs typeface="+mn-cs"/>
              </a:rPr>
              <a:t>explicit congestion info</a:t>
            </a:r>
          </a:p>
        </p:txBody>
      </p:sp>
      <p:sp>
        <p:nvSpPr>
          <p:cNvPr id="133" name="Rectangle 3">
            <a:extLst>
              <a:ext uri="{FF2B5EF4-FFF2-40B4-BE49-F238E27FC236}">
                <a16:creationId xmlns:a16="http://schemas.microsoft.com/office/drawing/2014/main" id="{5D568CC7-EA67-7743-9944-2BC5136F529F}"/>
              </a:ext>
            </a:extLst>
          </p:cNvPr>
          <p:cNvSpPr txBox="1">
            <a:spLocks noChangeArrowheads="1"/>
          </p:cNvSpPr>
          <p:nvPr/>
        </p:nvSpPr>
        <p:spPr>
          <a:xfrm>
            <a:off x="523568" y="1364226"/>
            <a:ext cx="4336026" cy="2866078"/>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None/>
              <a:defRPr/>
            </a:pPr>
            <a:r>
              <a:rPr lang="en-US" sz="2625" dirty="0">
                <a:solidFill>
                  <a:srgbClr val="C00000"/>
                </a:solidFill>
                <a:latin typeface="Calibri"/>
              </a:rPr>
              <a:t>Network-assisted congestion control:</a:t>
            </a:r>
          </a:p>
          <a:p>
            <a:pPr marL="305991" indent="-208360" defTabSz="685800">
              <a:spcBef>
                <a:spcPts val="750"/>
              </a:spcBef>
              <a:defRPr/>
            </a:pPr>
            <a:r>
              <a:rPr lang="en-US" sz="2250" dirty="0">
                <a:solidFill>
                  <a:prstClr val="black"/>
                </a:solidFill>
                <a:latin typeface="Calibri"/>
              </a:rPr>
              <a:t>routers provide </a:t>
            </a:r>
            <a:r>
              <a:rPr lang="en-US" sz="2250" i="1" dirty="0">
                <a:solidFill>
                  <a:srgbClr val="C00000"/>
                </a:solidFill>
                <a:latin typeface="Calibri"/>
              </a:rPr>
              <a:t>direct</a:t>
            </a:r>
            <a:r>
              <a:rPr lang="en-US" sz="2250" dirty="0">
                <a:solidFill>
                  <a:prstClr val="black"/>
                </a:solidFill>
                <a:latin typeface="Calibri"/>
              </a:rPr>
              <a:t> feedback to sending/receiving hosts with flows passing through congested router</a:t>
            </a:r>
          </a:p>
          <a:p>
            <a:pPr marL="305991" indent="-208360" defTabSz="685800">
              <a:spcBef>
                <a:spcPts val="750"/>
              </a:spcBef>
              <a:defRPr/>
            </a:pPr>
            <a:r>
              <a:rPr lang="en-US" sz="2250" dirty="0">
                <a:solidFill>
                  <a:prstClr val="black"/>
                </a:solidFill>
                <a:latin typeface="Calibri"/>
              </a:rPr>
              <a:t>may indicate congestion level or explicitly set sending rate</a:t>
            </a:r>
          </a:p>
        </p:txBody>
      </p:sp>
      <p:sp>
        <p:nvSpPr>
          <p:cNvPr id="142" name="Slide Number Placeholder 2">
            <a:extLst>
              <a:ext uri="{FF2B5EF4-FFF2-40B4-BE49-F238E27FC236}">
                <a16:creationId xmlns:a16="http://schemas.microsoft.com/office/drawing/2014/main" id="{2CD52159-2B0E-9F4A-977B-27EEC203D783}"/>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117</a:t>
            </a:fld>
            <a:endParaRPr lang="en-US" dirty="0"/>
          </a:p>
        </p:txBody>
      </p:sp>
    </p:spTree>
    <p:extLst>
      <p:ext uri="{BB962C8B-B14F-4D97-AF65-F5344CB8AC3E}">
        <p14:creationId xmlns:p14="http://schemas.microsoft.com/office/powerpoint/2010/main" val="382988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wipe(left)">
                                      <p:cBhvr>
                                        <p:cTn id="7" dur="1000"/>
                                        <p:tgtEl>
                                          <p:spTgt spid="308"/>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wipe(right)">
                                      <p:cBhvr>
                                        <p:cTn id="11" dur="1000"/>
                                        <p:tgtEl>
                                          <p:spTgt spid="3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7289">
                                            <p:txEl>
                                              <p:pRg st="0" end="0"/>
                                            </p:txEl>
                                          </p:spTgt>
                                        </p:tgtEl>
                                        <p:attrNameLst>
                                          <p:attrName>style.visibility</p:attrName>
                                        </p:attrNameLst>
                                      </p:cBhvr>
                                      <p:to>
                                        <p:strVal val="visible"/>
                                      </p:to>
                                    </p:set>
                                    <p:animEffect transition="in" filter="dissolve">
                                      <p:cBhvr>
                                        <p:cTn id="25" dur="500"/>
                                        <p:tgtEl>
                                          <p:spTgt spid="972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9" grpId="0" build="p"/>
      <p:bldP spid="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886700" cy="670967"/>
          </a:xfrm>
        </p:spPr>
        <p:txBody>
          <a:bodyPr>
            <a:normAutofit fontScale="90000"/>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99018" y="1060508"/>
            <a:ext cx="4963582" cy="3771809"/>
          </a:xfrm>
        </p:spPr>
        <p:txBody>
          <a:bodyPr>
            <a:normAutofit fontScale="85000" lnSpcReduction="10000"/>
          </a:bodyPr>
          <a:lstStyle/>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Transport-layer services</a:t>
            </a:r>
          </a:p>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Multiplexing and demultiplexing</a:t>
            </a:r>
          </a:p>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Connectionless transport: UDP</a:t>
            </a:r>
          </a:p>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Principles of reliable data transfer </a:t>
            </a:r>
          </a:p>
          <a:p>
            <a:pPr marL="302419" indent="-214313">
              <a:spcBef>
                <a:spcPts val="600"/>
              </a:spcBef>
              <a:buClr>
                <a:schemeClr val="bg1">
                  <a:lumMod val="75000"/>
                </a:schemeClr>
              </a:buClr>
            </a:pPr>
            <a:r>
              <a:rPr lang="en-US" sz="2400" dirty="0">
                <a:solidFill>
                  <a:schemeClr val="bg1">
                    <a:lumMod val="75000"/>
                  </a:schemeClr>
                </a:solidFill>
              </a:rPr>
              <a:t>Connection-oriented transport: TCP</a:t>
            </a:r>
          </a:p>
          <a:p>
            <a:pPr marL="302419" indent="-214313">
              <a:spcBef>
                <a:spcPts val="600"/>
              </a:spcBef>
              <a:buClr>
                <a:schemeClr val="bg1">
                  <a:lumMod val="75000"/>
                </a:schemeClr>
              </a:buClr>
            </a:pPr>
            <a:r>
              <a:rPr lang="en-US" sz="2400" dirty="0">
                <a:solidFill>
                  <a:schemeClr val="bg1">
                    <a:lumMod val="75000"/>
                  </a:schemeClr>
                </a:solidFill>
              </a:rPr>
              <a:t>Principles of congestion control</a:t>
            </a:r>
          </a:p>
          <a:p>
            <a:pPr marL="302419" indent="-214313">
              <a:spcBef>
                <a:spcPts val="600"/>
              </a:spcBef>
            </a:pPr>
            <a:r>
              <a:rPr lang="en-US" sz="2400" dirty="0"/>
              <a:t>TCP congestion control</a:t>
            </a:r>
          </a:p>
          <a:p>
            <a:pPr marL="302419" indent="-214313">
              <a:spcBef>
                <a:spcPts val="600"/>
              </a:spcBef>
            </a:pPr>
            <a:r>
              <a:rPr lang="en-US" sz="2400" dirty="0">
                <a:solidFill>
                  <a:schemeClr val="bg1">
                    <a:lumMod val="75000"/>
                  </a:schemeClr>
                </a:solidFill>
              </a:rPr>
              <a:t>Evolution of transport-layer functionality</a:t>
            </a:r>
            <a:endParaRPr lang="en-US" sz="2400" dirty="0"/>
          </a:p>
          <a:p>
            <a:pPr eaLnBrk="1" hangingPunct="1">
              <a:buFont typeface="Wingdings" panose="05000000000000000000" pitchFamily="2" charset="2"/>
              <a:buNone/>
            </a:pPr>
            <a:endParaRPr lang="en-US" altLang="en-US" dirty="0"/>
          </a:p>
        </p:txBody>
      </p:sp>
      <p:sp>
        <p:nvSpPr>
          <p:cNvPr id="3" name="Slide Number Placeholder 2">
            <a:extLst>
              <a:ext uri="{FF2B5EF4-FFF2-40B4-BE49-F238E27FC236}">
                <a16:creationId xmlns:a16="http://schemas.microsoft.com/office/drawing/2014/main" id="{7ED4EED6-AA2C-5A44-91DA-4CFB7A4AA241}"/>
              </a:ext>
            </a:extLst>
          </p:cNvPr>
          <p:cNvSpPr>
            <a:spLocks noGrp="1"/>
          </p:cNvSpPr>
          <p:nvPr>
            <p:ph type="sldNum" sz="quarter" idx="4"/>
          </p:nvPr>
        </p:nvSpPr>
        <p:spPr/>
        <p:txBody>
          <a:bodyPr/>
          <a:lstStyle/>
          <a:p>
            <a:r>
              <a:rPr lang="en-US" dirty="0"/>
              <a:t>Transport Layer: 3-</a:t>
            </a:r>
            <a:fld id="{C4204591-24BD-A542-B9D5-F8D8A88D2FEE}" type="slidenum">
              <a:rPr lang="en-US" smtClean="0"/>
              <a:pPr/>
              <a:t>118</a:t>
            </a:fld>
            <a:endParaRPr lang="en-US" dirty="0"/>
          </a:p>
        </p:txBody>
      </p:sp>
      <p:pic>
        <p:nvPicPr>
          <p:cNvPr id="6" name="Picture 5">
            <a:extLst>
              <a:ext uri="{FF2B5EF4-FFF2-40B4-BE49-F238E27FC236}">
                <a16:creationId xmlns:a16="http://schemas.microsoft.com/office/drawing/2014/main" id="{853F12A5-E6F0-8F46-A507-3CB3CDD11A7B}"/>
              </a:ext>
            </a:extLst>
          </p:cNvPr>
          <p:cNvPicPr>
            <a:picLocks noChangeAspect="1"/>
          </p:cNvPicPr>
          <p:nvPr/>
        </p:nvPicPr>
        <p:blipFill>
          <a:blip r:embed="rId3"/>
          <a:stretch>
            <a:fillRect/>
          </a:stretch>
        </p:blipFill>
        <p:spPr>
          <a:xfrm>
            <a:off x="5830747" y="970103"/>
            <a:ext cx="2743200" cy="2057400"/>
          </a:xfrm>
          <a:prstGeom prst="rect">
            <a:avLst/>
          </a:prstGeom>
        </p:spPr>
      </p:pic>
    </p:spTree>
    <p:extLst>
      <p:ext uri="{BB962C8B-B14F-4D97-AF65-F5344CB8AC3E}">
        <p14:creationId xmlns:p14="http://schemas.microsoft.com/office/powerpoint/2010/main" val="2352428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608542" y="193615"/>
            <a:ext cx="8544983" cy="670967"/>
          </a:xfrm>
        </p:spPr>
        <p:txBody>
          <a:bodyPr>
            <a:normAutofit fontScale="90000"/>
          </a:bodyPr>
          <a:lstStyle/>
          <a:p>
            <a:r>
              <a:rPr lang="en-US" sz="3600" dirty="0"/>
              <a:t>TCP congestion control: AIMD</a:t>
            </a:r>
            <a:endParaRPr lang="en-US" dirty="0"/>
          </a:p>
        </p:txBody>
      </p:sp>
      <p:sp>
        <p:nvSpPr>
          <p:cNvPr id="135" name="Rectangle 8">
            <a:extLst>
              <a:ext uri="{FF2B5EF4-FFF2-40B4-BE49-F238E27FC236}">
                <a16:creationId xmlns:a16="http://schemas.microsoft.com/office/drawing/2014/main" id="{C755821F-F513-514B-9B5B-FF9A16FD83AB}"/>
              </a:ext>
            </a:extLst>
          </p:cNvPr>
          <p:cNvSpPr>
            <a:spLocks noChangeArrowheads="1"/>
          </p:cNvSpPr>
          <p:nvPr/>
        </p:nvSpPr>
        <p:spPr bwMode="auto">
          <a:xfrm>
            <a:off x="676275" y="876300"/>
            <a:ext cx="7705725" cy="1085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19075" indent="-219075" defTabSz="685800">
              <a:lnSpc>
                <a:spcPct val="85000"/>
              </a:lnSpc>
              <a:spcBef>
                <a:spcPct val="20000"/>
              </a:spcBef>
              <a:buClr>
                <a:srgbClr val="000099"/>
              </a:buClr>
              <a:buSzPct val="100000"/>
              <a:buFont typeface="Wingdings" charset="2"/>
              <a:buChar char="§"/>
              <a:defRPr/>
            </a:pPr>
            <a:r>
              <a:rPr lang="en-US" sz="2100" i="1" kern="1200" dirty="0">
                <a:solidFill>
                  <a:srgbClr val="C00000"/>
                </a:solidFill>
                <a:latin typeface="Calibri" panose="020F0502020204030204"/>
                <a:ea typeface="ＭＳ Ｐゴシック" charset="0"/>
                <a:cs typeface="+mn-cs"/>
              </a:rPr>
              <a:t>approach: </a:t>
            </a:r>
            <a:r>
              <a:rPr lang="en-US" sz="2100" kern="1200" dirty="0">
                <a:solidFill>
                  <a:prstClr val="black"/>
                </a:solidFill>
                <a:latin typeface="Calibri" panose="020F0502020204030204"/>
                <a:ea typeface="ＭＳ Ｐゴシック" charset="0"/>
                <a:cs typeface="+mn-cs"/>
              </a:rPr>
              <a:t>senders can</a:t>
            </a:r>
            <a:r>
              <a:rPr lang="en-US" sz="2100" i="1" kern="1200" dirty="0">
                <a:solidFill>
                  <a:srgbClr val="FF0000"/>
                </a:solidFill>
                <a:latin typeface="Calibri" panose="020F0502020204030204"/>
                <a:ea typeface="ＭＳ Ｐゴシック" charset="0"/>
                <a:cs typeface="+mn-cs"/>
              </a:rPr>
              <a:t> </a:t>
            </a:r>
            <a:r>
              <a:rPr lang="en-US" sz="2100" kern="1200" dirty="0">
                <a:solidFill>
                  <a:prstClr val="black"/>
                </a:solidFill>
                <a:latin typeface="Calibri" panose="020F0502020204030204"/>
                <a:ea typeface="ＭＳ Ｐゴシック" charset="0"/>
                <a:cs typeface="+mn-cs"/>
              </a:rPr>
              <a:t>increase sending rate until packet loss (congestion) occurs, then decrease sending rate on loss event</a:t>
            </a:r>
            <a:endParaRPr lang="en-US" sz="2100" kern="1200" dirty="0">
              <a:solidFill>
                <a:prstClr val="black"/>
              </a:solidFill>
              <a:latin typeface="Gill Sans MT" charset="0"/>
              <a:ea typeface="ＭＳ Ｐゴシック" charset="0"/>
              <a:cs typeface="+mn-cs"/>
            </a:endParaRPr>
          </a:p>
        </p:txBody>
      </p:sp>
      <p:sp>
        <p:nvSpPr>
          <p:cNvPr id="141" name="Text Box 13">
            <a:extLst>
              <a:ext uri="{FF2B5EF4-FFF2-40B4-BE49-F238E27FC236}">
                <a16:creationId xmlns:a16="http://schemas.microsoft.com/office/drawing/2014/main" id="{2FD36304-869C-CE42-8550-F12B5FFE2394}"/>
              </a:ext>
            </a:extLst>
          </p:cNvPr>
          <p:cNvSpPr txBox="1">
            <a:spLocks noChangeArrowheads="1"/>
          </p:cNvSpPr>
          <p:nvPr/>
        </p:nvSpPr>
        <p:spPr bwMode="auto">
          <a:xfrm>
            <a:off x="6468778" y="3285604"/>
            <a:ext cx="2124621" cy="11541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a:buClrTx/>
              <a:defRPr/>
            </a:pPr>
            <a:r>
              <a:rPr lang="en-US" sz="2700" b="1" kern="1200" dirty="0">
                <a:solidFill>
                  <a:srgbClr val="0013A3"/>
                </a:solidFill>
                <a:latin typeface="Calibri" panose="020F0502020204030204"/>
                <a:cs typeface="+mn-cs"/>
              </a:rPr>
              <a:t>AIMD</a:t>
            </a:r>
            <a:r>
              <a:rPr lang="en-US" sz="2100" kern="1200" dirty="0">
                <a:solidFill>
                  <a:prstClr val="black"/>
                </a:solidFill>
                <a:latin typeface="Calibri" panose="020F0502020204030204"/>
                <a:cs typeface="+mn-cs"/>
              </a:rPr>
              <a:t> sawtooth</a:t>
            </a:r>
          </a:p>
          <a:p>
            <a:pPr algn="r" defTabSz="685800">
              <a:buClrTx/>
              <a:defRPr/>
            </a:pPr>
            <a:r>
              <a:rPr lang="en-US" sz="2100" kern="1200" dirty="0">
                <a:solidFill>
                  <a:prstClr val="black"/>
                </a:solidFill>
                <a:latin typeface="Calibri" panose="020F0502020204030204"/>
                <a:cs typeface="+mn-cs"/>
              </a:rPr>
              <a:t>behavior: </a:t>
            </a:r>
            <a:r>
              <a:rPr lang="en-US" sz="2100" i="1" kern="1200" dirty="0">
                <a:solidFill>
                  <a:srgbClr val="0013A3"/>
                </a:solidFill>
                <a:latin typeface="Calibri" panose="020F0502020204030204"/>
                <a:cs typeface="+mn-cs"/>
              </a:rPr>
              <a:t>probing</a:t>
            </a:r>
          </a:p>
          <a:p>
            <a:pPr algn="r" defTabSz="685800">
              <a:buClrTx/>
              <a:defRPr/>
            </a:pPr>
            <a:r>
              <a:rPr lang="en-US" sz="2100" kern="1200" dirty="0">
                <a:solidFill>
                  <a:prstClr val="black"/>
                </a:solidFill>
                <a:latin typeface="Calibri" panose="020F0502020204030204"/>
                <a:cs typeface="+mn-cs"/>
              </a:rPr>
              <a:t>for bandwidth</a:t>
            </a:r>
          </a:p>
        </p:txBody>
      </p:sp>
      <p:sp>
        <p:nvSpPr>
          <p:cNvPr id="35" name="Rectangle 11">
            <a:extLst>
              <a:ext uri="{FF2B5EF4-FFF2-40B4-BE49-F238E27FC236}">
                <a16:creationId xmlns:a16="http://schemas.microsoft.com/office/drawing/2014/main" id="{F39215FA-39B5-484D-8395-F0F1A1C5D622}"/>
              </a:ext>
            </a:extLst>
          </p:cNvPr>
          <p:cNvSpPr>
            <a:spLocks noChangeArrowheads="1"/>
          </p:cNvSpPr>
          <p:nvPr/>
        </p:nvSpPr>
        <p:spPr bwMode="auto">
          <a:xfrm>
            <a:off x="3538004" y="2830841"/>
            <a:ext cx="514350" cy="2286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6" name="Line 19">
            <a:extLst>
              <a:ext uri="{FF2B5EF4-FFF2-40B4-BE49-F238E27FC236}">
                <a16:creationId xmlns:a16="http://schemas.microsoft.com/office/drawing/2014/main" id="{D3F6ABF2-92A9-2C40-8D08-91E54606260B}"/>
              </a:ext>
            </a:extLst>
          </p:cNvPr>
          <p:cNvSpPr>
            <a:spLocks noChangeShapeType="1"/>
          </p:cNvSpPr>
          <p:nvPr/>
        </p:nvSpPr>
        <p:spPr bwMode="auto">
          <a:xfrm flipV="1">
            <a:off x="2923642" y="3897640"/>
            <a:ext cx="127397" cy="127397"/>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7" name="Line 20">
            <a:extLst>
              <a:ext uri="{FF2B5EF4-FFF2-40B4-BE49-F238E27FC236}">
                <a16:creationId xmlns:a16="http://schemas.microsoft.com/office/drawing/2014/main" id="{38434DE2-13CB-044F-991F-ED186F200404}"/>
              </a:ext>
            </a:extLst>
          </p:cNvPr>
          <p:cNvSpPr>
            <a:spLocks noChangeShapeType="1"/>
          </p:cNvSpPr>
          <p:nvPr/>
        </p:nvSpPr>
        <p:spPr bwMode="auto">
          <a:xfrm>
            <a:off x="3059373" y="3889306"/>
            <a:ext cx="0" cy="482204"/>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dirty="0">
              <a:solidFill>
                <a:prstClr val="black"/>
              </a:solidFill>
              <a:latin typeface="Tahoma" charset="0"/>
              <a:ea typeface="ＭＳ Ｐゴシック" charset="0"/>
              <a:cs typeface="+mn-cs"/>
            </a:endParaRPr>
          </a:p>
        </p:txBody>
      </p:sp>
      <p:sp>
        <p:nvSpPr>
          <p:cNvPr id="38" name="Line 21">
            <a:extLst>
              <a:ext uri="{FF2B5EF4-FFF2-40B4-BE49-F238E27FC236}">
                <a16:creationId xmlns:a16="http://schemas.microsoft.com/office/drawing/2014/main" id="{1937BB13-75B0-4947-8F7E-C69526352422}"/>
              </a:ext>
            </a:extLst>
          </p:cNvPr>
          <p:cNvSpPr>
            <a:spLocks noChangeShapeType="1"/>
          </p:cNvSpPr>
          <p:nvPr/>
        </p:nvSpPr>
        <p:spPr bwMode="auto">
          <a:xfrm flipV="1">
            <a:off x="3051039" y="3652372"/>
            <a:ext cx="736997" cy="735806"/>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9" name="Line 22">
            <a:extLst>
              <a:ext uri="{FF2B5EF4-FFF2-40B4-BE49-F238E27FC236}">
                <a16:creationId xmlns:a16="http://schemas.microsoft.com/office/drawing/2014/main" id="{D3110501-FE57-9545-B9AC-7B103AF98E40}"/>
              </a:ext>
            </a:extLst>
          </p:cNvPr>
          <p:cNvSpPr>
            <a:spLocks noChangeShapeType="1"/>
          </p:cNvSpPr>
          <p:nvPr/>
        </p:nvSpPr>
        <p:spPr bwMode="auto">
          <a:xfrm>
            <a:off x="3779702" y="3653562"/>
            <a:ext cx="0" cy="601266"/>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41" name="Line 23">
            <a:extLst>
              <a:ext uri="{FF2B5EF4-FFF2-40B4-BE49-F238E27FC236}">
                <a16:creationId xmlns:a16="http://schemas.microsoft.com/office/drawing/2014/main" id="{AAAA55BA-D404-204C-AECA-45F566AECF40}"/>
              </a:ext>
            </a:extLst>
          </p:cNvPr>
          <p:cNvSpPr>
            <a:spLocks noChangeShapeType="1"/>
          </p:cNvSpPr>
          <p:nvPr/>
        </p:nvSpPr>
        <p:spPr bwMode="auto">
          <a:xfrm flipV="1">
            <a:off x="3773749" y="3876210"/>
            <a:ext cx="394097" cy="392906"/>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43" name="Line 24">
            <a:extLst>
              <a:ext uri="{FF2B5EF4-FFF2-40B4-BE49-F238E27FC236}">
                <a16:creationId xmlns:a16="http://schemas.microsoft.com/office/drawing/2014/main" id="{43AEBE7F-F2BB-5943-A7EA-ACC4591C9E55}"/>
              </a:ext>
            </a:extLst>
          </p:cNvPr>
          <p:cNvSpPr>
            <a:spLocks noChangeShapeType="1"/>
          </p:cNvSpPr>
          <p:nvPr/>
        </p:nvSpPr>
        <p:spPr bwMode="auto">
          <a:xfrm>
            <a:off x="4167845" y="3872638"/>
            <a:ext cx="0" cy="516731"/>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44" name="Line 25">
            <a:extLst>
              <a:ext uri="{FF2B5EF4-FFF2-40B4-BE49-F238E27FC236}">
                <a16:creationId xmlns:a16="http://schemas.microsoft.com/office/drawing/2014/main" id="{6F7F0A4B-818C-8448-8543-A37DAD19EABE}"/>
              </a:ext>
            </a:extLst>
          </p:cNvPr>
          <p:cNvSpPr>
            <a:spLocks noChangeShapeType="1"/>
          </p:cNvSpPr>
          <p:nvPr/>
        </p:nvSpPr>
        <p:spPr bwMode="auto">
          <a:xfrm flipV="1">
            <a:off x="4176181" y="3636894"/>
            <a:ext cx="727472" cy="735806"/>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45" name="Line 26">
            <a:extLst>
              <a:ext uri="{FF2B5EF4-FFF2-40B4-BE49-F238E27FC236}">
                <a16:creationId xmlns:a16="http://schemas.microsoft.com/office/drawing/2014/main" id="{19538173-60A5-BC46-A9E4-749776021102}"/>
              </a:ext>
            </a:extLst>
          </p:cNvPr>
          <p:cNvSpPr>
            <a:spLocks noChangeShapeType="1"/>
          </p:cNvSpPr>
          <p:nvPr/>
        </p:nvSpPr>
        <p:spPr bwMode="auto">
          <a:xfrm>
            <a:off x="4900080" y="3636894"/>
            <a:ext cx="8335" cy="626269"/>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46" name="Line 29">
            <a:extLst>
              <a:ext uri="{FF2B5EF4-FFF2-40B4-BE49-F238E27FC236}">
                <a16:creationId xmlns:a16="http://schemas.microsoft.com/office/drawing/2014/main" id="{30FAE305-421D-C042-8E51-7C7D81EEF5FE}"/>
              </a:ext>
            </a:extLst>
          </p:cNvPr>
          <p:cNvSpPr>
            <a:spLocks noChangeShapeType="1"/>
          </p:cNvSpPr>
          <p:nvPr/>
        </p:nvSpPr>
        <p:spPr bwMode="auto">
          <a:xfrm flipV="1">
            <a:off x="4903651" y="3759528"/>
            <a:ext cx="500063" cy="500063"/>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47" name="Line 30">
            <a:extLst>
              <a:ext uri="{FF2B5EF4-FFF2-40B4-BE49-F238E27FC236}">
                <a16:creationId xmlns:a16="http://schemas.microsoft.com/office/drawing/2014/main" id="{031213C2-BAEE-5346-905B-3F89E1716013}"/>
              </a:ext>
            </a:extLst>
          </p:cNvPr>
          <p:cNvSpPr>
            <a:spLocks noChangeShapeType="1"/>
          </p:cNvSpPr>
          <p:nvPr/>
        </p:nvSpPr>
        <p:spPr bwMode="auto">
          <a:xfrm>
            <a:off x="5403714" y="3748812"/>
            <a:ext cx="0" cy="560784"/>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48" name="Line 31">
            <a:extLst>
              <a:ext uri="{FF2B5EF4-FFF2-40B4-BE49-F238E27FC236}">
                <a16:creationId xmlns:a16="http://schemas.microsoft.com/office/drawing/2014/main" id="{AEA390E0-709D-FA45-91DE-52C0460D608A}"/>
              </a:ext>
            </a:extLst>
          </p:cNvPr>
          <p:cNvSpPr>
            <a:spLocks noChangeShapeType="1"/>
          </p:cNvSpPr>
          <p:nvPr/>
        </p:nvSpPr>
        <p:spPr bwMode="auto">
          <a:xfrm flipV="1">
            <a:off x="5396570" y="3559503"/>
            <a:ext cx="657225" cy="760809"/>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grpSp>
        <p:nvGrpSpPr>
          <p:cNvPr id="53" name="Group 52">
            <a:extLst>
              <a:ext uri="{FF2B5EF4-FFF2-40B4-BE49-F238E27FC236}">
                <a16:creationId xmlns:a16="http://schemas.microsoft.com/office/drawing/2014/main" id="{82C492E2-E058-BD40-8FFC-FCED8F0093C0}"/>
              </a:ext>
            </a:extLst>
          </p:cNvPr>
          <p:cNvGrpSpPr/>
          <p:nvPr/>
        </p:nvGrpSpPr>
        <p:grpSpPr>
          <a:xfrm>
            <a:off x="2487294" y="3190874"/>
            <a:ext cx="3543879" cy="1949361"/>
            <a:chOff x="3976793" y="3937000"/>
            <a:chExt cx="4725171" cy="2599148"/>
          </a:xfrm>
        </p:grpSpPr>
        <p:sp>
          <p:nvSpPr>
            <p:cNvPr id="54" name="Text Box 12">
              <a:extLst>
                <a:ext uri="{FF2B5EF4-FFF2-40B4-BE49-F238E27FC236}">
                  <a16:creationId xmlns:a16="http://schemas.microsoft.com/office/drawing/2014/main" id="{18CC901F-184A-1147-B991-15E650618DC6}"/>
                </a:ext>
              </a:extLst>
            </p:cNvPr>
            <p:cNvSpPr txBox="1">
              <a:spLocks noChangeArrowheads="1"/>
            </p:cNvSpPr>
            <p:nvPr/>
          </p:nvSpPr>
          <p:spPr bwMode="auto">
            <a:xfrm rot="16200000">
              <a:off x="3117142" y="4796651"/>
              <a:ext cx="2273300" cy="55399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dirty="0">
                  <a:solidFill>
                    <a:prstClr val="black"/>
                  </a:solidFill>
                  <a:latin typeface="Arial" charset="0"/>
                  <a:cs typeface="+mn-cs"/>
                </a:rPr>
                <a:t>TCP sender  Sending rate</a:t>
              </a:r>
            </a:p>
          </p:txBody>
        </p:sp>
        <p:sp>
          <p:nvSpPr>
            <p:cNvPr id="55" name="Line 17">
              <a:extLst>
                <a:ext uri="{FF2B5EF4-FFF2-40B4-BE49-F238E27FC236}">
                  <a16:creationId xmlns:a16="http://schemas.microsoft.com/office/drawing/2014/main" id="{EF2F6AD0-B3EF-0B4C-88EA-BCCC113FD5FC}"/>
                </a:ext>
              </a:extLst>
            </p:cNvPr>
            <p:cNvSpPr>
              <a:spLocks noChangeShapeType="1"/>
            </p:cNvSpPr>
            <p:nvPr/>
          </p:nvSpPr>
          <p:spPr bwMode="auto">
            <a:xfrm>
              <a:off x="4558589" y="6176341"/>
              <a:ext cx="4143375"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56" name="Line 18">
              <a:extLst>
                <a:ext uri="{FF2B5EF4-FFF2-40B4-BE49-F238E27FC236}">
                  <a16:creationId xmlns:a16="http://schemas.microsoft.com/office/drawing/2014/main" id="{11B2DFEF-102F-D74F-9B47-304A5DF4E68F}"/>
                </a:ext>
              </a:extLst>
            </p:cNvPr>
            <p:cNvSpPr>
              <a:spLocks noChangeShapeType="1"/>
            </p:cNvSpPr>
            <p:nvPr/>
          </p:nvSpPr>
          <p:spPr bwMode="auto">
            <a:xfrm>
              <a:off x="4546600" y="4203700"/>
              <a:ext cx="877" cy="197422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dirty="0">
                <a:solidFill>
                  <a:prstClr val="black"/>
                </a:solidFill>
                <a:latin typeface="Tahoma" charset="0"/>
                <a:ea typeface="ＭＳ Ｐゴシック" charset="0"/>
                <a:cs typeface="+mn-cs"/>
              </a:endParaRPr>
            </a:p>
          </p:txBody>
        </p:sp>
        <p:sp>
          <p:nvSpPr>
            <p:cNvPr id="58" name="Text Box 40">
              <a:extLst>
                <a:ext uri="{FF2B5EF4-FFF2-40B4-BE49-F238E27FC236}">
                  <a16:creationId xmlns:a16="http://schemas.microsoft.com/office/drawing/2014/main" id="{27E5BB5F-DA02-D949-9477-C50B724C7125}"/>
                </a:ext>
              </a:extLst>
            </p:cNvPr>
            <p:cNvSpPr txBox="1">
              <a:spLocks noChangeArrowheads="1"/>
            </p:cNvSpPr>
            <p:nvPr/>
          </p:nvSpPr>
          <p:spPr bwMode="auto">
            <a:xfrm>
              <a:off x="6125453" y="6166816"/>
              <a:ext cx="643765"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200" kern="1200">
                  <a:solidFill>
                    <a:prstClr val="black"/>
                  </a:solidFill>
                  <a:cs typeface="+mn-cs"/>
                </a:rPr>
                <a:t>time</a:t>
              </a:r>
            </a:p>
          </p:txBody>
        </p:sp>
      </p:grpSp>
      <p:grpSp>
        <p:nvGrpSpPr>
          <p:cNvPr id="9" name="Group 8">
            <a:extLst>
              <a:ext uri="{FF2B5EF4-FFF2-40B4-BE49-F238E27FC236}">
                <a16:creationId xmlns:a16="http://schemas.microsoft.com/office/drawing/2014/main" id="{CE38AC8E-A4ED-7042-8221-EEFB417FF7BA}"/>
              </a:ext>
            </a:extLst>
          </p:cNvPr>
          <p:cNvGrpSpPr/>
          <p:nvPr/>
        </p:nvGrpSpPr>
        <p:grpSpPr>
          <a:xfrm>
            <a:off x="723900" y="1609725"/>
            <a:ext cx="3790950" cy="1428750"/>
            <a:chOff x="0" y="4533900"/>
            <a:chExt cx="4762500" cy="1905000"/>
          </a:xfrm>
        </p:grpSpPr>
        <p:sp>
          <p:nvSpPr>
            <p:cNvPr id="3" name="Rectangle 2">
              <a:extLst>
                <a:ext uri="{FF2B5EF4-FFF2-40B4-BE49-F238E27FC236}">
                  <a16:creationId xmlns:a16="http://schemas.microsoft.com/office/drawing/2014/main" id="{EA9A0FF2-0607-BD44-8404-E086F64972BE}"/>
                </a:ext>
              </a:extLst>
            </p:cNvPr>
            <p:cNvSpPr/>
            <p:nvPr/>
          </p:nvSpPr>
          <p:spPr>
            <a:xfrm>
              <a:off x="406846" y="4737100"/>
              <a:ext cx="4334880" cy="1435100"/>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60" name="Rectangle 8">
              <a:extLst>
                <a:ext uri="{FF2B5EF4-FFF2-40B4-BE49-F238E27FC236}">
                  <a16:creationId xmlns:a16="http://schemas.microsoft.com/office/drawing/2014/main" id="{83C5ED77-5FA7-AC4C-AB2A-245D62DB4EB6}"/>
                </a:ext>
              </a:extLst>
            </p:cNvPr>
            <p:cNvSpPr>
              <a:spLocks noChangeArrowheads="1"/>
            </p:cNvSpPr>
            <p:nvPr/>
          </p:nvSpPr>
          <p:spPr bwMode="auto">
            <a:xfrm>
              <a:off x="0" y="4991100"/>
              <a:ext cx="4762500"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lvl="1" defTabSz="685800">
                <a:lnSpc>
                  <a:spcPct val="85000"/>
                </a:lnSpc>
                <a:spcBef>
                  <a:spcPct val="20000"/>
                </a:spcBef>
                <a:buClr>
                  <a:srgbClr val="000099"/>
                </a:buClr>
                <a:defRPr/>
              </a:pPr>
              <a:r>
                <a:rPr lang="en-US" sz="1950" kern="1200" dirty="0">
                  <a:solidFill>
                    <a:prstClr val="black"/>
                  </a:solidFill>
                  <a:latin typeface="Calibri"/>
                  <a:ea typeface="ＭＳ Ｐゴシック" charset="0"/>
                  <a:cs typeface="+mn-cs"/>
                </a:rPr>
                <a:t>increase sending rate </a:t>
              </a:r>
              <a:r>
                <a:rPr lang="en-US" sz="1950" kern="1200" dirty="0">
                  <a:solidFill>
                    <a:prstClr val="black"/>
                  </a:solidFill>
                  <a:latin typeface="Gill Sans MT" charset="0"/>
                  <a:ea typeface="ＭＳ Ｐゴシック" charset="0"/>
                  <a:cs typeface="+mn-cs"/>
                </a:rPr>
                <a:t>by </a:t>
              </a:r>
              <a:r>
                <a:rPr lang="en-US" sz="1950" kern="1200" dirty="0">
                  <a:solidFill>
                    <a:prstClr val="black"/>
                  </a:solidFill>
                  <a:latin typeface="Calibri" panose="020F0502020204030204"/>
                  <a:ea typeface="ＭＳ Ｐゴシック" charset="0"/>
                  <a:cs typeface="+mn-cs"/>
                </a:rPr>
                <a:t>1 maximum segment size every RTT until loss detected</a:t>
              </a:r>
              <a:endParaRPr lang="en-US" sz="1950" i="1" kern="1200" dirty="0">
                <a:solidFill>
                  <a:prstClr val="black"/>
                </a:solidFill>
                <a:latin typeface="Calibri" panose="020F0502020204030204"/>
                <a:ea typeface="ＭＳ Ｐゴシック" charset="0"/>
                <a:cs typeface="+mn-cs"/>
              </a:endParaRPr>
            </a:p>
          </p:txBody>
        </p:sp>
        <p:sp>
          <p:nvSpPr>
            <p:cNvPr id="136" name="Rectangle 8">
              <a:extLst>
                <a:ext uri="{FF2B5EF4-FFF2-40B4-BE49-F238E27FC236}">
                  <a16:creationId xmlns:a16="http://schemas.microsoft.com/office/drawing/2014/main" id="{91ECB6E6-4418-7243-B13D-E7E4DAE72D34}"/>
                </a:ext>
              </a:extLst>
            </p:cNvPr>
            <p:cNvSpPr>
              <a:spLocks noChangeArrowheads="1"/>
            </p:cNvSpPr>
            <p:nvPr/>
          </p:nvSpPr>
          <p:spPr bwMode="auto">
            <a:xfrm>
              <a:off x="508000" y="4533900"/>
              <a:ext cx="2667000" cy="444500"/>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lnSpc>
                  <a:spcPct val="85000"/>
                </a:lnSpc>
                <a:spcBef>
                  <a:spcPct val="20000"/>
                </a:spcBef>
                <a:buClr>
                  <a:srgbClr val="000099"/>
                </a:buClr>
                <a:defRPr/>
              </a:pPr>
              <a:r>
                <a:rPr lang="en-US" sz="2100" i="1" u="sng" kern="1200" dirty="0">
                  <a:solidFill>
                    <a:srgbClr val="00B050"/>
                  </a:solidFill>
                  <a:latin typeface="Calibri" panose="020F0502020204030204"/>
                  <a:ea typeface="ＭＳ Ｐゴシック" charset="0"/>
                  <a:cs typeface="+mn-cs"/>
                </a:rPr>
                <a:t>A</a:t>
              </a:r>
              <a:r>
                <a:rPr lang="en-US" sz="2100" i="1" kern="1200" dirty="0">
                  <a:solidFill>
                    <a:srgbClr val="00B050"/>
                  </a:solidFill>
                  <a:latin typeface="Calibri" panose="020F0502020204030204"/>
                  <a:ea typeface="ＭＳ Ｐゴシック" charset="0"/>
                  <a:cs typeface="+mn-cs"/>
                </a:rPr>
                <a:t>dditive </a:t>
              </a:r>
              <a:r>
                <a:rPr lang="en-US" sz="2100" i="1" u="sng" kern="1200" dirty="0">
                  <a:solidFill>
                    <a:srgbClr val="00B050"/>
                  </a:solidFill>
                  <a:latin typeface="Calibri" panose="020F0502020204030204"/>
                  <a:ea typeface="ＭＳ Ｐゴシック" charset="0"/>
                  <a:cs typeface="+mn-cs"/>
                </a:rPr>
                <a:t>I</a:t>
              </a:r>
              <a:r>
                <a:rPr lang="en-US" sz="2100" i="1" kern="1200" dirty="0">
                  <a:solidFill>
                    <a:srgbClr val="00B050"/>
                  </a:solidFill>
                  <a:latin typeface="Calibri" panose="020F0502020204030204"/>
                  <a:ea typeface="ＭＳ Ｐゴシック" charset="0"/>
                  <a:cs typeface="+mn-cs"/>
                </a:rPr>
                <a:t>ncrease</a:t>
              </a:r>
              <a:endParaRPr lang="en-US" sz="2100" kern="1200" dirty="0">
                <a:solidFill>
                  <a:srgbClr val="00B050"/>
                </a:solidFill>
                <a:latin typeface="Gill Sans MT" charset="0"/>
                <a:ea typeface="ＭＳ Ｐゴシック" charset="0"/>
                <a:cs typeface="+mn-cs"/>
              </a:endParaRPr>
            </a:p>
          </p:txBody>
        </p:sp>
      </p:grpSp>
      <p:grpSp>
        <p:nvGrpSpPr>
          <p:cNvPr id="63" name="Group 62">
            <a:extLst>
              <a:ext uri="{FF2B5EF4-FFF2-40B4-BE49-F238E27FC236}">
                <a16:creationId xmlns:a16="http://schemas.microsoft.com/office/drawing/2014/main" id="{29F4C833-80E3-E14A-98F5-D02EBF4C0AC6}"/>
              </a:ext>
            </a:extLst>
          </p:cNvPr>
          <p:cNvGrpSpPr/>
          <p:nvPr/>
        </p:nvGrpSpPr>
        <p:grpSpPr>
          <a:xfrm>
            <a:off x="4505325" y="1647825"/>
            <a:ext cx="3562350" cy="1066800"/>
            <a:chOff x="38100" y="4533900"/>
            <a:chExt cx="4749800" cy="1422400"/>
          </a:xfrm>
        </p:grpSpPr>
        <p:sp>
          <p:nvSpPr>
            <p:cNvPr id="64" name="Rectangle 63">
              <a:extLst>
                <a:ext uri="{FF2B5EF4-FFF2-40B4-BE49-F238E27FC236}">
                  <a16:creationId xmlns:a16="http://schemas.microsoft.com/office/drawing/2014/main" id="{7ED9889A-D576-6948-99EB-B6AAAAF94FF1}"/>
                </a:ext>
              </a:extLst>
            </p:cNvPr>
            <p:cNvSpPr/>
            <p:nvPr/>
          </p:nvSpPr>
          <p:spPr>
            <a:xfrm>
              <a:off x="342900" y="4686300"/>
              <a:ext cx="4267200" cy="12700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65" name="Rectangle 8">
              <a:extLst>
                <a:ext uri="{FF2B5EF4-FFF2-40B4-BE49-F238E27FC236}">
                  <a16:creationId xmlns:a16="http://schemas.microsoft.com/office/drawing/2014/main" id="{12492D08-6387-3C44-BE8F-DFB7A535E296}"/>
                </a:ext>
              </a:extLst>
            </p:cNvPr>
            <p:cNvSpPr>
              <a:spLocks noChangeArrowheads="1"/>
            </p:cNvSpPr>
            <p:nvPr/>
          </p:nvSpPr>
          <p:spPr bwMode="auto">
            <a:xfrm>
              <a:off x="38100" y="4991100"/>
              <a:ext cx="4749800" cy="825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lvl="1" defTabSz="685800">
                <a:lnSpc>
                  <a:spcPct val="85000"/>
                </a:lnSpc>
                <a:spcBef>
                  <a:spcPct val="20000"/>
                </a:spcBef>
                <a:buClr>
                  <a:srgbClr val="000099"/>
                </a:buClr>
                <a:defRPr/>
              </a:pPr>
              <a:r>
                <a:rPr lang="en-US" sz="1950" kern="1200" dirty="0">
                  <a:solidFill>
                    <a:prstClr val="black"/>
                  </a:solidFill>
                  <a:latin typeface="Calibri" panose="020F0502020204030204"/>
                  <a:ea typeface="ＭＳ Ｐゴシック" charset="0"/>
                  <a:cs typeface="+mn-cs"/>
                </a:rPr>
                <a:t>cut sending rate in half at each loss event</a:t>
              </a:r>
              <a:endParaRPr lang="en-US" sz="1950" i="1" kern="1200" dirty="0">
                <a:solidFill>
                  <a:prstClr val="black"/>
                </a:solidFill>
                <a:latin typeface="Calibri"/>
                <a:ea typeface="ＭＳ Ｐゴシック" charset="0"/>
                <a:cs typeface="+mn-cs"/>
              </a:endParaRPr>
            </a:p>
            <a:p>
              <a:pPr marL="257175" indent="-257175" defTabSz="685800">
                <a:lnSpc>
                  <a:spcPct val="85000"/>
                </a:lnSpc>
                <a:spcBef>
                  <a:spcPct val="20000"/>
                </a:spcBef>
                <a:buClr>
                  <a:srgbClr val="000099"/>
                </a:buClr>
                <a:buSzPct val="65000"/>
                <a:buFont typeface="Wingdings" charset="0"/>
                <a:buChar char="v"/>
                <a:defRPr/>
              </a:pPr>
              <a:endParaRPr lang="en-US" sz="2100" kern="1200" dirty="0">
                <a:solidFill>
                  <a:prstClr val="black"/>
                </a:solidFill>
                <a:latin typeface="Gill Sans MT" charset="0"/>
                <a:ea typeface="ＭＳ Ｐゴシック" charset="0"/>
                <a:cs typeface="+mn-cs"/>
              </a:endParaRPr>
            </a:p>
          </p:txBody>
        </p:sp>
        <p:sp>
          <p:nvSpPr>
            <p:cNvPr id="66" name="Rectangle 8">
              <a:extLst>
                <a:ext uri="{FF2B5EF4-FFF2-40B4-BE49-F238E27FC236}">
                  <a16:creationId xmlns:a16="http://schemas.microsoft.com/office/drawing/2014/main" id="{4FA342B4-82DA-FE44-A283-F18BBA2F6E1B}"/>
                </a:ext>
              </a:extLst>
            </p:cNvPr>
            <p:cNvSpPr>
              <a:spLocks noChangeArrowheads="1"/>
            </p:cNvSpPr>
            <p:nvPr/>
          </p:nvSpPr>
          <p:spPr bwMode="auto">
            <a:xfrm>
              <a:off x="508000" y="4533900"/>
              <a:ext cx="3746500" cy="444500"/>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lnSpc>
                  <a:spcPct val="85000"/>
                </a:lnSpc>
                <a:spcBef>
                  <a:spcPct val="20000"/>
                </a:spcBef>
                <a:buClr>
                  <a:srgbClr val="000099"/>
                </a:buClr>
                <a:defRPr/>
              </a:pPr>
              <a:r>
                <a:rPr lang="en-US" sz="2100" i="1" u="sng" kern="1200" dirty="0">
                  <a:solidFill>
                    <a:srgbClr val="C00000"/>
                  </a:solidFill>
                  <a:latin typeface="Calibri" panose="020F0502020204030204"/>
                  <a:ea typeface="ＭＳ Ｐゴシック" charset="0"/>
                  <a:cs typeface="+mn-cs"/>
                </a:rPr>
                <a:t>M</a:t>
              </a:r>
              <a:r>
                <a:rPr lang="en-US" sz="2100" i="1" kern="1200" dirty="0">
                  <a:solidFill>
                    <a:srgbClr val="C00000"/>
                  </a:solidFill>
                  <a:latin typeface="Calibri" panose="020F0502020204030204"/>
                  <a:ea typeface="ＭＳ Ｐゴシック" charset="0"/>
                  <a:cs typeface="+mn-cs"/>
                </a:rPr>
                <a:t>ultiplicative </a:t>
              </a:r>
              <a:r>
                <a:rPr lang="en-US" sz="2100" i="1" u="sng" kern="1200" dirty="0">
                  <a:solidFill>
                    <a:srgbClr val="C00000"/>
                  </a:solidFill>
                  <a:latin typeface="Calibri" panose="020F0502020204030204"/>
                  <a:ea typeface="ＭＳ Ｐゴシック" charset="0"/>
                  <a:cs typeface="+mn-cs"/>
                </a:rPr>
                <a:t>D</a:t>
              </a:r>
              <a:r>
                <a:rPr lang="en-US" sz="2100" i="1" kern="1200" dirty="0">
                  <a:solidFill>
                    <a:srgbClr val="C00000"/>
                  </a:solidFill>
                  <a:latin typeface="Calibri" panose="020F0502020204030204"/>
                  <a:ea typeface="ＭＳ Ｐゴシック" charset="0"/>
                  <a:cs typeface="+mn-cs"/>
                </a:rPr>
                <a:t>ecrease</a:t>
              </a:r>
              <a:endParaRPr lang="en-US" sz="2100" kern="1200" dirty="0">
                <a:solidFill>
                  <a:srgbClr val="C00000"/>
                </a:solidFill>
                <a:latin typeface="Gill Sans MT" charset="0"/>
                <a:ea typeface="ＭＳ Ｐゴシック" charset="0"/>
                <a:cs typeface="+mn-cs"/>
              </a:endParaRPr>
            </a:p>
          </p:txBody>
        </p:sp>
      </p:grpSp>
      <p:grpSp>
        <p:nvGrpSpPr>
          <p:cNvPr id="33" name="Group 32">
            <a:extLst>
              <a:ext uri="{FF2B5EF4-FFF2-40B4-BE49-F238E27FC236}">
                <a16:creationId xmlns:a16="http://schemas.microsoft.com/office/drawing/2014/main" id="{08B9E571-5EFE-DF45-ABEE-F217088B731C}"/>
              </a:ext>
            </a:extLst>
          </p:cNvPr>
          <p:cNvGrpSpPr/>
          <p:nvPr/>
        </p:nvGrpSpPr>
        <p:grpSpPr>
          <a:xfrm>
            <a:off x="2964707" y="2838451"/>
            <a:ext cx="2699426" cy="1193462"/>
            <a:chOff x="3965643" y="3797300"/>
            <a:chExt cx="3599234" cy="1591283"/>
          </a:xfrm>
        </p:grpSpPr>
        <p:grpSp>
          <p:nvGrpSpPr>
            <p:cNvPr id="32" name="Group 31">
              <a:extLst>
                <a:ext uri="{FF2B5EF4-FFF2-40B4-BE49-F238E27FC236}">
                  <a16:creationId xmlns:a16="http://schemas.microsoft.com/office/drawing/2014/main" id="{B98081F5-35B5-A849-A6DC-D92ECEF0752A}"/>
                </a:ext>
              </a:extLst>
            </p:cNvPr>
            <p:cNvGrpSpPr/>
            <p:nvPr/>
          </p:nvGrpSpPr>
          <p:grpSpPr>
            <a:xfrm>
              <a:off x="3965643" y="4159386"/>
              <a:ext cx="3599234" cy="1229197"/>
              <a:chOff x="3965643" y="4159386"/>
              <a:chExt cx="3599234" cy="1229197"/>
            </a:xfrm>
          </p:grpSpPr>
          <p:cxnSp>
            <p:nvCxnSpPr>
              <p:cNvPr id="11" name="Straight Arrow Connector 10">
                <a:extLst>
                  <a:ext uri="{FF2B5EF4-FFF2-40B4-BE49-F238E27FC236}">
                    <a16:creationId xmlns:a16="http://schemas.microsoft.com/office/drawing/2014/main" id="{01079667-0DAA-D94E-A312-DB3C9977FD14}"/>
                  </a:ext>
                </a:extLst>
              </p:cNvPr>
              <p:cNvCxnSpPr>
                <a:cxnSpLocks/>
              </p:cNvCxnSpPr>
              <p:nvPr/>
            </p:nvCxnSpPr>
            <p:spPr>
              <a:xfrm>
                <a:off x="3972128" y="4163438"/>
                <a:ext cx="0" cy="10562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4E7717F-1A0D-FF4E-812D-3FD618E53878}"/>
                  </a:ext>
                </a:extLst>
              </p:cNvPr>
              <p:cNvCxnSpPr>
                <a:cxnSpLocks/>
              </p:cNvCxnSpPr>
              <p:nvPr/>
            </p:nvCxnSpPr>
            <p:spPr>
              <a:xfrm>
                <a:off x="4480128" y="4163438"/>
                <a:ext cx="0" cy="12213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D125F63-AD27-6B45-AE19-4ABD9BFAAB03}"/>
                  </a:ext>
                </a:extLst>
              </p:cNvPr>
              <p:cNvCxnSpPr>
                <a:cxnSpLocks/>
              </p:cNvCxnSpPr>
              <p:nvPr/>
            </p:nvCxnSpPr>
            <p:spPr>
              <a:xfrm>
                <a:off x="5295630" y="4163438"/>
                <a:ext cx="0" cy="122514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72EFC86-C803-E843-B374-808FCECBC349}"/>
                  </a:ext>
                </a:extLst>
              </p:cNvPr>
              <p:cNvCxnSpPr>
                <a:cxnSpLocks/>
              </p:cNvCxnSpPr>
              <p:nvPr/>
            </p:nvCxnSpPr>
            <p:spPr>
              <a:xfrm>
                <a:off x="5964941" y="4171542"/>
                <a:ext cx="0" cy="120433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19D5D13-5D07-4C47-B49B-8AC41BCDCFBB}"/>
                  </a:ext>
                </a:extLst>
              </p:cNvPr>
              <p:cNvCxnSpPr>
                <a:cxnSpLocks/>
              </p:cNvCxnSpPr>
              <p:nvPr/>
            </p:nvCxnSpPr>
            <p:spPr>
              <a:xfrm>
                <a:off x="6794500" y="4165056"/>
                <a:ext cx="0" cy="11938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49C30FB-E09A-8645-AF59-0F93ED23D5ED}"/>
                  </a:ext>
                </a:extLst>
              </p:cNvPr>
              <p:cNvCxnSpPr>
                <a:cxnSpLocks/>
              </p:cNvCxnSpPr>
              <p:nvPr/>
            </p:nvCxnSpPr>
            <p:spPr>
              <a:xfrm>
                <a:off x="7559743" y="4159386"/>
                <a:ext cx="0" cy="110652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E80244-8AE8-9244-8BD7-F7A494EF70AA}"/>
                  </a:ext>
                </a:extLst>
              </p:cNvPr>
              <p:cNvCxnSpPr>
                <a:cxnSpLocks/>
              </p:cNvCxnSpPr>
              <p:nvPr/>
            </p:nvCxnSpPr>
            <p:spPr>
              <a:xfrm>
                <a:off x="3965643" y="4162357"/>
                <a:ext cx="3599234"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a:extLst>
                <a:ext uri="{FF2B5EF4-FFF2-40B4-BE49-F238E27FC236}">
                  <a16:creationId xmlns:a16="http://schemas.microsoft.com/office/drawing/2014/main" id="{CA3311EB-6DA1-BE40-8300-E0A7E76CCC9C}"/>
                </a:ext>
              </a:extLst>
            </p:cNvPr>
            <p:cNvCxnSpPr/>
            <p:nvPr/>
          </p:nvCxnSpPr>
          <p:spPr>
            <a:xfrm>
              <a:off x="5651500" y="3797300"/>
              <a:ext cx="0" cy="381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46745885-D0C9-5C4A-8189-6C1C08532D61}"/>
              </a:ext>
            </a:extLst>
          </p:cNvPr>
          <p:cNvGrpSpPr/>
          <p:nvPr/>
        </p:nvGrpSpPr>
        <p:grpSpPr>
          <a:xfrm>
            <a:off x="3081337" y="2717006"/>
            <a:ext cx="2864645" cy="1271588"/>
            <a:chOff x="4108450" y="3622675"/>
            <a:chExt cx="3819526" cy="1695450"/>
          </a:xfrm>
        </p:grpSpPr>
        <p:grpSp>
          <p:nvGrpSpPr>
            <p:cNvPr id="85" name="Group 84">
              <a:extLst>
                <a:ext uri="{FF2B5EF4-FFF2-40B4-BE49-F238E27FC236}">
                  <a16:creationId xmlns:a16="http://schemas.microsoft.com/office/drawing/2014/main" id="{CE8174FE-3375-6647-833E-1BBA1779B8E0}"/>
                </a:ext>
              </a:extLst>
            </p:cNvPr>
            <p:cNvGrpSpPr/>
            <p:nvPr/>
          </p:nvGrpSpPr>
          <p:grpSpPr>
            <a:xfrm>
              <a:off x="4108450" y="3975100"/>
              <a:ext cx="3819526" cy="1343025"/>
              <a:chOff x="4108450" y="3975100"/>
              <a:chExt cx="3819526" cy="1343025"/>
            </a:xfrm>
          </p:grpSpPr>
          <p:cxnSp>
            <p:nvCxnSpPr>
              <p:cNvPr id="61" name="Straight Arrow Connector 60">
                <a:extLst>
                  <a:ext uri="{FF2B5EF4-FFF2-40B4-BE49-F238E27FC236}">
                    <a16:creationId xmlns:a16="http://schemas.microsoft.com/office/drawing/2014/main" id="{D9182BCB-9C63-4F4E-9BFE-C6ED53E7206A}"/>
                  </a:ext>
                </a:extLst>
              </p:cNvPr>
              <p:cNvCxnSpPr>
                <a:cxnSpLocks/>
              </p:cNvCxnSpPr>
              <p:nvPr/>
            </p:nvCxnSpPr>
            <p:spPr>
              <a:xfrm flipH="1">
                <a:off x="7245350" y="3981450"/>
                <a:ext cx="679450" cy="125412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A530988-F896-F240-A4FD-4D4D80C11F42}"/>
                  </a:ext>
                </a:extLst>
              </p:cNvPr>
              <p:cNvCxnSpPr>
                <a:cxnSpLocks/>
              </p:cNvCxnSpPr>
              <p:nvPr/>
            </p:nvCxnSpPr>
            <p:spPr>
              <a:xfrm flipH="1">
                <a:off x="4108450" y="3975100"/>
                <a:ext cx="3816350" cy="133985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D2A9933-F916-0E46-A509-25FD8F001806}"/>
                  </a:ext>
                </a:extLst>
              </p:cNvPr>
              <p:cNvCxnSpPr>
                <a:cxnSpLocks/>
              </p:cNvCxnSpPr>
              <p:nvPr/>
            </p:nvCxnSpPr>
            <p:spPr>
              <a:xfrm flipH="1">
                <a:off x="5070475" y="3978275"/>
                <a:ext cx="2854325" cy="129857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DE4AE1E-DD47-A648-8E75-B628D3E56B38}"/>
                  </a:ext>
                </a:extLst>
              </p:cNvPr>
              <p:cNvCxnSpPr>
                <a:cxnSpLocks/>
              </p:cNvCxnSpPr>
              <p:nvPr/>
            </p:nvCxnSpPr>
            <p:spPr>
              <a:xfrm flipH="1">
                <a:off x="5607050" y="3984625"/>
                <a:ext cx="2320926" cy="13335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C801921-8F99-4345-AADF-C79B5379ABCC}"/>
                  </a:ext>
                </a:extLst>
              </p:cNvPr>
              <p:cNvCxnSpPr>
                <a:cxnSpLocks/>
              </p:cNvCxnSpPr>
              <p:nvPr/>
            </p:nvCxnSpPr>
            <p:spPr>
              <a:xfrm flipH="1">
                <a:off x="6565900" y="3984625"/>
                <a:ext cx="1358900" cy="11938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7" name="Straight Connector 86">
              <a:extLst>
                <a:ext uri="{FF2B5EF4-FFF2-40B4-BE49-F238E27FC236}">
                  <a16:creationId xmlns:a16="http://schemas.microsoft.com/office/drawing/2014/main" id="{E7A7E738-8F7C-B641-98A4-26125EAB1AA9}"/>
                </a:ext>
              </a:extLst>
            </p:cNvPr>
            <p:cNvCxnSpPr/>
            <p:nvPr/>
          </p:nvCxnSpPr>
          <p:spPr>
            <a:xfrm flipV="1">
              <a:off x="7921625" y="3622675"/>
              <a:ext cx="0" cy="3587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9" name="Slide Number Placeholder 2">
            <a:extLst>
              <a:ext uri="{FF2B5EF4-FFF2-40B4-BE49-F238E27FC236}">
                <a16:creationId xmlns:a16="http://schemas.microsoft.com/office/drawing/2014/main" id="{F67FBF66-1006-C849-9ABA-320AB4C17D74}"/>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119</a:t>
            </a:fld>
            <a:endParaRPr lang="en-US" dirty="0"/>
          </a:p>
        </p:txBody>
      </p:sp>
    </p:spTree>
    <p:extLst>
      <p:ext uri="{BB962C8B-B14F-4D97-AF65-F5344CB8AC3E}">
        <p14:creationId xmlns:p14="http://schemas.microsoft.com/office/powerpoint/2010/main" val="9389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up)">
                                      <p:cBhvr>
                                        <p:cTn id="16" dur="500"/>
                                        <p:tgtEl>
                                          <p:spTgt spid="3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up)">
                                      <p:cBhvr>
                                        <p:cTn id="32" dur="500"/>
                                        <p:tgtEl>
                                          <p:spTgt spid="43"/>
                                        </p:tgtEl>
                                      </p:cBhvr>
                                    </p:animEffect>
                                  </p:childTnLst>
                                </p:cTn>
                              </p:par>
                            </p:childTnLst>
                          </p:cTn>
                        </p:par>
                        <p:par>
                          <p:cTn id="33" fill="hold">
                            <p:stCondLst>
                              <p:cond delay="3000"/>
                            </p:stCondLst>
                            <p:childTnLst>
                              <p:par>
                                <p:cTn id="34" presetID="22" presetClass="entr" presetSubtype="4"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down)">
                                      <p:cBhvr>
                                        <p:cTn id="36" dur="500"/>
                                        <p:tgtEl>
                                          <p:spTgt spid="44"/>
                                        </p:tgtEl>
                                      </p:cBhvr>
                                    </p:animEffect>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up)">
                                      <p:cBhvr>
                                        <p:cTn id="40" dur="500"/>
                                        <p:tgtEl>
                                          <p:spTgt spid="45"/>
                                        </p:tgtEl>
                                      </p:cBhvr>
                                    </p:animEffect>
                                  </p:childTnLst>
                                </p:cTn>
                              </p:par>
                            </p:childTnLst>
                          </p:cTn>
                        </p:par>
                        <p:par>
                          <p:cTn id="41" fill="hold">
                            <p:stCondLst>
                              <p:cond delay="4000"/>
                            </p:stCondLst>
                            <p:childTnLst>
                              <p:par>
                                <p:cTn id="42" presetID="22" presetClass="entr" presetSubtype="4" fill="hold" grpId="0"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down)">
                                      <p:cBhvr>
                                        <p:cTn id="44" dur="500"/>
                                        <p:tgtEl>
                                          <p:spTgt spid="46"/>
                                        </p:tgtEl>
                                      </p:cBhvr>
                                    </p:animEffect>
                                  </p:childTnLst>
                                </p:cTn>
                              </p:par>
                            </p:childTnLst>
                          </p:cTn>
                        </p:par>
                        <p:par>
                          <p:cTn id="45" fill="hold">
                            <p:stCondLst>
                              <p:cond delay="4500"/>
                            </p:stCondLst>
                            <p:childTnLst>
                              <p:par>
                                <p:cTn id="46" presetID="22" presetClass="entr" presetSubtype="1" fill="hold" grpId="0" nodeType="after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up)">
                                      <p:cBhvr>
                                        <p:cTn id="48" dur="500"/>
                                        <p:tgtEl>
                                          <p:spTgt spid="47"/>
                                        </p:tgtEl>
                                      </p:cBhvr>
                                    </p:animEffect>
                                  </p:childTnLst>
                                </p:cTn>
                              </p:par>
                            </p:childTnLst>
                          </p:cTn>
                        </p:par>
                        <p:par>
                          <p:cTn id="49" fill="hold">
                            <p:stCondLst>
                              <p:cond delay="5000"/>
                            </p:stCondLst>
                            <p:childTnLst>
                              <p:par>
                                <p:cTn id="50" presetID="22" presetClass="entr" presetSubtype="4" fill="hold" grpId="0"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down)">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par>
                          <p:cTn id="58" fill="hold">
                            <p:stCondLst>
                              <p:cond delay="500"/>
                            </p:stCondLst>
                            <p:childTnLst>
                              <p:par>
                                <p:cTn id="59" presetID="22" presetClass="entr" presetSubtype="1" fill="hold" nodeType="afterEffect">
                                  <p:stCondLst>
                                    <p:cond delay="100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dissolve">
                                      <p:cBhvr>
                                        <p:cTn id="66" dur="500"/>
                                        <p:tgtEl>
                                          <p:spTgt spid="63"/>
                                        </p:tgtEl>
                                      </p:cBhvr>
                                    </p:animEffect>
                                  </p:childTnLst>
                                </p:cTn>
                              </p:par>
                              <p:par>
                                <p:cTn id="67" presetID="9" presetClass="exit" presetSubtype="0" fill="hold" nodeType="withEffect">
                                  <p:stCondLst>
                                    <p:cond delay="0"/>
                                  </p:stCondLst>
                                  <p:childTnLst>
                                    <p:animEffect transition="out" filter="dissolve">
                                      <p:cBhvr>
                                        <p:cTn id="68" dur="500"/>
                                        <p:tgtEl>
                                          <p:spTgt spid="33"/>
                                        </p:tgtEl>
                                      </p:cBhvr>
                                    </p:animEffect>
                                    <p:set>
                                      <p:cBhvr>
                                        <p:cTn id="69" dur="1" fill="hold">
                                          <p:stCondLst>
                                            <p:cond delay="499"/>
                                          </p:stCondLst>
                                        </p:cTn>
                                        <p:tgtEl>
                                          <p:spTgt spid="33"/>
                                        </p:tgtEl>
                                        <p:attrNameLst>
                                          <p:attrName>style.visibility</p:attrName>
                                        </p:attrNameLst>
                                      </p:cBhvr>
                                      <p:to>
                                        <p:strVal val="hidden"/>
                                      </p:to>
                                    </p:set>
                                  </p:childTnLst>
                                </p:cTn>
                              </p:par>
                            </p:childTnLst>
                          </p:cTn>
                        </p:par>
                        <p:par>
                          <p:cTn id="70" fill="hold">
                            <p:stCondLst>
                              <p:cond delay="500"/>
                            </p:stCondLst>
                            <p:childTnLst>
                              <p:par>
                                <p:cTn id="71" presetID="22" presetClass="entr" presetSubtype="1" fill="hold" nodeType="afterEffect">
                                  <p:stCondLst>
                                    <p:cond delay="1000"/>
                                  </p:stCondLst>
                                  <p:childTnLst>
                                    <p:set>
                                      <p:cBhvr>
                                        <p:cTn id="72" dur="1" fill="hold">
                                          <p:stCondLst>
                                            <p:cond delay="0"/>
                                          </p:stCondLst>
                                        </p:cTn>
                                        <p:tgtEl>
                                          <p:spTgt spid="88"/>
                                        </p:tgtEl>
                                        <p:attrNameLst>
                                          <p:attrName>style.visibility</p:attrName>
                                        </p:attrNameLst>
                                      </p:cBhvr>
                                      <p:to>
                                        <p:strVal val="visible"/>
                                      </p:to>
                                    </p:set>
                                    <p:animEffect transition="in" filter="wipe(up)">
                                      <p:cBhvr>
                                        <p:cTn id="73" dur="500"/>
                                        <p:tgtEl>
                                          <p:spTgt spid="8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41"/>
                                        </p:tgtEl>
                                        <p:attrNameLst>
                                          <p:attrName>style.visibility</p:attrName>
                                        </p:attrNameLst>
                                      </p:cBhvr>
                                      <p:to>
                                        <p:strVal val="visible"/>
                                      </p:to>
                                    </p:set>
                                    <p:animEffect transition="in" filter="dissolve">
                                      <p:cBhvr>
                                        <p:cTn id="78" dur="500"/>
                                        <p:tgtEl>
                                          <p:spTgt spid="141"/>
                                        </p:tgtEl>
                                      </p:cBhvr>
                                    </p:animEffect>
                                  </p:childTnLst>
                                </p:cTn>
                              </p:par>
                              <p:par>
                                <p:cTn id="79" presetID="9" presetClass="exit" presetSubtype="0" fill="hold" nodeType="withEffect">
                                  <p:stCondLst>
                                    <p:cond delay="0"/>
                                  </p:stCondLst>
                                  <p:childTnLst>
                                    <p:animEffect transition="out" filter="dissolve">
                                      <p:cBhvr>
                                        <p:cTn id="80" dur="500"/>
                                        <p:tgtEl>
                                          <p:spTgt spid="88"/>
                                        </p:tgtEl>
                                      </p:cBhvr>
                                    </p:animEffect>
                                    <p:set>
                                      <p:cBhvr>
                                        <p:cTn id="81" dur="1" fill="hold">
                                          <p:stCondLst>
                                            <p:cond delay="4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36" grpId="0" animBg="1"/>
      <p:bldP spid="37" grpId="0" animBg="1"/>
      <p:bldP spid="38" grpId="0" animBg="1"/>
      <p:bldP spid="39" grpId="0" animBg="1"/>
      <p:bldP spid="41" grpId="0" animBg="1"/>
      <p:bldP spid="43" grpId="0" animBg="1"/>
      <p:bldP spid="44" grpId="0" animBg="1"/>
      <p:bldP spid="45" grpId="0" animBg="1"/>
      <p:bldP spid="46" grpId="0" animBg="1"/>
      <p:bldP spid="47" grpId="0" animBg="1"/>
      <p:bldP spid="4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06136" y="620486"/>
            <a:ext cx="8931728" cy="3554711"/>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a:solidFill>
                    <a:srgbClr val="000000"/>
                  </a:solidFill>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a:solidFill>
                    <a:srgbClr val="000000"/>
                  </a:solidFill>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2100">
                  <a:solidFill>
                    <a:srgbClr val="FF0000"/>
                  </a:solidFill>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310134" cy="364866"/>
            </a:xfrm>
            <a:prstGeom prst="rect">
              <a:avLst/>
            </a:prstGeom>
            <a:noFill/>
          </p:spPr>
          <p:txBody>
            <a:bodyPr wrap="none" rtlCol="0">
              <a:spAutoFit/>
            </a:bodyPr>
            <a:lstStyle/>
            <a:p>
              <a:pPr defTabSz="685800">
                <a:buClrTx/>
                <a:defRPr/>
              </a:pPr>
              <a:r>
                <a:rPr lang="en-US" sz="2100" kern="1200" dirty="0">
                  <a:solidFill>
                    <a:prstClr val="black"/>
                  </a:solidFill>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84271" cy="364866"/>
            </a:xfrm>
            <a:prstGeom prst="rect">
              <a:avLst/>
            </a:prstGeom>
            <a:noFill/>
          </p:spPr>
          <p:txBody>
            <a:bodyPr wrap="none" rtlCol="0">
              <a:spAutoFit/>
            </a:bodyPr>
            <a:lstStyle/>
            <a:p>
              <a:pPr defTabSz="685800">
                <a:buClrTx/>
                <a:defRPr/>
              </a:pPr>
              <a:r>
                <a:rPr lang="en-US" sz="2100" kern="1200" dirty="0">
                  <a:solidFill>
                    <a:prstClr val="black"/>
                  </a:solidFill>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3267440" y="3724250"/>
            <a:ext cx="2345531" cy="112395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defTabSz="685800" eaLnBrk="0" fontAlgn="base" hangingPunct="0">
              <a:spcBef>
                <a:spcPct val="0"/>
              </a:spcBef>
              <a:spcAft>
                <a:spcPct val="0"/>
              </a:spcAft>
              <a:buClrTx/>
              <a:defRPr/>
            </a:pPr>
            <a:endParaRPr lang="en-US" sz="2100" kern="1200">
              <a:latin typeface="Calibri"/>
              <a:ea typeface="ＭＳ Ｐゴシック" panose="020B0600070205080204" pitchFamily="34" charset="-128"/>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3708164" y="2006949"/>
            <a:ext cx="1645609" cy="130937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2403343" y="2246696"/>
            <a:ext cx="0" cy="1876748"/>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55BCE33F-AF9C-9244-A84E-ABFE39D35FDD}"/>
              </a:ext>
            </a:extLst>
          </p:cNvPr>
          <p:cNvGrpSpPr/>
          <p:nvPr/>
        </p:nvGrpSpPr>
        <p:grpSpPr>
          <a:xfrm>
            <a:off x="4146628" y="2014032"/>
            <a:ext cx="1053027" cy="519273"/>
            <a:chOff x="8597346" y="692270"/>
            <a:chExt cx="1404036" cy="692365"/>
          </a:xfrm>
        </p:grpSpPr>
        <p:sp>
          <p:nvSpPr>
            <p:cNvPr id="90" name="Rectangle 89">
              <a:extLst>
                <a:ext uri="{FF2B5EF4-FFF2-40B4-BE49-F238E27FC236}">
                  <a16:creationId xmlns:a16="http://schemas.microsoft.com/office/drawing/2014/main" id="{3181679B-461D-F54E-B35C-1F26F43C0389}"/>
                </a:ext>
              </a:extLst>
            </p:cNvPr>
            <p:cNvSpPr/>
            <p:nvPr/>
          </p:nvSpPr>
          <p:spPr>
            <a:xfrm>
              <a:off x="8597936" y="756182"/>
              <a:ext cx="1403446"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91" name="TextBox 90">
              <a:extLst>
                <a:ext uri="{FF2B5EF4-FFF2-40B4-BE49-F238E27FC236}">
                  <a16:creationId xmlns:a16="http://schemas.microsoft.com/office/drawing/2014/main" id="{3C8C24D3-DD36-2249-9CAB-AD499E2FCA24}"/>
                </a:ext>
              </a:extLst>
            </p:cNvPr>
            <p:cNvSpPr txBox="1"/>
            <p:nvPr/>
          </p:nvSpPr>
          <p:spPr>
            <a:xfrm>
              <a:off x="8893175" y="707526"/>
              <a:ext cx="1108207" cy="677109"/>
            </a:xfrm>
            <a:prstGeom prst="rect">
              <a:avLst/>
            </a:prstGeom>
            <a:noFill/>
          </p:spPr>
          <p:txBody>
            <a:bodyPr wrap="square" rtlCol="0">
              <a:spAutoFit/>
            </a:bodyPr>
            <a:lstStyle/>
            <a:p>
              <a:pPr defTabSz="685800">
                <a:buClrTx/>
                <a:defRPr/>
              </a:pPr>
              <a:r>
                <a:rPr lang="en-US" sz="1350" kern="1200" dirty="0">
                  <a:solidFill>
                    <a:prstClr val="black"/>
                  </a:solidFill>
                  <a:latin typeface="Calibri"/>
                  <a:ea typeface="+mn-ea"/>
                  <a:cs typeface="+mn-cs"/>
                </a:rPr>
                <a:t>HTTP msg</a:t>
              </a:r>
            </a:p>
          </p:txBody>
        </p:sp>
        <p:sp>
          <p:nvSpPr>
            <p:cNvPr id="92" name="TextBox 91">
              <a:extLst>
                <a:ext uri="{FF2B5EF4-FFF2-40B4-BE49-F238E27FC236}">
                  <a16:creationId xmlns:a16="http://schemas.microsoft.com/office/drawing/2014/main" id="{A5E8010F-AACF-1444-9E25-B05D5044AA5A}"/>
                </a:ext>
              </a:extLst>
            </p:cNvPr>
            <p:cNvSpPr txBox="1"/>
            <p:nvPr/>
          </p:nvSpPr>
          <p:spPr>
            <a:xfrm>
              <a:off x="8597346" y="692270"/>
              <a:ext cx="440720" cy="400110"/>
            </a:xfrm>
            <a:prstGeom prst="rect">
              <a:avLst/>
            </a:prstGeom>
            <a:noFill/>
          </p:spPr>
          <p:txBody>
            <a:bodyPr wrap="none" rtlCol="0">
              <a:spAutoFit/>
            </a:bodyPr>
            <a:lstStyle/>
            <a:p>
              <a:pPr defTabSz="685800">
                <a:buClrTx/>
                <a:defRPr/>
              </a:pPr>
              <a:r>
                <a:rPr lang="en-US" sz="1350" kern="1200" dirty="0" err="1">
                  <a:solidFill>
                    <a:prstClr val="black"/>
                  </a:solidFill>
                  <a:latin typeface="Calibri"/>
                  <a:ea typeface="+mn-ea"/>
                  <a:cs typeface="+mn-cs"/>
                </a:rPr>
                <a:t>H</a:t>
              </a:r>
              <a:r>
                <a:rPr lang="en-US" sz="1350" kern="1200" baseline="-25000" dirty="0" err="1">
                  <a:solidFill>
                    <a:prstClr val="black"/>
                  </a:solidFill>
                  <a:latin typeface="Calibri"/>
                  <a:ea typeface="+mn-ea"/>
                  <a:cs typeface="+mn-cs"/>
                </a:rPr>
                <a:t>t</a:t>
              </a:r>
              <a:endParaRPr lang="en-US" sz="1350" kern="1200" baseline="-25000" dirty="0">
                <a:solidFill>
                  <a:prstClr val="black"/>
                </a:solidFill>
                <a:latin typeface="Calibri"/>
                <a:ea typeface="+mn-ea"/>
                <a:cs typeface="+mn-cs"/>
              </a:endParaRPr>
            </a:p>
          </p:txBody>
        </p:sp>
      </p:grpSp>
      <p:sp>
        <p:nvSpPr>
          <p:cNvPr id="98" name="Rectangle 97">
            <a:extLst>
              <a:ext uri="{FF2B5EF4-FFF2-40B4-BE49-F238E27FC236}">
                <a16:creationId xmlns:a16="http://schemas.microsoft.com/office/drawing/2014/main" id="{4FFEBBBB-2623-A645-BE22-49AB28379D36}"/>
              </a:ext>
            </a:extLst>
          </p:cNvPr>
          <p:cNvSpPr/>
          <p:nvPr/>
        </p:nvSpPr>
        <p:spPr>
          <a:xfrm>
            <a:off x="4398169" y="1755016"/>
            <a:ext cx="797909" cy="1996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4364923" y="1718524"/>
            <a:ext cx="831155" cy="507831"/>
          </a:xfrm>
          <a:prstGeom prst="rect">
            <a:avLst/>
          </a:prstGeom>
          <a:noFill/>
        </p:spPr>
        <p:txBody>
          <a:bodyPr wrap="square" rtlCol="0">
            <a:spAutoFit/>
          </a:bodyPr>
          <a:lstStyle/>
          <a:p>
            <a:pPr defTabSz="685800">
              <a:buClrTx/>
              <a:defRPr/>
            </a:pPr>
            <a:r>
              <a:rPr lang="en-US" sz="1350" kern="1200" dirty="0">
                <a:solidFill>
                  <a:prstClr val="black"/>
                </a:solidFill>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5258548" y="1863104"/>
            <a:ext cx="0" cy="226034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2388430" y="4109005"/>
            <a:ext cx="2888802"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7E44E6E3-ED5F-EA46-A3F3-2FC71EED50CF}"/>
              </a:ext>
            </a:extLst>
          </p:cNvPr>
          <p:cNvSpPr/>
          <p:nvPr/>
        </p:nvSpPr>
        <p:spPr>
          <a:xfrm>
            <a:off x="4398169" y="1718524"/>
            <a:ext cx="797909" cy="2254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96" name="Slide Number Placeholder 2">
            <a:extLst>
              <a:ext uri="{FF2B5EF4-FFF2-40B4-BE49-F238E27FC236}">
                <a16:creationId xmlns:a16="http://schemas.microsoft.com/office/drawing/2014/main" id="{3651FB73-A1BA-B148-9B5B-B80094A91758}"/>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12</a:t>
            </a:fld>
            <a:endParaRPr lang="en-US" dirty="0"/>
          </a:p>
        </p:txBody>
      </p:sp>
    </p:spTree>
    <p:extLst>
      <p:ext uri="{BB962C8B-B14F-4D97-AF65-F5344CB8AC3E}">
        <p14:creationId xmlns:p14="http://schemas.microsoft.com/office/powerpoint/2010/main" val="23566252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608542" y="193615"/>
            <a:ext cx="8544983" cy="670967"/>
          </a:xfrm>
        </p:spPr>
        <p:txBody>
          <a:bodyPr>
            <a:normAutofit fontScale="90000"/>
          </a:bodyPr>
          <a:lstStyle/>
          <a:p>
            <a:r>
              <a:rPr lang="en-US" sz="3600" dirty="0"/>
              <a:t>TCP AIMD: more</a:t>
            </a:r>
            <a:endParaRPr lang="en-US" dirty="0"/>
          </a:p>
        </p:txBody>
      </p:sp>
      <p:sp>
        <p:nvSpPr>
          <p:cNvPr id="135" name="Rectangle 8">
            <a:extLst>
              <a:ext uri="{FF2B5EF4-FFF2-40B4-BE49-F238E27FC236}">
                <a16:creationId xmlns:a16="http://schemas.microsoft.com/office/drawing/2014/main" id="{C755821F-F513-514B-9B5B-FF9A16FD83AB}"/>
              </a:ext>
            </a:extLst>
          </p:cNvPr>
          <p:cNvSpPr>
            <a:spLocks noChangeArrowheads="1"/>
          </p:cNvSpPr>
          <p:nvPr/>
        </p:nvSpPr>
        <p:spPr bwMode="auto">
          <a:xfrm>
            <a:off x="676275" y="1021080"/>
            <a:ext cx="7385685" cy="13258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lnSpc>
                <a:spcPct val="85000"/>
              </a:lnSpc>
              <a:spcBef>
                <a:spcPct val="20000"/>
              </a:spcBef>
              <a:buClr>
                <a:srgbClr val="000099"/>
              </a:buClr>
              <a:buSzPct val="100000"/>
              <a:defRPr/>
            </a:pPr>
            <a:r>
              <a:rPr lang="en-US" sz="2100" i="1" kern="1200" dirty="0">
                <a:solidFill>
                  <a:srgbClr val="C00000"/>
                </a:solidFill>
                <a:latin typeface="Calibri" panose="020F0502020204030204"/>
                <a:ea typeface="ＭＳ Ｐゴシック" charset="0"/>
                <a:cs typeface="+mn-cs"/>
              </a:rPr>
              <a:t>Multiplicative decrease </a:t>
            </a:r>
            <a:r>
              <a:rPr lang="en-US" sz="2100" kern="1200" dirty="0">
                <a:solidFill>
                  <a:prstClr val="black"/>
                </a:solidFill>
                <a:latin typeface="Calibri" panose="020F0502020204030204"/>
                <a:ea typeface="ＭＳ Ｐゴシック" charset="0"/>
                <a:cs typeface="+mn-cs"/>
              </a:rPr>
              <a:t>detail:  sending rate is </a:t>
            </a:r>
          </a:p>
          <a:p>
            <a:pPr marL="304800" indent="-228600" defTabSz="685800">
              <a:lnSpc>
                <a:spcPct val="85000"/>
              </a:lnSpc>
              <a:spcBef>
                <a:spcPct val="20000"/>
              </a:spcBef>
              <a:buClr>
                <a:srgbClr val="000099"/>
              </a:buClr>
              <a:buSzPct val="100000"/>
              <a:buFont typeface="Wingdings" charset="2"/>
              <a:buChar char="§"/>
              <a:defRPr/>
            </a:pPr>
            <a:r>
              <a:rPr lang="en-US" sz="2100" kern="1200" dirty="0">
                <a:solidFill>
                  <a:prstClr val="black"/>
                </a:solidFill>
                <a:latin typeface="Calibri" panose="020F0502020204030204"/>
                <a:ea typeface="ＭＳ Ｐゴシック" charset="0"/>
                <a:cs typeface="+mn-cs"/>
              </a:rPr>
              <a:t>Cut in half on loss detected by triple duplicate ACK (TCP Reno)</a:t>
            </a:r>
          </a:p>
          <a:p>
            <a:pPr marL="304800" indent="-228600" defTabSz="685800">
              <a:lnSpc>
                <a:spcPct val="85000"/>
              </a:lnSpc>
              <a:spcBef>
                <a:spcPct val="20000"/>
              </a:spcBef>
              <a:buClr>
                <a:srgbClr val="000099"/>
              </a:buClr>
              <a:buSzPct val="100000"/>
              <a:buFont typeface="Wingdings" charset="2"/>
              <a:buChar char="§"/>
              <a:defRPr/>
            </a:pPr>
            <a:r>
              <a:rPr lang="en-US" sz="2100" kern="1200" dirty="0">
                <a:solidFill>
                  <a:prstClr val="black"/>
                </a:solidFill>
                <a:latin typeface="Calibri" panose="020F0502020204030204"/>
                <a:ea typeface="ＭＳ Ｐゴシック" charset="0"/>
                <a:cs typeface="+mn-cs"/>
              </a:rPr>
              <a:t>Cut to 1 MSS (maximum segment size) when loss detected by timeout (TCP Tahoe)</a:t>
            </a:r>
          </a:p>
          <a:p>
            <a:pPr marL="304800" indent="-228600" defTabSz="685800">
              <a:lnSpc>
                <a:spcPct val="85000"/>
              </a:lnSpc>
              <a:spcBef>
                <a:spcPct val="20000"/>
              </a:spcBef>
              <a:buClr>
                <a:srgbClr val="000099"/>
              </a:buClr>
              <a:buSzPct val="100000"/>
              <a:buFont typeface="Wingdings" charset="2"/>
              <a:buChar char="§"/>
              <a:defRPr/>
            </a:pPr>
            <a:endParaRPr lang="en-US" sz="2100" kern="1200" dirty="0">
              <a:solidFill>
                <a:prstClr val="black"/>
              </a:solidFill>
              <a:latin typeface="Calibri" panose="020F0502020204030204"/>
              <a:ea typeface="ＭＳ Ｐゴシック" charset="0"/>
              <a:cs typeface="+mn-cs"/>
            </a:endParaRPr>
          </a:p>
          <a:p>
            <a:pPr marL="219075" indent="-219075" defTabSz="685800">
              <a:lnSpc>
                <a:spcPct val="85000"/>
              </a:lnSpc>
              <a:spcBef>
                <a:spcPct val="20000"/>
              </a:spcBef>
              <a:buClr>
                <a:srgbClr val="000099"/>
              </a:buClr>
              <a:buSzPct val="100000"/>
              <a:buFont typeface="Wingdings" charset="2"/>
              <a:buChar char="§"/>
              <a:defRPr/>
            </a:pPr>
            <a:endParaRPr lang="en-US" sz="2100" kern="1200" dirty="0">
              <a:solidFill>
                <a:prstClr val="black"/>
              </a:solidFill>
              <a:latin typeface="Gill Sans MT" charset="0"/>
              <a:ea typeface="ＭＳ Ｐゴシック" charset="0"/>
              <a:cs typeface="+mn-cs"/>
            </a:endParaRPr>
          </a:p>
        </p:txBody>
      </p:sp>
      <p:sp>
        <p:nvSpPr>
          <p:cNvPr id="49" name="Rectangle 8">
            <a:extLst>
              <a:ext uri="{FF2B5EF4-FFF2-40B4-BE49-F238E27FC236}">
                <a16:creationId xmlns:a16="http://schemas.microsoft.com/office/drawing/2014/main" id="{FEB15F8D-408A-A649-8405-2EA6EA738400}"/>
              </a:ext>
            </a:extLst>
          </p:cNvPr>
          <p:cNvSpPr>
            <a:spLocks noChangeArrowheads="1"/>
          </p:cNvSpPr>
          <p:nvPr/>
        </p:nvSpPr>
        <p:spPr bwMode="auto">
          <a:xfrm>
            <a:off x="645795" y="2522220"/>
            <a:ext cx="7385685" cy="13258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lnSpc>
                <a:spcPct val="85000"/>
              </a:lnSpc>
              <a:spcBef>
                <a:spcPct val="20000"/>
              </a:spcBef>
              <a:buClr>
                <a:srgbClr val="000099"/>
              </a:buClr>
              <a:buSzPct val="100000"/>
              <a:defRPr/>
            </a:pPr>
            <a:r>
              <a:rPr lang="en-US" sz="2100" kern="1200" dirty="0">
                <a:solidFill>
                  <a:prstClr val="black"/>
                </a:solidFill>
                <a:latin typeface="Calibri" panose="020F0502020204030204"/>
                <a:ea typeface="ＭＳ Ｐゴシック" charset="0"/>
                <a:cs typeface="+mn-cs"/>
              </a:rPr>
              <a:t>Why</a:t>
            </a:r>
            <a:r>
              <a:rPr lang="en-US" sz="2100" i="1" kern="1200" dirty="0">
                <a:solidFill>
                  <a:srgbClr val="C00000"/>
                </a:solidFill>
                <a:latin typeface="Calibri" panose="020F0502020204030204"/>
                <a:ea typeface="ＭＳ Ｐゴシック" charset="0"/>
                <a:cs typeface="+mn-cs"/>
              </a:rPr>
              <a:t> </a:t>
            </a:r>
            <a:r>
              <a:rPr lang="en-US" sz="2100" u="sng" kern="1200" dirty="0">
                <a:solidFill>
                  <a:srgbClr val="C00000"/>
                </a:solidFill>
                <a:latin typeface="Calibri" panose="020F0502020204030204"/>
                <a:ea typeface="ＭＳ Ｐゴシック" charset="0"/>
                <a:cs typeface="+mn-cs"/>
              </a:rPr>
              <a:t>A</a:t>
            </a:r>
            <a:r>
              <a:rPr lang="en-US" sz="2100" kern="1200" dirty="0">
                <a:solidFill>
                  <a:prstClr val="black"/>
                </a:solidFill>
                <a:latin typeface="Calibri" panose="020F0502020204030204"/>
                <a:ea typeface="ＭＳ Ｐゴシック" charset="0"/>
                <a:cs typeface="+mn-cs"/>
              </a:rPr>
              <a:t>I</a:t>
            </a:r>
            <a:r>
              <a:rPr lang="en-US" sz="2100" u="sng" kern="1200" dirty="0">
                <a:solidFill>
                  <a:srgbClr val="C00000"/>
                </a:solidFill>
                <a:latin typeface="Calibri" panose="020F0502020204030204"/>
                <a:ea typeface="ＭＳ Ｐゴシック" charset="0"/>
                <a:cs typeface="+mn-cs"/>
              </a:rPr>
              <a:t>M</a:t>
            </a:r>
            <a:r>
              <a:rPr lang="en-US" sz="2100" kern="1200" dirty="0">
                <a:solidFill>
                  <a:prstClr val="black"/>
                </a:solidFill>
                <a:latin typeface="Calibri" panose="020F0502020204030204"/>
                <a:ea typeface="ＭＳ Ｐゴシック" charset="0"/>
                <a:cs typeface="+mn-cs"/>
              </a:rPr>
              <a:t>D</a:t>
            </a:r>
            <a:r>
              <a:rPr lang="en-US" sz="2100" kern="1200" dirty="0">
                <a:solidFill>
                  <a:srgbClr val="C00000"/>
                </a:solidFill>
                <a:latin typeface="Calibri" panose="020F0502020204030204"/>
                <a:ea typeface="ＭＳ Ｐゴシック" charset="0"/>
                <a:cs typeface="+mn-cs"/>
              </a:rPr>
              <a:t>?</a:t>
            </a:r>
            <a:r>
              <a:rPr lang="en-US" sz="2100" i="1" kern="1200" dirty="0">
                <a:solidFill>
                  <a:srgbClr val="C00000"/>
                </a:solidFill>
                <a:latin typeface="Calibri" panose="020F0502020204030204"/>
                <a:ea typeface="ＭＳ Ｐゴシック" charset="0"/>
                <a:cs typeface="+mn-cs"/>
              </a:rPr>
              <a:t> </a:t>
            </a:r>
            <a:r>
              <a:rPr lang="en-US" sz="2100" kern="1200" dirty="0">
                <a:solidFill>
                  <a:prstClr val="black"/>
                </a:solidFill>
                <a:latin typeface="Calibri" panose="020F0502020204030204"/>
                <a:ea typeface="ＭＳ Ｐゴシック" charset="0"/>
                <a:cs typeface="+mn-cs"/>
              </a:rPr>
              <a:t> </a:t>
            </a:r>
          </a:p>
          <a:p>
            <a:pPr marL="304800" indent="-228600" defTabSz="685800">
              <a:lnSpc>
                <a:spcPct val="85000"/>
              </a:lnSpc>
              <a:spcBef>
                <a:spcPct val="20000"/>
              </a:spcBef>
              <a:buClr>
                <a:srgbClr val="000099"/>
              </a:buClr>
              <a:buSzPct val="100000"/>
              <a:buFont typeface="Wingdings" charset="2"/>
              <a:buChar char="§"/>
              <a:defRPr/>
            </a:pPr>
            <a:r>
              <a:rPr lang="en-US" sz="2100" kern="1200" dirty="0">
                <a:solidFill>
                  <a:prstClr val="black"/>
                </a:solidFill>
                <a:latin typeface="Calibri" panose="020F0502020204030204"/>
                <a:ea typeface="ＭＳ Ｐゴシック" charset="0"/>
                <a:cs typeface="+mn-cs"/>
              </a:rPr>
              <a:t>AIMD – a distributed, asynchronous algorithm – has been shown to:</a:t>
            </a:r>
          </a:p>
          <a:p>
            <a:pPr marL="517922" lvl="1" indent="-213122" defTabSz="685800">
              <a:lnSpc>
                <a:spcPct val="85000"/>
              </a:lnSpc>
              <a:spcBef>
                <a:spcPct val="20000"/>
              </a:spcBef>
              <a:buClr>
                <a:srgbClr val="000099"/>
              </a:buClr>
              <a:buSzPct val="100000"/>
              <a:buFont typeface="Arial" panose="020B0604020202020204" pitchFamily="34" charset="0"/>
              <a:buChar char="•"/>
              <a:defRPr/>
            </a:pPr>
            <a:r>
              <a:rPr lang="en-US" sz="2100" kern="1200" dirty="0">
                <a:solidFill>
                  <a:prstClr val="black"/>
                </a:solidFill>
                <a:latin typeface="Calibri" panose="020F0502020204030204"/>
                <a:ea typeface="ＭＳ Ｐゴシック" charset="0"/>
                <a:cs typeface="+mn-cs"/>
              </a:rPr>
              <a:t>optimize congested flow rates network wide!</a:t>
            </a:r>
          </a:p>
          <a:p>
            <a:pPr marL="517922" lvl="1" indent="-213122" defTabSz="685800">
              <a:lnSpc>
                <a:spcPct val="85000"/>
              </a:lnSpc>
              <a:spcBef>
                <a:spcPct val="20000"/>
              </a:spcBef>
              <a:buClr>
                <a:srgbClr val="000099"/>
              </a:buClr>
              <a:buSzPct val="100000"/>
              <a:buFont typeface="Arial" panose="020B0604020202020204" pitchFamily="34" charset="0"/>
              <a:buChar char="•"/>
              <a:defRPr/>
            </a:pPr>
            <a:r>
              <a:rPr lang="en-US" sz="2100" kern="1200" dirty="0">
                <a:solidFill>
                  <a:prstClr val="black"/>
                </a:solidFill>
                <a:latin typeface="Calibri" panose="020F0502020204030204"/>
                <a:ea typeface="ＭＳ Ｐゴシック" charset="0"/>
                <a:cs typeface="+mn-cs"/>
              </a:rPr>
              <a:t>have desirable stability properties</a:t>
            </a:r>
          </a:p>
          <a:p>
            <a:pPr marL="76200" defTabSz="685800">
              <a:lnSpc>
                <a:spcPct val="85000"/>
              </a:lnSpc>
              <a:spcBef>
                <a:spcPct val="20000"/>
              </a:spcBef>
              <a:buClr>
                <a:srgbClr val="000099"/>
              </a:buClr>
              <a:buSzPct val="100000"/>
              <a:defRPr/>
            </a:pPr>
            <a:endParaRPr lang="en-US" sz="2100" kern="1200" dirty="0">
              <a:solidFill>
                <a:prstClr val="black"/>
              </a:solidFill>
              <a:latin typeface="Calibri" panose="020F0502020204030204"/>
              <a:ea typeface="ＭＳ Ｐゴシック" charset="0"/>
              <a:cs typeface="+mn-cs"/>
            </a:endParaRPr>
          </a:p>
          <a:p>
            <a:pPr marL="219075" indent="-219075" defTabSz="685800">
              <a:lnSpc>
                <a:spcPct val="85000"/>
              </a:lnSpc>
              <a:spcBef>
                <a:spcPct val="20000"/>
              </a:spcBef>
              <a:buClr>
                <a:srgbClr val="000099"/>
              </a:buClr>
              <a:buSzPct val="100000"/>
              <a:buFont typeface="Wingdings" charset="2"/>
              <a:buChar char="§"/>
              <a:defRPr/>
            </a:pPr>
            <a:endParaRPr lang="en-US" sz="2100" kern="1200" dirty="0">
              <a:solidFill>
                <a:prstClr val="black"/>
              </a:solidFill>
              <a:latin typeface="Gill Sans MT" charset="0"/>
              <a:ea typeface="ＭＳ Ｐゴシック" charset="0"/>
              <a:cs typeface="+mn-cs"/>
            </a:endParaRPr>
          </a:p>
        </p:txBody>
      </p:sp>
      <p:sp>
        <p:nvSpPr>
          <p:cNvPr id="5" name="Slide Number Placeholder 2">
            <a:extLst>
              <a:ext uri="{FF2B5EF4-FFF2-40B4-BE49-F238E27FC236}">
                <a16:creationId xmlns:a16="http://schemas.microsoft.com/office/drawing/2014/main" id="{1DCE9A74-28EC-4B49-833C-3052DE209801}"/>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120</a:t>
            </a:fld>
            <a:endParaRPr lang="en-US" dirty="0"/>
          </a:p>
        </p:txBody>
      </p:sp>
    </p:spTree>
    <p:extLst>
      <p:ext uri="{BB962C8B-B14F-4D97-AF65-F5344CB8AC3E}">
        <p14:creationId xmlns:p14="http://schemas.microsoft.com/office/powerpoint/2010/main" val="213091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609600" y="194582"/>
            <a:ext cx="8544983" cy="670967"/>
          </a:xfrm>
        </p:spPr>
        <p:txBody>
          <a:bodyPr>
            <a:normAutofit fontScale="90000"/>
          </a:bodyPr>
          <a:lstStyle/>
          <a:p>
            <a:r>
              <a:rPr lang="en-US" sz="3600" dirty="0"/>
              <a:t>TCP congestion control: details</a:t>
            </a:r>
            <a:endParaRPr lang="en-US" dirty="0"/>
          </a:p>
        </p:txBody>
      </p:sp>
      <p:grpSp>
        <p:nvGrpSpPr>
          <p:cNvPr id="6" name="Group 5">
            <a:extLst>
              <a:ext uri="{FF2B5EF4-FFF2-40B4-BE49-F238E27FC236}">
                <a16:creationId xmlns:a16="http://schemas.microsoft.com/office/drawing/2014/main" id="{E52FB642-7743-D04C-959D-0819117703FA}"/>
              </a:ext>
            </a:extLst>
          </p:cNvPr>
          <p:cNvGrpSpPr/>
          <p:nvPr/>
        </p:nvGrpSpPr>
        <p:grpSpPr>
          <a:xfrm>
            <a:off x="837367" y="3628596"/>
            <a:ext cx="7525583" cy="1271588"/>
            <a:chOff x="1116489" y="4838128"/>
            <a:chExt cx="10034111" cy="1695450"/>
          </a:xfrm>
        </p:grpSpPr>
        <p:sp>
          <p:nvSpPr>
            <p:cNvPr id="17" name="Rectangle 16">
              <a:extLst>
                <a:ext uri="{FF2B5EF4-FFF2-40B4-BE49-F238E27FC236}">
                  <a16:creationId xmlns:a16="http://schemas.microsoft.com/office/drawing/2014/main" id="{0C3AD1E1-01ED-504A-8B9E-72DE11AF70D1}"/>
                </a:ext>
              </a:extLst>
            </p:cNvPr>
            <p:cNvSpPr/>
            <p:nvPr/>
          </p:nvSpPr>
          <p:spPr>
            <a:xfrm>
              <a:off x="5989208" y="4895568"/>
              <a:ext cx="5161392" cy="3651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02" name="Rectangle 3">
              <a:extLst>
                <a:ext uri="{FF2B5EF4-FFF2-40B4-BE49-F238E27FC236}">
                  <a16:creationId xmlns:a16="http://schemas.microsoft.com/office/drawing/2014/main" id="{A0DE5D89-38AB-C14E-891D-428C6A0ADF69}"/>
                </a:ext>
              </a:extLst>
            </p:cNvPr>
            <p:cNvSpPr txBox="1">
              <a:spLocks noChangeArrowheads="1"/>
            </p:cNvSpPr>
            <p:nvPr/>
          </p:nvSpPr>
          <p:spPr bwMode="auto">
            <a:xfrm>
              <a:off x="1116489" y="4838128"/>
              <a:ext cx="9628822" cy="1695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13122" indent="-213122" defTabSz="685800">
                <a:lnSpc>
                  <a:spcPct val="90000"/>
                </a:lnSpc>
                <a:buFont typeface="Wingdings" charset="2"/>
                <a:buChar char="§"/>
                <a:defRPr/>
              </a:pPr>
              <a:r>
                <a:rPr lang="en-US" sz="2100" dirty="0">
                  <a:solidFill>
                    <a:srgbClr val="000000"/>
                  </a:solidFill>
                  <a:latin typeface="Calibri" panose="020F0502020204030204"/>
                  <a:cs typeface="+mn-cs"/>
                </a:rPr>
                <a:t>TCP sender limits transmission:</a:t>
              </a:r>
            </a:p>
            <a:p>
              <a:pPr marL="213122" indent="-213122" defTabSz="685800">
                <a:lnSpc>
                  <a:spcPct val="90000"/>
                </a:lnSpc>
                <a:buFont typeface="Wingdings" charset="2"/>
                <a:buChar char="§"/>
                <a:defRPr/>
              </a:pPr>
              <a:r>
                <a:rPr lang="en-US" sz="2100" dirty="0" err="1">
                  <a:solidFill>
                    <a:srgbClr val="000000"/>
                  </a:solidFill>
                  <a:latin typeface="Courier" pitchFamily="2" charset="0"/>
                  <a:cs typeface="+mn-cs"/>
                </a:rPr>
                <a:t>cwnd</a:t>
              </a:r>
              <a:r>
                <a:rPr lang="en-US" sz="2100" dirty="0">
                  <a:solidFill>
                    <a:srgbClr val="000000"/>
                  </a:solidFill>
                  <a:latin typeface="Courier" pitchFamily="2" charset="0"/>
                  <a:cs typeface="+mn-cs"/>
                </a:rPr>
                <a:t> </a:t>
              </a:r>
              <a:r>
                <a:rPr lang="en-US" sz="2100" dirty="0">
                  <a:solidFill>
                    <a:srgbClr val="000000"/>
                  </a:solidFill>
                  <a:latin typeface="Calibri" panose="020F0502020204030204"/>
                  <a:cs typeface="+mn-cs"/>
                </a:rPr>
                <a:t>is dynamically adjusted in response to observed network congestion (implementing TCP congestion control)</a:t>
              </a:r>
            </a:p>
            <a:p>
              <a:pPr marL="213122" indent="-213122" defTabSz="685800">
                <a:buFont typeface="Wingdings" charset="2"/>
                <a:buChar char="§"/>
                <a:defRPr/>
              </a:pPr>
              <a:endParaRPr lang="en-US" sz="2100" dirty="0">
                <a:solidFill>
                  <a:srgbClr val="000000"/>
                </a:solidFill>
                <a:latin typeface="Gill Sans MT"/>
                <a:cs typeface="+mn-cs"/>
              </a:endParaRPr>
            </a:p>
          </p:txBody>
        </p:sp>
        <p:grpSp>
          <p:nvGrpSpPr>
            <p:cNvPr id="16" name="Group 15">
              <a:extLst>
                <a:ext uri="{FF2B5EF4-FFF2-40B4-BE49-F238E27FC236}">
                  <a16:creationId xmlns:a16="http://schemas.microsoft.com/office/drawing/2014/main" id="{33A34342-F85F-A641-8C18-F113159FACD0}"/>
                </a:ext>
              </a:extLst>
            </p:cNvPr>
            <p:cNvGrpSpPr/>
            <p:nvPr/>
          </p:nvGrpSpPr>
          <p:grpSpPr>
            <a:xfrm>
              <a:off x="6040008" y="4887177"/>
              <a:ext cx="4923962" cy="427880"/>
              <a:chOff x="5614194" y="4809655"/>
              <a:chExt cx="4923962" cy="427880"/>
            </a:xfrm>
          </p:grpSpPr>
          <p:sp>
            <p:nvSpPr>
              <p:cNvPr id="181" name="Text Box 71">
                <a:extLst>
                  <a:ext uri="{FF2B5EF4-FFF2-40B4-BE49-F238E27FC236}">
                    <a16:creationId xmlns:a16="http://schemas.microsoft.com/office/drawing/2014/main" id="{77C08B5B-9AE1-D240-830E-26ECD6D1665B}"/>
                  </a:ext>
                </a:extLst>
              </p:cNvPr>
              <p:cNvSpPr txBox="1">
                <a:spLocks noChangeArrowheads="1"/>
              </p:cNvSpPr>
              <p:nvPr/>
            </p:nvSpPr>
            <p:spPr bwMode="auto">
              <a:xfrm>
                <a:off x="5614194" y="4868630"/>
                <a:ext cx="4395788" cy="3689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25425" indent="-22542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169069" indent="-169069" defTabSz="685800" eaLnBrk="0" fontAlgn="base" hangingPunct="0">
                  <a:lnSpc>
                    <a:spcPct val="85000"/>
                  </a:lnSpc>
                  <a:spcBef>
                    <a:spcPct val="20000"/>
                  </a:spcBef>
                  <a:spcAft>
                    <a:spcPct val="0"/>
                  </a:spcAft>
                  <a:buClr>
                    <a:srgbClr val="000099"/>
                  </a:buClr>
                  <a:buSzPct val="65000"/>
                  <a:defRPr/>
                </a:pPr>
                <a:r>
                  <a:rPr lang="en-US" sz="1350" b="1" kern="1200" dirty="0" err="1">
                    <a:solidFill>
                      <a:srgbClr val="000000"/>
                    </a:solidFill>
                    <a:latin typeface="Courier New" charset="0"/>
                    <a:cs typeface="+mn-cs"/>
                  </a:rPr>
                  <a:t>LastByteSent</a:t>
                </a:r>
                <a:r>
                  <a:rPr lang="en-US" sz="1350" b="1" kern="1200" dirty="0">
                    <a:solidFill>
                      <a:srgbClr val="000000"/>
                    </a:solidFill>
                    <a:latin typeface="Courier New" charset="0"/>
                    <a:cs typeface="+mn-cs"/>
                  </a:rPr>
                  <a:t>- </a:t>
                </a:r>
                <a:r>
                  <a:rPr lang="en-US" sz="1350" b="1" kern="1200" dirty="0" err="1">
                    <a:solidFill>
                      <a:srgbClr val="000000"/>
                    </a:solidFill>
                    <a:latin typeface="Courier New" charset="0"/>
                    <a:cs typeface="+mn-cs"/>
                  </a:rPr>
                  <a:t>LastByteAcked</a:t>
                </a:r>
                <a:endParaRPr lang="en-US" sz="1350" kern="1200" dirty="0">
                  <a:solidFill>
                    <a:srgbClr val="000000"/>
                  </a:solidFill>
                  <a:latin typeface="Courier New" charset="0"/>
                  <a:cs typeface="+mn-cs"/>
                </a:endParaRPr>
              </a:p>
            </p:txBody>
          </p:sp>
          <p:grpSp>
            <p:nvGrpSpPr>
              <p:cNvPr id="15" name="Group 14">
                <a:extLst>
                  <a:ext uri="{FF2B5EF4-FFF2-40B4-BE49-F238E27FC236}">
                    <a16:creationId xmlns:a16="http://schemas.microsoft.com/office/drawing/2014/main" id="{FED586FE-6CBA-AA48-85C7-A1A11BDABF7D}"/>
                  </a:ext>
                </a:extLst>
              </p:cNvPr>
              <p:cNvGrpSpPr/>
              <p:nvPr/>
            </p:nvGrpSpPr>
            <p:grpSpPr>
              <a:xfrm>
                <a:off x="9383138" y="4809655"/>
                <a:ext cx="1155018" cy="400110"/>
                <a:chOff x="7675859" y="4768381"/>
                <a:chExt cx="1155018" cy="400110"/>
              </a:xfrm>
            </p:grpSpPr>
            <p:grpSp>
              <p:nvGrpSpPr>
                <p:cNvPr id="182" name="Group 74">
                  <a:extLst>
                    <a:ext uri="{FF2B5EF4-FFF2-40B4-BE49-F238E27FC236}">
                      <a16:creationId xmlns:a16="http://schemas.microsoft.com/office/drawing/2014/main" id="{059D1AF2-00E8-024F-B782-BBF97100FEB7}"/>
                    </a:ext>
                  </a:extLst>
                </p:cNvPr>
                <p:cNvGrpSpPr>
                  <a:grpSpLocks/>
                </p:cNvGrpSpPr>
                <p:nvPr/>
              </p:nvGrpSpPr>
              <p:grpSpPr bwMode="auto">
                <a:xfrm>
                  <a:off x="7675859" y="4789024"/>
                  <a:ext cx="414338" cy="369888"/>
                  <a:chOff x="2038" y="2097"/>
                  <a:chExt cx="261" cy="233"/>
                </a:xfrm>
              </p:grpSpPr>
              <p:sp>
                <p:nvSpPr>
                  <p:cNvPr id="183" name="Text Box 72">
                    <a:extLst>
                      <a:ext uri="{FF2B5EF4-FFF2-40B4-BE49-F238E27FC236}">
                        <a16:creationId xmlns:a16="http://schemas.microsoft.com/office/drawing/2014/main" id="{50EA1644-3183-7A41-97FA-03AEA0F526B2}"/>
                      </a:ext>
                    </a:extLst>
                  </p:cNvPr>
                  <p:cNvSpPr txBox="1">
                    <a:spLocks noChangeArrowheads="1"/>
                  </p:cNvSpPr>
                  <p:nvPr/>
                </p:nvSpPr>
                <p:spPr bwMode="auto">
                  <a:xfrm>
                    <a:off x="2038" y="2097"/>
                    <a:ext cx="261"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b="1">
                        <a:solidFill>
                          <a:srgbClr val="000000"/>
                        </a:solidFill>
                        <a:cs typeface="+mn-cs"/>
                      </a:rPr>
                      <a:t>&lt;</a:t>
                    </a:r>
                  </a:p>
                </p:txBody>
              </p:sp>
              <p:sp>
                <p:nvSpPr>
                  <p:cNvPr id="184" name="Line 73">
                    <a:extLst>
                      <a:ext uri="{FF2B5EF4-FFF2-40B4-BE49-F238E27FC236}">
                        <a16:creationId xmlns:a16="http://schemas.microsoft.com/office/drawing/2014/main" id="{B966005D-C4C4-C547-86E3-65FDA3A33E10}"/>
                      </a:ext>
                    </a:extLst>
                  </p:cNvPr>
                  <p:cNvSpPr>
                    <a:spLocks noChangeShapeType="1"/>
                  </p:cNvSpPr>
                  <p:nvPr/>
                </p:nvSpPr>
                <p:spPr bwMode="auto">
                  <a:xfrm>
                    <a:off x="2133" y="2269"/>
                    <a:ext cx="8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85" name="Text Box 75">
                  <a:extLst>
                    <a:ext uri="{FF2B5EF4-FFF2-40B4-BE49-F238E27FC236}">
                      <a16:creationId xmlns:a16="http://schemas.microsoft.com/office/drawing/2014/main" id="{4F80A37A-B578-A447-95BD-D5D7AC31E664}"/>
                    </a:ext>
                  </a:extLst>
                </p:cNvPr>
                <p:cNvSpPr txBox="1">
                  <a:spLocks noChangeArrowheads="1"/>
                </p:cNvSpPr>
                <p:nvPr/>
              </p:nvSpPr>
              <p:spPr bwMode="auto">
                <a:xfrm>
                  <a:off x="8028948" y="4768381"/>
                  <a:ext cx="80192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b="1" kern="1200" dirty="0" err="1">
                      <a:solidFill>
                        <a:srgbClr val="000000"/>
                      </a:solidFill>
                      <a:latin typeface="Courier New" charset="0"/>
                      <a:cs typeface="+mn-cs"/>
                    </a:rPr>
                    <a:t>cwnd</a:t>
                  </a:r>
                  <a:endParaRPr lang="en-US" sz="1350" b="1" kern="1200" dirty="0">
                    <a:solidFill>
                      <a:srgbClr val="000000"/>
                    </a:solidFill>
                    <a:latin typeface="Courier New" charset="0"/>
                    <a:cs typeface="+mn-cs"/>
                  </a:endParaRPr>
                </a:p>
              </p:txBody>
            </p:sp>
          </p:grpSp>
        </p:grpSp>
      </p:grpSp>
      <p:sp>
        <p:nvSpPr>
          <p:cNvPr id="165" name="Rectangle 47">
            <a:extLst>
              <a:ext uri="{FF2B5EF4-FFF2-40B4-BE49-F238E27FC236}">
                <a16:creationId xmlns:a16="http://schemas.microsoft.com/office/drawing/2014/main" id="{DE6B816E-28FD-F042-BAC6-6005321F7326}"/>
              </a:ext>
            </a:extLst>
          </p:cNvPr>
          <p:cNvSpPr>
            <a:spLocks noChangeArrowheads="1"/>
          </p:cNvSpPr>
          <p:nvPr/>
        </p:nvSpPr>
        <p:spPr bwMode="auto">
          <a:xfrm>
            <a:off x="985666" y="2195830"/>
            <a:ext cx="3377559" cy="8065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1" name="Group 10">
            <a:extLst>
              <a:ext uri="{FF2B5EF4-FFF2-40B4-BE49-F238E27FC236}">
                <a16:creationId xmlns:a16="http://schemas.microsoft.com/office/drawing/2014/main" id="{C2EB66EB-894C-A043-A360-C60A865F68A4}"/>
              </a:ext>
            </a:extLst>
          </p:cNvPr>
          <p:cNvGrpSpPr/>
          <p:nvPr/>
        </p:nvGrpSpPr>
        <p:grpSpPr>
          <a:xfrm>
            <a:off x="966789" y="2136779"/>
            <a:ext cx="950851" cy="669361"/>
            <a:chOff x="1289051" y="2849038"/>
            <a:chExt cx="1267801" cy="892480"/>
          </a:xfrm>
        </p:grpSpPr>
        <p:sp>
          <p:nvSpPr>
            <p:cNvPr id="168" name="Freeform 53">
              <a:extLst>
                <a:ext uri="{FF2B5EF4-FFF2-40B4-BE49-F238E27FC236}">
                  <a16:creationId xmlns:a16="http://schemas.microsoft.com/office/drawing/2014/main" id="{E3EEFD92-7050-9249-80C1-240C22D52535}"/>
                </a:ext>
              </a:extLst>
            </p:cNvPr>
            <p:cNvSpPr>
              <a:spLocks/>
            </p:cNvSpPr>
            <p:nvPr/>
          </p:nvSpPr>
          <p:spPr bwMode="auto">
            <a:xfrm>
              <a:off x="2369283" y="2849038"/>
              <a:ext cx="187569" cy="464732"/>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Lst>
              <a:ahLst/>
              <a:cxnLst>
                <a:cxn ang="T6">
                  <a:pos x="T0" y="T1"/>
                </a:cxn>
                <a:cxn ang="T7">
                  <a:pos x="T2" y="T3"/>
                </a:cxn>
                <a:cxn ang="T8">
                  <a:pos x="T4" y="T5"/>
                </a:cxn>
              </a:cxnLst>
              <a:rect l="0" t="0" r="r" b="b"/>
              <a:pathLst>
                <a:path w="91" h="242">
                  <a:moveTo>
                    <a:pt x="91" y="0"/>
                  </a:moveTo>
                  <a:lnTo>
                    <a:pt x="88" y="242"/>
                  </a:lnTo>
                  <a:lnTo>
                    <a:pt x="0" y="242"/>
                  </a:lnTo>
                </a:path>
              </a:pathLst>
            </a:custGeom>
            <a:noFill/>
            <a:ln w="1905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70" name="Text Box 57">
              <a:extLst>
                <a:ext uri="{FF2B5EF4-FFF2-40B4-BE49-F238E27FC236}">
                  <a16:creationId xmlns:a16="http://schemas.microsoft.com/office/drawing/2014/main" id="{4DCFBA68-55DB-2E45-83BC-59D80627D5D3}"/>
                </a:ext>
              </a:extLst>
            </p:cNvPr>
            <p:cNvSpPr txBox="1">
              <a:spLocks noChangeArrowheads="1"/>
            </p:cNvSpPr>
            <p:nvPr/>
          </p:nvSpPr>
          <p:spPr bwMode="auto">
            <a:xfrm>
              <a:off x="1289051" y="3119811"/>
              <a:ext cx="1047724" cy="6217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90000"/>
                </a:lnSpc>
                <a:spcBef>
                  <a:spcPct val="0"/>
                </a:spcBef>
                <a:spcAft>
                  <a:spcPct val="0"/>
                </a:spcAft>
                <a:buClrTx/>
                <a:defRPr/>
              </a:pPr>
              <a:r>
                <a:rPr lang="en-US" sz="1350" dirty="0">
                  <a:solidFill>
                    <a:srgbClr val="000000"/>
                  </a:solidFill>
                  <a:latin typeface="Calibri" panose="020F0502020204030204"/>
                  <a:cs typeface="+mn-cs"/>
                </a:rPr>
                <a:t>last byte</a:t>
              </a:r>
            </a:p>
            <a:p>
              <a:pPr defTabSz="685800" eaLnBrk="0" fontAlgn="base" hangingPunct="0">
                <a:lnSpc>
                  <a:spcPct val="90000"/>
                </a:lnSpc>
                <a:spcBef>
                  <a:spcPct val="0"/>
                </a:spcBef>
                <a:spcAft>
                  <a:spcPct val="0"/>
                </a:spcAft>
                <a:buClrTx/>
                <a:defRPr/>
              </a:pPr>
              <a:r>
                <a:rPr lang="en-US" sz="1350" dirty="0" err="1">
                  <a:solidFill>
                    <a:srgbClr val="000000"/>
                  </a:solidFill>
                  <a:latin typeface="Calibri" panose="020F0502020204030204"/>
                  <a:cs typeface="+mn-cs"/>
                </a:rPr>
                <a:t>ACKed</a:t>
              </a:r>
              <a:endParaRPr lang="en-US" sz="1350" dirty="0">
                <a:solidFill>
                  <a:srgbClr val="000000"/>
                </a:solidFill>
                <a:latin typeface="Calibri" panose="020F0502020204030204"/>
                <a:cs typeface="+mn-cs"/>
              </a:endParaRPr>
            </a:p>
          </p:txBody>
        </p:sp>
      </p:grpSp>
      <p:grpSp>
        <p:nvGrpSpPr>
          <p:cNvPr id="13" name="Group 12">
            <a:extLst>
              <a:ext uri="{FF2B5EF4-FFF2-40B4-BE49-F238E27FC236}">
                <a16:creationId xmlns:a16="http://schemas.microsoft.com/office/drawing/2014/main" id="{A8C3752B-025F-E94F-8654-13F54E9C670F}"/>
              </a:ext>
            </a:extLst>
          </p:cNvPr>
          <p:cNvGrpSpPr/>
          <p:nvPr/>
        </p:nvGrpSpPr>
        <p:grpSpPr>
          <a:xfrm>
            <a:off x="2868063" y="2211659"/>
            <a:ext cx="1319468" cy="985511"/>
            <a:chOff x="3824084" y="2948877"/>
            <a:chExt cx="1759290" cy="1314014"/>
          </a:xfrm>
        </p:grpSpPr>
        <p:sp>
          <p:nvSpPr>
            <p:cNvPr id="172" name="Text Box 59">
              <a:extLst>
                <a:ext uri="{FF2B5EF4-FFF2-40B4-BE49-F238E27FC236}">
                  <a16:creationId xmlns:a16="http://schemas.microsoft.com/office/drawing/2014/main" id="{44BFDC0C-7E1F-194B-B1D5-936A1056896B}"/>
                </a:ext>
              </a:extLst>
            </p:cNvPr>
            <p:cNvSpPr txBox="1">
              <a:spLocks noChangeArrowheads="1"/>
            </p:cNvSpPr>
            <p:nvPr/>
          </p:nvSpPr>
          <p:spPr bwMode="auto">
            <a:xfrm>
              <a:off x="3979525" y="3890482"/>
              <a:ext cx="1603849" cy="3724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90000"/>
                </a:lnSpc>
                <a:spcBef>
                  <a:spcPct val="0"/>
                </a:spcBef>
                <a:spcAft>
                  <a:spcPct val="0"/>
                </a:spcAft>
                <a:buClrTx/>
                <a:defRPr/>
              </a:pPr>
              <a:r>
                <a:rPr lang="en-US" sz="1350" dirty="0">
                  <a:solidFill>
                    <a:srgbClr val="000000"/>
                  </a:solidFill>
                  <a:latin typeface="Calibri" panose="020F0502020204030204"/>
                  <a:cs typeface="+mn-cs"/>
                </a:rPr>
                <a:t>last byte sent</a:t>
              </a:r>
            </a:p>
          </p:txBody>
        </p:sp>
        <p:sp>
          <p:nvSpPr>
            <p:cNvPr id="180" name="Freeform 69">
              <a:extLst>
                <a:ext uri="{FF2B5EF4-FFF2-40B4-BE49-F238E27FC236}">
                  <a16:creationId xmlns:a16="http://schemas.microsoft.com/office/drawing/2014/main" id="{33A90F9A-C7CE-C44A-B81F-BFED1356069E}"/>
                </a:ext>
              </a:extLst>
            </p:cNvPr>
            <p:cNvSpPr>
              <a:spLocks/>
            </p:cNvSpPr>
            <p:nvPr/>
          </p:nvSpPr>
          <p:spPr bwMode="auto">
            <a:xfrm flipH="1">
              <a:off x="3824084" y="2948877"/>
              <a:ext cx="190240" cy="1102896"/>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 name="connsiteX0" fmla="*/ 9412 w 9670"/>
                <a:gd name="connsiteY0" fmla="*/ 0 h 9938"/>
                <a:gd name="connsiteX1" fmla="*/ 9670 w 9670"/>
                <a:gd name="connsiteY1" fmla="*/ 9938 h 9938"/>
                <a:gd name="connsiteX2" fmla="*/ 0 w 9670"/>
                <a:gd name="connsiteY2" fmla="*/ 9938 h 9938"/>
              </a:gdLst>
              <a:ahLst/>
              <a:cxnLst>
                <a:cxn ang="0">
                  <a:pos x="connsiteX0" y="connsiteY0"/>
                </a:cxn>
                <a:cxn ang="0">
                  <a:pos x="connsiteX1" y="connsiteY1"/>
                </a:cxn>
                <a:cxn ang="0">
                  <a:pos x="connsiteX2" y="connsiteY2"/>
                </a:cxn>
              </a:cxnLst>
              <a:rect l="l" t="t" r="r" b="b"/>
              <a:pathLst>
                <a:path w="9670" h="9938">
                  <a:moveTo>
                    <a:pt x="9412" y="0"/>
                  </a:moveTo>
                  <a:lnTo>
                    <a:pt x="9670" y="9938"/>
                  </a:lnTo>
                  <a:lnTo>
                    <a:pt x="0" y="9938"/>
                  </a:lnTo>
                </a:path>
              </a:pathLst>
            </a:custGeom>
            <a:noFill/>
            <a:ln w="1905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Calibri" panose="020F0502020204030204"/>
                <a:ea typeface="ＭＳ Ｐゴシック" panose="020B0600070205080204" pitchFamily="34" charset="-128"/>
                <a:cs typeface="+mn-cs"/>
              </a:endParaRPr>
            </a:p>
          </p:txBody>
        </p:sp>
      </p:grpSp>
      <p:grpSp>
        <p:nvGrpSpPr>
          <p:cNvPr id="10" name="Group 9">
            <a:extLst>
              <a:ext uri="{FF2B5EF4-FFF2-40B4-BE49-F238E27FC236}">
                <a16:creationId xmlns:a16="http://schemas.microsoft.com/office/drawing/2014/main" id="{42CF5997-36CB-D147-BC28-3AEB4C853BEA}"/>
              </a:ext>
            </a:extLst>
          </p:cNvPr>
          <p:cNvGrpSpPr/>
          <p:nvPr/>
        </p:nvGrpSpPr>
        <p:grpSpPr>
          <a:xfrm>
            <a:off x="966789" y="969249"/>
            <a:ext cx="3481387" cy="1122880"/>
            <a:chOff x="1289051" y="1292332"/>
            <a:chExt cx="4641849" cy="1497173"/>
          </a:xfrm>
        </p:grpSpPr>
        <p:sp>
          <p:nvSpPr>
            <p:cNvPr id="104" name="Rectangle 12">
              <a:extLst>
                <a:ext uri="{FF2B5EF4-FFF2-40B4-BE49-F238E27FC236}">
                  <a16:creationId xmlns:a16="http://schemas.microsoft.com/office/drawing/2014/main" id="{04993FEE-920A-A241-8D22-76E5FD7EE6A9}"/>
                </a:ext>
              </a:extLst>
            </p:cNvPr>
            <p:cNvSpPr>
              <a:spLocks noChangeArrowheads="1"/>
            </p:cNvSpPr>
            <p:nvPr/>
          </p:nvSpPr>
          <p:spPr bwMode="auto">
            <a:xfrm>
              <a:off x="1370854" y="2034797"/>
              <a:ext cx="86000" cy="752789"/>
            </a:xfrm>
            <a:prstGeom prst="rect">
              <a:avLst/>
            </a:prstGeom>
            <a:gradFill rotWithShape="1">
              <a:gsLst>
                <a:gs pos="0">
                  <a:srgbClr val="FFFFFF"/>
                </a:gs>
                <a:gs pos="100000">
                  <a:srgbClr val="33CC33"/>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05" name="Rectangle 13">
              <a:extLst>
                <a:ext uri="{FF2B5EF4-FFF2-40B4-BE49-F238E27FC236}">
                  <a16:creationId xmlns:a16="http://schemas.microsoft.com/office/drawing/2014/main" id="{18E83275-ACB2-EC4C-B6DC-CBDA17C3A868}"/>
                </a:ext>
              </a:extLst>
            </p:cNvPr>
            <p:cNvSpPr>
              <a:spLocks noChangeArrowheads="1"/>
            </p:cNvSpPr>
            <p:nvPr/>
          </p:nvSpPr>
          <p:spPr bwMode="auto">
            <a:xfrm>
              <a:off x="1498805" y="2036716"/>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06" name="Rectangle 14">
              <a:extLst>
                <a:ext uri="{FF2B5EF4-FFF2-40B4-BE49-F238E27FC236}">
                  <a16:creationId xmlns:a16="http://schemas.microsoft.com/office/drawing/2014/main" id="{DAC860B7-5379-0C49-8B6D-4F42EEEC890F}"/>
                </a:ext>
              </a:extLst>
            </p:cNvPr>
            <p:cNvSpPr>
              <a:spLocks noChangeArrowheads="1"/>
            </p:cNvSpPr>
            <p:nvPr/>
          </p:nvSpPr>
          <p:spPr bwMode="auto">
            <a:xfrm>
              <a:off x="1628852"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07" name="Rectangle 15">
              <a:extLst>
                <a:ext uri="{FF2B5EF4-FFF2-40B4-BE49-F238E27FC236}">
                  <a16:creationId xmlns:a16="http://schemas.microsoft.com/office/drawing/2014/main" id="{850E3686-28F1-ED45-BCA0-8626CD94C24A}"/>
                </a:ext>
              </a:extLst>
            </p:cNvPr>
            <p:cNvSpPr>
              <a:spLocks noChangeArrowheads="1"/>
            </p:cNvSpPr>
            <p:nvPr/>
          </p:nvSpPr>
          <p:spPr bwMode="auto">
            <a:xfrm>
              <a:off x="1756801" y="2034797"/>
              <a:ext cx="86000"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08" name="Rectangle 16">
              <a:extLst>
                <a:ext uri="{FF2B5EF4-FFF2-40B4-BE49-F238E27FC236}">
                  <a16:creationId xmlns:a16="http://schemas.microsoft.com/office/drawing/2014/main" id="{2B67993F-458E-AA4F-8BDA-DD554E74E999}"/>
                </a:ext>
              </a:extLst>
            </p:cNvPr>
            <p:cNvSpPr>
              <a:spLocks noChangeArrowheads="1"/>
            </p:cNvSpPr>
            <p:nvPr/>
          </p:nvSpPr>
          <p:spPr bwMode="auto">
            <a:xfrm>
              <a:off x="1882653" y="2034797"/>
              <a:ext cx="86000"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09" name="Rectangle 17">
              <a:extLst>
                <a:ext uri="{FF2B5EF4-FFF2-40B4-BE49-F238E27FC236}">
                  <a16:creationId xmlns:a16="http://schemas.microsoft.com/office/drawing/2014/main" id="{0FAD288D-252F-5745-BF73-6A260AA674C3}"/>
                </a:ext>
              </a:extLst>
            </p:cNvPr>
            <p:cNvSpPr>
              <a:spLocks noChangeArrowheads="1"/>
            </p:cNvSpPr>
            <p:nvPr/>
          </p:nvSpPr>
          <p:spPr bwMode="auto">
            <a:xfrm>
              <a:off x="2010604"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10" name="Rectangle 18">
              <a:extLst>
                <a:ext uri="{FF2B5EF4-FFF2-40B4-BE49-F238E27FC236}">
                  <a16:creationId xmlns:a16="http://schemas.microsoft.com/office/drawing/2014/main" id="{F50804B5-A9B0-B741-A2CB-DC3CFBF3864F}"/>
                </a:ext>
              </a:extLst>
            </p:cNvPr>
            <p:cNvSpPr>
              <a:spLocks noChangeArrowheads="1"/>
            </p:cNvSpPr>
            <p:nvPr/>
          </p:nvSpPr>
          <p:spPr bwMode="auto">
            <a:xfrm>
              <a:off x="2132261"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11" name="Rectangle 19">
              <a:extLst>
                <a:ext uri="{FF2B5EF4-FFF2-40B4-BE49-F238E27FC236}">
                  <a16:creationId xmlns:a16="http://schemas.microsoft.com/office/drawing/2014/main" id="{E9319E92-5123-8943-BEB7-081DA31ABF1D}"/>
                </a:ext>
              </a:extLst>
            </p:cNvPr>
            <p:cNvSpPr>
              <a:spLocks noChangeArrowheads="1"/>
            </p:cNvSpPr>
            <p:nvPr/>
          </p:nvSpPr>
          <p:spPr bwMode="auto">
            <a:xfrm>
              <a:off x="2258113"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12" name="Rectangle 20">
              <a:extLst>
                <a:ext uri="{FF2B5EF4-FFF2-40B4-BE49-F238E27FC236}">
                  <a16:creationId xmlns:a16="http://schemas.microsoft.com/office/drawing/2014/main" id="{C56329EF-B8DA-E848-8471-F7AB6A81A0AD}"/>
                </a:ext>
              </a:extLst>
            </p:cNvPr>
            <p:cNvSpPr>
              <a:spLocks noChangeArrowheads="1"/>
            </p:cNvSpPr>
            <p:nvPr/>
          </p:nvSpPr>
          <p:spPr bwMode="auto">
            <a:xfrm>
              <a:off x="2383965"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13" name="Rectangle 21">
              <a:extLst>
                <a:ext uri="{FF2B5EF4-FFF2-40B4-BE49-F238E27FC236}">
                  <a16:creationId xmlns:a16="http://schemas.microsoft.com/office/drawing/2014/main" id="{B6EA82BD-4235-744C-8CC2-3D0E84463334}"/>
                </a:ext>
              </a:extLst>
            </p:cNvPr>
            <p:cNvSpPr>
              <a:spLocks noChangeArrowheads="1"/>
            </p:cNvSpPr>
            <p:nvPr/>
          </p:nvSpPr>
          <p:spPr bwMode="auto">
            <a:xfrm>
              <a:off x="2524500" y="2034797"/>
              <a:ext cx="86000"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14" name="Rectangle 22">
              <a:extLst>
                <a:ext uri="{FF2B5EF4-FFF2-40B4-BE49-F238E27FC236}">
                  <a16:creationId xmlns:a16="http://schemas.microsoft.com/office/drawing/2014/main" id="{3AB484C5-F544-AD4F-AC56-F33B38DBB98F}"/>
                </a:ext>
              </a:extLst>
            </p:cNvPr>
            <p:cNvSpPr>
              <a:spLocks noChangeArrowheads="1"/>
            </p:cNvSpPr>
            <p:nvPr/>
          </p:nvSpPr>
          <p:spPr bwMode="auto">
            <a:xfrm>
              <a:off x="2654547" y="2036716"/>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15" name="Rectangle 23">
              <a:extLst>
                <a:ext uri="{FF2B5EF4-FFF2-40B4-BE49-F238E27FC236}">
                  <a16:creationId xmlns:a16="http://schemas.microsoft.com/office/drawing/2014/main" id="{1DD6947E-4A84-9D4E-B2FC-3A5E7F6D1E34}"/>
                </a:ext>
              </a:extLst>
            </p:cNvPr>
            <p:cNvSpPr>
              <a:spLocks noChangeArrowheads="1"/>
            </p:cNvSpPr>
            <p:nvPr/>
          </p:nvSpPr>
          <p:spPr bwMode="auto">
            <a:xfrm>
              <a:off x="2782498"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16" name="Rectangle 24">
              <a:extLst>
                <a:ext uri="{FF2B5EF4-FFF2-40B4-BE49-F238E27FC236}">
                  <a16:creationId xmlns:a16="http://schemas.microsoft.com/office/drawing/2014/main" id="{2A55A81B-B032-0840-A48D-1D5352A231AA}"/>
                </a:ext>
              </a:extLst>
            </p:cNvPr>
            <p:cNvSpPr>
              <a:spLocks noChangeArrowheads="1"/>
            </p:cNvSpPr>
            <p:nvPr/>
          </p:nvSpPr>
          <p:spPr bwMode="auto">
            <a:xfrm>
              <a:off x="2910447"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17" name="Rectangle 25">
              <a:extLst>
                <a:ext uri="{FF2B5EF4-FFF2-40B4-BE49-F238E27FC236}">
                  <a16:creationId xmlns:a16="http://schemas.microsoft.com/office/drawing/2014/main" id="{EBC4122E-0CCF-1548-9A66-7DCD08E748CD}"/>
                </a:ext>
              </a:extLst>
            </p:cNvPr>
            <p:cNvSpPr>
              <a:spLocks noChangeArrowheads="1"/>
            </p:cNvSpPr>
            <p:nvPr/>
          </p:nvSpPr>
          <p:spPr bwMode="auto">
            <a:xfrm>
              <a:off x="3038397"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18" name="Rectangle 26">
              <a:extLst>
                <a:ext uri="{FF2B5EF4-FFF2-40B4-BE49-F238E27FC236}">
                  <a16:creationId xmlns:a16="http://schemas.microsoft.com/office/drawing/2014/main" id="{DB7235A0-624C-DB45-8BCC-3CE6B91647F3}"/>
                </a:ext>
              </a:extLst>
            </p:cNvPr>
            <p:cNvSpPr>
              <a:spLocks noChangeArrowheads="1"/>
            </p:cNvSpPr>
            <p:nvPr/>
          </p:nvSpPr>
          <p:spPr bwMode="auto">
            <a:xfrm>
              <a:off x="3164249"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19" name="Rectangle 27">
              <a:extLst>
                <a:ext uri="{FF2B5EF4-FFF2-40B4-BE49-F238E27FC236}">
                  <a16:creationId xmlns:a16="http://schemas.microsoft.com/office/drawing/2014/main" id="{345917A5-9719-BB4F-9C0B-ACD89A8BB0F4}"/>
                </a:ext>
              </a:extLst>
            </p:cNvPr>
            <p:cNvSpPr>
              <a:spLocks noChangeArrowheads="1"/>
            </p:cNvSpPr>
            <p:nvPr/>
          </p:nvSpPr>
          <p:spPr bwMode="auto">
            <a:xfrm>
              <a:off x="3285907"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20" name="Rectangle 28">
              <a:extLst>
                <a:ext uri="{FF2B5EF4-FFF2-40B4-BE49-F238E27FC236}">
                  <a16:creationId xmlns:a16="http://schemas.microsoft.com/office/drawing/2014/main" id="{4C1474B9-991E-6847-8B01-DE0C95138525}"/>
                </a:ext>
              </a:extLst>
            </p:cNvPr>
            <p:cNvSpPr>
              <a:spLocks noChangeArrowheads="1"/>
            </p:cNvSpPr>
            <p:nvPr/>
          </p:nvSpPr>
          <p:spPr bwMode="auto">
            <a:xfrm>
              <a:off x="3411759"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21" name="Rectangle 29">
              <a:extLst>
                <a:ext uri="{FF2B5EF4-FFF2-40B4-BE49-F238E27FC236}">
                  <a16:creationId xmlns:a16="http://schemas.microsoft.com/office/drawing/2014/main" id="{1FEE069D-BAD8-8A43-9829-68BF4DBC5019}"/>
                </a:ext>
              </a:extLst>
            </p:cNvPr>
            <p:cNvSpPr>
              <a:spLocks noChangeArrowheads="1"/>
            </p:cNvSpPr>
            <p:nvPr/>
          </p:nvSpPr>
          <p:spPr bwMode="auto">
            <a:xfrm>
              <a:off x="3539708"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22" name="Rectangle 30">
              <a:extLst>
                <a:ext uri="{FF2B5EF4-FFF2-40B4-BE49-F238E27FC236}">
                  <a16:creationId xmlns:a16="http://schemas.microsoft.com/office/drawing/2014/main" id="{F6A54E32-B859-A84C-B9EB-275C556CD8B7}"/>
                </a:ext>
              </a:extLst>
            </p:cNvPr>
            <p:cNvSpPr>
              <a:spLocks noChangeArrowheads="1"/>
            </p:cNvSpPr>
            <p:nvPr/>
          </p:nvSpPr>
          <p:spPr bwMode="auto">
            <a:xfrm>
              <a:off x="3657170"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23" name="Rectangle 31">
              <a:extLst>
                <a:ext uri="{FF2B5EF4-FFF2-40B4-BE49-F238E27FC236}">
                  <a16:creationId xmlns:a16="http://schemas.microsoft.com/office/drawing/2014/main" id="{F693AF70-5D12-874C-A1FE-39895AB51D68}"/>
                </a:ext>
              </a:extLst>
            </p:cNvPr>
            <p:cNvSpPr>
              <a:spLocks noChangeArrowheads="1"/>
            </p:cNvSpPr>
            <p:nvPr/>
          </p:nvSpPr>
          <p:spPr bwMode="auto">
            <a:xfrm>
              <a:off x="3783022"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24" name="Rectangle 32">
              <a:extLst>
                <a:ext uri="{FF2B5EF4-FFF2-40B4-BE49-F238E27FC236}">
                  <a16:creationId xmlns:a16="http://schemas.microsoft.com/office/drawing/2014/main" id="{8AF2AC6B-DBDA-9B44-8499-2FA57D21931E}"/>
                </a:ext>
              </a:extLst>
            </p:cNvPr>
            <p:cNvSpPr>
              <a:spLocks noChangeArrowheads="1"/>
            </p:cNvSpPr>
            <p:nvPr/>
          </p:nvSpPr>
          <p:spPr bwMode="auto">
            <a:xfrm>
              <a:off x="3906778" y="2032876"/>
              <a:ext cx="85998"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25" name="Rectangle 33">
              <a:extLst>
                <a:ext uri="{FF2B5EF4-FFF2-40B4-BE49-F238E27FC236}">
                  <a16:creationId xmlns:a16="http://schemas.microsoft.com/office/drawing/2014/main" id="{3C5EC589-0EEE-AA43-956D-7E1A6B8E7BEA}"/>
                </a:ext>
              </a:extLst>
            </p:cNvPr>
            <p:cNvSpPr>
              <a:spLocks noChangeArrowheads="1"/>
            </p:cNvSpPr>
            <p:nvPr/>
          </p:nvSpPr>
          <p:spPr bwMode="auto">
            <a:xfrm>
              <a:off x="4028435" y="2032876"/>
              <a:ext cx="85998"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26" name="Rectangle 34">
              <a:extLst>
                <a:ext uri="{FF2B5EF4-FFF2-40B4-BE49-F238E27FC236}">
                  <a16:creationId xmlns:a16="http://schemas.microsoft.com/office/drawing/2014/main" id="{00489FD8-0BA0-844E-AA41-BDE801D2E271}"/>
                </a:ext>
              </a:extLst>
            </p:cNvPr>
            <p:cNvSpPr>
              <a:spLocks noChangeArrowheads="1"/>
            </p:cNvSpPr>
            <p:nvPr/>
          </p:nvSpPr>
          <p:spPr bwMode="auto">
            <a:xfrm>
              <a:off x="4156384"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27" name="Rectangle 35">
              <a:extLst>
                <a:ext uri="{FF2B5EF4-FFF2-40B4-BE49-F238E27FC236}">
                  <a16:creationId xmlns:a16="http://schemas.microsoft.com/office/drawing/2014/main" id="{7CDE0EFB-7CC4-304D-AD89-8FC08C1FBD45}"/>
                </a:ext>
              </a:extLst>
            </p:cNvPr>
            <p:cNvSpPr>
              <a:spLocks noChangeArrowheads="1"/>
            </p:cNvSpPr>
            <p:nvPr/>
          </p:nvSpPr>
          <p:spPr bwMode="auto">
            <a:xfrm>
              <a:off x="4282236"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28" name="Rectangle 36">
              <a:extLst>
                <a:ext uri="{FF2B5EF4-FFF2-40B4-BE49-F238E27FC236}">
                  <a16:creationId xmlns:a16="http://schemas.microsoft.com/office/drawing/2014/main" id="{6EECC216-B56D-D043-93ED-F50164EF4E4A}"/>
                </a:ext>
              </a:extLst>
            </p:cNvPr>
            <p:cNvSpPr>
              <a:spLocks noChangeArrowheads="1"/>
            </p:cNvSpPr>
            <p:nvPr/>
          </p:nvSpPr>
          <p:spPr bwMode="auto">
            <a:xfrm>
              <a:off x="4399698"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29" name="Rectangle 37">
              <a:extLst>
                <a:ext uri="{FF2B5EF4-FFF2-40B4-BE49-F238E27FC236}">
                  <a16:creationId xmlns:a16="http://schemas.microsoft.com/office/drawing/2014/main" id="{2DDF4004-027D-3448-8C19-8E608E21464E}"/>
                </a:ext>
              </a:extLst>
            </p:cNvPr>
            <p:cNvSpPr>
              <a:spLocks noChangeArrowheads="1"/>
            </p:cNvSpPr>
            <p:nvPr/>
          </p:nvSpPr>
          <p:spPr bwMode="auto">
            <a:xfrm>
              <a:off x="4525550"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30" name="Rectangle 38">
              <a:extLst>
                <a:ext uri="{FF2B5EF4-FFF2-40B4-BE49-F238E27FC236}">
                  <a16:creationId xmlns:a16="http://schemas.microsoft.com/office/drawing/2014/main" id="{66B062CA-DE3B-DE43-ABC0-B0129B267927}"/>
                </a:ext>
              </a:extLst>
            </p:cNvPr>
            <p:cNvSpPr>
              <a:spLocks noChangeArrowheads="1"/>
            </p:cNvSpPr>
            <p:nvPr/>
          </p:nvSpPr>
          <p:spPr bwMode="auto">
            <a:xfrm>
              <a:off x="4653501"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1" name="Rectangle 39">
              <a:extLst>
                <a:ext uri="{FF2B5EF4-FFF2-40B4-BE49-F238E27FC236}">
                  <a16:creationId xmlns:a16="http://schemas.microsoft.com/office/drawing/2014/main" id="{B8FF22AA-6251-9B4A-8B71-33B1C663B36C}"/>
                </a:ext>
              </a:extLst>
            </p:cNvPr>
            <p:cNvSpPr>
              <a:spLocks noChangeArrowheads="1"/>
            </p:cNvSpPr>
            <p:nvPr/>
          </p:nvSpPr>
          <p:spPr bwMode="auto">
            <a:xfrm>
              <a:off x="4781450" y="2036716"/>
              <a:ext cx="86000"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2" name="Rectangle 40">
              <a:extLst>
                <a:ext uri="{FF2B5EF4-FFF2-40B4-BE49-F238E27FC236}">
                  <a16:creationId xmlns:a16="http://schemas.microsoft.com/office/drawing/2014/main" id="{FAB9104E-A760-C644-B315-33CD7DEB1CB4}"/>
                </a:ext>
              </a:extLst>
            </p:cNvPr>
            <p:cNvSpPr>
              <a:spLocks noChangeArrowheads="1"/>
            </p:cNvSpPr>
            <p:nvPr/>
          </p:nvSpPr>
          <p:spPr bwMode="auto">
            <a:xfrm>
              <a:off x="4909400"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3" name="Rectangle 41">
              <a:extLst>
                <a:ext uri="{FF2B5EF4-FFF2-40B4-BE49-F238E27FC236}">
                  <a16:creationId xmlns:a16="http://schemas.microsoft.com/office/drawing/2014/main" id="{84289F99-D270-C140-AA7A-F6C4AFA078ED}"/>
                </a:ext>
              </a:extLst>
            </p:cNvPr>
            <p:cNvSpPr>
              <a:spLocks noChangeArrowheads="1"/>
            </p:cNvSpPr>
            <p:nvPr/>
          </p:nvSpPr>
          <p:spPr bwMode="auto">
            <a:xfrm>
              <a:off x="5039448"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4" name="Rectangle 42">
              <a:extLst>
                <a:ext uri="{FF2B5EF4-FFF2-40B4-BE49-F238E27FC236}">
                  <a16:creationId xmlns:a16="http://schemas.microsoft.com/office/drawing/2014/main" id="{CDFBFB7B-6E55-9045-8777-DB8B3B13C3C3}"/>
                </a:ext>
              </a:extLst>
            </p:cNvPr>
            <p:cNvSpPr>
              <a:spLocks noChangeArrowheads="1"/>
            </p:cNvSpPr>
            <p:nvPr/>
          </p:nvSpPr>
          <p:spPr bwMode="auto">
            <a:xfrm>
              <a:off x="5165300"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7" name="Rectangle 43">
              <a:extLst>
                <a:ext uri="{FF2B5EF4-FFF2-40B4-BE49-F238E27FC236}">
                  <a16:creationId xmlns:a16="http://schemas.microsoft.com/office/drawing/2014/main" id="{AD3CDD9F-C7EC-964D-A02B-C8B9C75CCDA9}"/>
                </a:ext>
              </a:extLst>
            </p:cNvPr>
            <p:cNvSpPr>
              <a:spLocks noChangeArrowheads="1"/>
            </p:cNvSpPr>
            <p:nvPr/>
          </p:nvSpPr>
          <p:spPr bwMode="auto">
            <a:xfrm>
              <a:off x="5291152"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8" name="Rectangle 44">
              <a:extLst>
                <a:ext uri="{FF2B5EF4-FFF2-40B4-BE49-F238E27FC236}">
                  <a16:creationId xmlns:a16="http://schemas.microsoft.com/office/drawing/2014/main" id="{A68B931F-B222-6643-B4DE-15E3E8354B18}"/>
                </a:ext>
              </a:extLst>
            </p:cNvPr>
            <p:cNvSpPr>
              <a:spLocks noChangeArrowheads="1"/>
            </p:cNvSpPr>
            <p:nvPr/>
          </p:nvSpPr>
          <p:spPr bwMode="auto">
            <a:xfrm>
              <a:off x="5412809"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63" name="Rectangle 45">
              <a:extLst>
                <a:ext uri="{FF2B5EF4-FFF2-40B4-BE49-F238E27FC236}">
                  <a16:creationId xmlns:a16="http://schemas.microsoft.com/office/drawing/2014/main" id="{7D3A9CBD-AC18-2744-9564-5C628A27F631}"/>
                </a:ext>
              </a:extLst>
            </p:cNvPr>
            <p:cNvSpPr>
              <a:spLocks noChangeArrowheads="1"/>
            </p:cNvSpPr>
            <p:nvPr/>
          </p:nvSpPr>
          <p:spPr bwMode="auto">
            <a:xfrm>
              <a:off x="5540759" y="2034797"/>
              <a:ext cx="86000"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64" name="Rectangle 46">
              <a:extLst>
                <a:ext uri="{FF2B5EF4-FFF2-40B4-BE49-F238E27FC236}">
                  <a16:creationId xmlns:a16="http://schemas.microsoft.com/office/drawing/2014/main" id="{7BD5CB89-7651-AC4B-B6A7-CB76771F9558}"/>
                </a:ext>
              </a:extLst>
            </p:cNvPr>
            <p:cNvSpPr>
              <a:spLocks noChangeArrowheads="1"/>
            </p:cNvSpPr>
            <p:nvPr/>
          </p:nvSpPr>
          <p:spPr bwMode="auto">
            <a:xfrm>
              <a:off x="5666611" y="2034797"/>
              <a:ext cx="86000" cy="752789"/>
            </a:xfrm>
            <a:prstGeom prst="rect">
              <a:avLst/>
            </a:prstGeom>
            <a:gradFill rotWithShape="1">
              <a:gsLst>
                <a:gs pos="0">
                  <a:srgbClr val="B2B2B2"/>
                </a:gs>
                <a:gs pos="100000">
                  <a:srgbClr val="FFFFFF"/>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66" name="Rectangle 48">
              <a:extLst>
                <a:ext uri="{FF2B5EF4-FFF2-40B4-BE49-F238E27FC236}">
                  <a16:creationId xmlns:a16="http://schemas.microsoft.com/office/drawing/2014/main" id="{22B83E8B-5347-B046-AB4A-F500B639B452}"/>
                </a:ext>
              </a:extLst>
            </p:cNvPr>
            <p:cNvSpPr>
              <a:spLocks noChangeArrowheads="1"/>
            </p:cNvSpPr>
            <p:nvPr/>
          </p:nvSpPr>
          <p:spPr bwMode="auto">
            <a:xfrm>
              <a:off x="1427488" y="1902290"/>
              <a:ext cx="4503412" cy="10754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73" name="Text Box 61">
              <a:extLst>
                <a:ext uri="{FF2B5EF4-FFF2-40B4-BE49-F238E27FC236}">
                  <a16:creationId xmlns:a16="http://schemas.microsoft.com/office/drawing/2014/main" id="{EC2166A2-B157-124D-AD95-CDDC7B2DDCB8}"/>
                </a:ext>
              </a:extLst>
            </p:cNvPr>
            <p:cNvSpPr txBox="1">
              <a:spLocks noChangeArrowheads="1"/>
            </p:cNvSpPr>
            <p:nvPr/>
          </p:nvSpPr>
          <p:spPr bwMode="auto">
            <a:xfrm>
              <a:off x="3286764" y="1648799"/>
              <a:ext cx="673689" cy="3223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90000"/>
                </a:lnSpc>
                <a:spcBef>
                  <a:spcPct val="0"/>
                </a:spcBef>
                <a:spcAft>
                  <a:spcPct val="0"/>
                </a:spcAft>
                <a:buClrTx/>
                <a:defRPr/>
              </a:pPr>
              <a:r>
                <a:rPr lang="en-US" sz="1050" b="1" kern="1200">
                  <a:solidFill>
                    <a:srgbClr val="000000"/>
                  </a:solidFill>
                  <a:latin typeface="Courier New" charset="0"/>
                  <a:cs typeface="+mn-cs"/>
                </a:rPr>
                <a:t>cwnd</a:t>
              </a:r>
              <a:endParaRPr lang="en-US" sz="1050" b="1" i="1" kern="1200">
                <a:solidFill>
                  <a:srgbClr val="000000"/>
                </a:solidFill>
                <a:latin typeface="Courier New" charset="0"/>
                <a:cs typeface="+mn-cs"/>
              </a:endParaRPr>
            </a:p>
          </p:txBody>
        </p:sp>
        <p:grpSp>
          <p:nvGrpSpPr>
            <p:cNvPr id="174" name="Group 62">
              <a:extLst>
                <a:ext uri="{FF2B5EF4-FFF2-40B4-BE49-F238E27FC236}">
                  <a16:creationId xmlns:a16="http://schemas.microsoft.com/office/drawing/2014/main" id="{A2ECB346-2348-1D42-A5A0-3073BBFAF723}"/>
                </a:ext>
              </a:extLst>
            </p:cNvPr>
            <p:cNvGrpSpPr>
              <a:grpSpLocks/>
            </p:cNvGrpSpPr>
            <p:nvPr/>
          </p:nvGrpSpPr>
          <p:grpSpPr bwMode="auto">
            <a:xfrm>
              <a:off x="4022141" y="1750580"/>
              <a:ext cx="591506" cy="142108"/>
              <a:chOff x="4250" y="1692"/>
              <a:chExt cx="374" cy="86"/>
            </a:xfrm>
          </p:grpSpPr>
          <p:sp>
            <p:nvSpPr>
              <p:cNvPr id="175" name="Line 63">
                <a:extLst>
                  <a:ext uri="{FF2B5EF4-FFF2-40B4-BE49-F238E27FC236}">
                    <a16:creationId xmlns:a16="http://schemas.microsoft.com/office/drawing/2014/main" id="{D8AB4372-6622-194F-8B2C-95E11AB4BDB8}"/>
                  </a:ext>
                </a:extLst>
              </p:cNvPr>
              <p:cNvSpPr>
                <a:spLocks noChangeShapeType="1"/>
              </p:cNvSpPr>
              <p:nvPr/>
            </p:nvSpPr>
            <p:spPr bwMode="auto">
              <a:xfrm>
                <a:off x="4250" y="1738"/>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76" name="Line 64">
                <a:extLst>
                  <a:ext uri="{FF2B5EF4-FFF2-40B4-BE49-F238E27FC236}">
                    <a16:creationId xmlns:a16="http://schemas.microsoft.com/office/drawing/2014/main" id="{90113FC4-9E6C-1344-9A19-D18BED38D2E9}"/>
                  </a:ext>
                </a:extLst>
              </p:cNvPr>
              <p:cNvSpPr>
                <a:spLocks noChangeShapeType="1"/>
              </p:cNvSpPr>
              <p:nvPr/>
            </p:nvSpPr>
            <p:spPr bwMode="auto">
              <a:xfrm>
                <a:off x="4621" y="1692"/>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grpSp>
          <p:nvGrpSpPr>
            <p:cNvPr id="177" name="Group 65">
              <a:extLst>
                <a:ext uri="{FF2B5EF4-FFF2-40B4-BE49-F238E27FC236}">
                  <a16:creationId xmlns:a16="http://schemas.microsoft.com/office/drawing/2014/main" id="{DA340DC1-A02D-8B4C-B20C-F58E960E37E4}"/>
                </a:ext>
              </a:extLst>
            </p:cNvPr>
            <p:cNvGrpSpPr>
              <a:grpSpLocks/>
            </p:cNvGrpSpPr>
            <p:nvPr/>
          </p:nvGrpSpPr>
          <p:grpSpPr bwMode="auto">
            <a:xfrm rot="10800000">
              <a:off x="2650352" y="1773625"/>
              <a:ext cx="616676" cy="149790"/>
              <a:chOff x="4250" y="1692"/>
              <a:chExt cx="374" cy="86"/>
            </a:xfrm>
          </p:grpSpPr>
          <p:sp>
            <p:nvSpPr>
              <p:cNvPr id="178" name="Line 66">
                <a:extLst>
                  <a:ext uri="{FF2B5EF4-FFF2-40B4-BE49-F238E27FC236}">
                    <a16:creationId xmlns:a16="http://schemas.microsoft.com/office/drawing/2014/main" id="{996A9ACA-B6A9-274C-AF8C-6FDF8BEA33F2}"/>
                  </a:ext>
                </a:extLst>
              </p:cNvPr>
              <p:cNvSpPr>
                <a:spLocks noChangeShapeType="1"/>
              </p:cNvSpPr>
              <p:nvPr/>
            </p:nvSpPr>
            <p:spPr bwMode="auto">
              <a:xfrm>
                <a:off x="4260" y="1746"/>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79" name="Line 67">
                <a:extLst>
                  <a:ext uri="{FF2B5EF4-FFF2-40B4-BE49-F238E27FC236}">
                    <a16:creationId xmlns:a16="http://schemas.microsoft.com/office/drawing/2014/main" id="{1CAF8AD6-4F2D-AF41-B54A-FA702FB44D10}"/>
                  </a:ext>
                </a:extLst>
              </p:cNvPr>
              <p:cNvSpPr>
                <a:spLocks noChangeShapeType="1"/>
              </p:cNvSpPr>
              <p:nvPr/>
            </p:nvSpPr>
            <p:spPr bwMode="auto">
              <a:xfrm>
                <a:off x="4632" y="1700"/>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sp>
          <p:nvSpPr>
            <p:cNvPr id="187" name="Text Box 78">
              <a:extLst>
                <a:ext uri="{FF2B5EF4-FFF2-40B4-BE49-F238E27FC236}">
                  <a16:creationId xmlns:a16="http://schemas.microsoft.com/office/drawing/2014/main" id="{084366A9-52AF-9848-912D-70AD364BF8CE}"/>
                </a:ext>
              </a:extLst>
            </p:cNvPr>
            <p:cNvSpPr txBox="1">
              <a:spLocks noChangeArrowheads="1"/>
            </p:cNvSpPr>
            <p:nvPr/>
          </p:nvSpPr>
          <p:spPr bwMode="auto">
            <a:xfrm>
              <a:off x="1289051" y="1292332"/>
              <a:ext cx="3279104" cy="4001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spcBef>
                  <a:spcPct val="0"/>
                </a:spcBef>
                <a:spcAft>
                  <a:spcPct val="0"/>
                </a:spcAft>
                <a:buClrTx/>
                <a:defRPr/>
              </a:pPr>
              <a:r>
                <a:rPr lang="en-US" sz="1350" dirty="0">
                  <a:solidFill>
                    <a:srgbClr val="000000"/>
                  </a:solidFill>
                  <a:latin typeface="Calibri" panose="020F0502020204030204"/>
                  <a:cs typeface="+mn-cs"/>
                </a:rPr>
                <a:t>sender sequence number space </a:t>
              </a:r>
            </a:p>
          </p:txBody>
        </p:sp>
      </p:grpSp>
      <p:sp>
        <p:nvSpPr>
          <p:cNvPr id="198" name="Line 51">
            <a:extLst>
              <a:ext uri="{FF2B5EF4-FFF2-40B4-BE49-F238E27FC236}">
                <a16:creationId xmlns:a16="http://schemas.microsoft.com/office/drawing/2014/main" id="{E6E4B0C6-1414-3D4F-93A5-CCA3CEEBB668}"/>
              </a:ext>
            </a:extLst>
          </p:cNvPr>
          <p:cNvSpPr>
            <a:spLocks noChangeShapeType="1"/>
          </p:cNvSpPr>
          <p:nvPr/>
        </p:nvSpPr>
        <p:spPr bwMode="auto">
          <a:xfrm>
            <a:off x="2931645" y="2156666"/>
            <a:ext cx="525031"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nvGrpSpPr>
          <p:cNvPr id="14" name="Group 13">
            <a:extLst>
              <a:ext uri="{FF2B5EF4-FFF2-40B4-BE49-F238E27FC236}">
                <a16:creationId xmlns:a16="http://schemas.microsoft.com/office/drawing/2014/main" id="{BF77D345-5DCD-C84A-8957-E4F03648FFCF}"/>
              </a:ext>
            </a:extLst>
          </p:cNvPr>
          <p:cNvGrpSpPr/>
          <p:nvPr/>
        </p:nvGrpSpPr>
        <p:grpSpPr>
          <a:xfrm>
            <a:off x="3153127" y="2219713"/>
            <a:ext cx="1319374" cy="736019"/>
            <a:chOff x="4204169" y="2959619"/>
            <a:chExt cx="1759165" cy="981359"/>
          </a:xfrm>
        </p:grpSpPr>
        <p:sp>
          <p:nvSpPr>
            <p:cNvPr id="199" name="Freeform 69">
              <a:extLst>
                <a:ext uri="{FF2B5EF4-FFF2-40B4-BE49-F238E27FC236}">
                  <a16:creationId xmlns:a16="http://schemas.microsoft.com/office/drawing/2014/main" id="{59B379E2-D8BE-6243-B6FF-8D00B68FA2FC}"/>
                </a:ext>
              </a:extLst>
            </p:cNvPr>
            <p:cNvSpPr>
              <a:spLocks/>
            </p:cNvSpPr>
            <p:nvPr/>
          </p:nvSpPr>
          <p:spPr bwMode="auto">
            <a:xfrm flipH="1">
              <a:off x="4204169" y="2959619"/>
              <a:ext cx="190240" cy="549834"/>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 name="connsiteX0" fmla="*/ 9412 w 9670"/>
                <a:gd name="connsiteY0" fmla="*/ 0 h 9938"/>
                <a:gd name="connsiteX1" fmla="*/ 9670 w 9670"/>
                <a:gd name="connsiteY1" fmla="*/ 9938 h 9938"/>
                <a:gd name="connsiteX2" fmla="*/ 0 w 9670"/>
                <a:gd name="connsiteY2" fmla="*/ 9938 h 9938"/>
              </a:gdLst>
              <a:ahLst/>
              <a:cxnLst>
                <a:cxn ang="0">
                  <a:pos x="connsiteX0" y="connsiteY0"/>
                </a:cxn>
                <a:cxn ang="0">
                  <a:pos x="connsiteX1" y="connsiteY1"/>
                </a:cxn>
                <a:cxn ang="0">
                  <a:pos x="connsiteX2" y="connsiteY2"/>
                </a:cxn>
              </a:cxnLst>
              <a:rect l="l" t="t" r="r" b="b"/>
              <a:pathLst>
                <a:path w="9670" h="9938">
                  <a:moveTo>
                    <a:pt x="9412" y="0"/>
                  </a:moveTo>
                  <a:lnTo>
                    <a:pt x="9670" y="9938"/>
                  </a:lnTo>
                  <a:lnTo>
                    <a:pt x="0" y="9938"/>
                  </a:lnTo>
                </a:path>
              </a:pathLst>
            </a:custGeom>
            <a:noFill/>
            <a:ln w="1905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Calibri" panose="020F0502020204030204"/>
                <a:ea typeface="ＭＳ Ｐゴシック" panose="020B0600070205080204" pitchFamily="34" charset="-128"/>
                <a:cs typeface="+mn-cs"/>
              </a:endParaRPr>
            </a:p>
          </p:txBody>
        </p:sp>
        <p:sp>
          <p:nvSpPr>
            <p:cNvPr id="200" name="Text Box 59">
              <a:extLst>
                <a:ext uri="{FF2B5EF4-FFF2-40B4-BE49-F238E27FC236}">
                  <a16:creationId xmlns:a16="http://schemas.microsoft.com/office/drawing/2014/main" id="{D18ACC8C-E30F-2B43-A012-02A119CFD507}"/>
                </a:ext>
              </a:extLst>
            </p:cNvPr>
            <p:cNvSpPr txBox="1">
              <a:spLocks noChangeArrowheads="1"/>
            </p:cNvSpPr>
            <p:nvPr/>
          </p:nvSpPr>
          <p:spPr bwMode="auto">
            <a:xfrm>
              <a:off x="4359485" y="3319270"/>
              <a:ext cx="1603849" cy="6217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90000"/>
                </a:lnSpc>
                <a:spcBef>
                  <a:spcPct val="0"/>
                </a:spcBef>
                <a:spcAft>
                  <a:spcPct val="0"/>
                </a:spcAft>
                <a:buClrTx/>
                <a:defRPr/>
              </a:pPr>
              <a:r>
                <a:rPr lang="en-US" sz="1350" dirty="0">
                  <a:solidFill>
                    <a:srgbClr val="000000"/>
                  </a:solidFill>
                  <a:latin typeface="Calibri" panose="020F0502020204030204"/>
                  <a:cs typeface="+mn-cs"/>
                </a:rPr>
                <a:t>available but not used</a:t>
              </a:r>
            </a:p>
          </p:txBody>
        </p:sp>
      </p:grpSp>
      <p:grpSp>
        <p:nvGrpSpPr>
          <p:cNvPr id="22" name="Group 21">
            <a:extLst>
              <a:ext uri="{FF2B5EF4-FFF2-40B4-BE49-F238E27FC236}">
                <a16:creationId xmlns:a16="http://schemas.microsoft.com/office/drawing/2014/main" id="{9DAB0D8A-F035-A446-BFCD-CB14C1FE358B}"/>
              </a:ext>
            </a:extLst>
          </p:cNvPr>
          <p:cNvGrpSpPr/>
          <p:nvPr/>
        </p:nvGrpSpPr>
        <p:grpSpPr>
          <a:xfrm>
            <a:off x="5385197" y="1091803"/>
            <a:ext cx="3444470" cy="1926397"/>
            <a:chOff x="7180262" y="1455737"/>
            <a:chExt cx="4592627" cy="2568529"/>
          </a:xfrm>
        </p:grpSpPr>
        <p:sp>
          <p:nvSpPr>
            <p:cNvPr id="103" name="Rectangle 4">
              <a:extLst>
                <a:ext uri="{FF2B5EF4-FFF2-40B4-BE49-F238E27FC236}">
                  <a16:creationId xmlns:a16="http://schemas.microsoft.com/office/drawing/2014/main" id="{3906FFA2-1D5C-7540-9050-9ADF12840292}"/>
                </a:ext>
              </a:extLst>
            </p:cNvPr>
            <p:cNvSpPr txBox="1">
              <a:spLocks noChangeArrowheads="1"/>
            </p:cNvSpPr>
            <p:nvPr/>
          </p:nvSpPr>
          <p:spPr bwMode="auto">
            <a:xfrm>
              <a:off x="7180262" y="1455737"/>
              <a:ext cx="4592627" cy="2447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13122" indent="-213122" defTabSz="685800">
                <a:buNone/>
                <a:defRPr/>
              </a:pPr>
              <a:r>
                <a:rPr lang="en-US" sz="2100" dirty="0">
                  <a:solidFill>
                    <a:srgbClr val="000000"/>
                  </a:solidFill>
                  <a:latin typeface="Calibri" panose="020F0502020204030204"/>
                  <a:cs typeface="+mn-cs"/>
                </a:rPr>
                <a:t>TCP sending behavior:</a:t>
              </a:r>
            </a:p>
            <a:p>
              <a:pPr marL="213122" indent="-213122" defTabSz="685800">
                <a:buFont typeface="Wingdings" charset="2"/>
                <a:buChar char="§"/>
                <a:defRPr/>
              </a:pPr>
              <a:r>
                <a:rPr lang="en-US" sz="2100" i="1" dirty="0">
                  <a:solidFill>
                    <a:srgbClr val="000000"/>
                  </a:solidFill>
                  <a:latin typeface="Calibri" panose="020F0502020204030204"/>
                  <a:cs typeface="+mn-cs"/>
                </a:rPr>
                <a:t>roughly:</a:t>
              </a:r>
              <a:r>
                <a:rPr lang="en-US" sz="2100" dirty="0">
                  <a:solidFill>
                    <a:srgbClr val="000000"/>
                  </a:solidFill>
                  <a:latin typeface="Calibri" panose="020F0502020204030204"/>
                  <a:cs typeface="+mn-cs"/>
                </a:rPr>
                <a:t> send </a:t>
              </a:r>
              <a:r>
                <a:rPr lang="en-US" sz="2100" dirty="0" err="1">
                  <a:solidFill>
                    <a:srgbClr val="000000"/>
                  </a:solidFill>
                  <a:latin typeface="Courier" pitchFamily="2" charset="0"/>
                  <a:cs typeface="+mn-cs"/>
                </a:rPr>
                <a:t>cwnd</a:t>
              </a:r>
              <a:r>
                <a:rPr lang="en-US" sz="2100" dirty="0">
                  <a:solidFill>
                    <a:srgbClr val="000000"/>
                  </a:solidFill>
                  <a:latin typeface="Calibri" panose="020F0502020204030204"/>
                  <a:cs typeface="+mn-cs"/>
                </a:rPr>
                <a:t> bytes, wait RTT for ACKS, then send more bytes</a:t>
              </a:r>
            </a:p>
          </p:txBody>
        </p:sp>
        <p:grpSp>
          <p:nvGrpSpPr>
            <p:cNvPr id="20" name="Group 19">
              <a:extLst>
                <a:ext uri="{FF2B5EF4-FFF2-40B4-BE49-F238E27FC236}">
                  <a16:creationId xmlns:a16="http://schemas.microsoft.com/office/drawing/2014/main" id="{57FB518A-5432-5D44-890D-C8AC56EDFDD2}"/>
                </a:ext>
              </a:extLst>
            </p:cNvPr>
            <p:cNvGrpSpPr/>
            <p:nvPr/>
          </p:nvGrpSpPr>
          <p:grpSpPr>
            <a:xfrm>
              <a:off x="7510646" y="3110983"/>
              <a:ext cx="3754046" cy="913283"/>
              <a:chOff x="6837170" y="3035314"/>
              <a:chExt cx="3754046" cy="913283"/>
            </a:xfrm>
          </p:grpSpPr>
          <p:sp>
            <p:nvSpPr>
              <p:cNvPr id="19" name="Rectangle 18">
                <a:extLst>
                  <a:ext uri="{FF2B5EF4-FFF2-40B4-BE49-F238E27FC236}">
                    <a16:creationId xmlns:a16="http://schemas.microsoft.com/office/drawing/2014/main" id="{C803E68F-787C-134C-96B7-EA9979048F4F}"/>
                  </a:ext>
                </a:extLst>
              </p:cNvPr>
              <p:cNvSpPr/>
              <p:nvPr/>
            </p:nvSpPr>
            <p:spPr>
              <a:xfrm>
                <a:off x="6839655" y="3035314"/>
                <a:ext cx="3751561" cy="8831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nvGrpSpPr>
              <p:cNvPr id="18" name="Group 17">
                <a:extLst>
                  <a:ext uri="{FF2B5EF4-FFF2-40B4-BE49-F238E27FC236}">
                    <a16:creationId xmlns:a16="http://schemas.microsoft.com/office/drawing/2014/main" id="{C32ED096-06AB-7A4D-A7B5-17961E51AD24}"/>
                  </a:ext>
                </a:extLst>
              </p:cNvPr>
              <p:cNvGrpSpPr/>
              <p:nvPr/>
            </p:nvGrpSpPr>
            <p:grpSpPr>
              <a:xfrm>
                <a:off x="6837170" y="3107220"/>
                <a:ext cx="3696485" cy="841377"/>
                <a:chOff x="6662549" y="3614745"/>
                <a:chExt cx="3696485" cy="841377"/>
              </a:xfrm>
            </p:grpSpPr>
            <p:sp>
              <p:nvSpPr>
                <p:cNvPr id="188" name="Text Box 79">
                  <a:extLst>
                    <a:ext uri="{FF2B5EF4-FFF2-40B4-BE49-F238E27FC236}">
                      <a16:creationId xmlns:a16="http://schemas.microsoft.com/office/drawing/2014/main" id="{15B5BFBD-DF38-5B40-87E5-F81F37DAA736}"/>
                    </a:ext>
                  </a:extLst>
                </p:cNvPr>
                <p:cNvSpPr txBox="1">
                  <a:spLocks noChangeArrowheads="1"/>
                </p:cNvSpPr>
                <p:nvPr/>
              </p:nvSpPr>
              <p:spPr bwMode="auto">
                <a:xfrm>
                  <a:off x="6662549" y="3723809"/>
                  <a:ext cx="1455441" cy="553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2100" kern="1200" dirty="0">
                      <a:solidFill>
                        <a:srgbClr val="000000"/>
                      </a:solidFill>
                      <a:latin typeface="Calibri" panose="020F0502020204030204"/>
                      <a:cs typeface="+mn-cs"/>
                    </a:rPr>
                    <a:t>TCP rate</a:t>
                  </a:r>
                  <a:endParaRPr lang="en-US" sz="1800" kern="1200" dirty="0">
                    <a:solidFill>
                      <a:srgbClr val="000000"/>
                    </a:solidFill>
                    <a:latin typeface="Calibri" panose="020F0502020204030204"/>
                    <a:cs typeface="+mn-cs"/>
                  </a:endParaRPr>
                </a:p>
              </p:txBody>
            </p:sp>
            <p:grpSp>
              <p:nvGrpSpPr>
                <p:cNvPr id="189" name="Group 82">
                  <a:extLst>
                    <a:ext uri="{FF2B5EF4-FFF2-40B4-BE49-F238E27FC236}">
                      <a16:creationId xmlns:a16="http://schemas.microsoft.com/office/drawing/2014/main" id="{0CAF5E9A-5B2C-B84F-AC89-1EFE7DC4B6AF}"/>
                    </a:ext>
                  </a:extLst>
                </p:cNvPr>
                <p:cNvGrpSpPr>
                  <a:grpSpLocks/>
                </p:cNvGrpSpPr>
                <p:nvPr/>
              </p:nvGrpSpPr>
              <p:grpSpPr bwMode="auto">
                <a:xfrm>
                  <a:off x="7748588" y="3776667"/>
                  <a:ext cx="931863" cy="474663"/>
                  <a:chOff x="4214" y="2517"/>
                  <a:chExt cx="587" cy="299"/>
                </a:xfrm>
              </p:grpSpPr>
              <p:sp>
                <p:nvSpPr>
                  <p:cNvPr id="190" name="Text Box 80">
                    <a:extLst>
                      <a:ext uri="{FF2B5EF4-FFF2-40B4-BE49-F238E27FC236}">
                        <a16:creationId xmlns:a16="http://schemas.microsoft.com/office/drawing/2014/main" id="{36C86FAE-252E-5441-8D9C-64BC30C08F21}"/>
                      </a:ext>
                    </a:extLst>
                  </p:cNvPr>
                  <p:cNvSpPr txBox="1">
                    <a:spLocks noChangeArrowheads="1"/>
                  </p:cNvSpPr>
                  <p:nvPr/>
                </p:nvSpPr>
                <p:spPr bwMode="auto">
                  <a:xfrm>
                    <a:off x="4216" y="2517"/>
                    <a:ext cx="585"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a:t>
                    </a:r>
                  </a:p>
                </p:txBody>
              </p:sp>
              <p:sp>
                <p:nvSpPr>
                  <p:cNvPr id="191" name="Text Box 81">
                    <a:extLst>
                      <a:ext uri="{FF2B5EF4-FFF2-40B4-BE49-F238E27FC236}">
                        <a16:creationId xmlns:a16="http://schemas.microsoft.com/office/drawing/2014/main" id="{CFDD21D8-7DD6-9E4E-82CD-89F60D95E895}"/>
                      </a:ext>
                    </a:extLst>
                  </p:cNvPr>
                  <p:cNvSpPr txBox="1">
                    <a:spLocks noChangeArrowheads="1"/>
                  </p:cNvSpPr>
                  <p:nvPr/>
                </p:nvSpPr>
                <p:spPr bwMode="auto">
                  <a:xfrm>
                    <a:off x="4214" y="2564"/>
                    <a:ext cx="585"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a:t>
                    </a:r>
                  </a:p>
                </p:txBody>
              </p:sp>
            </p:grpSp>
            <p:grpSp>
              <p:nvGrpSpPr>
                <p:cNvPr id="192" name="Group 86">
                  <a:extLst>
                    <a:ext uri="{FF2B5EF4-FFF2-40B4-BE49-F238E27FC236}">
                      <a16:creationId xmlns:a16="http://schemas.microsoft.com/office/drawing/2014/main" id="{A6A8A6BC-4690-FD46-A7A2-F81368063A97}"/>
                    </a:ext>
                  </a:extLst>
                </p:cNvPr>
                <p:cNvGrpSpPr>
                  <a:grpSpLocks/>
                </p:cNvGrpSpPr>
                <p:nvPr/>
              </p:nvGrpSpPr>
              <p:grpSpPr bwMode="auto">
                <a:xfrm>
                  <a:off x="8291512" y="3614745"/>
                  <a:ext cx="981074" cy="841377"/>
                  <a:chOff x="4317" y="2509"/>
                  <a:chExt cx="618" cy="530"/>
                </a:xfrm>
              </p:grpSpPr>
              <p:sp>
                <p:nvSpPr>
                  <p:cNvPr id="193" name="Text Box 83">
                    <a:extLst>
                      <a:ext uri="{FF2B5EF4-FFF2-40B4-BE49-F238E27FC236}">
                        <a16:creationId xmlns:a16="http://schemas.microsoft.com/office/drawing/2014/main" id="{2EABE0BC-E93A-7840-BC78-8917BD66E877}"/>
                      </a:ext>
                    </a:extLst>
                  </p:cNvPr>
                  <p:cNvSpPr txBox="1">
                    <a:spLocks noChangeArrowheads="1"/>
                  </p:cNvSpPr>
                  <p:nvPr/>
                </p:nvSpPr>
                <p:spPr bwMode="auto">
                  <a:xfrm>
                    <a:off x="4317" y="2509"/>
                    <a:ext cx="618" cy="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800" dirty="0" err="1">
                        <a:solidFill>
                          <a:srgbClr val="000000"/>
                        </a:solidFill>
                        <a:latin typeface="Courier" pitchFamily="2" charset="0"/>
                        <a:cs typeface="+mn-cs"/>
                      </a:rPr>
                      <a:t>cwnd</a:t>
                    </a:r>
                    <a:endParaRPr lang="en-US" sz="1800" dirty="0">
                      <a:solidFill>
                        <a:srgbClr val="000000"/>
                      </a:solidFill>
                      <a:latin typeface="Courier" pitchFamily="2" charset="0"/>
                      <a:cs typeface="+mn-cs"/>
                    </a:endParaRPr>
                  </a:p>
                </p:txBody>
              </p:sp>
              <p:sp>
                <p:nvSpPr>
                  <p:cNvPr id="194" name="Text Box 84">
                    <a:extLst>
                      <a:ext uri="{FF2B5EF4-FFF2-40B4-BE49-F238E27FC236}">
                        <a16:creationId xmlns:a16="http://schemas.microsoft.com/office/drawing/2014/main" id="{FC380433-330D-4342-82B3-E71BEB72AF06}"/>
                      </a:ext>
                    </a:extLst>
                  </p:cNvPr>
                  <p:cNvSpPr txBox="1">
                    <a:spLocks noChangeArrowheads="1"/>
                  </p:cNvSpPr>
                  <p:nvPr/>
                </p:nvSpPr>
                <p:spPr bwMode="auto">
                  <a:xfrm>
                    <a:off x="4379" y="2729"/>
                    <a:ext cx="501" cy="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800">
                        <a:solidFill>
                          <a:srgbClr val="000000"/>
                        </a:solidFill>
                        <a:cs typeface="+mn-cs"/>
                      </a:rPr>
                      <a:t>RTT</a:t>
                    </a:r>
                  </a:p>
                </p:txBody>
              </p:sp>
              <p:sp>
                <p:nvSpPr>
                  <p:cNvPr id="195" name="Line 85">
                    <a:extLst>
                      <a:ext uri="{FF2B5EF4-FFF2-40B4-BE49-F238E27FC236}">
                        <a16:creationId xmlns:a16="http://schemas.microsoft.com/office/drawing/2014/main" id="{1B9F9DB8-E2FB-AE45-88BA-CC221F1D6597}"/>
                      </a:ext>
                    </a:extLst>
                  </p:cNvPr>
                  <p:cNvSpPr>
                    <a:spLocks noChangeShapeType="1"/>
                  </p:cNvSpPr>
                  <p:nvPr/>
                </p:nvSpPr>
                <p:spPr bwMode="auto">
                  <a:xfrm>
                    <a:off x="4430" y="2763"/>
                    <a:ext cx="384"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500">
                      <a:latin typeface="Tahoma" charset="0"/>
                      <a:ea typeface="ＭＳ Ｐゴシック" charset="0"/>
                      <a:cs typeface="+mn-cs"/>
                    </a:endParaRPr>
                  </a:p>
                </p:txBody>
              </p:sp>
            </p:grpSp>
            <p:sp>
              <p:nvSpPr>
                <p:cNvPr id="196" name="Text Box 87">
                  <a:extLst>
                    <a:ext uri="{FF2B5EF4-FFF2-40B4-BE49-F238E27FC236}">
                      <a16:creationId xmlns:a16="http://schemas.microsoft.com/office/drawing/2014/main" id="{2A51BBA4-2F14-2F4F-A04D-EFFFF36AF41D}"/>
                    </a:ext>
                  </a:extLst>
                </p:cNvPr>
                <p:cNvSpPr txBox="1">
                  <a:spLocks noChangeArrowheads="1"/>
                </p:cNvSpPr>
                <p:nvPr/>
              </p:nvSpPr>
              <p:spPr bwMode="auto">
                <a:xfrm>
                  <a:off x="9112538" y="3823464"/>
                  <a:ext cx="1246496" cy="430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dirty="0">
                      <a:solidFill>
                        <a:srgbClr val="000000"/>
                      </a:solidFill>
                      <a:latin typeface="Calibri" panose="020F0502020204030204"/>
                      <a:cs typeface="+mn-cs"/>
                    </a:rPr>
                    <a:t>bytes/sec</a:t>
                  </a:r>
                </a:p>
              </p:txBody>
            </p:sp>
          </p:grpSp>
        </p:grpSp>
      </p:grpSp>
      <p:grpSp>
        <p:nvGrpSpPr>
          <p:cNvPr id="21" name="Group 20">
            <a:extLst>
              <a:ext uri="{FF2B5EF4-FFF2-40B4-BE49-F238E27FC236}">
                <a16:creationId xmlns:a16="http://schemas.microsoft.com/office/drawing/2014/main" id="{0B0449D2-8107-EC4E-BA6E-0B53574C5B7E}"/>
              </a:ext>
            </a:extLst>
          </p:cNvPr>
          <p:cNvGrpSpPr/>
          <p:nvPr/>
        </p:nvGrpSpPr>
        <p:grpSpPr>
          <a:xfrm>
            <a:off x="1745323" y="2155501"/>
            <a:ext cx="1245685" cy="1057469"/>
            <a:chOff x="2327097" y="2874002"/>
            <a:chExt cx="1660913" cy="1409958"/>
          </a:xfrm>
        </p:grpSpPr>
        <p:sp>
          <p:nvSpPr>
            <p:cNvPr id="171" name="Text Box 58">
              <a:extLst>
                <a:ext uri="{FF2B5EF4-FFF2-40B4-BE49-F238E27FC236}">
                  <a16:creationId xmlns:a16="http://schemas.microsoft.com/office/drawing/2014/main" id="{245049EB-D632-CE4C-A587-BA819860D407}"/>
                </a:ext>
              </a:extLst>
            </p:cNvPr>
            <p:cNvSpPr txBox="1">
              <a:spLocks noChangeArrowheads="1"/>
            </p:cNvSpPr>
            <p:nvPr/>
          </p:nvSpPr>
          <p:spPr bwMode="auto">
            <a:xfrm>
              <a:off x="2327097" y="3412952"/>
              <a:ext cx="1660913" cy="8710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lnSpc>
                  <a:spcPct val="90000"/>
                </a:lnSpc>
                <a:spcBef>
                  <a:spcPct val="0"/>
                </a:spcBef>
                <a:spcAft>
                  <a:spcPct val="0"/>
                </a:spcAft>
                <a:buClrTx/>
                <a:defRPr/>
              </a:pPr>
              <a:r>
                <a:rPr lang="en-US" altLang="en-US" sz="1350" dirty="0">
                  <a:solidFill>
                    <a:srgbClr val="000000"/>
                  </a:solidFill>
                  <a:latin typeface="Calibri" panose="020F0502020204030204"/>
                  <a:cs typeface="+mn-cs"/>
                </a:rPr>
                <a:t>sent, </a:t>
              </a:r>
              <a:r>
                <a:rPr lang="en-US" altLang="en-US" sz="1350" dirty="0" err="1">
                  <a:solidFill>
                    <a:srgbClr val="000000"/>
                  </a:solidFill>
                  <a:latin typeface="Calibri" panose="020F0502020204030204"/>
                  <a:cs typeface="+mn-cs"/>
                </a:rPr>
                <a:t>bu</a:t>
              </a:r>
              <a:r>
                <a:rPr lang="en-US" altLang="en-US" sz="1350" dirty="0">
                  <a:solidFill>
                    <a:srgbClr val="000000"/>
                  </a:solidFill>
                  <a:latin typeface="Calibri" panose="020F0502020204030204"/>
                  <a:cs typeface="+mn-cs"/>
                </a:rPr>
                <a:t>t not-yet </a:t>
              </a:r>
              <a:r>
                <a:rPr lang="en-US" altLang="en-US" sz="1350" dirty="0" err="1">
                  <a:solidFill>
                    <a:srgbClr val="000000"/>
                  </a:solidFill>
                  <a:latin typeface="Calibri" panose="020F0502020204030204"/>
                  <a:cs typeface="+mn-cs"/>
                </a:rPr>
                <a:t>ACKed</a:t>
              </a:r>
              <a:r>
                <a:rPr lang="en-US" altLang="en-US" sz="1350" dirty="0">
                  <a:solidFill>
                    <a:srgbClr val="000000"/>
                  </a:solidFill>
                  <a:latin typeface="Calibri" panose="020F0502020204030204"/>
                  <a:cs typeface="+mn-cs"/>
                </a:rPr>
                <a:t> </a:t>
              </a:r>
            </a:p>
            <a:p>
              <a:pPr defTabSz="685800" eaLnBrk="0" fontAlgn="base" hangingPunct="0">
                <a:lnSpc>
                  <a:spcPct val="90000"/>
                </a:lnSpc>
                <a:spcBef>
                  <a:spcPct val="0"/>
                </a:spcBef>
                <a:spcAft>
                  <a:spcPct val="0"/>
                </a:spcAft>
                <a:buClrTx/>
                <a:defRPr/>
              </a:pPr>
              <a:r>
                <a:rPr lang="en-US" altLang="en-US" sz="1350" dirty="0">
                  <a:solidFill>
                    <a:srgbClr val="000000"/>
                  </a:solidFill>
                  <a:latin typeface="Calibri" panose="020F0502020204030204"/>
                  <a:cs typeface="+mn-cs"/>
                </a:rPr>
                <a:t>(“</a:t>
              </a:r>
              <a:r>
                <a:rPr lang="en-US" altLang="ja-JP" sz="1350" dirty="0">
                  <a:solidFill>
                    <a:srgbClr val="000000"/>
                  </a:solidFill>
                  <a:latin typeface="Calibri" panose="020F0502020204030204"/>
                  <a:cs typeface="+mn-cs"/>
                </a:rPr>
                <a:t>in-flight”)</a:t>
              </a:r>
              <a:endParaRPr lang="en-US" altLang="en-US" sz="1200" dirty="0">
                <a:solidFill>
                  <a:srgbClr val="000000"/>
                </a:solidFill>
                <a:latin typeface="Calibri" panose="020F0502020204030204"/>
                <a:cs typeface="+mn-cs"/>
              </a:endParaRPr>
            </a:p>
          </p:txBody>
        </p:sp>
        <p:grpSp>
          <p:nvGrpSpPr>
            <p:cNvPr id="12" name="Group 11">
              <a:extLst>
                <a:ext uri="{FF2B5EF4-FFF2-40B4-BE49-F238E27FC236}">
                  <a16:creationId xmlns:a16="http://schemas.microsoft.com/office/drawing/2014/main" id="{8036A4AF-C412-6643-BB9E-A6741086FD03}"/>
                </a:ext>
              </a:extLst>
            </p:cNvPr>
            <p:cNvGrpSpPr/>
            <p:nvPr/>
          </p:nvGrpSpPr>
          <p:grpSpPr>
            <a:xfrm>
              <a:off x="2644060" y="2874002"/>
              <a:ext cx="1201888" cy="658131"/>
              <a:chOff x="2644060" y="2874003"/>
              <a:chExt cx="1201888" cy="635450"/>
            </a:xfrm>
          </p:grpSpPr>
          <p:sp>
            <p:nvSpPr>
              <p:cNvPr id="167" name="Line 51">
                <a:extLst>
                  <a:ext uri="{FF2B5EF4-FFF2-40B4-BE49-F238E27FC236}">
                    <a16:creationId xmlns:a16="http://schemas.microsoft.com/office/drawing/2014/main" id="{82259C8B-8E68-3B45-95EF-6297D889F723}"/>
                  </a:ext>
                </a:extLst>
              </p:cNvPr>
              <p:cNvSpPr>
                <a:spLocks noChangeShapeType="1"/>
              </p:cNvSpPr>
              <p:nvPr/>
            </p:nvSpPr>
            <p:spPr bwMode="auto">
              <a:xfrm>
                <a:off x="2644060" y="2874003"/>
                <a:ext cx="1201888"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cxnSp>
            <p:nvCxnSpPr>
              <p:cNvPr id="8" name="Straight Connector 7">
                <a:extLst>
                  <a:ext uri="{FF2B5EF4-FFF2-40B4-BE49-F238E27FC236}">
                    <a16:creationId xmlns:a16="http://schemas.microsoft.com/office/drawing/2014/main" id="{9E977076-799D-1F4B-B884-156CBD02FF8A}"/>
                  </a:ext>
                </a:extLst>
              </p:cNvPr>
              <p:cNvCxnSpPr>
                <a:cxnSpLocks/>
              </p:cNvCxnSpPr>
              <p:nvPr/>
            </p:nvCxnSpPr>
            <p:spPr>
              <a:xfrm>
                <a:off x="2850877" y="2898008"/>
                <a:ext cx="0" cy="61144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88" name="Slide Number Placeholder 2">
            <a:extLst>
              <a:ext uri="{FF2B5EF4-FFF2-40B4-BE49-F238E27FC236}">
                <a16:creationId xmlns:a16="http://schemas.microsoft.com/office/drawing/2014/main" id="{F3E09B12-4970-4049-B7E9-4060B63F1FB2}"/>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121</a:t>
            </a:fld>
            <a:endParaRPr lang="en-US" dirty="0"/>
          </a:p>
        </p:txBody>
      </p:sp>
    </p:spTree>
    <p:extLst>
      <p:ext uri="{BB962C8B-B14F-4D97-AF65-F5344CB8AC3E}">
        <p14:creationId xmlns:p14="http://schemas.microsoft.com/office/powerpoint/2010/main" val="236382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98"/>
                                        </p:tgtEl>
                                        <p:attrNameLst>
                                          <p:attrName>style.visibility</p:attrName>
                                        </p:attrNameLst>
                                      </p:cBhvr>
                                      <p:to>
                                        <p:strVal val="visible"/>
                                      </p:to>
                                    </p:set>
                                    <p:animEffect transition="in" filter="dissolve">
                                      <p:cBhvr>
                                        <p:cTn id="25" dur="500"/>
                                        <p:tgtEl>
                                          <p:spTgt spid="19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dissolv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608542" y="194789"/>
            <a:ext cx="8544983" cy="670967"/>
          </a:xfrm>
        </p:spPr>
        <p:txBody>
          <a:bodyPr>
            <a:normAutofit fontScale="90000"/>
          </a:bodyPr>
          <a:lstStyle/>
          <a:p>
            <a:r>
              <a:rPr lang="en-US" sz="3600" dirty="0"/>
              <a:t>TCP slow start </a:t>
            </a:r>
            <a:endParaRPr lang="en-US" dirty="0"/>
          </a:p>
        </p:txBody>
      </p:sp>
      <p:sp>
        <p:nvSpPr>
          <p:cNvPr id="88" name="Rectangle 3">
            <a:extLst>
              <a:ext uri="{FF2B5EF4-FFF2-40B4-BE49-F238E27FC236}">
                <a16:creationId xmlns:a16="http://schemas.microsoft.com/office/drawing/2014/main" id="{8A57114D-913B-0446-AF23-3E8C1F4B81CA}"/>
              </a:ext>
            </a:extLst>
          </p:cNvPr>
          <p:cNvSpPr txBox="1">
            <a:spLocks noChangeArrowheads="1"/>
          </p:cNvSpPr>
          <p:nvPr/>
        </p:nvSpPr>
        <p:spPr>
          <a:xfrm>
            <a:off x="857250" y="1038225"/>
            <a:ext cx="3838575" cy="3910693"/>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5275" indent="-197644" defTabSz="685800">
              <a:spcBef>
                <a:spcPts val="750"/>
              </a:spcBef>
              <a:buFont typeface="Wingdings" charset="2"/>
              <a:buChar char="§"/>
              <a:defRPr/>
            </a:pPr>
            <a:r>
              <a:rPr lang="en-US" sz="2400" dirty="0">
                <a:solidFill>
                  <a:prstClr val="black"/>
                </a:solidFill>
                <a:latin typeface="Calibri" panose="020F0502020204030204"/>
              </a:rPr>
              <a:t>when connection begins, increase rate exponentially until first loss event:</a:t>
            </a:r>
          </a:p>
          <a:p>
            <a:pPr marL="521494" lvl="1" indent="-173831" defTabSz="685800">
              <a:spcBef>
                <a:spcPts val="375"/>
              </a:spcBef>
              <a:buFont typeface="Arial"/>
              <a:buChar char="•"/>
              <a:defRPr/>
            </a:pPr>
            <a:r>
              <a:rPr lang="en-US" sz="2100" dirty="0">
                <a:solidFill>
                  <a:prstClr val="black"/>
                </a:solidFill>
                <a:latin typeface="Calibri" panose="020F0502020204030204"/>
              </a:rPr>
              <a:t>initially </a:t>
            </a:r>
            <a:r>
              <a:rPr lang="en-US" sz="2100" b="1" dirty="0" err="1">
                <a:solidFill>
                  <a:prstClr val="black"/>
                </a:solidFill>
                <a:latin typeface="Courier New" charset="0"/>
              </a:rPr>
              <a:t>cwnd</a:t>
            </a:r>
            <a:r>
              <a:rPr lang="en-US" sz="2100" dirty="0">
                <a:solidFill>
                  <a:prstClr val="black"/>
                </a:solidFill>
                <a:latin typeface="Calibri" panose="020F0502020204030204"/>
              </a:rPr>
              <a:t> = 1 MSS</a:t>
            </a:r>
          </a:p>
          <a:p>
            <a:pPr marL="521494" lvl="1" indent="-173831" defTabSz="685800">
              <a:spcBef>
                <a:spcPts val="375"/>
              </a:spcBef>
              <a:buFont typeface="Arial"/>
              <a:buChar char="•"/>
              <a:defRPr/>
            </a:pPr>
            <a:r>
              <a:rPr lang="en-US" sz="2100" dirty="0">
                <a:solidFill>
                  <a:prstClr val="black"/>
                </a:solidFill>
                <a:latin typeface="Calibri" panose="020F0502020204030204"/>
              </a:rPr>
              <a:t>double </a:t>
            </a:r>
            <a:r>
              <a:rPr lang="en-US" sz="2100" b="1" dirty="0" err="1">
                <a:solidFill>
                  <a:prstClr val="black"/>
                </a:solidFill>
                <a:latin typeface="Courier New" charset="0"/>
              </a:rPr>
              <a:t>cwnd</a:t>
            </a:r>
            <a:r>
              <a:rPr lang="en-US" sz="2100" dirty="0">
                <a:solidFill>
                  <a:prstClr val="black"/>
                </a:solidFill>
                <a:latin typeface="Calibri" panose="020F0502020204030204"/>
              </a:rPr>
              <a:t> every RTT</a:t>
            </a:r>
          </a:p>
          <a:p>
            <a:pPr marL="521494" lvl="1" indent="-173831" defTabSz="685800">
              <a:spcBef>
                <a:spcPts val="375"/>
              </a:spcBef>
              <a:buFont typeface="Arial"/>
              <a:buChar char="•"/>
              <a:defRPr/>
            </a:pPr>
            <a:r>
              <a:rPr lang="en-US" sz="2100" dirty="0">
                <a:solidFill>
                  <a:prstClr val="black"/>
                </a:solidFill>
                <a:latin typeface="Calibri" panose="020F0502020204030204"/>
              </a:rPr>
              <a:t>done by incrementing </a:t>
            </a:r>
            <a:r>
              <a:rPr lang="en-US" sz="2100" b="1" dirty="0" err="1">
                <a:solidFill>
                  <a:prstClr val="black"/>
                </a:solidFill>
                <a:latin typeface="Courier New" charset="0"/>
              </a:rPr>
              <a:t>cwnd</a:t>
            </a:r>
            <a:r>
              <a:rPr lang="en-US" sz="2100" dirty="0">
                <a:solidFill>
                  <a:prstClr val="black"/>
                </a:solidFill>
                <a:latin typeface="Calibri" panose="020F0502020204030204"/>
              </a:rPr>
              <a:t> for every ACK received</a:t>
            </a:r>
          </a:p>
        </p:txBody>
      </p:sp>
      <p:sp>
        <p:nvSpPr>
          <p:cNvPr id="224" name="Line 6">
            <a:extLst>
              <a:ext uri="{FF2B5EF4-FFF2-40B4-BE49-F238E27FC236}">
                <a16:creationId xmlns:a16="http://schemas.microsoft.com/office/drawing/2014/main" id="{6A528287-EE91-2148-8BF9-9042AB1CFB64}"/>
              </a:ext>
            </a:extLst>
          </p:cNvPr>
          <p:cNvSpPr>
            <a:spLocks noChangeShapeType="1"/>
          </p:cNvSpPr>
          <p:nvPr/>
        </p:nvSpPr>
        <p:spPr bwMode="auto">
          <a:xfrm>
            <a:off x="5688807" y="1729943"/>
            <a:ext cx="1878806" cy="264319"/>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25" name="Text Box 8">
            <a:extLst>
              <a:ext uri="{FF2B5EF4-FFF2-40B4-BE49-F238E27FC236}">
                <a16:creationId xmlns:a16="http://schemas.microsoft.com/office/drawing/2014/main" id="{BF8683E2-9BD1-4641-8269-1F97FE166C40}"/>
              </a:ext>
            </a:extLst>
          </p:cNvPr>
          <p:cNvSpPr txBox="1">
            <a:spLocks noChangeArrowheads="1"/>
          </p:cNvSpPr>
          <p:nvPr/>
        </p:nvSpPr>
        <p:spPr bwMode="auto">
          <a:xfrm>
            <a:off x="5365377" y="876264"/>
            <a:ext cx="694485" cy="3000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kern="1200">
                <a:solidFill>
                  <a:srgbClr val="000000"/>
                </a:solidFill>
                <a:latin typeface="Arial" charset="0"/>
                <a:cs typeface="+mn-cs"/>
              </a:rPr>
              <a:t>Host A</a:t>
            </a:r>
          </a:p>
        </p:txBody>
      </p:sp>
      <p:sp>
        <p:nvSpPr>
          <p:cNvPr id="226" name="Text Box 9">
            <a:extLst>
              <a:ext uri="{FF2B5EF4-FFF2-40B4-BE49-F238E27FC236}">
                <a16:creationId xmlns:a16="http://schemas.microsoft.com/office/drawing/2014/main" id="{C49CE5EE-9C21-9E4F-B95D-B87D2E6CA9D2}"/>
              </a:ext>
            </a:extLst>
          </p:cNvPr>
          <p:cNvSpPr txBox="1">
            <a:spLocks noChangeArrowheads="1"/>
          </p:cNvSpPr>
          <p:nvPr/>
        </p:nvSpPr>
        <p:spPr bwMode="auto">
          <a:xfrm rot="408567">
            <a:off x="6414032" y="1692282"/>
            <a:ext cx="965329" cy="25391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dirty="0">
                <a:solidFill>
                  <a:srgbClr val="000000"/>
                </a:solidFill>
                <a:latin typeface="Arial" charset="0"/>
                <a:cs typeface="+mn-cs"/>
              </a:rPr>
              <a:t>one segment</a:t>
            </a:r>
            <a:endParaRPr lang="en-US" sz="750" kern="1200" dirty="0">
              <a:solidFill>
                <a:srgbClr val="000000"/>
              </a:solidFill>
              <a:latin typeface="Times New Roman" charset="0"/>
              <a:cs typeface="+mn-cs"/>
            </a:endParaRPr>
          </a:p>
        </p:txBody>
      </p:sp>
      <p:sp>
        <p:nvSpPr>
          <p:cNvPr id="228" name="Text Box 12">
            <a:extLst>
              <a:ext uri="{FF2B5EF4-FFF2-40B4-BE49-F238E27FC236}">
                <a16:creationId xmlns:a16="http://schemas.microsoft.com/office/drawing/2014/main" id="{51858FD0-9B85-8441-9B12-8875189F665C}"/>
              </a:ext>
            </a:extLst>
          </p:cNvPr>
          <p:cNvSpPr txBox="1">
            <a:spLocks noChangeArrowheads="1"/>
          </p:cNvSpPr>
          <p:nvPr/>
        </p:nvSpPr>
        <p:spPr bwMode="auto">
          <a:xfrm>
            <a:off x="7188209" y="865549"/>
            <a:ext cx="704040" cy="3000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kern="1200">
                <a:solidFill>
                  <a:srgbClr val="000000"/>
                </a:solidFill>
                <a:latin typeface="Arial" charset="0"/>
                <a:cs typeface="+mn-cs"/>
              </a:rPr>
              <a:t>Host B</a:t>
            </a:r>
          </a:p>
        </p:txBody>
      </p:sp>
      <p:sp>
        <p:nvSpPr>
          <p:cNvPr id="229" name="Line 13">
            <a:extLst>
              <a:ext uri="{FF2B5EF4-FFF2-40B4-BE49-F238E27FC236}">
                <a16:creationId xmlns:a16="http://schemas.microsoft.com/office/drawing/2014/main" id="{A18AC8EC-DBD1-E34E-B3EA-D3876A530333}"/>
              </a:ext>
            </a:extLst>
          </p:cNvPr>
          <p:cNvSpPr>
            <a:spLocks noChangeShapeType="1"/>
          </p:cNvSpPr>
          <p:nvPr/>
        </p:nvSpPr>
        <p:spPr bwMode="auto">
          <a:xfrm>
            <a:off x="5685235" y="1590639"/>
            <a:ext cx="0" cy="2886075"/>
          </a:xfrm>
          <a:prstGeom prst="line">
            <a:avLst/>
          </a:prstGeom>
          <a:noFill/>
          <a:ln w="19050">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30" name="Line 14">
            <a:extLst>
              <a:ext uri="{FF2B5EF4-FFF2-40B4-BE49-F238E27FC236}">
                <a16:creationId xmlns:a16="http://schemas.microsoft.com/office/drawing/2014/main" id="{77B3310E-1B60-414E-9423-328982307B1D}"/>
              </a:ext>
            </a:extLst>
          </p:cNvPr>
          <p:cNvSpPr>
            <a:spLocks noChangeShapeType="1"/>
          </p:cNvSpPr>
          <p:nvPr/>
        </p:nvSpPr>
        <p:spPr bwMode="auto">
          <a:xfrm>
            <a:off x="7571185" y="1619214"/>
            <a:ext cx="0" cy="2886075"/>
          </a:xfrm>
          <a:prstGeom prst="line">
            <a:avLst/>
          </a:prstGeom>
          <a:noFill/>
          <a:ln w="19050">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nvGrpSpPr>
          <p:cNvPr id="4" name="Group 3">
            <a:extLst>
              <a:ext uri="{FF2B5EF4-FFF2-40B4-BE49-F238E27FC236}">
                <a16:creationId xmlns:a16="http://schemas.microsoft.com/office/drawing/2014/main" id="{E69B56F2-B7D2-5247-8C5B-11CDFE50D6C7}"/>
              </a:ext>
            </a:extLst>
          </p:cNvPr>
          <p:cNvGrpSpPr/>
          <p:nvPr/>
        </p:nvGrpSpPr>
        <p:grpSpPr>
          <a:xfrm>
            <a:off x="5428492" y="1702558"/>
            <a:ext cx="253916" cy="622697"/>
            <a:chOff x="7237996" y="2270077"/>
            <a:chExt cx="338555" cy="830263"/>
          </a:xfrm>
        </p:grpSpPr>
        <p:sp>
          <p:nvSpPr>
            <p:cNvPr id="227" name="Text Box 10">
              <a:extLst>
                <a:ext uri="{FF2B5EF4-FFF2-40B4-BE49-F238E27FC236}">
                  <a16:creationId xmlns:a16="http://schemas.microsoft.com/office/drawing/2014/main" id="{A25707E3-FE96-074A-AE26-F8222C4C395A}"/>
                </a:ext>
              </a:extLst>
            </p:cNvPr>
            <p:cNvSpPr txBox="1">
              <a:spLocks noChangeArrowheads="1"/>
            </p:cNvSpPr>
            <p:nvPr/>
          </p:nvSpPr>
          <p:spPr bwMode="auto">
            <a:xfrm rot="16200000">
              <a:off x="7109970" y="2493708"/>
              <a:ext cx="594608" cy="338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a:solidFill>
                    <a:srgbClr val="000000"/>
                  </a:solidFill>
                  <a:latin typeface="Arial" charset="0"/>
                  <a:cs typeface="+mn-cs"/>
                </a:rPr>
                <a:t>RTT</a:t>
              </a:r>
              <a:endParaRPr lang="en-US" sz="750" kern="1200">
                <a:solidFill>
                  <a:srgbClr val="000000"/>
                </a:solidFill>
                <a:latin typeface="Arial" charset="0"/>
                <a:cs typeface="+mn-cs"/>
              </a:endParaRPr>
            </a:p>
          </p:txBody>
        </p:sp>
        <p:sp>
          <p:nvSpPr>
            <p:cNvPr id="231" name="Line 15">
              <a:extLst>
                <a:ext uri="{FF2B5EF4-FFF2-40B4-BE49-F238E27FC236}">
                  <a16:creationId xmlns:a16="http://schemas.microsoft.com/office/drawing/2014/main" id="{1BE79FAE-9CDC-7B45-A6C0-E89FC9FC2363}"/>
                </a:ext>
              </a:extLst>
            </p:cNvPr>
            <p:cNvSpPr>
              <a:spLocks noChangeShapeType="1"/>
            </p:cNvSpPr>
            <p:nvPr/>
          </p:nvSpPr>
          <p:spPr bwMode="auto">
            <a:xfrm flipH="1" flipV="1">
              <a:off x="7399338" y="2270077"/>
              <a:ext cx="4762" cy="219075"/>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2" name="Line 16">
              <a:extLst>
                <a:ext uri="{FF2B5EF4-FFF2-40B4-BE49-F238E27FC236}">
                  <a16:creationId xmlns:a16="http://schemas.microsoft.com/office/drawing/2014/main" id="{59A77926-4B5A-AC4A-B560-0B735D6BC784}"/>
                </a:ext>
              </a:extLst>
            </p:cNvPr>
            <p:cNvSpPr>
              <a:spLocks noChangeShapeType="1"/>
            </p:cNvSpPr>
            <p:nvPr/>
          </p:nvSpPr>
          <p:spPr bwMode="auto">
            <a:xfrm>
              <a:off x="7408863" y="2876502"/>
              <a:ext cx="4762" cy="223838"/>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33" name="Line 17">
            <a:extLst>
              <a:ext uri="{FF2B5EF4-FFF2-40B4-BE49-F238E27FC236}">
                <a16:creationId xmlns:a16="http://schemas.microsoft.com/office/drawing/2014/main" id="{6F1B852B-55C3-8747-96CA-AA2F2AB5E525}"/>
              </a:ext>
            </a:extLst>
          </p:cNvPr>
          <p:cNvSpPr>
            <a:spLocks noChangeShapeType="1"/>
          </p:cNvSpPr>
          <p:nvPr/>
        </p:nvSpPr>
        <p:spPr bwMode="auto">
          <a:xfrm flipV="1">
            <a:off x="5670948" y="2033552"/>
            <a:ext cx="1878806" cy="264319"/>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34" name="Group 18">
            <a:extLst>
              <a:ext uri="{FF2B5EF4-FFF2-40B4-BE49-F238E27FC236}">
                <a16:creationId xmlns:a16="http://schemas.microsoft.com/office/drawing/2014/main" id="{065B59AF-8C8D-9041-B965-0C2B0A5F8CEF}"/>
              </a:ext>
            </a:extLst>
          </p:cNvPr>
          <p:cNvGrpSpPr>
            <a:grpSpLocks/>
          </p:cNvGrpSpPr>
          <p:nvPr/>
        </p:nvGrpSpPr>
        <p:grpSpPr bwMode="auto">
          <a:xfrm>
            <a:off x="7331867" y="4089756"/>
            <a:ext cx="511968" cy="300037"/>
            <a:chOff x="3296" y="3527"/>
            <a:chExt cx="430" cy="252"/>
          </a:xfrm>
        </p:grpSpPr>
        <p:sp>
          <p:nvSpPr>
            <p:cNvPr id="235" name="Rectangle 19">
              <a:extLst>
                <a:ext uri="{FF2B5EF4-FFF2-40B4-BE49-F238E27FC236}">
                  <a16:creationId xmlns:a16="http://schemas.microsoft.com/office/drawing/2014/main" id="{87C76A64-BE9B-B84D-B23B-73554D8DC2C9}"/>
                </a:ext>
              </a:extLst>
            </p:cNvPr>
            <p:cNvSpPr>
              <a:spLocks noChangeArrowheads="1"/>
            </p:cNvSpPr>
            <p:nvPr/>
          </p:nvSpPr>
          <p:spPr bwMode="auto">
            <a:xfrm>
              <a:off x="3342" y="3576"/>
              <a:ext cx="324" cy="15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6" name="Text Box 20">
              <a:extLst>
                <a:ext uri="{FF2B5EF4-FFF2-40B4-BE49-F238E27FC236}">
                  <a16:creationId xmlns:a16="http://schemas.microsoft.com/office/drawing/2014/main" id="{0453126D-C0BC-5F4F-8DBD-30CD1FA8A1CD}"/>
                </a:ext>
              </a:extLst>
            </p:cNvPr>
            <p:cNvSpPr txBox="1">
              <a:spLocks noChangeArrowheads="1"/>
            </p:cNvSpPr>
            <p:nvPr/>
          </p:nvSpPr>
          <p:spPr bwMode="auto">
            <a:xfrm>
              <a:off x="3296" y="3527"/>
              <a:ext cx="430" cy="2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latin typeface="Arial" charset="0"/>
                  <a:cs typeface="+mn-cs"/>
                </a:rPr>
                <a:t>time</a:t>
              </a:r>
              <a:endParaRPr lang="en-US" sz="750">
                <a:solidFill>
                  <a:srgbClr val="000000"/>
                </a:solidFill>
                <a:latin typeface="Arial" charset="0"/>
                <a:cs typeface="+mn-cs"/>
              </a:endParaRPr>
            </a:p>
          </p:txBody>
        </p:sp>
      </p:grpSp>
      <p:grpSp>
        <p:nvGrpSpPr>
          <p:cNvPr id="5" name="Group 4">
            <a:extLst>
              <a:ext uri="{FF2B5EF4-FFF2-40B4-BE49-F238E27FC236}">
                <a16:creationId xmlns:a16="http://schemas.microsoft.com/office/drawing/2014/main" id="{4100408E-3418-754E-97D5-873085045522}"/>
              </a:ext>
            </a:extLst>
          </p:cNvPr>
          <p:cNvGrpSpPr/>
          <p:nvPr/>
        </p:nvGrpSpPr>
        <p:grpSpPr>
          <a:xfrm>
            <a:off x="5688806" y="2315730"/>
            <a:ext cx="1882379" cy="328613"/>
            <a:chOff x="7585075" y="3087640"/>
            <a:chExt cx="2509838" cy="438150"/>
          </a:xfrm>
        </p:grpSpPr>
        <p:sp>
          <p:nvSpPr>
            <p:cNvPr id="237" name="Line 21">
              <a:extLst>
                <a:ext uri="{FF2B5EF4-FFF2-40B4-BE49-F238E27FC236}">
                  <a16:creationId xmlns:a16="http://schemas.microsoft.com/office/drawing/2014/main" id="{9884C69B-71B1-0942-8DD7-4BADAC4C58CF}"/>
                </a:ext>
              </a:extLst>
            </p:cNvPr>
            <p:cNvSpPr>
              <a:spLocks noChangeShapeType="1"/>
            </p:cNvSpPr>
            <p:nvPr/>
          </p:nvSpPr>
          <p:spPr bwMode="auto">
            <a:xfrm>
              <a:off x="7589838" y="3087640"/>
              <a:ext cx="2505075" cy="3524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8" name="Line 22">
              <a:extLst>
                <a:ext uri="{FF2B5EF4-FFF2-40B4-BE49-F238E27FC236}">
                  <a16:creationId xmlns:a16="http://schemas.microsoft.com/office/drawing/2014/main" id="{51BC13AD-02C4-1049-8BE5-DF4431F8416C}"/>
                </a:ext>
              </a:extLst>
            </p:cNvPr>
            <p:cNvSpPr>
              <a:spLocks noChangeShapeType="1"/>
            </p:cNvSpPr>
            <p:nvPr/>
          </p:nvSpPr>
          <p:spPr bwMode="auto">
            <a:xfrm>
              <a:off x="7585075" y="3173365"/>
              <a:ext cx="2505075" cy="3524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C604703D-5DBE-F940-8D53-F844A095856D}"/>
              </a:ext>
            </a:extLst>
          </p:cNvPr>
          <p:cNvGrpSpPr/>
          <p:nvPr/>
        </p:nvGrpSpPr>
        <p:grpSpPr>
          <a:xfrm>
            <a:off x="5668567" y="2772931"/>
            <a:ext cx="1916906" cy="459581"/>
            <a:chOff x="7558088" y="3697240"/>
            <a:chExt cx="2555875" cy="612775"/>
          </a:xfrm>
        </p:grpSpPr>
        <p:sp>
          <p:nvSpPr>
            <p:cNvPr id="239" name="Line 23">
              <a:extLst>
                <a:ext uri="{FF2B5EF4-FFF2-40B4-BE49-F238E27FC236}">
                  <a16:creationId xmlns:a16="http://schemas.microsoft.com/office/drawing/2014/main" id="{4B52376E-4BCD-9A4A-845B-15A59AA4FC46}"/>
                </a:ext>
              </a:extLst>
            </p:cNvPr>
            <p:cNvSpPr>
              <a:spLocks noChangeShapeType="1"/>
            </p:cNvSpPr>
            <p:nvPr/>
          </p:nvSpPr>
          <p:spPr bwMode="auto">
            <a:xfrm flipV="1">
              <a:off x="7585075" y="3697240"/>
              <a:ext cx="2528888" cy="361950"/>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0" name="Line 24">
              <a:extLst>
                <a:ext uri="{FF2B5EF4-FFF2-40B4-BE49-F238E27FC236}">
                  <a16:creationId xmlns:a16="http://schemas.microsoft.com/office/drawing/2014/main" id="{645C0ACA-0EDA-5E4A-9046-377D9678C0E7}"/>
                </a:ext>
              </a:extLst>
            </p:cNvPr>
            <p:cNvSpPr>
              <a:spLocks noChangeShapeType="1"/>
            </p:cNvSpPr>
            <p:nvPr/>
          </p:nvSpPr>
          <p:spPr bwMode="auto">
            <a:xfrm flipV="1">
              <a:off x="7558088" y="3957590"/>
              <a:ext cx="2505075" cy="352425"/>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41" name="Text Box 25">
            <a:extLst>
              <a:ext uri="{FF2B5EF4-FFF2-40B4-BE49-F238E27FC236}">
                <a16:creationId xmlns:a16="http://schemas.microsoft.com/office/drawing/2014/main" id="{01076F6F-B790-D24D-9445-FAC03A5C45E4}"/>
              </a:ext>
            </a:extLst>
          </p:cNvPr>
          <p:cNvSpPr txBox="1">
            <a:spLocks noChangeArrowheads="1"/>
          </p:cNvSpPr>
          <p:nvPr/>
        </p:nvSpPr>
        <p:spPr bwMode="auto">
          <a:xfrm rot="408567">
            <a:off x="6413386" y="2281641"/>
            <a:ext cx="1016625" cy="25391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dirty="0">
                <a:solidFill>
                  <a:srgbClr val="000000"/>
                </a:solidFill>
                <a:latin typeface="Arial" charset="0"/>
                <a:cs typeface="+mn-cs"/>
              </a:rPr>
              <a:t>two segments</a:t>
            </a:r>
            <a:endParaRPr lang="en-US" sz="750" kern="1200" dirty="0">
              <a:solidFill>
                <a:srgbClr val="000000"/>
              </a:solidFill>
              <a:latin typeface="Times New Roman" charset="0"/>
              <a:cs typeface="+mn-cs"/>
            </a:endParaRPr>
          </a:p>
        </p:txBody>
      </p:sp>
      <p:sp>
        <p:nvSpPr>
          <p:cNvPr id="242" name="Text Box 26">
            <a:extLst>
              <a:ext uri="{FF2B5EF4-FFF2-40B4-BE49-F238E27FC236}">
                <a16:creationId xmlns:a16="http://schemas.microsoft.com/office/drawing/2014/main" id="{1B8C0342-7E57-2343-86AD-47B5AB1AA675}"/>
              </a:ext>
            </a:extLst>
          </p:cNvPr>
          <p:cNvSpPr txBox="1">
            <a:spLocks noChangeArrowheads="1"/>
          </p:cNvSpPr>
          <p:nvPr/>
        </p:nvSpPr>
        <p:spPr bwMode="auto">
          <a:xfrm rot="408567">
            <a:off x="6481938" y="3042450"/>
            <a:ext cx="1039067" cy="25391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dirty="0">
                <a:solidFill>
                  <a:srgbClr val="000000"/>
                </a:solidFill>
                <a:latin typeface="Arial" charset="0"/>
                <a:cs typeface="+mn-cs"/>
              </a:rPr>
              <a:t>four segments</a:t>
            </a:r>
            <a:endParaRPr lang="en-US" sz="750" kern="1200" dirty="0">
              <a:solidFill>
                <a:srgbClr val="000000"/>
              </a:solidFill>
              <a:latin typeface="Times New Roman" charset="0"/>
              <a:cs typeface="+mn-cs"/>
            </a:endParaRPr>
          </a:p>
        </p:txBody>
      </p:sp>
      <p:grpSp>
        <p:nvGrpSpPr>
          <p:cNvPr id="243" name="Group 27">
            <a:extLst>
              <a:ext uri="{FF2B5EF4-FFF2-40B4-BE49-F238E27FC236}">
                <a16:creationId xmlns:a16="http://schemas.microsoft.com/office/drawing/2014/main" id="{B634F089-4244-B04A-8749-7ACF0E0264A8}"/>
              </a:ext>
            </a:extLst>
          </p:cNvPr>
          <p:cNvGrpSpPr>
            <a:grpSpLocks/>
          </p:cNvGrpSpPr>
          <p:nvPr/>
        </p:nvGrpSpPr>
        <p:grpSpPr bwMode="auto">
          <a:xfrm>
            <a:off x="5685238" y="3069396"/>
            <a:ext cx="1889522" cy="489347"/>
            <a:chOff x="3954" y="2214"/>
            <a:chExt cx="1587" cy="411"/>
          </a:xfrm>
        </p:grpSpPr>
        <p:sp>
          <p:nvSpPr>
            <p:cNvPr id="244" name="Line 28">
              <a:extLst>
                <a:ext uri="{FF2B5EF4-FFF2-40B4-BE49-F238E27FC236}">
                  <a16:creationId xmlns:a16="http://schemas.microsoft.com/office/drawing/2014/main" id="{6F92F39D-0B5B-8944-8B48-2B288C8AA12C}"/>
                </a:ext>
              </a:extLst>
            </p:cNvPr>
            <p:cNvSpPr>
              <a:spLocks noChangeShapeType="1"/>
            </p:cNvSpPr>
            <p:nvPr/>
          </p:nvSpPr>
          <p:spPr bwMode="auto">
            <a:xfrm>
              <a:off x="3963" y="2214"/>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5" name="Line 29">
              <a:extLst>
                <a:ext uri="{FF2B5EF4-FFF2-40B4-BE49-F238E27FC236}">
                  <a16:creationId xmlns:a16="http://schemas.microsoft.com/office/drawing/2014/main" id="{C48577E5-7DD4-034F-9CF0-3D303E956AEB}"/>
                </a:ext>
              </a:extLst>
            </p:cNvPr>
            <p:cNvSpPr>
              <a:spLocks noChangeShapeType="1"/>
            </p:cNvSpPr>
            <p:nvPr/>
          </p:nvSpPr>
          <p:spPr bwMode="auto">
            <a:xfrm>
              <a:off x="3954" y="2274"/>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6" name="Line 30">
              <a:extLst>
                <a:ext uri="{FF2B5EF4-FFF2-40B4-BE49-F238E27FC236}">
                  <a16:creationId xmlns:a16="http://schemas.microsoft.com/office/drawing/2014/main" id="{B96B9B7F-8E30-7743-AEDD-727B51D6B27C}"/>
                </a:ext>
              </a:extLst>
            </p:cNvPr>
            <p:cNvSpPr>
              <a:spLocks noChangeShapeType="1"/>
            </p:cNvSpPr>
            <p:nvPr/>
          </p:nvSpPr>
          <p:spPr bwMode="auto">
            <a:xfrm>
              <a:off x="3963" y="2340"/>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7" name="Line 31">
              <a:extLst>
                <a:ext uri="{FF2B5EF4-FFF2-40B4-BE49-F238E27FC236}">
                  <a16:creationId xmlns:a16="http://schemas.microsoft.com/office/drawing/2014/main" id="{B83505EC-39A5-D64D-8E5C-39A07A090F7F}"/>
                </a:ext>
              </a:extLst>
            </p:cNvPr>
            <p:cNvSpPr>
              <a:spLocks noChangeShapeType="1"/>
            </p:cNvSpPr>
            <p:nvPr/>
          </p:nvSpPr>
          <p:spPr bwMode="auto">
            <a:xfrm>
              <a:off x="3957" y="2403"/>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248" name="Group 32">
            <a:extLst>
              <a:ext uri="{FF2B5EF4-FFF2-40B4-BE49-F238E27FC236}">
                <a16:creationId xmlns:a16="http://schemas.microsoft.com/office/drawing/2014/main" id="{00C5C000-11E9-BE42-9849-B1B7B9E99FE0}"/>
              </a:ext>
            </a:extLst>
          </p:cNvPr>
          <p:cNvGrpSpPr>
            <a:grpSpLocks/>
          </p:cNvGrpSpPr>
          <p:nvPr/>
        </p:nvGrpSpPr>
        <p:grpSpPr bwMode="auto">
          <a:xfrm flipV="1">
            <a:off x="5899547" y="3355145"/>
            <a:ext cx="1671638" cy="453629"/>
            <a:chOff x="3954" y="2214"/>
            <a:chExt cx="1587" cy="411"/>
          </a:xfrm>
        </p:grpSpPr>
        <p:sp>
          <p:nvSpPr>
            <p:cNvPr id="249" name="Line 33">
              <a:extLst>
                <a:ext uri="{FF2B5EF4-FFF2-40B4-BE49-F238E27FC236}">
                  <a16:creationId xmlns:a16="http://schemas.microsoft.com/office/drawing/2014/main" id="{4332886D-58A3-5C48-9DD4-0435A9D316B6}"/>
                </a:ext>
              </a:extLst>
            </p:cNvPr>
            <p:cNvSpPr>
              <a:spLocks noChangeShapeType="1"/>
            </p:cNvSpPr>
            <p:nvPr/>
          </p:nvSpPr>
          <p:spPr bwMode="auto">
            <a:xfrm>
              <a:off x="3963" y="2214"/>
              <a:ext cx="1578" cy="222"/>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0" name="Line 34">
              <a:extLst>
                <a:ext uri="{FF2B5EF4-FFF2-40B4-BE49-F238E27FC236}">
                  <a16:creationId xmlns:a16="http://schemas.microsoft.com/office/drawing/2014/main" id="{C0026D13-F3ED-354E-AB62-DED685C67E13}"/>
                </a:ext>
              </a:extLst>
            </p:cNvPr>
            <p:cNvSpPr>
              <a:spLocks noChangeShapeType="1"/>
            </p:cNvSpPr>
            <p:nvPr/>
          </p:nvSpPr>
          <p:spPr bwMode="auto">
            <a:xfrm>
              <a:off x="3954" y="2274"/>
              <a:ext cx="1578" cy="220"/>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1" name="Line 35">
              <a:extLst>
                <a:ext uri="{FF2B5EF4-FFF2-40B4-BE49-F238E27FC236}">
                  <a16:creationId xmlns:a16="http://schemas.microsoft.com/office/drawing/2014/main" id="{36EDBC83-2FCD-4D49-9A45-B0773BAEE370}"/>
                </a:ext>
              </a:extLst>
            </p:cNvPr>
            <p:cNvSpPr>
              <a:spLocks noChangeShapeType="1"/>
            </p:cNvSpPr>
            <p:nvPr/>
          </p:nvSpPr>
          <p:spPr bwMode="auto">
            <a:xfrm>
              <a:off x="3963" y="2340"/>
              <a:ext cx="1578" cy="222"/>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2" name="Line 36">
              <a:extLst>
                <a:ext uri="{FF2B5EF4-FFF2-40B4-BE49-F238E27FC236}">
                  <a16:creationId xmlns:a16="http://schemas.microsoft.com/office/drawing/2014/main" id="{8BA1B8D7-7D1E-2947-8988-7C4595578CA6}"/>
                </a:ext>
              </a:extLst>
            </p:cNvPr>
            <p:cNvSpPr>
              <a:spLocks noChangeShapeType="1"/>
            </p:cNvSpPr>
            <p:nvPr/>
          </p:nvSpPr>
          <p:spPr bwMode="auto">
            <a:xfrm>
              <a:off x="3957" y="2403"/>
              <a:ext cx="1578" cy="222"/>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253" name="Group 43">
            <a:extLst>
              <a:ext uri="{FF2B5EF4-FFF2-40B4-BE49-F238E27FC236}">
                <a16:creationId xmlns:a16="http://schemas.microsoft.com/office/drawing/2014/main" id="{D0982D30-E871-F344-B80E-157861960777}"/>
              </a:ext>
            </a:extLst>
          </p:cNvPr>
          <p:cNvGrpSpPr>
            <a:grpSpLocks/>
          </p:cNvGrpSpPr>
          <p:nvPr/>
        </p:nvGrpSpPr>
        <p:grpSpPr bwMode="auto">
          <a:xfrm>
            <a:off x="5356622" y="1119152"/>
            <a:ext cx="490538" cy="451247"/>
            <a:chOff x="-44" y="1473"/>
            <a:chExt cx="981" cy="1105"/>
          </a:xfrm>
        </p:grpSpPr>
        <p:pic>
          <p:nvPicPr>
            <p:cNvPr id="254" name="Picture 44" descr="desktop_computer_stylized_medium">
              <a:extLst>
                <a:ext uri="{FF2B5EF4-FFF2-40B4-BE49-F238E27FC236}">
                  <a16:creationId xmlns:a16="http://schemas.microsoft.com/office/drawing/2014/main" id="{0C5F9445-24EE-C948-8E49-3FEF71FC5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 name="Freeform 45">
              <a:extLst>
                <a:ext uri="{FF2B5EF4-FFF2-40B4-BE49-F238E27FC236}">
                  <a16:creationId xmlns:a16="http://schemas.microsoft.com/office/drawing/2014/main" id="{568D3F7F-13C8-1742-BB47-FC4C8107BA4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256" name="Group 46">
            <a:extLst>
              <a:ext uri="{FF2B5EF4-FFF2-40B4-BE49-F238E27FC236}">
                <a16:creationId xmlns:a16="http://schemas.microsoft.com/office/drawing/2014/main" id="{514EF769-BED4-DE47-BE55-0913ABFB155D}"/>
              </a:ext>
            </a:extLst>
          </p:cNvPr>
          <p:cNvGrpSpPr>
            <a:grpSpLocks/>
          </p:cNvGrpSpPr>
          <p:nvPr/>
        </p:nvGrpSpPr>
        <p:grpSpPr bwMode="auto">
          <a:xfrm>
            <a:off x="7408069" y="1129868"/>
            <a:ext cx="286941" cy="410765"/>
            <a:chOff x="4140" y="429"/>
            <a:chExt cx="1425" cy="2396"/>
          </a:xfrm>
        </p:grpSpPr>
        <p:sp>
          <p:nvSpPr>
            <p:cNvPr id="257" name="Freeform 47">
              <a:extLst>
                <a:ext uri="{FF2B5EF4-FFF2-40B4-BE49-F238E27FC236}">
                  <a16:creationId xmlns:a16="http://schemas.microsoft.com/office/drawing/2014/main" id="{9A7FEAB4-C4F3-E042-96AB-2FC0D99EA40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58" name="Rectangle 48">
              <a:extLst>
                <a:ext uri="{FF2B5EF4-FFF2-40B4-BE49-F238E27FC236}">
                  <a16:creationId xmlns:a16="http://schemas.microsoft.com/office/drawing/2014/main" id="{0E59C13E-BE84-BA48-8D46-C29C0270384D}"/>
                </a:ext>
              </a:extLst>
            </p:cNvPr>
            <p:cNvSpPr>
              <a:spLocks noChangeArrowheads="1"/>
            </p:cNvSpPr>
            <p:nvPr/>
          </p:nvSpPr>
          <p:spPr bwMode="auto">
            <a:xfrm>
              <a:off x="4205" y="429"/>
              <a:ext cx="1047"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9" name="Freeform 49">
              <a:extLst>
                <a:ext uri="{FF2B5EF4-FFF2-40B4-BE49-F238E27FC236}">
                  <a16:creationId xmlns:a16="http://schemas.microsoft.com/office/drawing/2014/main" id="{CF502E49-4DFE-2340-8749-43933F8387F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60" name="Freeform 50">
              <a:extLst>
                <a:ext uri="{FF2B5EF4-FFF2-40B4-BE49-F238E27FC236}">
                  <a16:creationId xmlns:a16="http://schemas.microsoft.com/office/drawing/2014/main" id="{C8ED811D-DAEF-B141-A80E-204FE9D19196}"/>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61" name="Rectangle 51">
              <a:extLst>
                <a:ext uri="{FF2B5EF4-FFF2-40B4-BE49-F238E27FC236}">
                  <a16:creationId xmlns:a16="http://schemas.microsoft.com/office/drawing/2014/main" id="{E540E7B8-30E6-B846-823A-6925D9600320}"/>
                </a:ext>
              </a:extLst>
            </p:cNvPr>
            <p:cNvSpPr>
              <a:spLocks noChangeArrowheads="1"/>
            </p:cNvSpPr>
            <p:nvPr/>
          </p:nvSpPr>
          <p:spPr bwMode="auto">
            <a:xfrm>
              <a:off x="4211" y="693"/>
              <a:ext cx="597"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62" name="Group 52">
              <a:extLst>
                <a:ext uri="{FF2B5EF4-FFF2-40B4-BE49-F238E27FC236}">
                  <a16:creationId xmlns:a16="http://schemas.microsoft.com/office/drawing/2014/main" id="{DE3F2659-D2D6-6C4C-9DF4-EEDFBE720D96}"/>
                </a:ext>
              </a:extLst>
            </p:cNvPr>
            <p:cNvGrpSpPr>
              <a:grpSpLocks/>
            </p:cNvGrpSpPr>
            <p:nvPr/>
          </p:nvGrpSpPr>
          <p:grpSpPr bwMode="auto">
            <a:xfrm>
              <a:off x="4749" y="668"/>
              <a:ext cx="581" cy="145"/>
              <a:chOff x="614" y="2568"/>
              <a:chExt cx="725" cy="139"/>
            </a:xfrm>
          </p:grpSpPr>
          <p:sp>
            <p:nvSpPr>
              <p:cNvPr id="287" name="AutoShape 53">
                <a:extLst>
                  <a:ext uri="{FF2B5EF4-FFF2-40B4-BE49-F238E27FC236}">
                    <a16:creationId xmlns:a16="http://schemas.microsoft.com/office/drawing/2014/main" id="{0ABA0FE6-EF08-7D42-838B-AEB8F187397A}"/>
                  </a:ext>
                </a:extLst>
              </p:cNvPr>
              <p:cNvSpPr>
                <a:spLocks noChangeArrowheads="1"/>
              </p:cNvSpPr>
              <p:nvPr/>
            </p:nvSpPr>
            <p:spPr bwMode="auto">
              <a:xfrm>
                <a:off x="614" y="2565"/>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88" name="AutoShape 54">
                <a:extLst>
                  <a:ext uri="{FF2B5EF4-FFF2-40B4-BE49-F238E27FC236}">
                    <a16:creationId xmlns:a16="http://schemas.microsoft.com/office/drawing/2014/main" id="{AD5B052B-FFFB-424E-B4B9-AC7809F4BBB1}"/>
                  </a:ext>
                </a:extLst>
              </p:cNvPr>
              <p:cNvSpPr>
                <a:spLocks noChangeArrowheads="1"/>
              </p:cNvSpPr>
              <p:nvPr/>
            </p:nvSpPr>
            <p:spPr bwMode="auto">
              <a:xfrm>
                <a:off x="629" y="2579"/>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63" name="Rectangle 55">
              <a:extLst>
                <a:ext uri="{FF2B5EF4-FFF2-40B4-BE49-F238E27FC236}">
                  <a16:creationId xmlns:a16="http://schemas.microsoft.com/office/drawing/2014/main" id="{E9301038-767E-E14B-8FDB-B55EE9CA10CE}"/>
                </a:ext>
              </a:extLst>
            </p:cNvPr>
            <p:cNvSpPr>
              <a:spLocks noChangeArrowheads="1"/>
            </p:cNvSpPr>
            <p:nvPr/>
          </p:nvSpPr>
          <p:spPr bwMode="auto">
            <a:xfrm>
              <a:off x="4223" y="1019"/>
              <a:ext cx="597"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64" name="Group 56">
              <a:extLst>
                <a:ext uri="{FF2B5EF4-FFF2-40B4-BE49-F238E27FC236}">
                  <a16:creationId xmlns:a16="http://schemas.microsoft.com/office/drawing/2014/main" id="{2654E7B8-586D-8C4D-A5CD-CC6977E9551F}"/>
                </a:ext>
              </a:extLst>
            </p:cNvPr>
            <p:cNvGrpSpPr>
              <a:grpSpLocks/>
            </p:cNvGrpSpPr>
            <p:nvPr/>
          </p:nvGrpSpPr>
          <p:grpSpPr bwMode="auto">
            <a:xfrm>
              <a:off x="4747" y="994"/>
              <a:ext cx="581" cy="134"/>
              <a:chOff x="614" y="2568"/>
              <a:chExt cx="725" cy="139"/>
            </a:xfrm>
          </p:grpSpPr>
          <p:sp>
            <p:nvSpPr>
              <p:cNvPr id="285" name="AutoShape 57">
                <a:extLst>
                  <a:ext uri="{FF2B5EF4-FFF2-40B4-BE49-F238E27FC236}">
                    <a16:creationId xmlns:a16="http://schemas.microsoft.com/office/drawing/2014/main" id="{4E195FC5-FC94-1542-9BBD-0BDFF1D5CB13}"/>
                  </a:ext>
                </a:extLst>
              </p:cNvPr>
              <p:cNvSpPr>
                <a:spLocks noChangeArrowheads="1"/>
              </p:cNvSpPr>
              <p:nvPr/>
            </p:nvSpPr>
            <p:spPr bwMode="auto">
              <a:xfrm>
                <a:off x="617" y="2565"/>
                <a:ext cx="723" cy="14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86" name="AutoShape 58">
                <a:extLst>
                  <a:ext uri="{FF2B5EF4-FFF2-40B4-BE49-F238E27FC236}">
                    <a16:creationId xmlns:a16="http://schemas.microsoft.com/office/drawing/2014/main" id="{7E2D9C3B-E255-964C-9508-E66C9FF597CE}"/>
                  </a:ext>
                </a:extLst>
              </p:cNvPr>
              <p:cNvSpPr>
                <a:spLocks noChangeArrowheads="1"/>
              </p:cNvSpPr>
              <p:nvPr/>
            </p:nvSpPr>
            <p:spPr bwMode="auto">
              <a:xfrm>
                <a:off x="631" y="2580"/>
                <a:ext cx="694"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65" name="Rectangle 59">
              <a:extLst>
                <a:ext uri="{FF2B5EF4-FFF2-40B4-BE49-F238E27FC236}">
                  <a16:creationId xmlns:a16="http://schemas.microsoft.com/office/drawing/2014/main" id="{0D35C755-AFBC-C143-94D5-E34C8F255668}"/>
                </a:ext>
              </a:extLst>
            </p:cNvPr>
            <p:cNvSpPr>
              <a:spLocks noChangeArrowheads="1"/>
            </p:cNvSpPr>
            <p:nvPr/>
          </p:nvSpPr>
          <p:spPr bwMode="auto">
            <a:xfrm>
              <a:off x="4217" y="1360"/>
              <a:ext cx="597" cy="4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66" name="Rectangle 60">
              <a:extLst>
                <a:ext uri="{FF2B5EF4-FFF2-40B4-BE49-F238E27FC236}">
                  <a16:creationId xmlns:a16="http://schemas.microsoft.com/office/drawing/2014/main" id="{8990E763-A8F8-E645-8A01-F6B16D853137}"/>
                </a:ext>
              </a:extLst>
            </p:cNvPr>
            <p:cNvSpPr>
              <a:spLocks noChangeArrowheads="1"/>
            </p:cNvSpPr>
            <p:nvPr/>
          </p:nvSpPr>
          <p:spPr bwMode="auto">
            <a:xfrm>
              <a:off x="4229" y="1658"/>
              <a:ext cx="597" cy="4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67" name="Group 61">
              <a:extLst>
                <a:ext uri="{FF2B5EF4-FFF2-40B4-BE49-F238E27FC236}">
                  <a16:creationId xmlns:a16="http://schemas.microsoft.com/office/drawing/2014/main" id="{6F65B17F-5946-9A47-9972-2B907C05984E}"/>
                </a:ext>
              </a:extLst>
            </p:cNvPr>
            <p:cNvGrpSpPr>
              <a:grpSpLocks/>
            </p:cNvGrpSpPr>
            <p:nvPr/>
          </p:nvGrpSpPr>
          <p:grpSpPr bwMode="auto">
            <a:xfrm>
              <a:off x="4735" y="1627"/>
              <a:ext cx="582" cy="151"/>
              <a:chOff x="614" y="2568"/>
              <a:chExt cx="725" cy="139"/>
            </a:xfrm>
          </p:grpSpPr>
          <p:sp>
            <p:nvSpPr>
              <p:cNvPr id="283" name="AutoShape 62">
                <a:extLst>
                  <a:ext uri="{FF2B5EF4-FFF2-40B4-BE49-F238E27FC236}">
                    <a16:creationId xmlns:a16="http://schemas.microsoft.com/office/drawing/2014/main" id="{F08D8399-0C1A-1847-A17B-5B4FDBE7FAAE}"/>
                  </a:ext>
                </a:extLst>
              </p:cNvPr>
              <p:cNvSpPr>
                <a:spLocks noChangeArrowheads="1"/>
              </p:cNvSpPr>
              <p:nvPr/>
            </p:nvSpPr>
            <p:spPr bwMode="auto">
              <a:xfrm>
                <a:off x="617" y="2571"/>
                <a:ext cx="722"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84" name="AutoShape 63">
                <a:extLst>
                  <a:ext uri="{FF2B5EF4-FFF2-40B4-BE49-F238E27FC236}">
                    <a16:creationId xmlns:a16="http://schemas.microsoft.com/office/drawing/2014/main" id="{99FEA9D9-F58C-C34F-AA76-A96DFE0CE70A}"/>
                  </a:ext>
                </a:extLst>
              </p:cNvPr>
              <p:cNvSpPr>
                <a:spLocks noChangeArrowheads="1"/>
              </p:cNvSpPr>
              <p:nvPr/>
            </p:nvSpPr>
            <p:spPr bwMode="auto">
              <a:xfrm>
                <a:off x="631" y="2584"/>
                <a:ext cx="692"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68" name="Freeform 64">
              <a:extLst>
                <a:ext uri="{FF2B5EF4-FFF2-40B4-BE49-F238E27FC236}">
                  <a16:creationId xmlns:a16="http://schemas.microsoft.com/office/drawing/2014/main" id="{76F83DEB-6CB2-5740-875B-1B89844BE263}"/>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269" name="Group 65">
              <a:extLst>
                <a:ext uri="{FF2B5EF4-FFF2-40B4-BE49-F238E27FC236}">
                  <a16:creationId xmlns:a16="http://schemas.microsoft.com/office/drawing/2014/main" id="{7398C74D-4650-204D-91E2-CBB3BD641926}"/>
                </a:ext>
              </a:extLst>
            </p:cNvPr>
            <p:cNvGrpSpPr>
              <a:grpSpLocks/>
            </p:cNvGrpSpPr>
            <p:nvPr/>
          </p:nvGrpSpPr>
          <p:grpSpPr bwMode="auto">
            <a:xfrm>
              <a:off x="4739" y="1327"/>
              <a:ext cx="582" cy="139"/>
              <a:chOff x="614" y="2568"/>
              <a:chExt cx="725" cy="139"/>
            </a:xfrm>
          </p:grpSpPr>
          <p:sp>
            <p:nvSpPr>
              <p:cNvPr id="281" name="AutoShape 66">
                <a:extLst>
                  <a:ext uri="{FF2B5EF4-FFF2-40B4-BE49-F238E27FC236}">
                    <a16:creationId xmlns:a16="http://schemas.microsoft.com/office/drawing/2014/main" id="{039023CA-977C-5946-9E46-D41AFAF2B198}"/>
                  </a:ext>
                </a:extLst>
              </p:cNvPr>
              <p:cNvSpPr>
                <a:spLocks noChangeArrowheads="1"/>
              </p:cNvSpPr>
              <p:nvPr/>
            </p:nvSpPr>
            <p:spPr bwMode="auto">
              <a:xfrm>
                <a:off x="612" y="2566"/>
                <a:ext cx="729"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82" name="AutoShape 67">
                <a:extLst>
                  <a:ext uri="{FF2B5EF4-FFF2-40B4-BE49-F238E27FC236}">
                    <a16:creationId xmlns:a16="http://schemas.microsoft.com/office/drawing/2014/main" id="{A95F4972-A071-D241-8DB3-965104C3EDEE}"/>
                  </a:ext>
                </a:extLst>
              </p:cNvPr>
              <p:cNvSpPr>
                <a:spLocks noChangeArrowheads="1"/>
              </p:cNvSpPr>
              <p:nvPr/>
            </p:nvSpPr>
            <p:spPr bwMode="auto">
              <a:xfrm>
                <a:off x="626" y="2580"/>
                <a:ext cx="700"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70" name="Rectangle 68">
              <a:extLst>
                <a:ext uri="{FF2B5EF4-FFF2-40B4-BE49-F238E27FC236}">
                  <a16:creationId xmlns:a16="http://schemas.microsoft.com/office/drawing/2014/main" id="{87EA3775-452B-1C4A-BCB4-1F82D746EBF2}"/>
                </a:ext>
              </a:extLst>
            </p:cNvPr>
            <p:cNvSpPr>
              <a:spLocks noChangeArrowheads="1"/>
            </p:cNvSpPr>
            <p:nvPr/>
          </p:nvSpPr>
          <p:spPr bwMode="auto">
            <a:xfrm>
              <a:off x="5252" y="429"/>
              <a:ext cx="65"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71" name="Freeform 69">
              <a:extLst>
                <a:ext uri="{FF2B5EF4-FFF2-40B4-BE49-F238E27FC236}">
                  <a16:creationId xmlns:a16="http://schemas.microsoft.com/office/drawing/2014/main" id="{45913A8B-722F-4340-A919-72B4EE032AF2}"/>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72" name="Freeform 70">
              <a:extLst>
                <a:ext uri="{FF2B5EF4-FFF2-40B4-BE49-F238E27FC236}">
                  <a16:creationId xmlns:a16="http://schemas.microsoft.com/office/drawing/2014/main" id="{2676EFF8-49E0-8440-A1AD-B54B20D4F45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73" name="Oval 71">
              <a:extLst>
                <a:ext uri="{FF2B5EF4-FFF2-40B4-BE49-F238E27FC236}">
                  <a16:creationId xmlns:a16="http://schemas.microsoft.com/office/drawing/2014/main" id="{1F85A707-5AE3-F64D-94EF-B9C82DB6D43A}"/>
                </a:ext>
              </a:extLst>
            </p:cNvPr>
            <p:cNvSpPr>
              <a:spLocks noChangeArrowheads="1"/>
            </p:cNvSpPr>
            <p:nvPr/>
          </p:nvSpPr>
          <p:spPr bwMode="auto">
            <a:xfrm>
              <a:off x="5518" y="2610"/>
              <a:ext cx="47"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74" name="Freeform 72">
              <a:extLst>
                <a:ext uri="{FF2B5EF4-FFF2-40B4-BE49-F238E27FC236}">
                  <a16:creationId xmlns:a16="http://schemas.microsoft.com/office/drawing/2014/main" id="{CAAAAF2D-30B7-D84B-BF96-1507DDCB2A1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75" name="AutoShape 73">
              <a:extLst>
                <a:ext uri="{FF2B5EF4-FFF2-40B4-BE49-F238E27FC236}">
                  <a16:creationId xmlns:a16="http://schemas.microsoft.com/office/drawing/2014/main" id="{BA3EE2C3-2176-8A45-B380-5804587A3840}"/>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76" name="AutoShape 74">
              <a:extLst>
                <a:ext uri="{FF2B5EF4-FFF2-40B4-BE49-F238E27FC236}">
                  <a16:creationId xmlns:a16="http://schemas.microsoft.com/office/drawing/2014/main" id="{08D47FAF-BF1B-1F44-985D-760303B47B3A}"/>
                </a:ext>
              </a:extLst>
            </p:cNvPr>
            <p:cNvSpPr>
              <a:spLocks noChangeArrowheads="1"/>
            </p:cNvSpPr>
            <p:nvPr/>
          </p:nvSpPr>
          <p:spPr bwMode="auto">
            <a:xfrm>
              <a:off x="4205" y="2714"/>
              <a:ext cx="1070" cy="76"/>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77" name="Oval 75">
              <a:extLst>
                <a:ext uri="{FF2B5EF4-FFF2-40B4-BE49-F238E27FC236}">
                  <a16:creationId xmlns:a16="http://schemas.microsoft.com/office/drawing/2014/main" id="{AF962D89-4DC3-CB40-AD48-4E975B0F2900}"/>
                </a:ext>
              </a:extLst>
            </p:cNvPr>
            <p:cNvSpPr>
              <a:spLocks noChangeArrowheads="1"/>
            </p:cNvSpPr>
            <p:nvPr/>
          </p:nvSpPr>
          <p:spPr bwMode="auto">
            <a:xfrm>
              <a:off x="4306" y="2381"/>
              <a:ext cx="160"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78" name="Oval 76">
              <a:extLst>
                <a:ext uri="{FF2B5EF4-FFF2-40B4-BE49-F238E27FC236}">
                  <a16:creationId xmlns:a16="http://schemas.microsoft.com/office/drawing/2014/main" id="{BA8014D1-6702-5849-87C3-1AE05DDF6085}"/>
                </a:ext>
              </a:extLst>
            </p:cNvPr>
            <p:cNvSpPr>
              <a:spLocks noChangeArrowheads="1"/>
            </p:cNvSpPr>
            <p:nvPr/>
          </p:nvSpPr>
          <p:spPr bwMode="auto">
            <a:xfrm>
              <a:off x="4489" y="2387"/>
              <a:ext cx="160" cy="139"/>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279" name="Oval 77">
              <a:extLst>
                <a:ext uri="{FF2B5EF4-FFF2-40B4-BE49-F238E27FC236}">
                  <a16:creationId xmlns:a16="http://schemas.microsoft.com/office/drawing/2014/main" id="{3083C069-59B7-F047-91ED-17672B32B7F3}"/>
                </a:ext>
              </a:extLst>
            </p:cNvPr>
            <p:cNvSpPr>
              <a:spLocks noChangeArrowheads="1"/>
            </p:cNvSpPr>
            <p:nvPr/>
          </p:nvSpPr>
          <p:spPr bwMode="auto">
            <a:xfrm>
              <a:off x="4660" y="2381"/>
              <a:ext cx="160" cy="139"/>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80" name="Rectangle 78">
              <a:extLst>
                <a:ext uri="{FF2B5EF4-FFF2-40B4-BE49-F238E27FC236}">
                  <a16:creationId xmlns:a16="http://schemas.microsoft.com/office/drawing/2014/main" id="{A0E616B9-1439-8B49-B42F-245B61F69E59}"/>
                </a:ext>
              </a:extLst>
            </p:cNvPr>
            <p:cNvSpPr>
              <a:spLocks noChangeArrowheads="1"/>
            </p:cNvSpPr>
            <p:nvPr/>
          </p:nvSpPr>
          <p:spPr bwMode="auto">
            <a:xfrm>
              <a:off x="5062" y="1832"/>
              <a:ext cx="83" cy="764"/>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73" name="Rectangle 3">
            <a:extLst>
              <a:ext uri="{FF2B5EF4-FFF2-40B4-BE49-F238E27FC236}">
                <a16:creationId xmlns:a16="http://schemas.microsoft.com/office/drawing/2014/main" id="{E8DFB3C6-E718-DE4A-87C1-CF7178F7C295}"/>
              </a:ext>
            </a:extLst>
          </p:cNvPr>
          <p:cNvSpPr txBox="1">
            <a:spLocks noChangeArrowheads="1"/>
          </p:cNvSpPr>
          <p:nvPr/>
        </p:nvSpPr>
        <p:spPr>
          <a:xfrm>
            <a:off x="876300" y="3448050"/>
            <a:ext cx="3838575" cy="1428751"/>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5275" indent="-197644" defTabSz="685800">
              <a:spcBef>
                <a:spcPts val="750"/>
              </a:spcBef>
              <a:buFont typeface="Wingdings" charset="2"/>
              <a:buChar char="§"/>
              <a:defRPr/>
            </a:pPr>
            <a:r>
              <a:rPr lang="en-US" sz="2400" i="1" dirty="0">
                <a:solidFill>
                  <a:srgbClr val="CC0000"/>
                </a:solidFill>
                <a:latin typeface="Calibri" panose="020F0502020204030204"/>
              </a:rPr>
              <a:t>summary: </a:t>
            </a:r>
            <a:r>
              <a:rPr lang="en-US" sz="2400" dirty="0">
                <a:solidFill>
                  <a:prstClr val="black"/>
                </a:solidFill>
                <a:latin typeface="Calibri" panose="020F0502020204030204"/>
              </a:rPr>
              <a:t>initial rate is slow, but ramps up exponentially fast</a:t>
            </a:r>
          </a:p>
        </p:txBody>
      </p:sp>
      <p:sp>
        <p:nvSpPr>
          <p:cNvPr id="74" name="Slide Number Placeholder 2">
            <a:extLst>
              <a:ext uri="{FF2B5EF4-FFF2-40B4-BE49-F238E27FC236}">
                <a16:creationId xmlns:a16="http://schemas.microsoft.com/office/drawing/2014/main" id="{E6BF77EC-AB9F-944C-99D2-21B2DB400DBA}"/>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122</a:t>
            </a:fld>
            <a:endParaRPr lang="en-US" dirty="0"/>
          </a:p>
        </p:txBody>
      </p:sp>
    </p:spTree>
    <p:extLst>
      <p:ext uri="{BB962C8B-B14F-4D97-AF65-F5344CB8AC3E}">
        <p14:creationId xmlns:p14="http://schemas.microsoft.com/office/powerpoint/2010/main" val="318527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wipe(left)">
                                      <p:cBhvr>
                                        <p:cTn id="7" dur="500"/>
                                        <p:tgtEl>
                                          <p:spTgt spid="2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6"/>
                                        </p:tgtEl>
                                        <p:attrNameLst>
                                          <p:attrName>style.visibility</p:attrName>
                                        </p:attrNameLst>
                                      </p:cBhvr>
                                      <p:to>
                                        <p:strVal val="visible"/>
                                      </p:to>
                                    </p:set>
                                    <p:animEffect transition="in" filter="dissolve">
                                      <p:cBhvr>
                                        <p:cTn id="10" dur="500"/>
                                        <p:tgtEl>
                                          <p:spTgt spid="226"/>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33"/>
                                        </p:tgtEl>
                                        <p:attrNameLst>
                                          <p:attrName>style.visibility</p:attrName>
                                        </p:attrNameLst>
                                      </p:cBhvr>
                                      <p:to>
                                        <p:strVal val="visible"/>
                                      </p:to>
                                    </p:set>
                                    <p:animEffect transition="in" filter="wipe(right)">
                                      <p:cBhvr>
                                        <p:cTn id="14" dur="500"/>
                                        <p:tgtEl>
                                          <p:spTgt spid="233"/>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41"/>
                                        </p:tgtEl>
                                        <p:attrNameLst>
                                          <p:attrName>style.visibility</p:attrName>
                                        </p:attrNameLst>
                                      </p:cBhvr>
                                      <p:to>
                                        <p:strVal val="visible"/>
                                      </p:to>
                                    </p:set>
                                    <p:animEffect transition="in" filter="dissolve">
                                      <p:cBhvr>
                                        <p:cTn id="26" dur="500"/>
                                        <p:tgtEl>
                                          <p:spTgt spid="241"/>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500"/>
                                        <p:tgtEl>
                                          <p:spTgt spid="6"/>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243"/>
                                        </p:tgtEl>
                                        <p:attrNameLst>
                                          <p:attrName>style.visibility</p:attrName>
                                        </p:attrNameLst>
                                      </p:cBhvr>
                                      <p:to>
                                        <p:strVal val="visible"/>
                                      </p:to>
                                    </p:set>
                                    <p:animEffect transition="in" filter="wipe(left)">
                                      <p:cBhvr>
                                        <p:cTn id="34" dur="500"/>
                                        <p:tgtEl>
                                          <p:spTgt spid="24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42"/>
                                        </p:tgtEl>
                                        <p:attrNameLst>
                                          <p:attrName>style.visibility</p:attrName>
                                        </p:attrNameLst>
                                      </p:cBhvr>
                                      <p:to>
                                        <p:strVal val="visible"/>
                                      </p:to>
                                    </p:set>
                                    <p:animEffect transition="in" filter="dissolve">
                                      <p:cBhvr>
                                        <p:cTn id="37" dur="500"/>
                                        <p:tgtEl>
                                          <p:spTgt spid="242"/>
                                        </p:tgtEl>
                                      </p:cBhvr>
                                    </p:animEffect>
                                  </p:childTnLst>
                                </p:cTn>
                              </p:par>
                            </p:childTnLst>
                          </p:cTn>
                        </p:par>
                        <p:par>
                          <p:cTn id="38" fill="hold">
                            <p:stCondLst>
                              <p:cond delay="1500"/>
                            </p:stCondLst>
                            <p:childTnLst>
                              <p:par>
                                <p:cTn id="39" presetID="22" presetClass="entr" presetSubtype="2" fill="hold" nodeType="afterEffect">
                                  <p:stCondLst>
                                    <p:cond delay="0"/>
                                  </p:stCondLst>
                                  <p:childTnLst>
                                    <p:set>
                                      <p:cBhvr>
                                        <p:cTn id="40" dur="1" fill="hold">
                                          <p:stCondLst>
                                            <p:cond delay="0"/>
                                          </p:stCondLst>
                                        </p:cTn>
                                        <p:tgtEl>
                                          <p:spTgt spid="248"/>
                                        </p:tgtEl>
                                        <p:attrNameLst>
                                          <p:attrName>style.visibility</p:attrName>
                                        </p:attrNameLst>
                                      </p:cBhvr>
                                      <p:to>
                                        <p:strVal val="visible"/>
                                      </p:to>
                                    </p:set>
                                    <p:animEffect transition="in" filter="wipe(right)">
                                      <p:cBhvr>
                                        <p:cTn id="41" dur="500"/>
                                        <p:tgtEl>
                                          <p:spTgt spid="24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dissolve">
                                      <p:cBhvr>
                                        <p:cTn id="4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6" grpId="0"/>
      <p:bldP spid="233" grpId="0" animBg="1"/>
      <p:bldP spid="241" grpId="0"/>
      <p:bldP spid="242" grpId="0"/>
      <p:bldP spid="73"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609600" y="185057"/>
            <a:ext cx="8544983" cy="670967"/>
          </a:xfrm>
        </p:spPr>
        <p:txBody>
          <a:bodyPr>
            <a:normAutofit fontScale="90000"/>
          </a:bodyPr>
          <a:lstStyle/>
          <a:p>
            <a:r>
              <a:rPr lang="en-US" sz="3600" dirty="0"/>
              <a:t>TCP: from slow start to congestion avoidance</a:t>
            </a:r>
            <a:endParaRPr lang="en-US" dirty="0"/>
          </a:p>
        </p:txBody>
      </p:sp>
      <p:sp>
        <p:nvSpPr>
          <p:cNvPr id="76" name="Rectangle 3">
            <a:extLst>
              <a:ext uri="{FF2B5EF4-FFF2-40B4-BE49-F238E27FC236}">
                <a16:creationId xmlns:a16="http://schemas.microsoft.com/office/drawing/2014/main" id="{2C9AD9FD-A93B-FF4D-B019-6827A14601C2}"/>
              </a:ext>
            </a:extLst>
          </p:cNvPr>
          <p:cNvSpPr txBox="1">
            <a:spLocks noChangeArrowheads="1"/>
          </p:cNvSpPr>
          <p:nvPr/>
        </p:nvSpPr>
        <p:spPr>
          <a:xfrm>
            <a:off x="714375" y="1036999"/>
            <a:ext cx="3790950" cy="142875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None/>
              <a:defRPr/>
            </a:pPr>
            <a:r>
              <a:rPr lang="en-US" sz="2100" i="1" dirty="0">
                <a:solidFill>
                  <a:srgbClr val="C00000"/>
                </a:solidFill>
                <a:latin typeface="Calibri" panose="020F0502020204030204"/>
              </a:rPr>
              <a:t>Q: </a:t>
            </a:r>
            <a:r>
              <a:rPr lang="en-US" sz="2100" dirty="0">
                <a:solidFill>
                  <a:prstClr val="black"/>
                </a:solidFill>
                <a:latin typeface="Calibri" panose="020F0502020204030204"/>
              </a:rPr>
              <a:t>when should the exponential increase switch to linear? </a:t>
            </a:r>
          </a:p>
          <a:p>
            <a:pPr marL="264319" indent="-166688" defTabSz="685800">
              <a:spcBef>
                <a:spcPts val="750"/>
              </a:spcBef>
              <a:buNone/>
              <a:defRPr/>
            </a:pPr>
            <a:r>
              <a:rPr lang="en-US" sz="2100" i="1" dirty="0">
                <a:solidFill>
                  <a:srgbClr val="C00000"/>
                </a:solidFill>
                <a:latin typeface="Calibri" panose="020F0502020204030204"/>
              </a:rPr>
              <a:t>A: </a:t>
            </a:r>
            <a:r>
              <a:rPr lang="en-US" sz="2100" dirty="0">
                <a:solidFill>
                  <a:prstClr val="black"/>
                </a:solidFill>
                <a:latin typeface="Calibri" panose="020F0502020204030204"/>
              </a:rPr>
              <a:t>when </a:t>
            </a:r>
            <a:r>
              <a:rPr lang="en-US" sz="2100" b="1" dirty="0" err="1">
                <a:solidFill>
                  <a:prstClr val="black"/>
                </a:solidFill>
                <a:latin typeface="Courier New" charset="0"/>
              </a:rPr>
              <a:t>cwnd</a:t>
            </a:r>
            <a:r>
              <a:rPr lang="en-US" sz="2100" dirty="0">
                <a:solidFill>
                  <a:prstClr val="black"/>
                </a:solidFill>
                <a:latin typeface="Calibri" panose="020F0502020204030204"/>
              </a:rPr>
              <a:t> gets to 1/2 of its value before timeout.</a:t>
            </a:r>
          </a:p>
        </p:txBody>
      </p:sp>
      <p:sp>
        <p:nvSpPr>
          <p:cNvPr id="77" name="Rectangle 4">
            <a:extLst>
              <a:ext uri="{FF2B5EF4-FFF2-40B4-BE49-F238E27FC236}">
                <a16:creationId xmlns:a16="http://schemas.microsoft.com/office/drawing/2014/main" id="{38B71F69-39D9-954A-BA33-6A5861B7704D}"/>
              </a:ext>
            </a:extLst>
          </p:cNvPr>
          <p:cNvSpPr txBox="1">
            <a:spLocks noChangeArrowheads="1"/>
          </p:cNvSpPr>
          <p:nvPr/>
        </p:nvSpPr>
        <p:spPr>
          <a:xfrm>
            <a:off x="714375" y="2646724"/>
            <a:ext cx="3695700" cy="142875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None/>
              <a:defRPr/>
            </a:pPr>
            <a:r>
              <a:rPr lang="en-US" sz="2400" dirty="0">
                <a:solidFill>
                  <a:srgbClr val="C00000"/>
                </a:solidFill>
                <a:latin typeface="Calibri" panose="020F0502020204030204"/>
              </a:rPr>
              <a:t>Implementation:</a:t>
            </a:r>
          </a:p>
          <a:p>
            <a:pPr marL="264319" indent="-166688" defTabSz="685800">
              <a:spcBef>
                <a:spcPts val="750"/>
              </a:spcBef>
              <a:buFont typeface="Wingdings" charset="2"/>
              <a:buChar char="§"/>
              <a:defRPr/>
            </a:pPr>
            <a:r>
              <a:rPr lang="en-US" sz="1800" dirty="0">
                <a:solidFill>
                  <a:prstClr val="black"/>
                </a:solidFill>
                <a:latin typeface="Calibri" panose="020F0502020204030204"/>
              </a:rPr>
              <a:t>variable </a:t>
            </a:r>
            <a:r>
              <a:rPr lang="en-US" sz="1800" b="1" dirty="0" err="1">
                <a:solidFill>
                  <a:prstClr val="black"/>
                </a:solidFill>
                <a:latin typeface="Courier New" charset="0"/>
              </a:rPr>
              <a:t>ssthresh</a:t>
            </a:r>
            <a:r>
              <a:rPr lang="en-US" sz="1800" dirty="0">
                <a:solidFill>
                  <a:prstClr val="black"/>
                </a:solidFill>
                <a:latin typeface="Courier New" charset="0"/>
              </a:rPr>
              <a:t> </a:t>
            </a:r>
          </a:p>
          <a:p>
            <a:pPr marL="264319" indent="-166688" defTabSz="685800">
              <a:spcBef>
                <a:spcPts val="750"/>
              </a:spcBef>
              <a:buFont typeface="Wingdings" charset="2"/>
              <a:buChar char="§"/>
              <a:defRPr/>
            </a:pPr>
            <a:r>
              <a:rPr lang="en-US" sz="1800" dirty="0">
                <a:solidFill>
                  <a:prstClr val="black"/>
                </a:solidFill>
                <a:latin typeface="Calibri" panose="020F0502020204030204"/>
              </a:rPr>
              <a:t>on loss event, </a:t>
            </a:r>
            <a:r>
              <a:rPr lang="en-US" sz="1800" b="1" dirty="0" err="1">
                <a:solidFill>
                  <a:prstClr val="black"/>
                </a:solidFill>
                <a:latin typeface="Courier New" charset="0"/>
              </a:rPr>
              <a:t>ssthresh</a:t>
            </a:r>
            <a:r>
              <a:rPr lang="en-US" sz="1800" dirty="0">
                <a:solidFill>
                  <a:prstClr val="black"/>
                </a:solidFill>
                <a:latin typeface="Calibri" panose="020F0502020204030204"/>
              </a:rPr>
              <a:t> is set to 1/2 of </a:t>
            </a:r>
            <a:r>
              <a:rPr lang="en-US" sz="1800" b="1" dirty="0" err="1">
                <a:solidFill>
                  <a:prstClr val="black"/>
                </a:solidFill>
                <a:latin typeface="Courier New" charset="0"/>
              </a:rPr>
              <a:t>cwnd</a:t>
            </a:r>
            <a:r>
              <a:rPr lang="en-US" sz="1800" dirty="0">
                <a:solidFill>
                  <a:prstClr val="black"/>
                </a:solidFill>
                <a:latin typeface="Courier New" charset="0"/>
              </a:rPr>
              <a:t> </a:t>
            </a:r>
            <a:r>
              <a:rPr lang="en-US" sz="1800" dirty="0">
                <a:solidFill>
                  <a:prstClr val="black"/>
                </a:solidFill>
                <a:latin typeface="Calibri" panose="020F0502020204030204"/>
              </a:rPr>
              <a:t>just before loss event</a:t>
            </a:r>
          </a:p>
        </p:txBody>
      </p:sp>
      <p:pic>
        <p:nvPicPr>
          <p:cNvPr id="79" name="Picture 7">
            <a:extLst>
              <a:ext uri="{FF2B5EF4-FFF2-40B4-BE49-F238E27FC236}">
                <a16:creationId xmlns:a16="http://schemas.microsoft.com/office/drawing/2014/main" id="{E19775EA-E95E-BD43-909F-67A89A00E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6040" y="1417009"/>
            <a:ext cx="4152662" cy="2368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0" name="TextBox 1">
            <a:extLst>
              <a:ext uri="{FF2B5EF4-FFF2-40B4-BE49-F238E27FC236}">
                <a16:creationId xmlns:a16="http://schemas.microsoft.com/office/drawing/2014/main" id="{E6044695-E347-A24B-9CB7-78BC77131884}"/>
              </a:ext>
            </a:extLst>
          </p:cNvPr>
          <p:cNvSpPr txBox="1">
            <a:spLocks noChangeArrowheads="1"/>
          </p:cNvSpPr>
          <p:nvPr/>
        </p:nvSpPr>
        <p:spPr bwMode="auto">
          <a:xfrm>
            <a:off x="857251" y="4601484"/>
            <a:ext cx="731758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050" kern="1200" dirty="0">
                <a:solidFill>
                  <a:prstClr val="black"/>
                </a:solidFill>
                <a:latin typeface="Arial" panose="020B0604020202020204" pitchFamily="34" charset="0"/>
                <a:cs typeface="+mn-cs"/>
              </a:rPr>
              <a:t>* Check out the online interactive exercises for more examples: h</a:t>
            </a:r>
            <a:r>
              <a:rPr lang="en-US" altLang="en-US" sz="900" kern="1200" dirty="0">
                <a:solidFill>
                  <a:prstClr val="black"/>
                </a:solidFill>
                <a:latin typeface="Arial" panose="020B0604020202020204" pitchFamily="34" charset="0"/>
                <a:cs typeface="+mn-cs"/>
              </a:rPr>
              <a:t>ttp://</a:t>
            </a:r>
            <a:r>
              <a:rPr lang="en-US" altLang="en-US" sz="900" kern="1200" dirty="0" err="1">
                <a:solidFill>
                  <a:prstClr val="black"/>
                </a:solidFill>
                <a:latin typeface="Arial" panose="020B0604020202020204" pitchFamily="34" charset="0"/>
                <a:cs typeface="+mn-cs"/>
              </a:rPr>
              <a:t>gaia.cs.umass.edu</a:t>
            </a:r>
            <a:r>
              <a:rPr lang="en-US" altLang="en-US" sz="900" kern="1200" dirty="0">
                <a:solidFill>
                  <a:prstClr val="black"/>
                </a:solidFill>
                <a:latin typeface="Arial" panose="020B0604020202020204" pitchFamily="34" charset="0"/>
                <a:cs typeface="+mn-cs"/>
              </a:rPr>
              <a:t>/</a:t>
            </a:r>
            <a:r>
              <a:rPr lang="en-US" altLang="en-US" sz="900" kern="1200" dirty="0" err="1">
                <a:solidFill>
                  <a:prstClr val="black"/>
                </a:solidFill>
                <a:latin typeface="Arial" panose="020B0604020202020204" pitchFamily="34" charset="0"/>
                <a:cs typeface="+mn-cs"/>
              </a:rPr>
              <a:t>kurose_ross</a:t>
            </a:r>
            <a:r>
              <a:rPr lang="en-US" altLang="en-US" sz="900" kern="1200" dirty="0">
                <a:solidFill>
                  <a:prstClr val="black"/>
                </a:solidFill>
                <a:latin typeface="Arial" panose="020B0604020202020204" pitchFamily="34" charset="0"/>
                <a:cs typeface="+mn-cs"/>
              </a:rPr>
              <a:t>/interactive/</a:t>
            </a:r>
          </a:p>
        </p:txBody>
      </p:sp>
      <p:sp>
        <p:nvSpPr>
          <p:cNvPr id="7" name="Rectangle 6">
            <a:extLst>
              <a:ext uri="{FF2B5EF4-FFF2-40B4-BE49-F238E27FC236}">
                <a16:creationId xmlns:a16="http://schemas.microsoft.com/office/drawing/2014/main" id="{7E5A3F5F-F42B-F04E-BB6A-D57835C29067}"/>
              </a:ext>
            </a:extLst>
          </p:cNvPr>
          <p:cNvSpPr/>
          <p:nvPr/>
        </p:nvSpPr>
        <p:spPr>
          <a:xfrm>
            <a:off x="5888831" y="2869407"/>
            <a:ext cx="638175" cy="150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2" name="Rectangle 11">
            <a:extLst>
              <a:ext uri="{FF2B5EF4-FFF2-40B4-BE49-F238E27FC236}">
                <a16:creationId xmlns:a16="http://schemas.microsoft.com/office/drawing/2014/main" id="{79BEA2FA-AD20-B940-ADBA-D9DD40684573}"/>
              </a:ext>
            </a:extLst>
          </p:cNvPr>
          <p:cNvSpPr/>
          <p:nvPr/>
        </p:nvSpPr>
        <p:spPr>
          <a:xfrm>
            <a:off x="5757863" y="2943226"/>
            <a:ext cx="638175"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pic>
        <p:nvPicPr>
          <p:cNvPr id="8" name="Picture 7">
            <a:extLst>
              <a:ext uri="{FF2B5EF4-FFF2-40B4-BE49-F238E27FC236}">
                <a16:creationId xmlns:a16="http://schemas.microsoft.com/office/drawing/2014/main" id="{D72B7EED-D8C9-284D-9A93-58D1D9D479F7}"/>
              </a:ext>
            </a:extLst>
          </p:cNvPr>
          <p:cNvPicPr>
            <a:picLocks noChangeAspect="1"/>
          </p:cNvPicPr>
          <p:nvPr/>
        </p:nvPicPr>
        <p:blipFill>
          <a:blip r:embed="rId4"/>
          <a:stretch>
            <a:fillRect/>
          </a:stretch>
        </p:blipFill>
        <p:spPr>
          <a:xfrm>
            <a:off x="7515225" y="2853373"/>
            <a:ext cx="752475" cy="175577"/>
          </a:xfrm>
          <a:prstGeom prst="rect">
            <a:avLst/>
          </a:prstGeom>
        </p:spPr>
      </p:pic>
      <p:sp>
        <p:nvSpPr>
          <p:cNvPr id="4" name="Rectangle 3">
            <a:extLst>
              <a:ext uri="{FF2B5EF4-FFF2-40B4-BE49-F238E27FC236}">
                <a16:creationId xmlns:a16="http://schemas.microsoft.com/office/drawing/2014/main" id="{F9E33F83-60EE-F54A-B838-917BE2E70995}"/>
              </a:ext>
            </a:extLst>
          </p:cNvPr>
          <p:cNvSpPr/>
          <p:nvPr/>
        </p:nvSpPr>
        <p:spPr>
          <a:xfrm>
            <a:off x="6896100" y="1419225"/>
            <a:ext cx="1600200" cy="1866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5" name="TextBox 4">
            <a:extLst>
              <a:ext uri="{FF2B5EF4-FFF2-40B4-BE49-F238E27FC236}">
                <a16:creationId xmlns:a16="http://schemas.microsoft.com/office/drawing/2014/main" id="{7A184EDA-6A29-2941-A0A9-C122E26F942B}"/>
              </a:ext>
            </a:extLst>
          </p:cNvPr>
          <p:cNvSpPr txBox="1"/>
          <p:nvPr/>
        </p:nvSpPr>
        <p:spPr>
          <a:xfrm>
            <a:off x="6800850" y="1647825"/>
            <a:ext cx="279244" cy="300082"/>
          </a:xfrm>
          <a:prstGeom prst="rect">
            <a:avLst/>
          </a:prstGeom>
          <a:noFill/>
        </p:spPr>
        <p:txBody>
          <a:bodyPr wrap="none" rtlCol="0">
            <a:spAutoFit/>
          </a:bodyPr>
          <a:lstStyle/>
          <a:p>
            <a:pPr defTabSz="685800">
              <a:buClrTx/>
              <a:defRPr/>
            </a:pPr>
            <a:r>
              <a:rPr lang="en-US" sz="1350" b="1" kern="1200" dirty="0">
                <a:solidFill>
                  <a:srgbClr val="FF0000"/>
                </a:solidFill>
                <a:latin typeface="Calibri"/>
                <a:ea typeface="+mn-ea"/>
                <a:cs typeface="+mn-cs"/>
              </a:rPr>
              <a:t>X</a:t>
            </a:r>
          </a:p>
        </p:txBody>
      </p:sp>
      <p:sp>
        <p:nvSpPr>
          <p:cNvPr id="13" name="Slide Number Placeholder 2">
            <a:extLst>
              <a:ext uri="{FF2B5EF4-FFF2-40B4-BE49-F238E27FC236}">
                <a16:creationId xmlns:a16="http://schemas.microsoft.com/office/drawing/2014/main" id="{632F645E-415D-7B49-B6B8-127E8033C54D}"/>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123</a:t>
            </a:fld>
            <a:endParaRPr lang="en-US" dirty="0"/>
          </a:p>
        </p:txBody>
      </p:sp>
    </p:spTree>
    <p:extLst>
      <p:ext uri="{BB962C8B-B14F-4D97-AF65-F5344CB8AC3E}">
        <p14:creationId xmlns:p14="http://schemas.microsoft.com/office/powerpoint/2010/main" val="272109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dissolv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dissolve">
                                      <p:cBhvr>
                                        <p:cTn id="1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0" grpId="0"/>
      <p:bldP spid="4"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609600" y="174721"/>
            <a:ext cx="8544983" cy="670967"/>
          </a:xfrm>
        </p:spPr>
        <p:txBody>
          <a:bodyPr>
            <a:normAutofit fontScale="90000"/>
          </a:bodyPr>
          <a:lstStyle/>
          <a:p>
            <a:r>
              <a:rPr lang="en-US" sz="3600" dirty="0"/>
              <a:t>Summary: TCP congestion control</a:t>
            </a:r>
            <a:endParaRPr lang="en-US" dirty="0"/>
          </a:p>
        </p:txBody>
      </p:sp>
      <p:grpSp>
        <p:nvGrpSpPr>
          <p:cNvPr id="120" name="Group 240">
            <a:extLst>
              <a:ext uri="{FF2B5EF4-FFF2-40B4-BE49-F238E27FC236}">
                <a16:creationId xmlns:a16="http://schemas.microsoft.com/office/drawing/2014/main" id="{B8318BC0-AA34-2B4C-984C-EDCF98015A80}"/>
              </a:ext>
            </a:extLst>
          </p:cNvPr>
          <p:cNvGrpSpPr>
            <a:grpSpLocks/>
          </p:cNvGrpSpPr>
          <p:nvPr/>
        </p:nvGrpSpPr>
        <p:grpSpPr bwMode="auto">
          <a:xfrm>
            <a:off x="3781425" y="2225956"/>
            <a:ext cx="1600200" cy="636985"/>
            <a:chOff x="2168" y="1727"/>
            <a:chExt cx="1344" cy="535"/>
          </a:xfrm>
        </p:grpSpPr>
        <p:grpSp>
          <p:nvGrpSpPr>
            <p:cNvPr id="121" name="Group 171">
              <a:extLst>
                <a:ext uri="{FF2B5EF4-FFF2-40B4-BE49-F238E27FC236}">
                  <a16:creationId xmlns:a16="http://schemas.microsoft.com/office/drawing/2014/main" id="{D4CA30E0-0C2B-AE49-9354-140DEA72FEEE}"/>
                </a:ext>
              </a:extLst>
            </p:cNvPr>
            <p:cNvGrpSpPr>
              <a:grpSpLocks/>
            </p:cNvGrpSpPr>
            <p:nvPr/>
          </p:nvGrpSpPr>
          <p:grpSpPr bwMode="auto">
            <a:xfrm>
              <a:off x="2256" y="1727"/>
              <a:ext cx="1166" cy="535"/>
              <a:chOff x="2256" y="1727"/>
              <a:chExt cx="1166" cy="535"/>
            </a:xfrm>
          </p:grpSpPr>
          <p:sp>
            <p:nvSpPr>
              <p:cNvPr id="123" name="Text Box 172">
                <a:extLst>
                  <a:ext uri="{FF2B5EF4-FFF2-40B4-BE49-F238E27FC236}">
                    <a16:creationId xmlns:a16="http://schemas.microsoft.com/office/drawing/2014/main" id="{FF8E7E11-C655-8C41-BFE2-A6DA1E48685D}"/>
                  </a:ext>
                </a:extLst>
              </p:cNvPr>
              <p:cNvSpPr txBox="1">
                <a:spLocks noChangeArrowheads="1"/>
              </p:cNvSpPr>
              <p:nvPr/>
            </p:nvSpPr>
            <p:spPr bwMode="auto">
              <a:xfrm>
                <a:off x="2640" y="1727"/>
                <a:ext cx="419" cy="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fontAlgn="base">
                  <a:spcBef>
                    <a:spcPct val="0"/>
                  </a:spcBef>
                  <a:spcAft>
                    <a:spcPct val="0"/>
                  </a:spcAft>
                  <a:buClrTx/>
                  <a:defRPr/>
                </a:pPr>
                <a:r>
                  <a:rPr lang="en-US" sz="750">
                    <a:solidFill>
                      <a:srgbClr val="000000"/>
                    </a:solidFill>
                    <a:latin typeface="Arial" charset="0"/>
                    <a:cs typeface="+mn-cs"/>
                  </a:rPr>
                  <a:t>timeout</a:t>
                </a:r>
              </a:p>
            </p:txBody>
          </p:sp>
          <p:sp>
            <p:nvSpPr>
              <p:cNvPr id="124" name="Text Box 173">
                <a:extLst>
                  <a:ext uri="{FF2B5EF4-FFF2-40B4-BE49-F238E27FC236}">
                    <a16:creationId xmlns:a16="http://schemas.microsoft.com/office/drawing/2014/main" id="{781154BA-9409-094D-BBC4-EE21CE699661}"/>
                  </a:ext>
                </a:extLst>
              </p:cNvPr>
              <p:cNvSpPr txBox="1">
                <a:spLocks noChangeArrowheads="1"/>
              </p:cNvSpPr>
              <p:nvPr/>
            </p:nvSpPr>
            <p:spPr bwMode="auto">
              <a:xfrm>
                <a:off x="2256" y="1838"/>
                <a:ext cx="1166" cy="4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fontAlgn="base">
                  <a:lnSpc>
                    <a:spcPct val="85000"/>
                  </a:lnSpc>
                  <a:spcBef>
                    <a:spcPct val="0"/>
                  </a:spcBef>
                  <a:spcAft>
                    <a:spcPct val="0"/>
                  </a:spcAft>
                  <a:buClrTx/>
                  <a:defRPr/>
                </a:pPr>
                <a:r>
                  <a:rPr lang="en-US" sz="750">
                    <a:solidFill>
                      <a:srgbClr val="000000"/>
                    </a:solidFill>
                    <a:latin typeface="Arial" charset="0"/>
                    <a:cs typeface="+mn-cs"/>
                  </a:rPr>
                  <a:t>ssthresh = cwnd/2</a:t>
                </a:r>
              </a:p>
              <a:p>
                <a:pPr algn="ctr" defTabSz="685800" fontAlgn="base">
                  <a:lnSpc>
                    <a:spcPct val="85000"/>
                  </a:lnSpc>
                  <a:spcBef>
                    <a:spcPct val="0"/>
                  </a:spcBef>
                  <a:spcAft>
                    <a:spcPct val="0"/>
                  </a:spcAft>
                  <a:buClrTx/>
                  <a:defRPr/>
                </a:pPr>
                <a:r>
                  <a:rPr lang="en-US" sz="750">
                    <a:solidFill>
                      <a:srgbClr val="000000"/>
                    </a:solidFill>
                    <a:latin typeface="Arial" charset="0"/>
                    <a:cs typeface="+mn-cs"/>
                  </a:rPr>
                  <a:t>cwnd = 1 MSS</a:t>
                </a:r>
              </a:p>
              <a:p>
                <a:pPr algn="ctr" defTabSz="685800" fontAlgn="base">
                  <a:lnSpc>
                    <a:spcPct val="85000"/>
                  </a:lnSpc>
                  <a:spcBef>
                    <a:spcPct val="0"/>
                  </a:spcBef>
                  <a:spcAft>
                    <a:spcPct val="0"/>
                  </a:spcAft>
                  <a:buClrTx/>
                  <a:defRPr/>
                </a:pPr>
                <a:r>
                  <a:rPr lang="en-US" sz="750">
                    <a:solidFill>
                      <a:srgbClr val="000000"/>
                    </a:solidFill>
                    <a:latin typeface="Arial" charset="0"/>
                    <a:cs typeface="+mn-cs"/>
                  </a:rPr>
                  <a:t>dupACKcount = 0</a:t>
                </a:r>
              </a:p>
              <a:p>
                <a:pPr algn="ctr" defTabSz="685800" fontAlgn="base">
                  <a:lnSpc>
                    <a:spcPct val="85000"/>
                  </a:lnSpc>
                  <a:spcBef>
                    <a:spcPct val="0"/>
                  </a:spcBef>
                  <a:spcAft>
                    <a:spcPct val="0"/>
                  </a:spcAft>
                  <a:buClrTx/>
                  <a:defRPr/>
                </a:pPr>
                <a:r>
                  <a:rPr lang="en-US" sz="750" i="1">
                    <a:solidFill>
                      <a:srgbClr val="000099"/>
                    </a:solidFill>
                    <a:latin typeface="Arial" charset="0"/>
                    <a:cs typeface="+mn-cs"/>
                  </a:rPr>
                  <a:t>retransmit missing segment</a:t>
                </a:r>
                <a:r>
                  <a:rPr lang="en-US" sz="900">
                    <a:solidFill>
                      <a:srgbClr val="000000"/>
                    </a:solidFill>
                    <a:latin typeface="Arial" charset="0"/>
                    <a:cs typeface="+mn-cs"/>
                  </a:rPr>
                  <a:t> </a:t>
                </a:r>
              </a:p>
            </p:txBody>
          </p:sp>
          <p:sp>
            <p:nvSpPr>
              <p:cNvPr id="125" name="Line 174">
                <a:extLst>
                  <a:ext uri="{FF2B5EF4-FFF2-40B4-BE49-F238E27FC236}">
                    <a16:creationId xmlns:a16="http://schemas.microsoft.com/office/drawing/2014/main" id="{23E8607A-0151-5141-A774-0AAB4333ECA7}"/>
                  </a:ext>
                </a:extLst>
              </p:cNvPr>
              <p:cNvSpPr>
                <a:spLocks noChangeShapeType="1"/>
              </p:cNvSpPr>
              <p:nvPr/>
            </p:nvSpPr>
            <p:spPr bwMode="auto">
              <a:xfrm>
                <a:off x="2491" y="1857"/>
                <a:ext cx="697"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22" name="Line 175">
              <a:extLst>
                <a:ext uri="{FF2B5EF4-FFF2-40B4-BE49-F238E27FC236}">
                  <a16:creationId xmlns:a16="http://schemas.microsoft.com/office/drawing/2014/main" id="{480EB5CD-B8F2-AD46-B2D4-50FE6302F915}"/>
                </a:ext>
              </a:extLst>
            </p:cNvPr>
            <p:cNvSpPr>
              <a:spLocks noChangeShapeType="1"/>
            </p:cNvSpPr>
            <p:nvPr/>
          </p:nvSpPr>
          <p:spPr bwMode="auto">
            <a:xfrm flipH="1">
              <a:off x="2168" y="1734"/>
              <a:ext cx="1344" cy="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126" name="Group 239">
            <a:extLst>
              <a:ext uri="{FF2B5EF4-FFF2-40B4-BE49-F238E27FC236}">
                <a16:creationId xmlns:a16="http://schemas.microsoft.com/office/drawing/2014/main" id="{BEAEB11D-18E7-8047-A552-B728B0628FCC}"/>
              </a:ext>
            </a:extLst>
          </p:cNvPr>
          <p:cNvGrpSpPr>
            <a:grpSpLocks/>
          </p:cNvGrpSpPr>
          <p:nvPr/>
        </p:nvGrpSpPr>
        <p:grpSpPr bwMode="auto">
          <a:xfrm>
            <a:off x="3804047" y="1868771"/>
            <a:ext cx="1600200" cy="322660"/>
            <a:chOff x="2187" y="1427"/>
            <a:chExt cx="1344" cy="271"/>
          </a:xfrm>
        </p:grpSpPr>
        <p:sp>
          <p:nvSpPr>
            <p:cNvPr id="127" name="Line 176">
              <a:extLst>
                <a:ext uri="{FF2B5EF4-FFF2-40B4-BE49-F238E27FC236}">
                  <a16:creationId xmlns:a16="http://schemas.microsoft.com/office/drawing/2014/main" id="{D84A4978-7B73-A04D-B0FB-C9ECAA3BFBCF}"/>
                </a:ext>
              </a:extLst>
            </p:cNvPr>
            <p:cNvSpPr>
              <a:spLocks noChangeShapeType="1"/>
            </p:cNvSpPr>
            <p:nvPr/>
          </p:nvSpPr>
          <p:spPr bwMode="auto">
            <a:xfrm flipH="1">
              <a:off x="2187" y="1673"/>
              <a:ext cx="1344" cy="0"/>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8" name="Text Box 181">
              <a:extLst>
                <a:ext uri="{FF2B5EF4-FFF2-40B4-BE49-F238E27FC236}">
                  <a16:creationId xmlns:a16="http://schemas.microsoft.com/office/drawing/2014/main" id="{67AF987A-C53D-534B-8C98-26557C3B4EEF}"/>
                </a:ext>
              </a:extLst>
            </p:cNvPr>
            <p:cNvSpPr txBox="1">
              <a:spLocks noChangeArrowheads="1"/>
            </p:cNvSpPr>
            <p:nvPr/>
          </p:nvSpPr>
          <p:spPr bwMode="auto">
            <a:xfrm>
              <a:off x="2721" y="1543"/>
              <a:ext cx="210" cy="1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fontAlgn="base">
                <a:lnSpc>
                  <a:spcPct val="80000"/>
                </a:lnSpc>
                <a:spcBef>
                  <a:spcPct val="0"/>
                </a:spcBef>
                <a:spcAft>
                  <a:spcPct val="0"/>
                </a:spcAft>
                <a:buClrTx/>
                <a:defRPr/>
              </a:pPr>
              <a:r>
                <a:rPr lang="en-US" sz="750">
                  <a:solidFill>
                    <a:srgbClr val="000000"/>
                  </a:solidFill>
                  <a:latin typeface="Symbol" charset="0"/>
                  <a:cs typeface="+mn-cs"/>
                </a:rPr>
                <a:t>L</a:t>
              </a:r>
              <a:endParaRPr lang="en-US" sz="900">
                <a:solidFill>
                  <a:srgbClr val="000000"/>
                </a:solidFill>
                <a:latin typeface="Symbol" charset="0"/>
                <a:cs typeface="+mn-cs"/>
              </a:endParaRPr>
            </a:p>
          </p:txBody>
        </p:sp>
        <p:sp>
          <p:nvSpPr>
            <p:cNvPr id="129" name="Line 182">
              <a:extLst>
                <a:ext uri="{FF2B5EF4-FFF2-40B4-BE49-F238E27FC236}">
                  <a16:creationId xmlns:a16="http://schemas.microsoft.com/office/drawing/2014/main" id="{0957FCBB-06D0-8E4D-B983-2F2597BDE03A}"/>
                </a:ext>
              </a:extLst>
            </p:cNvPr>
            <p:cNvSpPr>
              <a:spLocks noChangeShapeType="1"/>
            </p:cNvSpPr>
            <p:nvPr/>
          </p:nvSpPr>
          <p:spPr bwMode="auto">
            <a:xfrm>
              <a:off x="2572" y="1554"/>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30" name="Group 183">
              <a:extLst>
                <a:ext uri="{FF2B5EF4-FFF2-40B4-BE49-F238E27FC236}">
                  <a16:creationId xmlns:a16="http://schemas.microsoft.com/office/drawing/2014/main" id="{2A6AF175-C9C0-F044-9ECF-011972294E6E}"/>
                </a:ext>
              </a:extLst>
            </p:cNvPr>
            <p:cNvGrpSpPr>
              <a:grpSpLocks/>
            </p:cNvGrpSpPr>
            <p:nvPr/>
          </p:nvGrpSpPr>
          <p:grpSpPr bwMode="auto">
            <a:xfrm>
              <a:off x="2486" y="1427"/>
              <a:ext cx="739" cy="174"/>
              <a:chOff x="2458" y="1450"/>
              <a:chExt cx="739" cy="174"/>
            </a:xfrm>
          </p:grpSpPr>
          <p:sp>
            <p:nvSpPr>
              <p:cNvPr id="131" name="Text Box 184">
                <a:extLst>
                  <a:ext uri="{FF2B5EF4-FFF2-40B4-BE49-F238E27FC236}">
                    <a16:creationId xmlns:a16="http://schemas.microsoft.com/office/drawing/2014/main" id="{69E43EDF-5B05-364C-B439-379F8E8E5464}"/>
                  </a:ext>
                </a:extLst>
              </p:cNvPr>
              <p:cNvSpPr txBox="1">
                <a:spLocks noChangeArrowheads="1"/>
              </p:cNvSpPr>
              <p:nvPr/>
            </p:nvSpPr>
            <p:spPr bwMode="auto">
              <a:xfrm>
                <a:off x="2458" y="1450"/>
                <a:ext cx="739" cy="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fontAlgn="base">
                  <a:spcBef>
                    <a:spcPct val="0"/>
                  </a:spcBef>
                  <a:spcAft>
                    <a:spcPct val="0"/>
                  </a:spcAft>
                  <a:buClrTx/>
                  <a:defRPr/>
                </a:pPr>
                <a:r>
                  <a:rPr lang="en-US" sz="750">
                    <a:solidFill>
                      <a:srgbClr val="000000"/>
                    </a:solidFill>
                    <a:latin typeface="Arial" charset="0"/>
                    <a:cs typeface="+mn-cs"/>
                  </a:rPr>
                  <a:t>cwnd &gt; ssthresh</a:t>
                </a:r>
              </a:p>
            </p:txBody>
          </p:sp>
          <p:sp>
            <p:nvSpPr>
              <p:cNvPr id="132" name="Line 185">
                <a:extLst>
                  <a:ext uri="{FF2B5EF4-FFF2-40B4-BE49-F238E27FC236}">
                    <a16:creationId xmlns:a16="http://schemas.microsoft.com/office/drawing/2014/main" id="{A2D5E496-DCFA-5A4E-A6E2-D2DB456893C6}"/>
                  </a:ext>
                </a:extLst>
              </p:cNvPr>
              <p:cNvSpPr>
                <a:spLocks noChangeShapeType="1"/>
              </p:cNvSpPr>
              <p:nvPr/>
            </p:nvSpPr>
            <p:spPr bwMode="auto">
              <a:xfrm>
                <a:off x="2724" y="1557"/>
                <a:ext cx="47"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grpSp>
        <p:nvGrpSpPr>
          <p:cNvPr id="133" name="Group 242">
            <a:extLst>
              <a:ext uri="{FF2B5EF4-FFF2-40B4-BE49-F238E27FC236}">
                <a16:creationId xmlns:a16="http://schemas.microsoft.com/office/drawing/2014/main" id="{47D1413D-A42B-8C4D-87CC-5C4E42849EFF}"/>
              </a:ext>
            </a:extLst>
          </p:cNvPr>
          <p:cNvGrpSpPr>
            <a:grpSpLocks/>
          </p:cNvGrpSpPr>
          <p:nvPr/>
        </p:nvGrpSpPr>
        <p:grpSpPr bwMode="auto">
          <a:xfrm>
            <a:off x="5311378" y="1072243"/>
            <a:ext cx="2139553" cy="1822847"/>
            <a:chOff x="3453" y="786"/>
            <a:chExt cx="1797" cy="1531"/>
          </a:xfrm>
        </p:grpSpPr>
        <p:grpSp>
          <p:nvGrpSpPr>
            <p:cNvPr id="134" name="Group 164">
              <a:extLst>
                <a:ext uri="{FF2B5EF4-FFF2-40B4-BE49-F238E27FC236}">
                  <a16:creationId xmlns:a16="http://schemas.microsoft.com/office/drawing/2014/main" id="{13A111CF-BAAF-8E4B-AD25-85FAC5339083}"/>
                </a:ext>
              </a:extLst>
            </p:cNvPr>
            <p:cNvGrpSpPr>
              <a:grpSpLocks/>
            </p:cNvGrpSpPr>
            <p:nvPr/>
          </p:nvGrpSpPr>
          <p:grpSpPr bwMode="auto">
            <a:xfrm>
              <a:off x="3584" y="1330"/>
              <a:ext cx="858" cy="771"/>
              <a:chOff x="2275" y="2021"/>
              <a:chExt cx="858" cy="771"/>
            </a:xfrm>
          </p:grpSpPr>
          <p:sp>
            <p:nvSpPr>
              <p:cNvPr id="146" name="Oval 165">
                <a:extLst>
                  <a:ext uri="{FF2B5EF4-FFF2-40B4-BE49-F238E27FC236}">
                    <a16:creationId xmlns:a16="http://schemas.microsoft.com/office/drawing/2014/main" id="{7F0D89BB-B178-8C49-9E72-934506A1B7F6}"/>
                  </a:ext>
                </a:extLst>
              </p:cNvPr>
              <p:cNvSpPr>
                <a:spLocks noChangeArrowheads="1"/>
              </p:cNvSpPr>
              <p:nvPr/>
            </p:nvSpPr>
            <p:spPr bwMode="auto">
              <a:xfrm>
                <a:off x="2293" y="2021"/>
                <a:ext cx="800" cy="754"/>
              </a:xfrm>
              <a:prstGeom prst="ellipse">
                <a:avLst/>
              </a:prstGeom>
              <a:solidFill>
                <a:srgbClr val="00CC99"/>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350">
                  <a:latin typeface="Tahoma" charset="0"/>
                  <a:ea typeface="ＭＳ Ｐゴシック" charset="0"/>
                  <a:cs typeface="+mn-cs"/>
                </a:endParaRPr>
              </a:p>
            </p:txBody>
          </p:sp>
          <p:sp>
            <p:nvSpPr>
              <p:cNvPr id="147" name="Text Box 166">
                <a:extLst>
                  <a:ext uri="{FF2B5EF4-FFF2-40B4-BE49-F238E27FC236}">
                    <a16:creationId xmlns:a16="http://schemas.microsoft.com/office/drawing/2014/main" id="{F3628968-0539-164C-B861-FF5A02A982C1}"/>
                  </a:ext>
                </a:extLst>
              </p:cNvPr>
              <p:cNvSpPr txBox="1">
                <a:spLocks noChangeArrowheads="1"/>
              </p:cNvSpPr>
              <p:nvPr/>
            </p:nvSpPr>
            <p:spPr bwMode="auto">
              <a:xfrm>
                <a:off x="2275" y="2191"/>
                <a:ext cx="858" cy="6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fontAlgn="base">
                  <a:spcBef>
                    <a:spcPct val="0"/>
                  </a:spcBef>
                  <a:spcAft>
                    <a:spcPct val="0"/>
                  </a:spcAft>
                  <a:buClrTx/>
                  <a:defRPr/>
                </a:pPr>
                <a:r>
                  <a:rPr lang="en-US" sz="1350" dirty="0">
                    <a:solidFill>
                      <a:srgbClr val="000000"/>
                    </a:solidFill>
                    <a:latin typeface="Arial" charset="0"/>
                    <a:cs typeface="+mn-cs"/>
                  </a:rPr>
                  <a:t>congestion</a:t>
                </a:r>
              </a:p>
              <a:p>
                <a:pPr algn="ctr" defTabSz="685800" fontAlgn="base">
                  <a:spcBef>
                    <a:spcPct val="0"/>
                  </a:spcBef>
                  <a:spcAft>
                    <a:spcPct val="0"/>
                  </a:spcAft>
                  <a:buClrTx/>
                  <a:defRPr/>
                </a:pPr>
                <a:r>
                  <a:rPr lang="en-US" sz="1350" dirty="0">
                    <a:solidFill>
                      <a:srgbClr val="000000"/>
                    </a:solidFill>
                    <a:latin typeface="Arial" charset="0"/>
                    <a:cs typeface="+mn-cs"/>
                  </a:rPr>
                  <a:t>avoidance </a:t>
                </a:r>
              </a:p>
              <a:p>
                <a:pPr algn="ctr" defTabSz="685800" fontAlgn="base">
                  <a:spcBef>
                    <a:spcPct val="0"/>
                  </a:spcBef>
                  <a:spcAft>
                    <a:spcPct val="0"/>
                  </a:spcAft>
                  <a:buClrTx/>
                  <a:defRPr/>
                </a:pPr>
                <a:endParaRPr lang="en-US" sz="1350" dirty="0">
                  <a:solidFill>
                    <a:srgbClr val="000000"/>
                  </a:solidFill>
                  <a:latin typeface="Arial" charset="0"/>
                  <a:cs typeface="+mn-cs"/>
                </a:endParaRPr>
              </a:p>
            </p:txBody>
          </p:sp>
        </p:grpSp>
        <p:grpSp>
          <p:nvGrpSpPr>
            <p:cNvPr id="135" name="Group 190">
              <a:extLst>
                <a:ext uri="{FF2B5EF4-FFF2-40B4-BE49-F238E27FC236}">
                  <a16:creationId xmlns:a16="http://schemas.microsoft.com/office/drawing/2014/main" id="{412FAE5F-D426-1A41-B7BF-9EE3E24BCCB0}"/>
                </a:ext>
              </a:extLst>
            </p:cNvPr>
            <p:cNvGrpSpPr>
              <a:grpSpLocks/>
            </p:cNvGrpSpPr>
            <p:nvPr/>
          </p:nvGrpSpPr>
          <p:grpSpPr bwMode="auto">
            <a:xfrm>
              <a:off x="3453" y="786"/>
              <a:ext cx="1542" cy="594"/>
              <a:chOff x="3476" y="904"/>
              <a:chExt cx="1542" cy="594"/>
            </a:xfrm>
          </p:grpSpPr>
          <p:sp>
            <p:nvSpPr>
              <p:cNvPr id="142" name="Text Box 191">
                <a:extLst>
                  <a:ext uri="{FF2B5EF4-FFF2-40B4-BE49-F238E27FC236}">
                    <a16:creationId xmlns:a16="http://schemas.microsoft.com/office/drawing/2014/main" id="{44318C88-BEF5-7146-AE72-3458C7D49FA3}"/>
                  </a:ext>
                </a:extLst>
              </p:cNvPr>
              <p:cNvSpPr txBox="1">
                <a:spLocks noChangeArrowheads="1"/>
              </p:cNvSpPr>
              <p:nvPr/>
            </p:nvSpPr>
            <p:spPr bwMode="auto">
              <a:xfrm>
                <a:off x="3476" y="1037"/>
                <a:ext cx="1542" cy="4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fontAlgn="base">
                  <a:lnSpc>
                    <a:spcPct val="90000"/>
                  </a:lnSpc>
                  <a:spcBef>
                    <a:spcPct val="0"/>
                  </a:spcBef>
                  <a:spcAft>
                    <a:spcPct val="0"/>
                  </a:spcAft>
                  <a:buClrTx/>
                  <a:defRPr/>
                </a:pPr>
                <a:r>
                  <a:rPr lang="en-US" sz="788" dirty="0" err="1">
                    <a:solidFill>
                      <a:srgbClr val="000000"/>
                    </a:solidFill>
                    <a:latin typeface="Arial" charset="0"/>
                    <a:cs typeface="+mn-cs"/>
                  </a:rPr>
                  <a:t>cwnd</a:t>
                </a:r>
                <a:r>
                  <a:rPr lang="en-US" sz="788" dirty="0">
                    <a:solidFill>
                      <a:srgbClr val="000000"/>
                    </a:solidFill>
                    <a:latin typeface="Arial" charset="0"/>
                    <a:cs typeface="+mn-cs"/>
                  </a:rPr>
                  <a:t> = </a:t>
                </a:r>
                <a:r>
                  <a:rPr lang="en-US" sz="788" dirty="0" err="1">
                    <a:solidFill>
                      <a:srgbClr val="000000"/>
                    </a:solidFill>
                    <a:latin typeface="Arial" charset="0"/>
                    <a:cs typeface="+mn-cs"/>
                  </a:rPr>
                  <a:t>cwnd</a:t>
                </a:r>
                <a:r>
                  <a:rPr lang="en-US" sz="788" dirty="0">
                    <a:solidFill>
                      <a:srgbClr val="000000"/>
                    </a:solidFill>
                    <a:latin typeface="Arial" charset="0"/>
                    <a:cs typeface="+mn-cs"/>
                  </a:rPr>
                  <a:t> + MSS    (MSS/</a:t>
                </a:r>
                <a:r>
                  <a:rPr lang="en-US" sz="788" dirty="0" err="1">
                    <a:solidFill>
                      <a:srgbClr val="000000"/>
                    </a:solidFill>
                    <a:latin typeface="Arial" charset="0"/>
                    <a:cs typeface="+mn-cs"/>
                  </a:rPr>
                  <a:t>cwnd</a:t>
                </a:r>
                <a:r>
                  <a:rPr lang="en-US" sz="788" dirty="0">
                    <a:solidFill>
                      <a:srgbClr val="000000"/>
                    </a:solidFill>
                    <a:latin typeface="Arial" charset="0"/>
                    <a:cs typeface="+mn-cs"/>
                  </a:rPr>
                  <a:t>)</a:t>
                </a:r>
              </a:p>
              <a:p>
                <a:pPr algn="ctr" defTabSz="685800" fontAlgn="base">
                  <a:lnSpc>
                    <a:spcPct val="90000"/>
                  </a:lnSpc>
                  <a:spcBef>
                    <a:spcPct val="0"/>
                  </a:spcBef>
                  <a:spcAft>
                    <a:spcPct val="0"/>
                  </a:spcAft>
                  <a:buClrTx/>
                  <a:defRPr/>
                </a:pPr>
                <a:r>
                  <a:rPr lang="en-US" sz="788" dirty="0" err="1">
                    <a:solidFill>
                      <a:srgbClr val="000000"/>
                    </a:solidFill>
                    <a:latin typeface="Arial" charset="0"/>
                    <a:cs typeface="+mn-cs"/>
                  </a:rPr>
                  <a:t>dupACKcount</a:t>
                </a:r>
                <a:r>
                  <a:rPr lang="en-US" sz="788" dirty="0">
                    <a:solidFill>
                      <a:srgbClr val="000000"/>
                    </a:solidFill>
                    <a:latin typeface="Arial" charset="0"/>
                    <a:cs typeface="+mn-cs"/>
                  </a:rPr>
                  <a:t> = 0</a:t>
                </a:r>
              </a:p>
              <a:p>
                <a:pPr algn="ctr" defTabSz="685800" fontAlgn="base">
                  <a:lnSpc>
                    <a:spcPct val="90000"/>
                  </a:lnSpc>
                  <a:spcBef>
                    <a:spcPct val="0"/>
                  </a:spcBef>
                  <a:spcAft>
                    <a:spcPct val="0"/>
                  </a:spcAft>
                  <a:buClrTx/>
                  <a:defRPr/>
                </a:pPr>
                <a:r>
                  <a:rPr lang="en-US" sz="788" i="1" dirty="0">
                    <a:solidFill>
                      <a:srgbClr val="000099"/>
                    </a:solidFill>
                    <a:latin typeface="Arial" charset="0"/>
                    <a:cs typeface="+mn-cs"/>
                  </a:rPr>
                  <a:t>transmit new segment(s), as allowed</a:t>
                </a:r>
              </a:p>
              <a:p>
                <a:pPr algn="ctr" defTabSz="685800" fontAlgn="base">
                  <a:lnSpc>
                    <a:spcPct val="80000"/>
                  </a:lnSpc>
                  <a:spcBef>
                    <a:spcPct val="0"/>
                  </a:spcBef>
                  <a:spcAft>
                    <a:spcPct val="0"/>
                  </a:spcAft>
                  <a:buClrTx/>
                  <a:defRPr/>
                </a:pPr>
                <a:endParaRPr lang="en-US" sz="1050" i="1" dirty="0">
                  <a:solidFill>
                    <a:srgbClr val="000000"/>
                  </a:solidFill>
                  <a:latin typeface="Arial" charset="0"/>
                  <a:cs typeface="+mn-cs"/>
                </a:endParaRPr>
              </a:p>
            </p:txBody>
          </p:sp>
          <p:sp>
            <p:nvSpPr>
              <p:cNvPr id="143" name="Line 192">
                <a:extLst>
                  <a:ext uri="{FF2B5EF4-FFF2-40B4-BE49-F238E27FC236}">
                    <a16:creationId xmlns:a16="http://schemas.microsoft.com/office/drawing/2014/main" id="{EC5DE775-BD59-2247-B940-402844468A0E}"/>
                  </a:ext>
                </a:extLst>
              </p:cNvPr>
              <p:cNvSpPr>
                <a:spLocks noChangeShapeType="1"/>
              </p:cNvSpPr>
              <p:nvPr/>
            </p:nvSpPr>
            <p:spPr bwMode="auto">
              <a:xfrm>
                <a:off x="3976" y="1054"/>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350">
                  <a:latin typeface="Tahoma" charset="0"/>
                  <a:ea typeface="ＭＳ Ｐゴシック" charset="0"/>
                  <a:cs typeface="+mn-cs"/>
                </a:endParaRPr>
              </a:p>
            </p:txBody>
          </p:sp>
          <p:sp>
            <p:nvSpPr>
              <p:cNvPr id="144" name="Text Box 193">
                <a:extLst>
                  <a:ext uri="{FF2B5EF4-FFF2-40B4-BE49-F238E27FC236}">
                    <a16:creationId xmlns:a16="http://schemas.microsoft.com/office/drawing/2014/main" id="{1953AC16-16E8-A640-AE22-73DEDE1D319F}"/>
                  </a:ext>
                </a:extLst>
              </p:cNvPr>
              <p:cNvSpPr txBox="1">
                <a:spLocks noChangeArrowheads="1"/>
              </p:cNvSpPr>
              <p:nvPr/>
            </p:nvSpPr>
            <p:spPr bwMode="auto">
              <a:xfrm>
                <a:off x="3974" y="915"/>
                <a:ext cx="511" cy="1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fontAlgn="base">
                  <a:spcBef>
                    <a:spcPct val="0"/>
                  </a:spcBef>
                  <a:spcAft>
                    <a:spcPct val="0"/>
                  </a:spcAft>
                  <a:buClrTx/>
                  <a:defRPr/>
                </a:pPr>
                <a:r>
                  <a:rPr lang="en-US" sz="788" dirty="0">
                    <a:solidFill>
                      <a:srgbClr val="000000"/>
                    </a:solidFill>
                    <a:latin typeface="Arial" charset="0"/>
                    <a:cs typeface="+mn-cs"/>
                  </a:rPr>
                  <a:t>new ACK</a:t>
                </a:r>
              </a:p>
            </p:txBody>
          </p:sp>
          <p:sp>
            <p:nvSpPr>
              <p:cNvPr id="145" name="Text Box 194">
                <a:extLst>
                  <a:ext uri="{FF2B5EF4-FFF2-40B4-BE49-F238E27FC236}">
                    <a16:creationId xmlns:a16="http://schemas.microsoft.com/office/drawing/2014/main" id="{6D1C4C5E-4778-AF4F-812A-CF7A44F21F90}"/>
                  </a:ext>
                </a:extLst>
              </p:cNvPr>
              <p:cNvSpPr txBox="1">
                <a:spLocks noChangeArrowheads="1"/>
              </p:cNvSpPr>
              <p:nvPr/>
            </p:nvSpPr>
            <p:spPr bwMode="auto">
              <a:xfrm>
                <a:off x="4311" y="904"/>
                <a:ext cx="212" cy="3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fontAlgn="base">
                  <a:spcBef>
                    <a:spcPct val="0"/>
                  </a:spcBef>
                  <a:spcAft>
                    <a:spcPct val="0"/>
                  </a:spcAft>
                  <a:buClrTx/>
                  <a:defRPr/>
                </a:pPr>
                <a:r>
                  <a:rPr lang="en-US" sz="2100">
                    <a:solidFill>
                      <a:srgbClr val="000000"/>
                    </a:solidFill>
                    <a:latin typeface="Times New Roman" charset="0"/>
                    <a:cs typeface="+mn-cs"/>
                  </a:rPr>
                  <a:t>.</a:t>
                </a:r>
              </a:p>
            </p:txBody>
          </p:sp>
        </p:grpSp>
        <p:sp>
          <p:nvSpPr>
            <p:cNvPr id="136" name="Freeform 195">
              <a:extLst>
                <a:ext uri="{FF2B5EF4-FFF2-40B4-BE49-F238E27FC236}">
                  <a16:creationId xmlns:a16="http://schemas.microsoft.com/office/drawing/2014/main" id="{4555525A-5282-E944-A402-41F5363AC763}"/>
                </a:ext>
              </a:extLst>
            </p:cNvPr>
            <p:cNvSpPr>
              <a:spLocks/>
            </p:cNvSpPr>
            <p:nvPr/>
          </p:nvSpPr>
          <p:spPr bwMode="auto">
            <a:xfrm rot="9705213">
              <a:off x="4212" y="1145"/>
              <a:ext cx="333" cy="452"/>
            </a:xfrm>
            <a:custGeom>
              <a:avLst/>
              <a:gdLst>
                <a:gd name="T0" fmla="*/ 112 w 376"/>
                <a:gd name="T1" fmla="*/ 306 h 452"/>
                <a:gd name="T2" fmla="*/ 24 w 376"/>
                <a:gd name="T3" fmla="*/ 269 h 452"/>
                <a:gd name="T4" fmla="*/ 62 w 376"/>
                <a:gd name="T5" fmla="*/ 0 h 452"/>
                <a:gd name="T6" fmla="*/ 0 60000 65536"/>
                <a:gd name="T7" fmla="*/ 0 60000 65536"/>
                <a:gd name="T8" fmla="*/ 0 60000 65536"/>
              </a:gdLst>
              <a:ahLst/>
              <a:cxnLst>
                <a:cxn ang="T6">
                  <a:pos x="T0" y="T1"/>
                </a:cxn>
                <a:cxn ang="T7">
                  <a:pos x="T2" y="T3"/>
                </a:cxn>
                <a:cxn ang="T8">
                  <a:pos x="T4" y="T5"/>
                </a:cxn>
              </a:cxnLst>
              <a:rect l="0" t="0" r="r" b="b"/>
              <a:pathLst>
                <a:path w="376" h="452">
                  <a:moveTo>
                    <a:pt x="376" y="306"/>
                  </a:moveTo>
                  <a:cubicBezTo>
                    <a:pt x="332" y="380"/>
                    <a:pt x="164" y="452"/>
                    <a:pt x="82" y="269"/>
                  </a:cubicBezTo>
                  <a:cubicBezTo>
                    <a:pt x="0" y="86"/>
                    <a:pt x="66" y="18"/>
                    <a:pt x="208" y="0"/>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350">
                <a:latin typeface="Tahoma" panose="020B0604030504040204" pitchFamily="34" charset="0"/>
                <a:ea typeface="ＭＳ Ｐゴシック" panose="020B0600070205080204" pitchFamily="34" charset="-128"/>
                <a:cs typeface="+mn-cs"/>
              </a:endParaRPr>
            </a:p>
          </p:txBody>
        </p:sp>
        <p:grpSp>
          <p:nvGrpSpPr>
            <p:cNvPr id="137" name="Group 196">
              <a:extLst>
                <a:ext uri="{FF2B5EF4-FFF2-40B4-BE49-F238E27FC236}">
                  <a16:creationId xmlns:a16="http://schemas.microsoft.com/office/drawing/2014/main" id="{9CDBEBEA-0E7D-9247-8F24-8B50DDA32181}"/>
                </a:ext>
              </a:extLst>
            </p:cNvPr>
            <p:cNvGrpSpPr>
              <a:grpSpLocks/>
            </p:cNvGrpSpPr>
            <p:nvPr/>
          </p:nvGrpSpPr>
          <p:grpSpPr bwMode="auto">
            <a:xfrm>
              <a:off x="4470" y="1909"/>
              <a:ext cx="780" cy="408"/>
              <a:chOff x="4235" y="2922"/>
              <a:chExt cx="780" cy="408"/>
            </a:xfrm>
          </p:grpSpPr>
          <p:sp>
            <p:nvSpPr>
              <p:cNvPr id="139" name="Text Box 197">
                <a:extLst>
                  <a:ext uri="{FF2B5EF4-FFF2-40B4-BE49-F238E27FC236}">
                    <a16:creationId xmlns:a16="http://schemas.microsoft.com/office/drawing/2014/main" id="{F06A41AE-1F53-A747-A3E3-199BBEDFE503}"/>
                  </a:ext>
                </a:extLst>
              </p:cNvPr>
              <p:cNvSpPr txBox="1">
                <a:spLocks noChangeArrowheads="1"/>
              </p:cNvSpPr>
              <p:nvPr/>
            </p:nvSpPr>
            <p:spPr bwMode="auto">
              <a:xfrm>
                <a:off x="4235" y="3062"/>
                <a:ext cx="780" cy="2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fontAlgn="base">
                  <a:lnSpc>
                    <a:spcPct val="80000"/>
                  </a:lnSpc>
                  <a:spcBef>
                    <a:spcPct val="0"/>
                  </a:spcBef>
                  <a:spcAft>
                    <a:spcPct val="0"/>
                  </a:spcAft>
                  <a:buClrTx/>
                  <a:defRPr/>
                </a:pPr>
                <a:r>
                  <a:rPr lang="en-US" sz="788">
                    <a:solidFill>
                      <a:srgbClr val="000000"/>
                    </a:solidFill>
                    <a:latin typeface="Arial" charset="0"/>
                    <a:cs typeface="+mn-cs"/>
                  </a:rPr>
                  <a:t>dupACKcount++</a:t>
                </a:r>
              </a:p>
              <a:p>
                <a:pPr algn="ctr" defTabSz="685800" fontAlgn="base">
                  <a:lnSpc>
                    <a:spcPct val="80000"/>
                  </a:lnSpc>
                  <a:spcBef>
                    <a:spcPct val="0"/>
                  </a:spcBef>
                  <a:spcAft>
                    <a:spcPct val="0"/>
                  </a:spcAft>
                  <a:buClrTx/>
                  <a:defRPr/>
                </a:pPr>
                <a:endParaRPr lang="en-US" sz="1050">
                  <a:solidFill>
                    <a:srgbClr val="000000"/>
                  </a:solidFill>
                  <a:latin typeface="Arial" charset="0"/>
                  <a:cs typeface="+mn-cs"/>
                </a:endParaRPr>
              </a:p>
            </p:txBody>
          </p:sp>
          <p:sp>
            <p:nvSpPr>
              <p:cNvPr id="140" name="Line 198">
                <a:extLst>
                  <a:ext uri="{FF2B5EF4-FFF2-40B4-BE49-F238E27FC236}">
                    <a16:creationId xmlns:a16="http://schemas.microsoft.com/office/drawing/2014/main" id="{115AC45A-332B-D742-9EEC-EB81F6D52D7E}"/>
                  </a:ext>
                </a:extLst>
              </p:cNvPr>
              <p:cNvSpPr>
                <a:spLocks noChangeShapeType="1"/>
              </p:cNvSpPr>
              <p:nvPr/>
            </p:nvSpPr>
            <p:spPr bwMode="auto">
              <a:xfrm>
                <a:off x="4353" y="3071"/>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350">
                  <a:latin typeface="Tahoma" charset="0"/>
                  <a:ea typeface="ＭＳ Ｐゴシック" charset="0"/>
                  <a:cs typeface="+mn-cs"/>
                </a:endParaRPr>
              </a:p>
            </p:txBody>
          </p:sp>
          <p:sp>
            <p:nvSpPr>
              <p:cNvPr id="141" name="Text Box 199">
                <a:extLst>
                  <a:ext uri="{FF2B5EF4-FFF2-40B4-BE49-F238E27FC236}">
                    <a16:creationId xmlns:a16="http://schemas.microsoft.com/office/drawing/2014/main" id="{6DB70069-D3EA-8747-8535-1CB6F40D1A8C}"/>
                  </a:ext>
                </a:extLst>
              </p:cNvPr>
              <p:cNvSpPr txBox="1">
                <a:spLocks noChangeArrowheads="1"/>
              </p:cNvSpPr>
              <p:nvPr/>
            </p:nvSpPr>
            <p:spPr bwMode="auto">
              <a:xfrm>
                <a:off x="4295" y="2922"/>
                <a:ext cx="695" cy="1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fontAlgn="base">
                  <a:spcBef>
                    <a:spcPct val="0"/>
                  </a:spcBef>
                  <a:spcAft>
                    <a:spcPct val="0"/>
                  </a:spcAft>
                  <a:buClrTx/>
                  <a:defRPr/>
                </a:pPr>
                <a:r>
                  <a:rPr lang="en-US" sz="788">
                    <a:solidFill>
                      <a:srgbClr val="000000"/>
                    </a:solidFill>
                    <a:latin typeface="Arial" charset="0"/>
                    <a:cs typeface="+mn-cs"/>
                  </a:rPr>
                  <a:t>duplicate ACK</a:t>
                </a:r>
              </a:p>
            </p:txBody>
          </p:sp>
        </p:grpSp>
        <p:sp>
          <p:nvSpPr>
            <p:cNvPr id="138" name="Freeform 200">
              <a:extLst>
                <a:ext uri="{FF2B5EF4-FFF2-40B4-BE49-F238E27FC236}">
                  <a16:creationId xmlns:a16="http://schemas.microsoft.com/office/drawing/2014/main" id="{0667830A-5A65-8243-809F-9599C40170E1}"/>
                </a:ext>
              </a:extLst>
            </p:cNvPr>
            <p:cNvSpPr>
              <a:spLocks/>
            </p:cNvSpPr>
            <p:nvPr/>
          </p:nvSpPr>
          <p:spPr bwMode="auto">
            <a:xfrm rot="-7516021">
              <a:off x="4290" y="1673"/>
              <a:ext cx="333" cy="452"/>
            </a:xfrm>
            <a:custGeom>
              <a:avLst/>
              <a:gdLst>
                <a:gd name="T0" fmla="*/ 112 w 376"/>
                <a:gd name="T1" fmla="*/ 306 h 452"/>
                <a:gd name="T2" fmla="*/ 24 w 376"/>
                <a:gd name="T3" fmla="*/ 269 h 452"/>
                <a:gd name="T4" fmla="*/ 62 w 376"/>
                <a:gd name="T5" fmla="*/ 0 h 452"/>
                <a:gd name="T6" fmla="*/ 0 60000 65536"/>
                <a:gd name="T7" fmla="*/ 0 60000 65536"/>
                <a:gd name="T8" fmla="*/ 0 60000 65536"/>
              </a:gdLst>
              <a:ahLst/>
              <a:cxnLst>
                <a:cxn ang="T6">
                  <a:pos x="T0" y="T1"/>
                </a:cxn>
                <a:cxn ang="T7">
                  <a:pos x="T2" y="T3"/>
                </a:cxn>
                <a:cxn ang="T8">
                  <a:pos x="T4" y="T5"/>
                </a:cxn>
              </a:cxnLst>
              <a:rect l="0" t="0" r="r" b="b"/>
              <a:pathLst>
                <a:path w="376" h="452">
                  <a:moveTo>
                    <a:pt x="376" y="306"/>
                  </a:moveTo>
                  <a:cubicBezTo>
                    <a:pt x="332" y="380"/>
                    <a:pt x="164" y="452"/>
                    <a:pt x="82" y="269"/>
                  </a:cubicBezTo>
                  <a:cubicBezTo>
                    <a:pt x="0" y="86"/>
                    <a:pt x="66" y="18"/>
                    <a:pt x="208" y="0"/>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350">
                <a:latin typeface="Tahoma" panose="020B0604030504040204" pitchFamily="34" charset="0"/>
                <a:ea typeface="ＭＳ Ｐゴシック" panose="020B0600070205080204" pitchFamily="34" charset="-128"/>
                <a:cs typeface="+mn-cs"/>
              </a:endParaRPr>
            </a:p>
          </p:txBody>
        </p:sp>
      </p:grpSp>
      <p:grpSp>
        <p:nvGrpSpPr>
          <p:cNvPr id="148" name="Group 245">
            <a:extLst>
              <a:ext uri="{FF2B5EF4-FFF2-40B4-BE49-F238E27FC236}">
                <a16:creationId xmlns:a16="http://schemas.microsoft.com/office/drawing/2014/main" id="{A4501140-CDDA-3942-AE4A-E53AAAF4E371}"/>
              </a:ext>
            </a:extLst>
          </p:cNvPr>
          <p:cNvGrpSpPr>
            <a:grpSpLocks/>
          </p:cNvGrpSpPr>
          <p:nvPr/>
        </p:nvGrpSpPr>
        <p:grpSpPr bwMode="auto">
          <a:xfrm>
            <a:off x="4211243" y="3660661"/>
            <a:ext cx="2628902" cy="1341835"/>
            <a:chOff x="2529" y="2960"/>
            <a:chExt cx="2208" cy="1127"/>
          </a:xfrm>
        </p:grpSpPr>
        <p:grpSp>
          <p:nvGrpSpPr>
            <p:cNvPr id="149" name="Group 167">
              <a:extLst>
                <a:ext uri="{FF2B5EF4-FFF2-40B4-BE49-F238E27FC236}">
                  <a16:creationId xmlns:a16="http://schemas.microsoft.com/office/drawing/2014/main" id="{46D8A9BF-D4B3-C644-AE85-4535FBE08039}"/>
                </a:ext>
              </a:extLst>
            </p:cNvPr>
            <p:cNvGrpSpPr>
              <a:grpSpLocks/>
            </p:cNvGrpSpPr>
            <p:nvPr/>
          </p:nvGrpSpPr>
          <p:grpSpPr bwMode="auto">
            <a:xfrm>
              <a:off x="2529" y="2960"/>
              <a:ext cx="820" cy="786"/>
              <a:chOff x="2445" y="3045"/>
              <a:chExt cx="820" cy="786"/>
            </a:xfrm>
          </p:grpSpPr>
          <p:sp>
            <p:nvSpPr>
              <p:cNvPr id="155" name="Oval 168">
                <a:extLst>
                  <a:ext uri="{FF2B5EF4-FFF2-40B4-BE49-F238E27FC236}">
                    <a16:creationId xmlns:a16="http://schemas.microsoft.com/office/drawing/2014/main" id="{273F9850-79CE-154A-9851-2B7886F3C1C7}"/>
                  </a:ext>
                </a:extLst>
              </p:cNvPr>
              <p:cNvSpPr>
                <a:spLocks noChangeArrowheads="1"/>
              </p:cNvSpPr>
              <p:nvPr/>
            </p:nvSpPr>
            <p:spPr bwMode="auto">
              <a:xfrm>
                <a:off x="2454" y="3045"/>
                <a:ext cx="800" cy="754"/>
              </a:xfrm>
              <a:prstGeom prst="ellipse">
                <a:avLst/>
              </a:prstGeom>
              <a:solidFill>
                <a:srgbClr val="00CC99"/>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350">
                  <a:latin typeface="Tahoma" charset="0"/>
                  <a:ea typeface="ＭＳ Ｐゴシック" charset="0"/>
                  <a:cs typeface="+mn-cs"/>
                </a:endParaRPr>
              </a:p>
            </p:txBody>
          </p:sp>
          <p:sp>
            <p:nvSpPr>
              <p:cNvPr id="156" name="Text Box 169">
                <a:extLst>
                  <a:ext uri="{FF2B5EF4-FFF2-40B4-BE49-F238E27FC236}">
                    <a16:creationId xmlns:a16="http://schemas.microsoft.com/office/drawing/2014/main" id="{65FE5AF3-8597-FF4E-9C17-4817547D4F5B}"/>
                  </a:ext>
                </a:extLst>
              </p:cNvPr>
              <p:cNvSpPr txBox="1">
                <a:spLocks noChangeArrowheads="1"/>
              </p:cNvSpPr>
              <p:nvPr/>
            </p:nvSpPr>
            <p:spPr bwMode="auto">
              <a:xfrm>
                <a:off x="2775" y="3212"/>
                <a:ext cx="200" cy="4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fontAlgn="base">
                  <a:spcBef>
                    <a:spcPct val="0"/>
                  </a:spcBef>
                  <a:spcAft>
                    <a:spcPct val="0"/>
                  </a:spcAft>
                  <a:buClrTx/>
                  <a:defRPr/>
                </a:pPr>
                <a:r>
                  <a:rPr lang="en-US" sz="1500">
                    <a:solidFill>
                      <a:srgbClr val="000000"/>
                    </a:solidFill>
                    <a:latin typeface="Arial" charset="0"/>
                    <a:cs typeface="+mn-cs"/>
                  </a:rPr>
                  <a:t> </a:t>
                </a:r>
              </a:p>
              <a:p>
                <a:pPr algn="ctr" defTabSz="685800" fontAlgn="base">
                  <a:spcBef>
                    <a:spcPct val="0"/>
                  </a:spcBef>
                  <a:spcAft>
                    <a:spcPct val="0"/>
                  </a:spcAft>
                  <a:buClrTx/>
                  <a:defRPr/>
                </a:pPr>
                <a:endParaRPr lang="en-US" sz="1500">
                  <a:solidFill>
                    <a:srgbClr val="000000"/>
                  </a:solidFill>
                  <a:latin typeface="Arial" charset="0"/>
                  <a:cs typeface="+mn-cs"/>
                </a:endParaRPr>
              </a:p>
            </p:txBody>
          </p:sp>
          <p:sp>
            <p:nvSpPr>
              <p:cNvPr id="157" name="Text Box 170">
                <a:extLst>
                  <a:ext uri="{FF2B5EF4-FFF2-40B4-BE49-F238E27FC236}">
                    <a16:creationId xmlns:a16="http://schemas.microsoft.com/office/drawing/2014/main" id="{8568651A-5DCC-2242-83C4-76AC890933BB}"/>
                  </a:ext>
                </a:extLst>
              </p:cNvPr>
              <p:cNvSpPr txBox="1">
                <a:spLocks noChangeArrowheads="1"/>
              </p:cNvSpPr>
              <p:nvPr/>
            </p:nvSpPr>
            <p:spPr bwMode="auto">
              <a:xfrm>
                <a:off x="2445" y="3172"/>
                <a:ext cx="820" cy="6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fontAlgn="base">
                  <a:spcBef>
                    <a:spcPct val="0"/>
                  </a:spcBef>
                  <a:spcAft>
                    <a:spcPct val="0"/>
                  </a:spcAft>
                  <a:buClrTx/>
                  <a:defRPr/>
                </a:pPr>
                <a:r>
                  <a:rPr lang="en-US" sz="1500" dirty="0">
                    <a:solidFill>
                      <a:srgbClr val="000000"/>
                    </a:solidFill>
                    <a:latin typeface="Arial" charset="0"/>
                    <a:cs typeface="+mn-cs"/>
                  </a:rPr>
                  <a:t>fast</a:t>
                </a:r>
              </a:p>
              <a:p>
                <a:pPr algn="ctr" defTabSz="685800" fontAlgn="base">
                  <a:spcBef>
                    <a:spcPct val="0"/>
                  </a:spcBef>
                  <a:spcAft>
                    <a:spcPct val="0"/>
                  </a:spcAft>
                  <a:buClrTx/>
                  <a:defRPr/>
                </a:pPr>
                <a:r>
                  <a:rPr lang="en-US" sz="1500" dirty="0">
                    <a:solidFill>
                      <a:srgbClr val="000000"/>
                    </a:solidFill>
                    <a:latin typeface="Arial" charset="0"/>
                    <a:cs typeface="+mn-cs"/>
                  </a:rPr>
                  <a:t>recovery </a:t>
                </a:r>
              </a:p>
              <a:p>
                <a:pPr algn="ctr" defTabSz="685800" fontAlgn="base">
                  <a:spcBef>
                    <a:spcPct val="0"/>
                  </a:spcBef>
                  <a:spcAft>
                    <a:spcPct val="0"/>
                  </a:spcAft>
                  <a:buClrTx/>
                  <a:defRPr/>
                </a:pPr>
                <a:endParaRPr lang="en-US" sz="1500" dirty="0">
                  <a:solidFill>
                    <a:srgbClr val="000000"/>
                  </a:solidFill>
                  <a:latin typeface="Arial" charset="0"/>
                  <a:cs typeface="+mn-cs"/>
                </a:endParaRPr>
              </a:p>
            </p:txBody>
          </p:sp>
        </p:grpSp>
        <p:sp>
          <p:nvSpPr>
            <p:cNvPr id="150" name="Freeform 220">
              <a:extLst>
                <a:ext uri="{FF2B5EF4-FFF2-40B4-BE49-F238E27FC236}">
                  <a16:creationId xmlns:a16="http://schemas.microsoft.com/office/drawing/2014/main" id="{F8DEF746-89F6-DD47-9435-3FA8C98BF657}"/>
                </a:ext>
              </a:extLst>
            </p:cNvPr>
            <p:cNvSpPr>
              <a:spLocks/>
            </p:cNvSpPr>
            <p:nvPr/>
          </p:nvSpPr>
          <p:spPr bwMode="auto">
            <a:xfrm>
              <a:off x="2775" y="3708"/>
              <a:ext cx="384" cy="161"/>
            </a:xfrm>
            <a:custGeom>
              <a:avLst/>
              <a:gdLst>
                <a:gd name="T0" fmla="*/ 317 w 384"/>
                <a:gd name="T1" fmla="*/ 0 h 161"/>
                <a:gd name="T2" fmla="*/ 189 w 384"/>
                <a:gd name="T3" fmla="*/ 155 h 161"/>
                <a:gd name="T4" fmla="*/ 59 w 384"/>
                <a:gd name="T5" fmla="*/ 13 h 161"/>
                <a:gd name="T6" fmla="*/ 0 60000 65536"/>
                <a:gd name="T7" fmla="*/ 0 60000 65536"/>
                <a:gd name="T8" fmla="*/ 0 60000 65536"/>
              </a:gdLst>
              <a:ahLst/>
              <a:cxnLst>
                <a:cxn ang="T6">
                  <a:pos x="T0" y="T1"/>
                </a:cxn>
                <a:cxn ang="T7">
                  <a:pos x="T2" y="T3"/>
                </a:cxn>
                <a:cxn ang="T8">
                  <a:pos x="T4" y="T5"/>
                </a:cxn>
              </a:cxnLst>
              <a:rect l="0" t="0" r="r" b="b"/>
              <a:pathLst>
                <a:path w="384" h="161">
                  <a:moveTo>
                    <a:pt x="317" y="0"/>
                  </a:moveTo>
                  <a:cubicBezTo>
                    <a:pt x="384" y="42"/>
                    <a:pt x="378" y="149"/>
                    <a:pt x="189" y="155"/>
                  </a:cubicBezTo>
                  <a:cubicBezTo>
                    <a:pt x="0" y="161"/>
                    <a:pt x="3" y="87"/>
                    <a:pt x="59" y="13"/>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350">
                <a:latin typeface="Tahoma" panose="020B0604030504040204" pitchFamily="34" charset="0"/>
                <a:ea typeface="ＭＳ Ｐゴシック" panose="020B0600070205080204" pitchFamily="34" charset="-128"/>
                <a:cs typeface="+mn-cs"/>
              </a:endParaRPr>
            </a:p>
          </p:txBody>
        </p:sp>
        <p:grpSp>
          <p:nvGrpSpPr>
            <p:cNvPr id="151" name="Group 221">
              <a:extLst>
                <a:ext uri="{FF2B5EF4-FFF2-40B4-BE49-F238E27FC236}">
                  <a16:creationId xmlns:a16="http://schemas.microsoft.com/office/drawing/2014/main" id="{08A0BDC4-47ED-4A4B-B585-919226219BA9}"/>
                </a:ext>
              </a:extLst>
            </p:cNvPr>
            <p:cNvGrpSpPr>
              <a:grpSpLocks/>
            </p:cNvGrpSpPr>
            <p:nvPr/>
          </p:nvGrpSpPr>
          <p:grpSpPr bwMode="auto">
            <a:xfrm>
              <a:off x="3191" y="3592"/>
              <a:ext cx="1546" cy="495"/>
              <a:chOff x="3542" y="3496"/>
              <a:chExt cx="1546" cy="495"/>
            </a:xfrm>
          </p:grpSpPr>
          <p:sp>
            <p:nvSpPr>
              <p:cNvPr id="152" name="Text Box 222">
                <a:extLst>
                  <a:ext uri="{FF2B5EF4-FFF2-40B4-BE49-F238E27FC236}">
                    <a16:creationId xmlns:a16="http://schemas.microsoft.com/office/drawing/2014/main" id="{762B1387-82BE-254E-BE6D-368525568202}"/>
                  </a:ext>
                </a:extLst>
              </p:cNvPr>
              <p:cNvSpPr txBox="1">
                <a:spLocks noChangeArrowheads="1"/>
              </p:cNvSpPr>
              <p:nvPr/>
            </p:nvSpPr>
            <p:spPr bwMode="auto">
              <a:xfrm>
                <a:off x="3546" y="3632"/>
                <a:ext cx="1542" cy="3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fontAlgn="base">
                  <a:lnSpc>
                    <a:spcPct val="85000"/>
                  </a:lnSpc>
                  <a:spcBef>
                    <a:spcPct val="0"/>
                  </a:spcBef>
                  <a:spcAft>
                    <a:spcPct val="0"/>
                  </a:spcAft>
                  <a:buClrTx/>
                  <a:defRPr/>
                </a:pPr>
                <a:r>
                  <a:rPr lang="en-US" sz="788" dirty="0" err="1">
                    <a:solidFill>
                      <a:srgbClr val="000000"/>
                    </a:solidFill>
                    <a:latin typeface="Arial" charset="0"/>
                    <a:cs typeface="+mn-cs"/>
                  </a:rPr>
                  <a:t>cwnd</a:t>
                </a:r>
                <a:r>
                  <a:rPr lang="en-US" sz="788" dirty="0">
                    <a:solidFill>
                      <a:srgbClr val="000000"/>
                    </a:solidFill>
                    <a:latin typeface="Arial" charset="0"/>
                    <a:cs typeface="+mn-cs"/>
                  </a:rPr>
                  <a:t> = </a:t>
                </a:r>
                <a:r>
                  <a:rPr lang="en-US" sz="788" dirty="0" err="1">
                    <a:solidFill>
                      <a:srgbClr val="000000"/>
                    </a:solidFill>
                    <a:latin typeface="Arial" charset="0"/>
                    <a:cs typeface="+mn-cs"/>
                  </a:rPr>
                  <a:t>cwnd</a:t>
                </a:r>
                <a:r>
                  <a:rPr lang="en-US" sz="788" dirty="0">
                    <a:solidFill>
                      <a:srgbClr val="000000"/>
                    </a:solidFill>
                    <a:latin typeface="Arial" charset="0"/>
                    <a:cs typeface="+mn-cs"/>
                  </a:rPr>
                  <a:t> + MSS</a:t>
                </a:r>
              </a:p>
              <a:p>
                <a:pPr defTabSz="685800" fontAlgn="base">
                  <a:lnSpc>
                    <a:spcPct val="85000"/>
                  </a:lnSpc>
                  <a:spcBef>
                    <a:spcPct val="0"/>
                  </a:spcBef>
                  <a:spcAft>
                    <a:spcPct val="0"/>
                  </a:spcAft>
                  <a:buClrTx/>
                  <a:defRPr/>
                </a:pPr>
                <a:r>
                  <a:rPr lang="en-US" sz="788" i="1" dirty="0">
                    <a:solidFill>
                      <a:srgbClr val="000099"/>
                    </a:solidFill>
                    <a:latin typeface="Arial" charset="0"/>
                    <a:cs typeface="+mn-cs"/>
                  </a:rPr>
                  <a:t>transmit new segment(s), as allowed</a:t>
                </a:r>
              </a:p>
              <a:p>
                <a:pPr defTabSz="685800" fontAlgn="base">
                  <a:lnSpc>
                    <a:spcPct val="80000"/>
                  </a:lnSpc>
                  <a:spcBef>
                    <a:spcPct val="0"/>
                  </a:spcBef>
                  <a:spcAft>
                    <a:spcPct val="0"/>
                  </a:spcAft>
                  <a:buClrTx/>
                  <a:defRPr/>
                </a:pPr>
                <a:endParaRPr lang="en-US" sz="1050" i="1" dirty="0">
                  <a:solidFill>
                    <a:srgbClr val="808080"/>
                  </a:solidFill>
                  <a:latin typeface="Arial" charset="0"/>
                  <a:cs typeface="+mn-cs"/>
                </a:endParaRPr>
              </a:p>
            </p:txBody>
          </p:sp>
          <p:sp>
            <p:nvSpPr>
              <p:cNvPr id="153" name="Line 223">
                <a:extLst>
                  <a:ext uri="{FF2B5EF4-FFF2-40B4-BE49-F238E27FC236}">
                    <a16:creationId xmlns:a16="http://schemas.microsoft.com/office/drawing/2014/main" id="{7058B91F-5545-B546-B726-F5E1D8BF2C19}"/>
                  </a:ext>
                </a:extLst>
              </p:cNvPr>
              <p:cNvSpPr>
                <a:spLocks noChangeShapeType="1"/>
              </p:cNvSpPr>
              <p:nvPr/>
            </p:nvSpPr>
            <p:spPr bwMode="auto">
              <a:xfrm>
                <a:off x="3600" y="3645"/>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350">
                  <a:latin typeface="Tahoma" charset="0"/>
                  <a:ea typeface="ＭＳ Ｐゴシック" charset="0"/>
                  <a:cs typeface="+mn-cs"/>
                </a:endParaRPr>
              </a:p>
            </p:txBody>
          </p:sp>
          <p:sp>
            <p:nvSpPr>
              <p:cNvPr id="154" name="Text Box 224">
                <a:extLst>
                  <a:ext uri="{FF2B5EF4-FFF2-40B4-BE49-F238E27FC236}">
                    <a16:creationId xmlns:a16="http://schemas.microsoft.com/office/drawing/2014/main" id="{873E83D9-4BDC-D54A-8707-136424BDB746}"/>
                  </a:ext>
                </a:extLst>
              </p:cNvPr>
              <p:cNvSpPr txBox="1">
                <a:spLocks noChangeArrowheads="1"/>
              </p:cNvSpPr>
              <p:nvPr/>
            </p:nvSpPr>
            <p:spPr bwMode="auto">
              <a:xfrm>
                <a:off x="3542" y="3496"/>
                <a:ext cx="695" cy="1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fontAlgn="base">
                  <a:spcBef>
                    <a:spcPct val="0"/>
                  </a:spcBef>
                  <a:spcAft>
                    <a:spcPct val="0"/>
                  </a:spcAft>
                  <a:buClrTx/>
                  <a:defRPr/>
                </a:pPr>
                <a:r>
                  <a:rPr lang="en-US" sz="788">
                    <a:solidFill>
                      <a:srgbClr val="000000"/>
                    </a:solidFill>
                    <a:latin typeface="Arial" charset="0"/>
                    <a:cs typeface="+mn-cs"/>
                  </a:rPr>
                  <a:t>duplicate ACK</a:t>
                </a:r>
              </a:p>
            </p:txBody>
          </p:sp>
        </p:grpSp>
      </p:grpSp>
      <p:grpSp>
        <p:nvGrpSpPr>
          <p:cNvPr id="158" name="Group 246">
            <a:extLst>
              <a:ext uri="{FF2B5EF4-FFF2-40B4-BE49-F238E27FC236}">
                <a16:creationId xmlns:a16="http://schemas.microsoft.com/office/drawing/2014/main" id="{B8412DA9-2D8B-1C4F-98FE-2059BE8959A7}"/>
              </a:ext>
            </a:extLst>
          </p:cNvPr>
          <p:cNvGrpSpPr>
            <a:grpSpLocks/>
          </p:cNvGrpSpPr>
          <p:nvPr/>
        </p:nvGrpSpPr>
        <p:grpSpPr bwMode="auto">
          <a:xfrm>
            <a:off x="1766888" y="2671255"/>
            <a:ext cx="3057526" cy="1504951"/>
            <a:chOff x="476" y="2129"/>
            <a:chExt cx="2568" cy="1264"/>
          </a:xfrm>
        </p:grpSpPr>
        <p:grpSp>
          <p:nvGrpSpPr>
            <p:cNvPr id="159" name="Group 212">
              <a:extLst>
                <a:ext uri="{FF2B5EF4-FFF2-40B4-BE49-F238E27FC236}">
                  <a16:creationId xmlns:a16="http://schemas.microsoft.com/office/drawing/2014/main" id="{27BF6FD0-68C2-FB4E-A15D-7CB02F36F01F}"/>
                </a:ext>
              </a:extLst>
            </p:cNvPr>
            <p:cNvGrpSpPr>
              <a:grpSpLocks/>
            </p:cNvGrpSpPr>
            <p:nvPr/>
          </p:nvGrpSpPr>
          <p:grpSpPr bwMode="auto">
            <a:xfrm>
              <a:off x="476" y="2818"/>
              <a:ext cx="1291" cy="575"/>
              <a:chOff x="335" y="2768"/>
              <a:chExt cx="1291" cy="575"/>
            </a:xfrm>
          </p:grpSpPr>
          <p:sp>
            <p:nvSpPr>
              <p:cNvPr id="166" name="Text Box 213">
                <a:extLst>
                  <a:ext uri="{FF2B5EF4-FFF2-40B4-BE49-F238E27FC236}">
                    <a16:creationId xmlns:a16="http://schemas.microsoft.com/office/drawing/2014/main" id="{835AEF52-2056-D649-96F2-661A3FFF1842}"/>
                  </a:ext>
                </a:extLst>
              </p:cNvPr>
              <p:cNvSpPr txBox="1">
                <a:spLocks noChangeArrowheads="1"/>
              </p:cNvSpPr>
              <p:nvPr/>
            </p:nvSpPr>
            <p:spPr bwMode="auto">
              <a:xfrm>
                <a:off x="335" y="2912"/>
                <a:ext cx="1200" cy="4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fontAlgn="base">
                  <a:lnSpc>
                    <a:spcPct val="80000"/>
                  </a:lnSpc>
                  <a:spcBef>
                    <a:spcPct val="0"/>
                  </a:spcBef>
                  <a:spcAft>
                    <a:spcPct val="0"/>
                  </a:spcAft>
                  <a:buClrTx/>
                  <a:defRPr/>
                </a:pPr>
                <a:r>
                  <a:rPr lang="en-US" sz="788" dirty="0" err="1">
                    <a:solidFill>
                      <a:srgbClr val="000000"/>
                    </a:solidFill>
                    <a:latin typeface="Arial" charset="0"/>
                    <a:cs typeface="+mn-cs"/>
                  </a:rPr>
                  <a:t>ssthresh</a:t>
                </a:r>
                <a:r>
                  <a:rPr lang="en-US" sz="788" dirty="0">
                    <a:solidFill>
                      <a:srgbClr val="000000"/>
                    </a:solidFill>
                    <a:latin typeface="Arial" charset="0"/>
                    <a:cs typeface="+mn-cs"/>
                  </a:rPr>
                  <a:t>= </a:t>
                </a:r>
                <a:r>
                  <a:rPr lang="en-US" sz="788" dirty="0" err="1">
                    <a:solidFill>
                      <a:srgbClr val="000000"/>
                    </a:solidFill>
                    <a:latin typeface="Arial" charset="0"/>
                    <a:cs typeface="+mn-cs"/>
                  </a:rPr>
                  <a:t>cwnd</a:t>
                </a:r>
                <a:r>
                  <a:rPr lang="en-US" sz="788" dirty="0">
                    <a:solidFill>
                      <a:srgbClr val="000000"/>
                    </a:solidFill>
                    <a:latin typeface="Arial" charset="0"/>
                    <a:cs typeface="+mn-cs"/>
                  </a:rPr>
                  <a:t>/2</a:t>
                </a:r>
              </a:p>
              <a:p>
                <a:pPr algn="r" defTabSz="685800" fontAlgn="base">
                  <a:lnSpc>
                    <a:spcPct val="80000"/>
                  </a:lnSpc>
                  <a:spcBef>
                    <a:spcPct val="0"/>
                  </a:spcBef>
                  <a:spcAft>
                    <a:spcPct val="0"/>
                  </a:spcAft>
                  <a:buClrTx/>
                  <a:defRPr/>
                </a:pPr>
                <a:r>
                  <a:rPr lang="en-US" sz="788" dirty="0" err="1">
                    <a:solidFill>
                      <a:srgbClr val="000000"/>
                    </a:solidFill>
                    <a:latin typeface="Arial" charset="0"/>
                    <a:cs typeface="+mn-cs"/>
                  </a:rPr>
                  <a:t>cwnd</a:t>
                </a:r>
                <a:r>
                  <a:rPr lang="en-US" sz="788" dirty="0">
                    <a:solidFill>
                      <a:srgbClr val="000000"/>
                    </a:solidFill>
                    <a:latin typeface="Arial" charset="0"/>
                    <a:cs typeface="+mn-cs"/>
                  </a:rPr>
                  <a:t> = </a:t>
                </a:r>
                <a:r>
                  <a:rPr lang="en-US" sz="788" dirty="0" err="1">
                    <a:solidFill>
                      <a:srgbClr val="000000"/>
                    </a:solidFill>
                    <a:latin typeface="Arial" charset="0"/>
                    <a:cs typeface="+mn-cs"/>
                  </a:rPr>
                  <a:t>ssthresh</a:t>
                </a:r>
                <a:r>
                  <a:rPr lang="en-US" sz="788" dirty="0">
                    <a:solidFill>
                      <a:srgbClr val="000000"/>
                    </a:solidFill>
                    <a:latin typeface="Arial" charset="0"/>
                    <a:cs typeface="+mn-cs"/>
                  </a:rPr>
                  <a:t> + 3</a:t>
                </a:r>
              </a:p>
              <a:p>
                <a:pPr algn="r" defTabSz="685800" fontAlgn="base">
                  <a:lnSpc>
                    <a:spcPct val="80000"/>
                  </a:lnSpc>
                  <a:spcBef>
                    <a:spcPct val="0"/>
                  </a:spcBef>
                  <a:spcAft>
                    <a:spcPct val="0"/>
                  </a:spcAft>
                  <a:buClrTx/>
                  <a:defRPr/>
                </a:pPr>
                <a:r>
                  <a:rPr lang="en-US" sz="788" i="1" dirty="0">
                    <a:solidFill>
                      <a:srgbClr val="000099"/>
                    </a:solidFill>
                    <a:latin typeface="Arial" charset="0"/>
                    <a:cs typeface="+mn-cs"/>
                  </a:rPr>
                  <a:t>retransmit missing segment</a:t>
                </a:r>
              </a:p>
              <a:p>
                <a:pPr algn="r" defTabSz="685800" fontAlgn="base">
                  <a:lnSpc>
                    <a:spcPct val="80000"/>
                  </a:lnSpc>
                  <a:spcBef>
                    <a:spcPct val="0"/>
                  </a:spcBef>
                  <a:spcAft>
                    <a:spcPct val="0"/>
                  </a:spcAft>
                  <a:buClrTx/>
                  <a:defRPr/>
                </a:pPr>
                <a:endParaRPr lang="en-US" sz="1050" dirty="0">
                  <a:solidFill>
                    <a:srgbClr val="808080"/>
                  </a:solidFill>
                  <a:latin typeface="Arial" charset="0"/>
                  <a:cs typeface="+mn-cs"/>
                </a:endParaRPr>
              </a:p>
            </p:txBody>
          </p:sp>
          <p:sp>
            <p:nvSpPr>
              <p:cNvPr id="167" name="Line 214">
                <a:extLst>
                  <a:ext uri="{FF2B5EF4-FFF2-40B4-BE49-F238E27FC236}">
                    <a16:creationId xmlns:a16="http://schemas.microsoft.com/office/drawing/2014/main" id="{B74A6245-A319-3040-A4FD-51070B302938}"/>
                  </a:ext>
                </a:extLst>
              </p:cNvPr>
              <p:cNvSpPr>
                <a:spLocks noChangeShapeType="1"/>
              </p:cNvSpPr>
              <p:nvPr/>
            </p:nvSpPr>
            <p:spPr bwMode="auto">
              <a:xfrm>
                <a:off x="925" y="2913"/>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350">
                  <a:latin typeface="Tahoma" charset="0"/>
                  <a:ea typeface="ＭＳ Ｐゴシック" charset="0"/>
                  <a:cs typeface="+mn-cs"/>
                </a:endParaRPr>
              </a:p>
            </p:txBody>
          </p:sp>
          <p:sp>
            <p:nvSpPr>
              <p:cNvPr id="168" name="Text Box 215">
                <a:extLst>
                  <a:ext uri="{FF2B5EF4-FFF2-40B4-BE49-F238E27FC236}">
                    <a16:creationId xmlns:a16="http://schemas.microsoft.com/office/drawing/2014/main" id="{92605A3F-01AC-204D-8ED2-AD8024A64FEF}"/>
                  </a:ext>
                </a:extLst>
              </p:cNvPr>
              <p:cNvSpPr txBox="1">
                <a:spLocks noChangeArrowheads="1"/>
              </p:cNvSpPr>
              <p:nvPr/>
            </p:nvSpPr>
            <p:spPr bwMode="auto">
              <a:xfrm>
                <a:off x="751" y="2768"/>
                <a:ext cx="875" cy="1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fontAlgn="base">
                  <a:spcBef>
                    <a:spcPct val="0"/>
                  </a:spcBef>
                  <a:spcAft>
                    <a:spcPct val="0"/>
                  </a:spcAft>
                  <a:buClrTx/>
                  <a:defRPr/>
                </a:pPr>
                <a:r>
                  <a:rPr lang="en-US" sz="788">
                    <a:solidFill>
                      <a:srgbClr val="000000"/>
                    </a:solidFill>
                    <a:latin typeface="Arial" charset="0"/>
                    <a:cs typeface="+mn-cs"/>
                  </a:rPr>
                  <a:t>dupACKcount == 3</a:t>
                </a:r>
              </a:p>
            </p:txBody>
          </p:sp>
        </p:grpSp>
        <p:grpSp>
          <p:nvGrpSpPr>
            <p:cNvPr id="160" name="Group 216">
              <a:extLst>
                <a:ext uri="{FF2B5EF4-FFF2-40B4-BE49-F238E27FC236}">
                  <a16:creationId xmlns:a16="http://schemas.microsoft.com/office/drawing/2014/main" id="{88759198-6D7D-C744-9B7A-D82AAED1D6D1}"/>
                </a:ext>
              </a:extLst>
            </p:cNvPr>
            <p:cNvGrpSpPr>
              <a:grpSpLocks/>
            </p:cNvGrpSpPr>
            <p:nvPr/>
          </p:nvGrpSpPr>
          <p:grpSpPr bwMode="auto">
            <a:xfrm>
              <a:off x="1813" y="2454"/>
              <a:ext cx="1231" cy="570"/>
              <a:chOff x="419" y="2872"/>
              <a:chExt cx="1231" cy="570"/>
            </a:xfrm>
          </p:grpSpPr>
          <p:sp>
            <p:nvSpPr>
              <p:cNvPr id="163" name="Text Box 217">
                <a:extLst>
                  <a:ext uri="{FF2B5EF4-FFF2-40B4-BE49-F238E27FC236}">
                    <a16:creationId xmlns:a16="http://schemas.microsoft.com/office/drawing/2014/main" id="{D4ECB2B0-F2B3-8C4C-BF69-C3CF649CE91F}"/>
                  </a:ext>
                </a:extLst>
              </p:cNvPr>
              <p:cNvSpPr txBox="1">
                <a:spLocks noChangeArrowheads="1"/>
              </p:cNvSpPr>
              <p:nvPr/>
            </p:nvSpPr>
            <p:spPr bwMode="auto">
              <a:xfrm>
                <a:off x="439" y="2872"/>
                <a:ext cx="435" cy="1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fontAlgn="base">
                  <a:spcBef>
                    <a:spcPct val="0"/>
                  </a:spcBef>
                  <a:spcAft>
                    <a:spcPct val="0"/>
                  </a:spcAft>
                  <a:buClrTx/>
                  <a:defRPr/>
                </a:pPr>
                <a:r>
                  <a:rPr lang="en-US" sz="788">
                    <a:solidFill>
                      <a:srgbClr val="000000"/>
                    </a:solidFill>
                    <a:latin typeface="Arial" charset="0"/>
                    <a:cs typeface="+mn-cs"/>
                  </a:rPr>
                  <a:t>timeout</a:t>
                </a:r>
              </a:p>
            </p:txBody>
          </p:sp>
          <p:sp>
            <p:nvSpPr>
              <p:cNvPr id="164" name="Text Box 218">
                <a:extLst>
                  <a:ext uri="{FF2B5EF4-FFF2-40B4-BE49-F238E27FC236}">
                    <a16:creationId xmlns:a16="http://schemas.microsoft.com/office/drawing/2014/main" id="{2E4D69CF-352A-DC44-ABC3-90682BEB8316}"/>
                  </a:ext>
                </a:extLst>
              </p:cNvPr>
              <p:cNvSpPr txBox="1">
                <a:spLocks noChangeArrowheads="1"/>
              </p:cNvSpPr>
              <p:nvPr/>
            </p:nvSpPr>
            <p:spPr bwMode="auto">
              <a:xfrm>
                <a:off x="419" y="2989"/>
                <a:ext cx="1231" cy="4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fontAlgn="base">
                  <a:lnSpc>
                    <a:spcPct val="85000"/>
                  </a:lnSpc>
                  <a:spcBef>
                    <a:spcPct val="0"/>
                  </a:spcBef>
                  <a:spcAft>
                    <a:spcPct val="0"/>
                  </a:spcAft>
                  <a:buClrTx/>
                  <a:defRPr/>
                </a:pPr>
                <a:r>
                  <a:rPr lang="en-US" sz="788">
                    <a:solidFill>
                      <a:srgbClr val="000000"/>
                    </a:solidFill>
                    <a:latin typeface="Arial" charset="0"/>
                    <a:cs typeface="+mn-cs"/>
                  </a:rPr>
                  <a:t>ssthresh = cwnd/2</a:t>
                </a:r>
              </a:p>
              <a:p>
                <a:pPr defTabSz="685800" fontAlgn="base">
                  <a:lnSpc>
                    <a:spcPct val="85000"/>
                  </a:lnSpc>
                  <a:spcBef>
                    <a:spcPct val="0"/>
                  </a:spcBef>
                  <a:spcAft>
                    <a:spcPct val="0"/>
                  </a:spcAft>
                  <a:buClrTx/>
                  <a:defRPr/>
                </a:pPr>
                <a:r>
                  <a:rPr lang="en-US" sz="788">
                    <a:solidFill>
                      <a:srgbClr val="000000"/>
                    </a:solidFill>
                    <a:latin typeface="Arial" charset="0"/>
                    <a:cs typeface="+mn-cs"/>
                  </a:rPr>
                  <a:t>cwnd = 1 </a:t>
                </a:r>
              </a:p>
              <a:p>
                <a:pPr defTabSz="685800" fontAlgn="base">
                  <a:lnSpc>
                    <a:spcPct val="85000"/>
                  </a:lnSpc>
                  <a:spcBef>
                    <a:spcPct val="0"/>
                  </a:spcBef>
                  <a:spcAft>
                    <a:spcPct val="0"/>
                  </a:spcAft>
                  <a:buClrTx/>
                  <a:defRPr/>
                </a:pPr>
                <a:r>
                  <a:rPr lang="en-US" sz="788">
                    <a:solidFill>
                      <a:srgbClr val="000000"/>
                    </a:solidFill>
                    <a:latin typeface="Arial" charset="0"/>
                    <a:cs typeface="+mn-cs"/>
                  </a:rPr>
                  <a:t>dupACKcount = 0</a:t>
                </a:r>
              </a:p>
              <a:p>
                <a:pPr defTabSz="685800" fontAlgn="base">
                  <a:lnSpc>
                    <a:spcPct val="85000"/>
                  </a:lnSpc>
                  <a:spcBef>
                    <a:spcPct val="0"/>
                  </a:spcBef>
                  <a:spcAft>
                    <a:spcPct val="0"/>
                  </a:spcAft>
                  <a:buClrTx/>
                  <a:defRPr/>
                </a:pPr>
                <a:r>
                  <a:rPr lang="en-US" sz="788" i="1">
                    <a:solidFill>
                      <a:srgbClr val="000099"/>
                    </a:solidFill>
                    <a:latin typeface="Arial" charset="0"/>
                    <a:cs typeface="+mn-cs"/>
                  </a:rPr>
                  <a:t>retransmit missing segment</a:t>
                </a:r>
                <a:r>
                  <a:rPr lang="en-US" sz="1050">
                    <a:solidFill>
                      <a:srgbClr val="000000"/>
                    </a:solidFill>
                    <a:latin typeface="Arial" charset="0"/>
                    <a:cs typeface="+mn-cs"/>
                  </a:rPr>
                  <a:t> </a:t>
                </a:r>
              </a:p>
            </p:txBody>
          </p:sp>
          <p:sp>
            <p:nvSpPr>
              <p:cNvPr id="165" name="Line 219">
                <a:extLst>
                  <a:ext uri="{FF2B5EF4-FFF2-40B4-BE49-F238E27FC236}">
                    <a16:creationId xmlns:a16="http://schemas.microsoft.com/office/drawing/2014/main" id="{87674141-7331-B643-AD17-90663185B00F}"/>
                  </a:ext>
                </a:extLst>
              </p:cNvPr>
              <p:cNvSpPr>
                <a:spLocks noChangeShapeType="1"/>
              </p:cNvSpPr>
              <p:nvPr/>
            </p:nvSpPr>
            <p:spPr bwMode="auto">
              <a:xfrm>
                <a:off x="471" y="3014"/>
                <a:ext cx="697"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350">
                  <a:latin typeface="Tahoma" charset="0"/>
                  <a:ea typeface="ＭＳ Ｐゴシック" charset="0"/>
                  <a:cs typeface="+mn-cs"/>
                </a:endParaRPr>
              </a:p>
            </p:txBody>
          </p:sp>
        </p:grpSp>
        <p:sp>
          <p:nvSpPr>
            <p:cNvPr id="161" name="Freeform 225">
              <a:extLst>
                <a:ext uri="{FF2B5EF4-FFF2-40B4-BE49-F238E27FC236}">
                  <a16:creationId xmlns:a16="http://schemas.microsoft.com/office/drawing/2014/main" id="{D0DF1910-CE16-3F4D-82F2-6661A32D1366}"/>
                </a:ext>
              </a:extLst>
            </p:cNvPr>
            <p:cNvSpPr>
              <a:spLocks/>
            </p:cNvSpPr>
            <p:nvPr/>
          </p:nvSpPr>
          <p:spPr bwMode="auto">
            <a:xfrm>
              <a:off x="1722" y="2129"/>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Lst>
              <a:ahLst/>
              <a:cxnLst>
                <a:cxn ang="T6">
                  <a:pos x="T0" y="T1"/>
                </a:cxn>
                <a:cxn ang="T7">
                  <a:pos x="T2" y="T3"/>
                </a:cxn>
                <a:cxn ang="T8">
                  <a:pos x="T4" y="T5"/>
                </a:cxn>
              </a:cxnLst>
              <a:rect l="0" t="0" r="r" b="b"/>
              <a:pathLst>
                <a:path w="740" h="1146">
                  <a:moveTo>
                    <a:pt x="0" y="0"/>
                  </a:moveTo>
                  <a:lnTo>
                    <a:pt x="0" y="1146"/>
                  </a:lnTo>
                  <a:lnTo>
                    <a:pt x="740" y="1146"/>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350">
                <a:latin typeface="Tahoma" panose="020B0604030504040204" pitchFamily="34" charset="0"/>
                <a:ea typeface="ＭＳ Ｐゴシック" panose="020B0600070205080204" pitchFamily="34" charset="-128"/>
                <a:cs typeface="+mn-cs"/>
              </a:endParaRPr>
            </a:p>
          </p:txBody>
        </p:sp>
        <p:sp>
          <p:nvSpPr>
            <p:cNvPr id="162" name="Freeform 226">
              <a:extLst>
                <a:ext uri="{FF2B5EF4-FFF2-40B4-BE49-F238E27FC236}">
                  <a16:creationId xmlns:a16="http://schemas.microsoft.com/office/drawing/2014/main" id="{C17ADBE8-E774-7744-9627-8EAB27CA498D}"/>
                </a:ext>
              </a:extLst>
            </p:cNvPr>
            <p:cNvSpPr>
              <a:spLocks/>
            </p:cNvSpPr>
            <p:nvPr/>
          </p:nvSpPr>
          <p:spPr bwMode="auto">
            <a:xfrm>
              <a:off x="1791" y="2146"/>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Lst>
              <a:ahLst/>
              <a:cxnLst>
                <a:cxn ang="T6">
                  <a:pos x="T0" y="T1"/>
                </a:cxn>
                <a:cxn ang="T7">
                  <a:pos x="T2" y="T3"/>
                </a:cxn>
                <a:cxn ang="T8">
                  <a:pos x="T4" y="T5"/>
                </a:cxn>
              </a:cxnLst>
              <a:rect l="0" t="0" r="r" b="b"/>
              <a:pathLst>
                <a:path w="700" h="1051">
                  <a:moveTo>
                    <a:pt x="700" y="1051"/>
                  </a:moveTo>
                  <a:lnTo>
                    <a:pt x="0" y="1051"/>
                  </a:lnTo>
                  <a:lnTo>
                    <a:pt x="0" y="0"/>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350">
                <a:latin typeface="Tahoma" panose="020B0604030504040204" pitchFamily="34" charset="0"/>
                <a:ea typeface="ＭＳ Ｐゴシック" panose="020B0600070205080204" pitchFamily="34" charset="-128"/>
                <a:cs typeface="+mn-cs"/>
              </a:endParaRPr>
            </a:p>
          </p:txBody>
        </p:sp>
      </p:grpSp>
      <p:grpSp>
        <p:nvGrpSpPr>
          <p:cNvPr id="169" name="Group 244">
            <a:extLst>
              <a:ext uri="{FF2B5EF4-FFF2-40B4-BE49-F238E27FC236}">
                <a16:creationId xmlns:a16="http://schemas.microsoft.com/office/drawing/2014/main" id="{E119EB29-C756-884C-BC38-0987621B3623}"/>
              </a:ext>
            </a:extLst>
          </p:cNvPr>
          <p:cNvGrpSpPr>
            <a:grpSpLocks/>
          </p:cNvGrpSpPr>
          <p:nvPr/>
        </p:nvGrpSpPr>
        <p:grpSpPr bwMode="auto">
          <a:xfrm>
            <a:off x="5213749" y="2665297"/>
            <a:ext cx="2320529" cy="1496614"/>
            <a:chOff x="3371" y="2124"/>
            <a:chExt cx="1949" cy="1257"/>
          </a:xfrm>
        </p:grpSpPr>
        <p:grpSp>
          <p:nvGrpSpPr>
            <p:cNvPr id="170" name="Group 201">
              <a:extLst>
                <a:ext uri="{FF2B5EF4-FFF2-40B4-BE49-F238E27FC236}">
                  <a16:creationId xmlns:a16="http://schemas.microsoft.com/office/drawing/2014/main" id="{4F04D146-2950-3743-B95A-4A10EFF81DB8}"/>
                </a:ext>
              </a:extLst>
            </p:cNvPr>
            <p:cNvGrpSpPr>
              <a:grpSpLocks/>
            </p:cNvGrpSpPr>
            <p:nvPr/>
          </p:nvGrpSpPr>
          <p:grpSpPr bwMode="auto">
            <a:xfrm>
              <a:off x="4120" y="2796"/>
              <a:ext cx="1200" cy="585"/>
              <a:chOff x="4142" y="2802"/>
              <a:chExt cx="1200" cy="585"/>
            </a:xfrm>
          </p:grpSpPr>
          <p:sp>
            <p:nvSpPr>
              <p:cNvPr id="172" name="Text Box 202">
                <a:extLst>
                  <a:ext uri="{FF2B5EF4-FFF2-40B4-BE49-F238E27FC236}">
                    <a16:creationId xmlns:a16="http://schemas.microsoft.com/office/drawing/2014/main" id="{9BFA3E4C-9614-6849-975F-C63A42B8182A}"/>
                  </a:ext>
                </a:extLst>
              </p:cNvPr>
              <p:cNvSpPr txBox="1">
                <a:spLocks noChangeArrowheads="1"/>
              </p:cNvSpPr>
              <p:nvPr/>
            </p:nvSpPr>
            <p:spPr bwMode="auto">
              <a:xfrm>
                <a:off x="4142" y="2956"/>
                <a:ext cx="1200" cy="4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fontAlgn="base">
                  <a:lnSpc>
                    <a:spcPct val="80000"/>
                  </a:lnSpc>
                  <a:spcBef>
                    <a:spcPct val="0"/>
                  </a:spcBef>
                  <a:spcAft>
                    <a:spcPct val="0"/>
                  </a:spcAft>
                  <a:buClrTx/>
                  <a:defRPr/>
                </a:pPr>
                <a:r>
                  <a:rPr lang="en-US" sz="788" dirty="0" err="1">
                    <a:solidFill>
                      <a:srgbClr val="000000"/>
                    </a:solidFill>
                    <a:latin typeface="Arial" charset="0"/>
                    <a:cs typeface="+mn-cs"/>
                  </a:rPr>
                  <a:t>ssthresh</a:t>
                </a:r>
                <a:r>
                  <a:rPr lang="en-US" sz="788" dirty="0">
                    <a:solidFill>
                      <a:srgbClr val="000000"/>
                    </a:solidFill>
                    <a:latin typeface="Arial" charset="0"/>
                    <a:cs typeface="+mn-cs"/>
                  </a:rPr>
                  <a:t>= </a:t>
                </a:r>
                <a:r>
                  <a:rPr lang="en-US" sz="788" dirty="0" err="1">
                    <a:solidFill>
                      <a:srgbClr val="000000"/>
                    </a:solidFill>
                    <a:latin typeface="Arial" charset="0"/>
                    <a:cs typeface="+mn-cs"/>
                  </a:rPr>
                  <a:t>cwnd</a:t>
                </a:r>
                <a:r>
                  <a:rPr lang="en-US" sz="788" dirty="0">
                    <a:solidFill>
                      <a:srgbClr val="000000"/>
                    </a:solidFill>
                    <a:latin typeface="Arial" charset="0"/>
                    <a:cs typeface="+mn-cs"/>
                  </a:rPr>
                  <a:t>/2</a:t>
                </a:r>
              </a:p>
              <a:p>
                <a:pPr defTabSz="685800" fontAlgn="base">
                  <a:lnSpc>
                    <a:spcPct val="80000"/>
                  </a:lnSpc>
                  <a:spcBef>
                    <a:spcPct val="0"/>
                  </a:spcBef>
                  <a:spcAft>
                    <a:spcPct val="0"/>
                  </a:spcAft>
                  <a:buClrTx/>
                  <a:defRPr/>
                </a:pPr>
                <a:r>
                  <a:rPr lang="en-US" sz="788" dirty="0" err="1">
                    <a:solidFill>
                      <a:srgbClr val="000000"/>
                    </a:solidFill>
                    <a:latin typeface="Arial" charset="0"/>
                    <a:cs typeface="+mn-cs"/>
                  </a:rPr>
                  <a:t>cwnd</a:t>
                </a:r>
                <a:r>
                  <a:rPr lang="en-US" sz="788" dirty="0">
                    <a:solidFill>
                      <a:srgbClr val="000000"/>
                    </a:solidFill>
                    <a:latin typeface="Arial" charset="0"/>
                    <a:cs typeface="+mn-cs"/>
                  </a:rPr>
                  <a:t> = </a:t>
                </a:r>
                <a:r>
                  <a:rPr lang="en-US" sz="788" dirty="0" err="1">
                    <a:solidFill>
                      <a:srgbClr val="000000"/>
                    </a:solidFill>
                    <a:latin typeface="Arial" charset="0"/>
                    <a:cs typeface="+mn-cs"/>
                  </a:rPr>
                  <a:t>ssthresh</a:t>
                </a:r>
                <a:r>
                  <a:rPr lang="en-US" sz="788" dirty="0">
                    <a:solidFill>
                      <a:srgbClr val="000000"/>
                    </a:solidFill>
                    <a:latin typeface="Arial" charset="0"/>
                    <a:cs typeface="+mn-cs"/>
                  </a:rPr>
                  <a:t> + 3</a:t>
                </a:r>
              </a:p>
              <a:p>
                <a:pPr defTabSz="685800" fontAlgn="base">
                  <a:lnSpc>
                    <a:spcPct val="80000"/>
                  </a:lnSpc>
                  <a:spcBef>
                    <a:spcPct val="0"/>
                  </a:spcBef>
                  <a:spcAft>
                    <a:spcPct val="0"/>
                  </a:spcAft>
                  <a:buClrTx/>
                  <a:defRPr/>
                </a:pPr>
                <a:r>
                  <a:rPr lang="en-US" sz="788" i="1" dirty="0">
                    <a:solidFill>
                      <a:srgbClr val="000099"/>
                    </a:solidFill>
                    <a:latin typeface="Arial" charset="0"/>
                    <a:cs typeface="+mn-cs"/>
                  </a:rPr>
                  <a:t>retransmit missing segment</a:t>
                </a:r>
              </a:p>
              <a:p>
                <a:pPr defTabSz="685800" fontAlgn="base">
                  <a:lnSpc>
                    <a:spcPct val="80000"/>
                  </a:lnSpc>
                  <a:spcBef>
                    <a:spcPct val="0"/>
                  </a:spcBef>
                  <a:spcAft>
                    <a:spcPct val="0"/>
                  </a:spcAft>
                  <a:buClrTx/>
                  <a:defRPr/>
                </a:pPr>
                <a:endParaRPr lang="en-US" sz="1050" i="1" dirty="0">
                  <a:solidFill>
                    <a:srgbClr val="000000"/>
                  </a:solidFill>
                  <a:latin typeface="Arial" charset="0"/>
                  <a:cs typeface="+mn-cs"/>
                </a:endParaRPr>
              </a:p>
            </p:txBody>
          </p:sp>
          <p:sp>
            <p:nvSpPr>
              <p:cNvPr id="173" name="Line 203">
                <a:extLst>
                  <a:ext uri="{FF2B5EF4-FFF2-40B4-BE49-F238E27FC236}">
                    <a16:creationId xmlns:a16="http://schemas.microsoft.com/office/drawing/2014/main" id="{0526C70E-8831-7543-9A32-E54939C11F43}"/>
                  </a:ext>
                </a:extLst>
              </p:cNvPr>
              <p:cNvSpPr>
                <a:spLocks noChangeShapeType="1"/>
              </p:cNvSpPr>
              <p:nvPr/>
            </p:nvSpPr>
            <p:spPr bwMode="auto">
              <a:xfrm>
                <a:off x="4211" y="2950"/>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350">
                  <a:latin typeface="Tahoma" charset="0"/>
                  <a:ea typeface="ＭＳ Ｐゴシック" charset="0"/>
                  <a:cs typeface="+mn-cs"/>
                </a:endParaRPr>
              </a:p>
            </p:txBody>
          </p:sp>
          <p:sp>
            <p:nvSpPr>
              <p:cNvPr id="174" name="Text Box 204">
                <a:extLst>
                  <a:ext uri="{FF2B5EF4-FFF2-40B4-BE49-F238E27FC236}">
                    <a16:creationId xmlns:a16="http://schemas.microsoft.com/office/drawing/2014/main" id="{E38A96D7-56D5-4A41-8FD3-090F5E1651F2}"/>
                  </a:ext>
                </a:extLst>
              </p:cNvPr>
              <p:cNvSpPr txBox="1">
                <a:spLocks noChangeArrowheads="1"/>
              </p:cNvSpPr>
              <p:nvPr/>
            </p:nvSpPr>
            <p:spPr bwMode="auto">
              <a:xfrm>
                <a:off x="4154" y="2802"/>
                <a:ext cx="875" cy="1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fontAlgn="base">
                  <a:spcBef>
                    <a:spcPct val="0"/>
                  </a:spcBef>
                  <a:spcAft>
                    <a:spcPct val="0"/>
                  </a:spcAft>
                  <a:buClrTx/>
                  <a:defRPr/>
                </a:pPr>
                <a:r>
                  <a:rPr lang="en-US" sz="788">
                    <a:solidFill>
                      <a:srgbClr val="000000"/>
                    </a:solidFill>
                    <a:latin typeface="Arial" charset="0"/>
                    <a:cs typeface="+mn-cs"/>
                  </a:rPr>
                  <a:t>dupACKcount == 3</a:t>
                </a:r>
              </a:p>
            </p:txBody>
          </p:sp>
        </p:grpSp>
        <p:sp>
          <p:nvSpPr>
            <p:cNvPr id="171" name="Freeform 227">
              <a:extLst>
                <a:ext uri="{FF2B5EF4-FFF2-40B4-BE49-F238E27FC236}">
                  <a16:creationId xmlns:a16="http://schemas.microsoft.com/office/drawing/2014/main" id="{88695EF7-3EC6-874B-9CFA-5F89AE2AD674}"/>
                </a:ext>
              </a:extLst>
            </p:cNvPr>
            <p:cNvSpPr>
              <a:spLocks/>
            </p:cNvSpPr>
            <p:nvPr/>
          </p:nvSpPr>
          <p:spPr bwMode="auto">
            <a:xfrm flipH="1">
              <a:off x="3371" y="2124"/>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Lst>
              <a:ahLst/>
              <a:cxnLst>
                <a:cxn ang="T6">
                  <a:pos x="T0" y="T1"/>
                </a:cxn>
                <a:cxn ang="T7">
                  <a:pos x="T2" y="T3"/>
                </a:cxn>
                <a:cxn ang="T8">
                  <a:pos x="T4" y="T5"/>
                </a:cxn>
              </a:cxnLst>
              <a:rect l="0" t="0" r="r" b="b"/>
              <a:pathLst>
                <a:path w="740" h="1146">
                  <a:moveTo>
                    <a:pt x="0" y="0"/>
                  </a:moveTo>
                  <a:lnTo>
                    <a:pt x="0" y="1146"/>
                  </a:lnTo>
                  <a:lnTo>
                    <a:pt x="740" y="1146"/>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350">
                <a:latin typeface="Tahoma" panose="020B0604030504040204" pitchFamily="34" charset="0"/>
                <a:ea typeface="ＭＳ Ｐゴシック" panose="020B0600070205080204" pitchFamily="34" charset="-128"/>
                <a:cs typeface="+mn-cs"/>
              </a:endParaRPr>
            </a:p>
          </p:txBody>
        </p:sp>
      </p:grpSp>
      <p:grpSp>
        <p:nvGrpSpPr>
          <p:cNvPr id="175" name="Group 243">
            <a:extLst>
              <a:ext uri="{FF2B5EF4-FFF2-40B4-BE49-F238E27FC236}">
                <a16:creationId xmlns:a16="http://schemas.microsoft.com/office/drawing/2014/main" id="{0C2B747B-2F42-7146-A691-54156D653646}"/>
              </a:ext>
            </a:extLst>
          </p:cNvPr>
          <p:cNvGrpSpPr>
            <a:grpSpLocks/>
          </p:cNvGrpSpPr>
          <p:nvPr/>
        </p:nvGrpSpPr>
        <p:grpSpPr bwMode="auto">
          <a:xfrm>
            <a:off x="4988720" y="2684350"/>
            <a:ext cx="1006079" cy="1290638"/>
            <a:chOff x="3182" y="2140"/>
            <a:chExt cx="845" cy="1084"/>
          </a:xfrm>
        </p:grpSpPr>
        <p:sp>
          <p:nvSpPr>
            <p:cNvPr id="176" name="Freeform 228">
              <a:extLst>
                <a:ext uri="{FF2B5EF4-FFF2-40B4-BE49-F238E27FC236}">
                  <a16:creationId xmlns:a16="http://schemas.microsoft.com/office/drawing/2014/main" id="{BFB3D697-0B16-7148-BB51-FD8EA08C4A4A}"/>
                </a:ext>
              </a:extLst>
            </p:cNvPr>
            <p:cNvSpPr>
              <a:spLocks/>
            </p:cNvSpPr>
            <p:nvPr/>
          </p:nvSpPr>
          <p:spPr bwMode="auto">
            <a:xfrm flipH="1">
              <a:off x="3327" y="2140"/>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Lst>
              <a:ahLst/>
              <a:cxnLst>
                <a:cxn ang="T6">
                  <a:pos x="T0" y="T1"/>
                </a:cxn>
                <a:cxn ang="T7">
                  <a:pos x="T2" y="T3"/>
                </a:cxn>
                <a:cxn ang="T8">
                  <a:pos x="T4" y="T5"/>
                </a:cxn>
              </a:cxnLst>
              <a:rect l="0" t="0" r="r" b="b"/>
              <a:pathLst>
                <a:path w="700" h="1051">
                  <a:moveTo>
                    <a:pt x="700" y="1051"/>
                  </a:moveTo>
                  <a:lnTo>
                    <a:pt x="0" y="1051"/>
                  </a:lnTo>
                  <a:lnTo>
                    <a:pt x="0" y="0"/>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350">
                <a:latin typeface="Tahoma" panose="020B0604030504040204" pitchFamily="34" charset="0"/>
                <a:ea typeface="ＭＳ Ｐゴシック" panose="020B0600070205080204" pitchFamily="34" charset="-128"/>
                <a:cs typeface="+mn-cs"/>
              </a:endParaRPr>
            </a:p>
          </p:txBody>
        </p:sp>
        <p:grpSp>
          <p:nvGrpSpPr>
            <p:cNvPr id="177" name="Group 229">
              <a:extLst>
                <a:ext uri="{FF2B5EF4-FFF2-40B4-BE49-F238E27FC236}">
                  <a16:creationId xmlns:a16="http://schemas.microsoft.com/office/drawing/2014/main" id="{93E7F93E-B410-1B4A-BF61-0D2CB5DE5C53}"/>
                </a:ext>
              </a:extLst>
            </p:cNvPr>
            <p:cNvGrpSpPr>
              <a:grpSpLocks/>
            </p:cNvGrpSpPr>
            <p:nvPr/>
          </p:nvGrpSpPr>
          <p:grpSpPr bwMode="auto">
            <a:xfrm>
              <a:off x="3182" y="2649"/>
              <a:ext cx="826" cy="575"/>
              <a:chOff x="974" y="3496"/>
              <a:chExt cx="826" cy="575"/>
            </a:xfrm>
          </p:grpSpPr>
          <p:sp>
            <p:nvSpPr>
              <p:cNvPr id="178" name="Text Box 230">
                <a:extLst>
                  <a:ext uri="{FF2B5EF4-FFF2-40B4-BE49-F238E27FC236}">
                    <a16:creationId xmlns:a16="http://schemas.microsoft.com/office/drawing/2014/main" id="{FAD437E2-871A-9848-91F5-5E5990E0131E}"/>
                  </a:ext>
                </a:extLst>
              </p:cNvPr>
              <p:cNvSpPr txBox="1">
                <a:spLocks noChangeArrowheads="1"/>
              </p:cNvSpPr>
              <p:nvPr/>
            </p:nvSpPr>
            <p:spPr bwMode="auto">
              <a:xfrm>
                <a:off x="974" y="3640"/>
                <a:ext cx="826" cy="4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fontAlgn="base">
                  <a:lnSpc>
                    <a:spcPct val="80000"/>
                  </a:lnSpc>
                  <a:spcBef>
                    <a:spcPct val="0"/>
                  </a:spcBef>
                  <a:spcAft>
                    <a:spcPct val="0"/>
                  </a:spcAft>
                  <a:buClrTx/>
                  <a:defRPr/>
                </a:pPr>
                <a:r>
                  <a:rPr lang="en-US" sz="788" dirty="0" err="1">
                    <a:solidFill>
                      <a:srgbClr val="000000"/>
                    </a:solidFill>
                    <a:latin typeface="Arial" charset="0"/>
                    <a:cs typeface="+mn-cs"/>
                  </a:rPr>
                  <a:t>cwnd</a:t>
                </a:r>
                <a:r>
                  <a:rPr lang="en-US" sz="788" dirty="0">
                    <a:solidFill>
                      <a:srgbClr val="000000"/>
                    </a:solidFill>
                    <a:latin typeface="Arial" charset="0"/>
                    <a:cs typeface="+mn-cs"/>
                  </a:rPr>
                  <a:t> = </a:t>
                </a:r>
                <a:r>
                  <a:rPr lang="en-US" sz="788" dirty="0" err="1">
                    <a:solidFill>
                      <a:srgbClr val="000000"/>
                    </a:solidFill>
                    <a:latin typeface="Arial" charset="0"/>
                    <a:cs typeface="+mn-cs"/>
                  </a:rPr>
                  <a:t>ssthresh</a:t>
                </a:r>
                <a:endParaRPr lang="en-US" sz="788" dirty="0">
                  <a:solidFill>
                    <a:srgbClr val="000000"/>
                  </a:solidFill>
                  <a:latin typeface="Arial" charset="0"/>
                  <a:cs typeface="+mn-cs"/>
                </a:endParaRPr>
              </a:p>
              <a:p>
                <a:pPr algn="r" defTabSz="685800" fontAlgn="base">
                  <a:lnSpc>
                    <a:spcPct val="80000"/>
                  </a:lnSpc>
                  <a:spcBef>
                    <a:spcPct val="0"/>
                  </a:spcBef>
                  <a:spcAft>
                    <a:spcPct val="0"/>
                  </a:spcAft>
                  <a:buClrTx/>
                  <a:defRPr/>
                </a:pPr>
                <a:r>
                  <a:rPr lang="en-US" sz="788" dirty="0" err="1">
                    <a:solidFill>
                      <a:srgbClr val="000000"/>
                    </a:solidFill>
                    <a:latin typeface="Arial" charset="0"/>
                    <a:cs typeface="+mn-cs"/>
                  </a:rPr>
                  <a:t>dupACKcount</a:t>
                </a:r>
                <a:r>
                  <a:rPr lang="en-US" sz="788" dirty="0">
                    <a:solidFill>
                      <a:srgbClr val="000000"/>
                    </a:solidFill>
                    <a:latin typeface="Arial" charset="0"/>
                    <a:cs typeface="+mn-cs"/>
                  </a:rPr>
                  <a:t> = 0</a:t>
                </a:r>
              </a:p>
              <a:p>
                <a:pPr algn="r" defTabSz="685800" fontAlgn="base">
                  <a:lnSpc>
                    <a:spcPct val="80000"/>
                  </a:lnSpc>
                  <a:spcBef>
                    <a:spcPct val="0"/>
                  </a:spcBef>
                  <a:spcAft>
                    <a:spcPct val="0"/>
                  </a:spcAft>
                  <a:buClrTx/>
                  <a:defRPr/>
                </a:pPr>
                <a:endParaRPr lang="en-US" sz="788" dirty="0">
                  <a:solidFill>
                    <a:srgbClr val="000000"/>
                  </a:solidFill>
                  <a:latin typeface="Arial" charset="0"/>
                  <a:cs typeface="+mn-cs"/>
                </a:endParaRPr>
              </a:p>
              <a:p>
                <a:pPr algn="r" defTabSz="685800" fontAlgn="base">
                  <a:lnSpc>
                    <a:spcPct val="80000"/>
                  </a:lnSpc>
                  <a:spcBef>
                    <a:spcPct val="0"/>
                  </a:spcBef>
                  <a:spcAft>
                    <a:spcPct val="0"/>
                  </a:spcAft>
                  <a:buClrTx/>
                  <a:defRPr/>
                </a:pPr>
                <a:endParaRPr lang="en-US" sz="1050" dirty="0">
                  <a:solidFill>
                    <a:srgbClr val="000000"/>
                  </a:solidFill>
                  <a:latin typeface="Arial" charset="0"/>
                  <a:cs typeface="+mn-cs"/>
                </a:endParaRPr>
              </a:p>
            </p:txBody>
          </p:sp>
          <p:grpSp>
            <p:nvGrpSpPr>
              <p:cNvPr id="179" name="Group 231">
                <a:extLst>
                  <a:ext uri="{FF2B5EF4-FFF2-40B4-BE49-F238E27FC236}">
                    <a16:creationId xmlns:a16="http://schemas.microsoft.com/office/drawing/2014/main" id="{E00D3831-3686-434C-A9FB-CC62A89C2D35}"/>
                  </a:ext>
                </a:extLst>
              </p:cNvPr>
              <p:cNvGrpSpPr>
                <a:grpSpLocks/>
              </p:cNvGrpSpPr>
              <p:nvPr/>
            </p:nvGrpSpPr>
            <p:grpSpPr bwMode="auto">
              <a:xfrm>
                <a:off x="1190" y="3496"/>
                <a:ext cx="582" cy="179"/>
                <a:chOff x="1190" y="3496"/>
                <a:chExt cx="582" cy="179"/>
              </a:xfrm>
            </p:grpSpPr>
            <p:sp>
              <p:nvSpPr>
                <p:cNvPr id="180" name="Line 232">
                  <a:extLst>
                    <a:ext uri="{FF2B5EF4-FFF2-40B4-BE49-F238E27FC236}">
                      <a16:creationId xmlns:a16="http://schemas.microsoft.com/office/drawing/2014/main" id="{97E85298-2987-D742-8F32-C0FF7A3D4B93}"/>
                    </a:ext>
                  </a:extLst>
                </p:cNvPr>
                <p:cNvSpPr>
                  <a:spLocks noChangeShapeType="1"/>
                </p:cNvSpPr>
                <p:nvPr/>
              </p:nvSpPr>
              <p:spPr bwMode="auto">
                <a:xfrm>
                  <a:off x="1190" y="3641"/>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350">
                    <a:latin typeface="Tahoma" charset="0"/>
                    <a:ea typeface="ＭＳ Ｐゴシック" charset="0"/>
                    <a:cs typeface="+mn-cs"/>
                  </a:endParaRPr>
                </a:p>
              </p:txBody>
            </p:sp>
            <p:sp>
              <p:nvSpPr>
                <p:cNvPr id="181" name="Text Box 233">
                  <a:extLst>
                    <a:ext uri="{FF2B5EF4-FFF2-40B4-BE49-F238E27FC236}">
                      <a16:creationId xmlns:a16="http://schemas.microsoft.com/office/drawing/2014/main" id="{3BF52C9D-20DA-2242-A28A-394E7476B8A1}"/>
                    </a:ext>
                  </a:extLst>
                </p:cNvPr>
                <p:cNvSpPr txBox="1">
                  <a:spLocks noChangeArrowheads="1"/>
                </p:cNvSpPr>
                <p:nvPr/>
              </p:nvSpPr>
              <p:spPr bwMode="auto">
                <a:xfrm>
                  <a:off x="1247" y="3496"/>
                  <a:ext cx="525" cy="1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fontAlgn="base">
                    <a:spcBef>
                      <a:spcPct val="0"/>
                    </a:spcBef>
                    <a:spcAft>
                      <a:spcPct val="0"/>
                    </a:spcAft>
                    <a:buClrTx/>
                    <a:defRPr/>
                  </a:pPr>
                  <a:r>
                    <a:rPr lang="en-US" sz="788">
                      <a:solidFill>
                        <a:srgbClr val="000000"/>
                      </a:solidFill>
                      <a:latin typeface="Arial" charset="0"/>
                      <a:cs typeface="+mn-cs"/>
                    </a:rPr>
                    <a:t>New ACK</a:t>
                  </a:r>
                </a:p>
              </p:txBody>
            </p:sp>
          </p:grpSp>
        </p:grpSp>
      </p:grpSp>
      <p:grpSp>
        <p:nvGrpSpPr>
          <p:cNvPr id="182" name="Group 241">
            <a:extLst>
              <a:ext uri="{FF2B5EF4-FFF2-40B4-BE49-F238E27FC236}">
                <a16:creationId xmlns:a16="http://schemas.microsoft.com/office/drawing/2014/main" id="{CDA92C42-F115-FC40-A5F8-C407673481F7}"/>
              </a:ext>
            </a:extLst>
          </p:cNvPr>
          <p:cNvGrpSpPr>
            <a:grpSpLocks/>
          </p:cNvGrpSpPr>
          <p:nvPr/>
        </p:nvGrpSpPr>
        <p:grpSpPr bwMode="auto">
          <a:xfrm>
            <a:off x="1764506" y="1159158"/>
            <a:ext cx="3858815" cy="2053830"/>
            <a:chOff x="474" y="859"/>
            <a:chExt cx="3241" cy="1725"/>
          </a:xfrm>
        </p:grpSpPr>
        <p:grpSp>
          <p:nvGrpSpPr>
            <p:cNvPr id="183" name="Group 161">
              <a:extLst>
                <a:ext uri="{FF2B5EF4-FFF2-40B4-BE49-F238E27FC236}">
                  <a16:creationId xmlns:a16="http://schemas.microsoft.com/office/drawing/2014/main" id="{7F0341B7-207C-3E40-8EC6-5911313C0608}"/>
                </a:ext>
              </a:extLst>
            </p:cNvPr>
            <p:cNvGrpSpPr>
              <a:grpSpLocks/>
            </p:cNvGrpSpPr>
            <p:nvPr/>
          </p:nvGrpSpPr>
          <p:grpSpPr bwMode="auto">
            <a:xfrm>
              <a:off x="1329" y="1320"/>
              <a:ext cx="800" cy="754"/>
              <a:chOff x="996" y="1773"/>
              <a:chExt cx="800" cy="754"/>
            </a:xfrm>
          </p:grpSpPr>
          <p:sp>
            <p:nvSpPr>
              <p:cNvPr id="204" name="Oval 162">
                <a:extLst>
                  <a:ext uri="{FF2B5EF4-FFF2-40B4-BE49-F238E27FC236}">
                    <a16:creationId xmlns:a16="http://schemas.microsoft.com/office/drawing/2014/main" id="{85E503DF-C6D4-9C4A-947F-F93B4C816434}"/>
                  </a:ext>
                </a:extLst>
              </p:cNvPr>
              <p:cNvSpPr>
                <a:spLocks noChangeArrowheads="1"/>
              </p:cNvSpPr>
              <p:nvPr/>
            </p:nvSpPr>
            <p:spPr bwMode="auto">
              <a:xfrm>
                <a:off x="996" y="1773"/>
                <a:ext cx="800" cy="754"/>
              </a:xfrm>
              <a:prstGeom prst="ellipse">
                <a:avLst/>
              </a:prstGeom>
              <a:solidFill>
                <a:srgbClr val="00CC99"/>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350">
                  <a:latin typeface="Tahoma" charset="0"/>
                  <a:ea typeface="ＭＳ Ｐゴシック" charset="0"/>
                  <a:cs typeface="+mn-cs"/>
                </a:endParaRPr>
              </a:p>
            </p:txBody>
          </p:sp>
          <p:sp>
            <p:nvSpPr>
              <p:cNvPr id="205" name="Text Box 163">
                <a:extLst>
                  <a:ext uri="{FF2B5EF4-FFF2-40B4-BE49-F238E27FC236}">
                    <a16:creationId xmlns:a16="http://schemas.microsoft.com/office/drawing/2014/main" id="{30575E3B-F1CE-CF43-A7C5-219046488BC3}"/>
                  </a:ext>
                </a:extLst>
              </p:cNvPr>
              <p:cNvSpPr txBox="1">
                <a:spLocks noChangeArrowheads="1"/>
              </p:cNvSpPr>
              <p:nvPr/>
            </p:nvSpPr>
            <p:spPr bwMode="auto">
              <a:xfrm>
                <a:off x="1139" y="1946"/>
                <a:ext cx="524" cy="4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fontAlgn="base">
                  <a:spcBef>
                    <a:spcPct val="0"/>
                  </a:spcBef>
                  <a:spcAft>
                    <a:spcPct val="0"/>
                  </a:spcAft>
                  <a:buClrTx/>
                  <a:defRPr/>
                </a:pPr>
                <a:r>
                  <a:rPr lang="en-US" sz="1500">
                    <a:solidFill>
                      <a:srgbClr val="000000"/>
                    </a:solidFill>
                    <a:latin typeface="Arial" charset="0"/>
                    <a:cs typeface="+mn-cs"/>
                  </a:rPr>
                  <a:t>slow </a:t>
                </a:r>
              </a:p>
              <a:p>
                <a:pPr algn="ctr" defTabSz="685800" fontAlgn="base">
                  <a:spcBef>
                    <a:spcPct val="0"/>
                  </a:spcBef>
                  <a:spcAft>
                    <a:spcPct val="0"/>
                  </a:spcAft>
                  <a:buClrTx/>
                  <a:defRPr/>
                </a:pPr>
                <a:r>
                  <a:rPr lang="en-US" sz="1500">
                    <a:solidFill>
                      <a:srgbClr val="000000"/>
                    </a:solidFill>
                    <a:latin typeface="Arial" charset="0"/>
                    <a:cs typeface="+mn-cs"/>
                  </a:rPr>
                  <a:t>start</a:t>
                </a:r>
              </a:p>
            </p:txBody>
          </p:sp>
        </p:grpSp>
        <p:grpSp>
          <p:nvGrpSpPr>
            <p:cNvPr id="184" name="Group 177">
              <a:extLst>
                <a:ext uri="{FF2B5EF4-FFF2-40B4-BE49-F238E27FC236}">
                  <a16:creationId xmlns:a16="http://schemas.microsoft.com/office/drawing/2014/main" id="{5836A4F2-D62D-B147-A532-A57E3C2474B2}"/>
                </a:ext>
              </a:extLst>
            </p:cNvPr>
            <p:cNvGrpSpPr>
              <a:grpSpLocks/>
            </p:cNvGrpSpPr>
            <p:nvPr/>
          </p:nvGrpSpPr>
          <p:grpSpPr bwMode="auto">
            <a:xfrm>
              <a:off x="474" y="2026"/>
              <a:ext cx="1231" cy="558"/>
              <a:chOff x="362" y="2713"/>
              <a:chExt cx="1231" cy="558"/>
            </a:xfrm>
          </p:grpSpPr>
          <p:sp>
            <p:nvSpPr>
              <p:cNvPr id="201" name="Text Box 178">
                <a:extLst>
                  <a:ext uri="{FF2B5EF4-FFF2-40B4-BE49-F238E27FC236}">
                    <a16:creationId xmlns:a16="http://schemas.microsoft.com/office/drawing/2014/main" id="{1852AE28-C2EC-5542-A261-91B127FC6EEC}"/>
                  </a:ext>
                </a:extLst>
              </p:cNvPr>
              <p:cNvSpPr txBox="1">
                <a:spLocks noChangeArrowheads="1"/>
              </p:cNvSpPr>
              <p:nvPr/>
            </p:nvSpPr>
            <p:spPr bwMode="auto">
              <a:xfrm>
                <a:off x="777" y="2713"/>
                <a:ext cx="435" cy="1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fontAlgn="base">
                  <a:spcBef>
                    <a:spcPct val="0"/>
                  </a:spcBef>
                  <a:spcAft>
                    <a:spcPct val="0"/>
                  </a:spcAft>
                  <a:buClrTx/>
                  <a:defRPr/>
                </a:pPr>
                <a:r>
                  <a:rPr lang="en-US" sz="788">
                    <a:solidFill>
                      <a:srgbClr val="000000"/>
                    </a:solidFill>
                    <a:latin typeface="Arial" charset="0"/>
                    <a:cs typeface="+mn-cs"/>
                  </a:rPr>
                  <a:t>timeout</a:t>
                </a:r>
              </a:p>
            </p:txBody>
          </p:sp>
          <p:sp>
            <p:nvSpPr>
              <p:cNvPr id="202" name="Text Box 179">
                <a:extLst>
                  <a:ext uri="{FF2B5EF4-FFF2-40B4-BE49-F238E27FC236}">
                    <a16:creationId xmlns:a16="http://schemas.microsoft.com/office/drawing/2014/main" id="{238E26A7-D428-7446-B0EA-57A95D6A24D0}"/>
                  </a:ext>
                </a:extLst>
              </p:cNvPr>
              <p:cNvSpPr txBox="1">
                <a:spLocks noChangeArrowheads="1"/>
              </p:cNvSpPr>
              <p:nvPr/>
            </p:nvSpPr>
            <p:spPr bwMode="auto">
              <a:xfrm>
                <a:off x="362" y="2840"/>
                <a:ext cx="1231" cy="4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fontAlgn="base">
                  <a:lnSpc>
                    <a:spcPct val="80000"/>
                  </a:lnSpc>
                  <a:spcBef>
                    <a:spcPct val="0"/>
                  </a:spcBef>
                  <a:spcAft>
                    <a:spcPct val="0"/>
                  </a:spcAft>
                  <a:buClrTx/>
                  <a:defRPr/>
                </a:pPr>
                <a:r>
                  <a:rPr lang="en-US" sz="788">
                    <a:solidFill>
                      <a:srgbClr val="000000"/>
                    </a:solidFill>
                    <a:latin typeface="Arial" charset="0"/>
                    <a:cs typeface="+mn-cs"/>
                  </a:rPr>
                  <a:t>ssthresh = cwnd/2 </a:t>
                </a:r>
              </a:p>
              <a:p>
                <a:pPr algn="ctr" defTabSz="685800" fontAlgn="base">
                  <a:lnSpc>
                    <a:spcPct val="80000"/>
                  </a:lnSpc>
                  <a:spcBef>
                    <a:spcPct val="0"/>
                  </a:spcBef>
                  <a:spcAft>
                    <a:spcPct val="0"/>
                  </a:spcAft>
                  <a:buClrTx/>
                  <a:defRPr/>
                </a:pPr>
                <a:r>
                  <a:rPr lang="en-US" sz="788">
                    <a:solidFill>
                      <a:srgbClr val="000000"/>
                    </a:solidFill>
                    <a:latin typeface="Arial" charset="0"/>
                    <a:cs typeface="+mn-cs"/>
                  </a:rPr>
                  <a:t>cwnd = 1 MSS</a:t>
                </a:r>
              </a:p>
              <a:p>
                <a:pPr algn="ctr" defTabSz="685800" fontAlgn="base">
                  <a:lnSpc>
                    <a:spcPct val="80000"/>
                  </a:lnSpc>
                  <a:spcBef>
                    <a:spcPct val="0"/>
                  </a:spcBef>
                  <a:spcAft>
                    <a:spcPct val="0"/>
                  </a:spcAft>
                  <a:buClrTx/>
                  <a:defRPr/>
                </a:pPr>
                <a:r>
                  <a:rPr lang="en-US" sz="788">
                    <a:solidFill>
                      <a:srgbClr val="000000"/>
                    </a:solidFill>
                    <a:latin typeface="Arial" charset="0"/>
                    <a:cs typeface="+mn-cs"/>
                  </a:rPr>
                  <a:t>dupACKcount = 0</a:t>
                </a:r>
              </a:p>
              <a:p>
                <a:pPr algn="ctr" defTabSz="685800" fontAlgn="base">
                  <a:lnSpc>
                    <a:spcPct val="80000"/>
                  </a:lnSpc>
                  <a:spcBef>
                    <a:spcPct val="0"/>
                  </a:spcBef>
                  <a:spcAft>
                    <a:spcPct val="0"/>
                  </a:spcAft>
                  <a:buClrTx/>
                  <a:defRPr/>
                </a:pPr>
                <a:r>
                  <a:rPr lang="en-US" sz="788" i="1">
                    <a:solidFill>
                      <a:srgbClr val="000099"/>
                    </a:solidFill>
                    <a:latin typeface="Arial" charset="0"/>
                    <a:cs typeface="+mn-cs"/>
                  </a:rPr>
                  <a:t>retransmit missing segment</a:t>
                </a:r>
                <a:r>
                  <a:rPr lang="en-US" sz="1050">
                    <a:solidFill>
                      <a:srgbClr val="000000"/>
                    </a:solidFill>
                    <a:latin typeface="Arial" charset="0"/>
                    <a:cs typeface="+mn-cs"/>
                  </a:rPr>
                  <a:t> </a:t>
                </a:r>
              </a:p>
            </p:txBody>
          </p:sp>
          <p:sp>
            <p:nvSpPr>
              <p:cNvPr id="203" name="Line 180">
                <a:extLst>
                  <a:ext uri="{FF2B5EF4-FFF2-40B4-BE49-F238E27FC236}">
                    <a16:creationId xmlns:a16="http://schemas.microsoft.com/office/drawing/2014/main" id="{4D339203-1563-3844-9642-20DAA4DBE4B3}"/>
                  </a:ext>
                </a:extLst>
              </p:cNvPr>
              <p:cNvSpPr>
                <a:spLocks noChangeShapeType="1"/>
              </p:cNvSpPr>
              <p:nvPr/>
            </p:nvSpPr>
            <p:spPr bwMode="auto">
              <a:xfrm>
                <a:off x="709" y="2855"/>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350">
                  <a:latin typeface="Tahoma" charset="0"/>
                  <a:ea typeface="ＭＳ Ｐゴシック" charset="0"/>
                  <a:cs typeface="+mn-cs"/>
                </a:endParaRPr>
              </a:p>
            </p:txBody>
          </p:sp>
        </p:grpSp>
        <p:grpSp>
          <p:nvGrpSpPr>
            <p:cNvPr id="185" name="Group 186">
              <a:extLst>
                <a:ext uri="{FF2B5EF4-FFF2-40B4-BE49-F238E27FC236}">
                  <a16:creationId xmlns:a16="http://schemas.microsoft.com/office/drawing/2014/main" id="{F5B6412F-86EA-644E-B751-4756A58400F6}"/>
                </a:ext>
              </a:extLst>
            </p:cNvPr>
            <p:cNvGrpSpPr>
              <a:grpSpLocks/>
            </p:cNvGrpSpPr>
            <p:nvPr/>
          </p:nvGrpSpPr>
          <p:grpSpPr bwMode="auto">
            <a:xfrm>
              <a:off x="2173" y="960"/>
              <a:ext cx="1542" cy="580"/>
              <a:chOff x="2683" y="798"/>
              <a:chExt cx="1542" cy="580"/>
            </a:xfrm>
          </p:grpSpPr>
          <p:sp>
            <p:nvSpPr>
              <p:cNvPr id="198" name="Text Box 187">
                <a:extLst>
                  <a:ext uri="{FF2B5EF4-FFF2-40B4-BE49-F238E27FC236}">
                    <a16:creationId xmlns:a16="http://schemas.microsoft.com/office/drawing/2014/main" id="{33745650-56D6-E74A-A07A-E27A58809560}"/>
                  </a:ext>
                </a:extLst>
              </p:cNvPr>
              <p:cNvSpPr txBox="1">
                <a:spLocks noChangeArrowheads="1"/>
              </p:cNvSpPr>
              <p:nvPr/>
            </p:nvSpPr>
            <p:spPr bwMode="auto">
              <a:xfrm>
                <a:off x="2683" y="917"/>
                <a:ext cx="1542" cy="4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fontAlgn="base">
                  <a:lnSpc>
                    <a:spcPct val="90000"/>
                  </a:lnSpc>
                  <a:spcBef>
                    <a:spcPct val="0"/>
                  </a:spcBef>
                  <a:spcAft>
                    <a:spcPct val="0"/>
                  </a:spcAft>
                  <a:buClrTx/>
                  <a:defRPr/>
                </a:pPr>
                <a:r>
                  <a:rPr lang="en-US" sz="788">
                    <a:solidFill>
                      <a:srgbClr val="000000"/>
                    </a:solidFill>
                    <a:latin typeface="Arial" charset="0"/>
                    <a:cs typeface="+mn-cs"/>
                  </a:rPr>
                  <a:t>cwnd = cwnd+MSS</a:t>
                </a:r>
              </a:p>
              <a:p>
                <a:pPr defTabSz="685800" fontAlgn="base">
                  <a:lnSpc>
                    <a:spcPct val="90000"/>
                  </a:lnSpc>
                  <a:spcBef>
                    <a:spcPct val="0"/>
                  </a:spcBef>
                  <a:spcAft>
                    <a:spcPct val="0"/>
                  </a:spcAft>
                  <a:buClrTx/>
                  <a:defRPr/>
                </a:pPr>
                <a:r>
                  <a:rPr lang="en-US" sz="788">
                    <a:solidFill>
                      <a:srgbClr val="000000"/>
                    </a:solidFill>
                    <a:latin typeface="Arial" charset="0"/>
                    <a:cs typeface="+mn-cs"/>
                  </a:rPr>
                  <a:t>dupACKcount = 0</a:t>
                </a:r>
              </a:p>
              <a:p>
                <a:pPr defTabSz="685800" fontAlgn="base">
                  <a:lnSpc>
                    <a:spcPct val="90000"/>
                  </a:lnSpc>
                  <a:spcBef>
                    <a:spcPct val="0"/>
                  </a:spcBef>
                  <a:spcAft>
                    <a:spcPct val="0"/>
                  </a:spcAft>
                  <a:buClrTx/>
                  <a:defRPr/>
                </a:pPr>
                <a:r>
                  <a:rPr lang="en-US" sz="788" i="1">
                    <a:solidFill>
                      <a:srgbClr val="000099"/>
                    </a:solidFill>
                    <a:latin typeface="Arial" charset="0"/>
                    <a:cs typeface="+mn-cs"/>
                  </a:rPr>
                  <a:t>transmit new segment(s), as allowed</a:t>
                </a:r>
              </a:p>
              <a:p>
                <a:pPr defTabSz="685800" fontAlgn="base">
                  <a:lnSpc>
                    <a:spcPct val="80000"/>
                  </a:lnSpc>
                  <a:spcBef>
                    <a:spcPct val="0"/>
                  </a:spcBef>
                  <a:spcAft>
                    <a:spcPct val="0"/>
                  </a:spcAft>
                  <a:buClrTx/>
                  <a:defRPr/>
                </a:pPr>
                <a:endParaRPr lang="en-US" sz="1050">
                  <a:solidFill>
                    <a:srgbClr val="000000"/>
                  </a:solidFill>
                  <a:latin typeface="Arial" charset="0"/>
                  <a:cs typeface="+mn-cs"/>
                </a:endParaRPr>
              </a:p>
            </p:txBody>
          </p:sp>
          <p:sp>
            <p:nvSpPr>
              <p:cNvPr id="199" name="Line 188">
                <a:extLst>
                  <a:ext uri="{FF2B5EF4-FFF2-40B4-BE49-F238E27FC236}">
                    <a16:creationId xmlns:a16="http://schemas.microsoft.com/office/drawing/2014/main" id="{77E99221-132E-174B-8CBE-C1A955C064C2}"/>
                  </a:ext>
                </a:extLst>
              </p:cNvPr>
              <p:cNvSpPr>
                <a:spLocks noChangeShapeType="1"/>
              </p:cNvSpPr>
              <p:nvPr/>
            </p:nvSpPr>
            <p:spPr bwMode="auto">
              <a:xfrm>
                <a:off x="2744" y="934"/>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350">
                  <a:latin typeface="Tahoma" charset="0"/>
                  <a:ea typeface="ＭＳ Ｐゴシック" charset="0"/>
                  <a:cs typeface="+mn-cs"/>
                </a:endParaRPr>
              </a:p>
            </p:txBody>
          </p:sp>
          <p:sp>
            <p:nvSpPr>
              <p:cNvPr id="200" name="Text Box 189">
                <a:extLst>
                  <a:ext uri="{FF2B5EF4-FFF2-40B4-BE49-F238E27FC236}">
                    <a16:creationId xmlns:a16="http://schemas.microsoft.com/office/drawing/2014/main" id="{321F9ADE-2971-8D42-964D-F2D594BDE59B}"/>
                  </a:ext>
                </a:extLst>
              </p:cNvPr>
              <p:cNvSpPr txBox="1">
                <a:spLocks noChangeArrowheads="1"/>
              </p:cNvSpPr>
              <p:nvPr/>
            </p:nvSpPr>
            <p:spPr bwMode="auto">
              <a:xfrm>
                <a:off x="2697" y="798"/>
                <a:ext cx="511" cy="1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fontAlgn="base">
                  <a:spcBef>
                    <a:spcPct val="0"/>
                  </a:spcBef>
                  <a:spcAft>
                    <a:spcPct val="0"/>
                  </a:spcAft>
                  <a:buClrTx/>
                  <a:defRPr/>
                </a:pPr>
                <a:r>
                  <a:rPr lang="en-US" sz="788">
                    <a:solidFill>
                      <a:srgbClr val="000000"/>
                    </a:solidFill>
                    <a:latin typeface="Arial" charset="0"/>
                    <a:cs typeface="+mn-cs"/>
                  </a:rPr>
                  <a:t>new ACK</a:t>
                </a:r>
              </a:p>
            </p:txBody>
          </p:sp>
        </p:grpSp>
        <p:sp>
          <p:nvSpPr>
            <p:cNvPr id="186" name="Freeform 205">
              <a:extLst>
                <a:ext uri="{FF2B5EF4-FFF2-40B4-BE49-F238E27FC236}">
                  <a16:creationId xmlns:a16="http://schemas.microsoft.com/office/drawing/2014/main" id="{B9844AE8-814B-7A49-BCA7-110579E99E1F}"/>
                </a:ext>
              </a:extLst>
            </p:cNvPr>
            <p:cNvSpPr>
              <a:spLocks/>
            </p:cNvSpPr>
            <p:nvPr/>
          </p:nvSpPr>
          <p:spPr bwMode="auto">
            <a:xfrm>
              <a:off x="1601" y="1129"/>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350">
                <a:latin typeface="Tahoma" panose="020B0604030504040204" pitchFamily="34" charset="0"/>
                <a:ea typeface="ＭＳ Ｐゴシック" panose="020B0600070205080204" pitchFamily="34" charset="-128"/>
                <a:cs typeface="+mn-cs"/>
              </a:endParaRPr>
            </a:p>
          </p:txBody>
        </p:sp>
        <p:sp>
          <p:nvSpPr>
            <p:cNvPr id="187" name="Freeform 206">
              <a:extLst>
                <a:ext uri="{FF2B5EF4-FFF2-40B4-BE49-F238E27FC236}">
                  <a16:creationId xmlns:a16="http://schemas.microsoft.com/office/drawing/2014/main" id="{750DB278-39B5-E245-8F7C-23929FAC1479}"/>
                </a:ext>
              </a:extLst>
            </p:cNvPr>
            <p:cNvSpPr>
              <a:spLocks/>
            </p:cNvSpPr>
            <p:nvPr/>
          </p:nvSpPr>
          <p:spPr bwMode="auto">
            <a:xfrm rot="2575893">
              <a:off x="1950" y="1316"/>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350">
                <a:latin typeface="Tahoma" panose="020B0604030504040204" pitchFamily="34" charset="0"/>
                <a:ea typeface="ＭＳ Ｐゴシック" panose="020B0600070205080204" pitchFamily="34" charset="-128"/>
                <a:cs typeface="+mn-cs"/>
              </a:endParaRPr>
            </a:p>
          </p:txBody>
        </p:sp>
        <p:grpSp>
          <p:nvGrpSpPr>
            <p:cNvPr id="188" name="Group 207">
              <a:extLst>
                <a:ext uri="{FF2B5EF4-FFF2-40B4-BE49-F238E27FC236}">
                  <a16:creationId xmlns:a16="http://schemas.microsoft.com/office/drawing/2014/main" id="{4E427184-7EF7-C840-827D-A9660DD49F4A}"/>
                </a:ext>
              </a:extLst>
            </p:cNvPr>
            <p:cNvGrpSpPr>
              <a:grpSpLocks/>
            </p:cNvGrpSpPr>
            <p:nvPr/>
          </p:nvGrpSpPr>
          <p:grpSpPr bwMode="auto">
            <a:xfrm>
              <a:off x="1426" y="859"/>
              <a:ext cx="780" cy="408"/>
              <a:chOff x="4235" y="2922"/>
              <a:chExt cx="780" cy="408"/>
            </a:xfrm>
          </p:grpSpPr>
          <p:sp>
            <p:nvSpPr>
              <p:cNvPr id="195" name="Text Box 208">
                <a:extLst>
                  <a:ext uri="{FF2B5EF4-FFF2-40B4-BE49-F238E27FC236}">
                    <a16:creationId xmlns:a16="http://schemas.microsoft.com/office/drawing/2014/main" id="{7E5221C3-2422-AB42-AB8F-F98DF12DC473}"/>
                  </a:ext>
                </a:extLst>
              </p:cNvPr>
              <p:cNvSpPr txBox="1">
                <a:spLocks noChangeArrowheads="1"/>
              </p:cNvSpPr>
              <p:nvPr/>
            </p:nvSpPr>
            <p:spPr bwMode="auto">
              <a:xfrm>
                <a:off x="4235" y="3062"/>
                <a:ext cx="780" cy="2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fontAlgn="base">
                  <a:lnSpc>
                    <a:spcPct val="80000"/>
                  </a:lnSpc>
                  <a:spcBef>
                    <a:spcPct val="0"/>
                  </a:spcBef>
                  <a:spcAft>
                    <a:spcPct val="0"/>
                  </a:spcAft>
                  <a:buClrTx/>
                  <a:defRPr/>
                </a:pPr>
                <a:r>
                  <a:rPr lang="en-US" sz="788">
                    <a:solidFill>
                      <a:srgbClr val="000000"/>
                    </a:solidFill>
                    <a:latin typeface="Arial" charset="0"/>
                    <a:cs typeface="+mn-cs"/>
                  </a:rPr>
                  <a:t>dupACKcount++</a:t>
                </a:r>
              </a:p>
              <a:p>
                <a:pPr algn="ctr" defTabSz="685800" fontAlgn="base">
                  <a:lnSpc>
                    <a:spcPct val="80000"/>
                  </a:lnSpc>
                  <a:spcBef>
                    <a:spcPct val="0"/>
                  </a:spcBef>
                  <a:spcAft>
                    <a:spcPct val="0"/>
                  </a:spcAft>
                  <a:buClrTx/>
                  <a:defRPr/>
                </a:pPr>
                <a:endParaRPr lang="en-US" sz="1050">
                  <a:solidFill>
                    <a:srgbClr val="000000"/>
                  </a:solidFill>
                  <a:latin typeface="Arial" charset="0"/>
                  <a:cs typeface="+mn-cs"/>
                </a:endParaRPr>
              </a:p>
            </p:txBody>
          </p:sp>
          <p:sp>
            <p:nvSpPr>
              <p:cNvPr id="196" name="Line 209">
                <a:extLst>
                  <a:ext uri="{FF2B5EF4-FFF2-40B4-BE49-F238E27FC236}">
                    <a16:creationId xmlns:a16="http://schemas.microsoft.com/office/drawing/2014/main" id="{0ED363ED-03C6-214E-BEF4-679C86095020}"/>
                  </a:ext>
                </a:extLst>
              </p:cNvPr>
              <p:cNvSpPr>
                <a:spLocks noChangeShapeType="1"/>
              </p:cNvSpPr>
              <p:nvPr/>
            </p:nvSpPr>
            <p:spPr bwMode="auto">
              <a:xfrm>
                <a:off x="4353" y="3071"/>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350">
                  <a:latin typeface="Tahoma" charset="0"/>
                  <a:ea typeface="ＭＳ Ｐゴシック" charset="0"/>
                  <a:cs typeface="+mn-cs"/>
                </a:endParaRPr>
              </a:p>
            </p:txBody>
          </p:sp>
          <p:sp>
            <p:nvSpPr>
              <p:cNvPr id="197" name="Text Box 210">
                <a:extLst>
                  <a:ext uri="{FF2B5EF4-FFF2-40B4-BE49-F238E27FC236}">
                    <a16:creationId xmlns:a16="http://schemas.microsoft.com/office/drawing/2014/main" id="{2593DC72-BD77-FC4D-AA2D-CA14FF49E8C6}"/>
                  </a:ext>
                </a:extLst>
              </p:cNvPr>
              <p:cNvSpPr txBox="1">
                <a:spLocks noChangeArrowheads="1"/>
              </p:cNvSpPr>
              <p:nvPr/>
            </p:nvSpPr>
            <p:spPr bwMode="auto">
              <a:xfrm>
                <a:off x="4295" y="2922"/>
                <a:ext cx="695" cy="1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fontAlgn="base">
                  <a:spcBef>
                    <a:spcPct val="0"/>
                  </a:spcBef>
                  <a:spcAft>
                    <a:spcPct val="0"/>
                  </a:spcAft>
                  <a:buClrTx/>
                  <a:defRPr/>
                </a:pPr>
                <a:r>
                  <a:rPr lang="en-US" sz="788">
                    <a:solidFill>
                      <a:srgbClr val="000000"/>
                    </a:solidFill>
                    <a:latin typeface="Arial" charset="0"/>
                    <a:cs typeface="+mn-cs"/>
                  </a:rPr>
                  <a:t>duplicate ACK</a:t>
                </a:r>
              </a:p>
            </p:txBody>
          </p:sp>
        </p:grpSp>
        <p:sp>
          <p:nvSpPr>
            <p:cNvPr id="189" name="Freeform 211">
              <a:extLst>
                <a:ext uri="{FF2B5EF4-FFF2-40B4-BE49-F238E27FC236}">
                  <a16:creationId xmlns:a16="http://schemas.microsoft.com/office/drawing/2014/main" id="{3E6B1AA0-4286-9245-837B-6CBC21CE7E5B}"/>
                </a:ext>
              </a:extLst>
            </p:cNvPr>
            <p:cNvSpPr>
              <a:spLocks/>
            </p:cNvSpPr>
            <p:nvPr/>
          </p:nvSpPr>
          <p:spPr bwMode="auto">
            <a:xfrm rot="-8222029">
              <a:off x="1204" y="1903"/>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350">
                <a:latin typeface="Tahoma" panose="020B0604030504040204" pitchFamily="34" charset="0"/>
                <a:ea typeface="ＭＳ Ｐゴシック" panose="020B0600070205080204" pitchFamily="34" charset="-128"/>
                <a:cs typeface="+mn-cs"/>
              </a:endParaRPr>
            </a:p>
          </p:txBody>
        </p:sp>
        <p:sp>
          <p:nvSpPr>
            <p:cNvPr id="190" name="Line 234">
              <a:extLst>
                <a:ext uri="{FF2B5EF4-FFF2-40B4-BE49-F238E27FC236}">
                  <a16:creationId xmlns:a16="http://schemas.microsoft.com/office/drawing/2014/main" id="{F4D43A0C-EE6E-EC4A-8B33-48E0CE84AD67}"/>
                </a:ext>
              </a:extLst>
            </p:cNvPr>
            <p:cNvSpPr>
              <a:spLocks noChangeShapeType="1"/>
            </p:cNvSpPr>
            <p:nvPr/>
          </p:nvSpPr>
          <p:spPr bwMode="auto">
            <a:xfrm>
              <a:off x="536" y="1649"/>
              <a:ext cx="752" cy="1"/>
            </a:xfrm>
            <a:prstGeom prst="line">
              <a:avLst/>
            </a:prstGeom>
            <a:noFill/>
            <a:ln w="9525">
              <a:solidFill>
                <a:srgbClr val="000000"/>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350">
                <a:latin typeface="Tahoma" charset="0"/>
                <a:ea typeface="ＭＳ Ｐゴシック" charset="0"/>
                <a:cs typeface="+mn-cs"/>
              </a:endParaRPr>
            </a:p>
          </p:txBody>
        </p:sp>
        <p:grpSp>
          <p:nvGrpSpPr>
            <p:cNvPr id="191" name="Group 235">
              <a:extLst>
                <a:ext uri="{FF2B5EF4-FFF2-40B4-BE49-F238E27FC236}">
                  <a16:creationId xmlns:a16="http://schemas.microsoft.com/office/drawing/2014/main" id="{A04F248C-CB56-5341-9121-CD7548EA20D6}"/>
                </a:ext>
              </a:extLst>
            </p:cNvPr>
            <p:cNvGrpSpPr>
              <a:grpSpLocks/>
            </p:cNvGrpSpPr>
            <p:nvPr/>
          </p:nvGrpSpPr>
          <p:grpSpPr bwMode="auto">
            <a:xfrm>
              <a:off x="475" y="1255"/>
              <a:ext cx="826" cy="449"/>
              <a:chOff x="497" y="936"/>
              <a:chExt cx="826" cy="449"/>
            </a:xfrm>
          </p:grpSpPr>
          <p:sp>
            <p:nvSpPr>
              <p:cNvPr id="192" name="Text Box 236">
                <a:extLst>
                  <a:ext uri="{FF2B5EF4-FFF2-40B4-BE49-F238E27FC236}">
                    <a16:creationId xmlns:a16="http://schemas.microsoft.com/office/drawing/2014/main" id="{DFCAD05B-CECB-F74A-83C0-04809C56403D}"/>
                  </a:ext>
                </a:extLst>
              </p:cNvPr>
              <p:cNvSpPr txBox="1">
                <a:spLocks noChangeArrowheads="1"/>
              </p:cNvSpPr>
              <p:nvPr/>
            </p:nvSpPr>
            <p:spPr bwMode="auto">
              <a:xfrm>
                <a:off x="816" y="936"/>
                <a:ext cx="213" cy="1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fontAlgn="base">
                  <a:spcBef>
                    <a:spcPct val="0"/>
                  </a:spcBef>
                  <a:spcAft>
                    <a:spcPct val="0"/>
                  </a:spcAft>
                  <a:buClrTx/>
                  <a:defRPr/>
                </a:pPr>
                <a:r>
                  <a:rPr lang="en-US" sz="788">
                    <a:solidFill>
                      <a:srgbClr val="000000"/>
                    </a:solidFill>
                    <a:latin typeface="Symbol" charset="0"/>
                    <a:cs typeface="+mn-cs"/>
                  </a:rPr>
                  <a:t>L</a:t>
                </a:r>
              </a:p>
            </p:txBody>
          </p:sp>
          <p:sp>
            <p:nvSpPr>
              <p:cNvPr id="193" name="Text Box 237">
                <a:extLst>
                  <a:ext uri="{FF2B5EF4-FFF2-40B4-BE49-F238E27FC236}">
                    <a16:creationId xmlns:a16="http://schemas.microsoft.com/office/drawing/2014/main" id="{74E71529-C1EB-3448-B321-63BB937B34FE}"/>
                  </a:ext>
                </a:extLst>
              </p:cNvPr>
              <p:cNvSpPr txBox="1">
                <a:spLocks noChangeArrowheads="1"/>
              </p:cNvSpPr>
              <p:nvPr/>
            </p:nvSpPr>
            <p:spPr bwMode="auto">
              <a:xfrm>
                <a:off x="497" y="1063"/>
                <a:ext cx="826" cy="3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fontAlgn="base">
                  <a:lnSpc>
                    <a:spcPct val="80000"/>
                  </a:lnSpc>
                  <a:spcBef>
                    <a:spcPct val="0"/>
                  </a:spcBef>
                  <a:spcAft>
                    <a:spcPct val="0"/>
                  </a:spcAft>
                  <a:buClrTx/>
                  <a:defRPr/>
                </a:pPr>
                <a:r>
                  <a:rPr lang="en-US" sz="788">
                    <a:solidFill>
                      <a:srgbClr val="000000"/>
                    </a:solidFill>
                    <a:latin typeface="Arial" charset="0"/>
                    <a:cs typeface="+mn-cs"/>
                  </a:rPr>
                  <a:t>cwnd = 1 MSS</a:t>
                </a:r>
              </a:p>
              <a:p>
                <a:pPr algn="ctr" defTabSz="685800" fontAlgn="base">
                  <a:lnSpc>
                    <a:spcPct val="80000"/>
                  </a:lnSpc>
                  <a:spcBef>
                    <a:spcPct val="0"/>
                  </a:spcBef>
                  <a:spcAft>
                    <a:spcPct val="0"/>
                  </a:spcAft>
                  <a:buClrTx/>
                  <a:defRPr/>
                </a:pPr>
                <a:r>
                  <a:rPr lang="en-US" sz="788">
                    <a:solidFill>
                      <a:srgbClr val="000000"/>
                    </a:solidFill>
                    <a:latin typeface="Arial" charset="0"/>
                    <a:cs typeface="+mn-cs"/>
                  </a:rPr>
                  <a:t>ssthresh = 64 KB</a:t>
                </a:r>
              </a:p>
              <a:p>
                <a:pPr algn="ctr" defTabSz="685800" fontAlgn="base">
                  <a:lnSpc>
                    <a:spcPct val="80000"/>
                  </a:lnSpc>
                  <a:spcBef>
                    <a:spcPct val="0"/>
                  </a:spcBef>
                  <a:spcAft>
                    <a:spcPct val="0"/>
                  </a:spcAft>
                  <a:buClrTx/>
                  <a:defRPr/>
                </a:pPr>
                <a:r>
                  <a:rPr lang="en-US" sz="788">
                    <a:solidFill>
                      <a:srgbClr val="000000"/>
                    </a:solidFill>
                    <a:latin typeface="Arial" charset="0"/>
                    <a:cs typeface="+mn-cs"/>
                  </a:rPr>
                  <a:t>dupACKcount = 0</a:t>
                </a:r>
                <a:endParaRPr lang="en-US" sz="1050">
                  <a:solidFill>
                    <a:srgbClr val="000000"/>
                  </a:solidFill>
                  <a:latin typeface="Arial" charset="0"/>
                  <a:cs typeface="+mn-cs"/>
                </a:endParaRPr>
              </a:p>
            </p:txBody>
          </p:sp>
          <p:sp>
            <p:nvSpPr>
              <p:cNvPr id="194" name="Line 238">
                <a:extLst>
                  <a:ext uri="{FF2B5EF4-FFF2-40B4-BE49-F238E27FC236}">
                    <a16:creationId xmlns:a16="http://schemas.microsoft.com/office/drawing/2014/main" id="{6EA26674-D5C9-9744-9287-ED272FC85120}"/>
                  </a:ext>
                </a:extLst>
              </p:cNvPr>
              <p:cNvSpPr>
                <a:spLocks noChangeShapeType="1"/>
              </p:cNvSpPr>
              <p:nvPr/>
            </p:nvSpPr>
            <p:spPr bwMode="auto">
              <a:xfrm>
                <a:off x="641" y="1078"/>
                <a:ext cx="53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350">
                  <a:latin typeface="Tahoma" charset="0"/>
                  <a:ea typeface="ＭＳ Ｐゴシック" charset="0"/>
                  <a:cs typeface="+mn-cs"/>
                </a:endParaRPr>
              </a:p>
            </p:txBody>
          </p:sp>
        </p:grpSp>
      </p:grpSp>
      <p:grpSp>
        <p:nvGrpSpPr>
          <p:cNvPr id="206" name="Group 255">
            <a:extLst>
              <a:ext uri="{FF2B5EF4-FFF2-40B4-BE49-F238E27FC236}">
                <a16:creationId xmlns:a16="http://schemas.microsoft.com/office/drawing/2014/main" id="{A2B043F7-099D-4D44-B22F-E06E9FF1DB1B}"/>
              </a:ext>
            </a:extLst>
          </p:cNvPr>
          <p:cNvGrpSpPr>
            <a:grpSpLocks/>
          </p:cNvGrpSpPr>
          <p:nvPr/>
        </p:nvGrpSpPr>
        <p:grpSpPr bwMode="auto">
          <a:xfrm>
            <a:off x="1803797" y="2236674"/>
            <a:ext cx="2375297" cy="984647"/>
            <a:chOff x="509" y="1766"/>
            <a:chExt cx="1995" cy="827"/>
          </a:xfrm>
        </p:grpSpPr>
        <p:pic>
          <p:nvPicPr>
            <p:cNvPr id="207" name="Picture 252">
              <a:extLst>
                <a:ext uri="{FF2B5EF4-FFF2-40B4-BE49-F238E27FC236}">
                  <a16:creationId xmlns:a16="http://schemas.microsoft.com/office/drawing/2014/main" id="{13117D26-6951-3D4A-A5F0-C71B4A0E4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09" y="1992"/>
              <a:ext cx="262"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08" name="Picture 253">
              <a:extLst>
                <a:ext uri="{FF2B5EF4-FFF2-40B4-BE49-F238E27FC236}">
                  <a16:creationId xmlns:a16="http://schemas.microsoft.com/office/drawing/2014/main" id="{DB7493BD-9E6A-CC43-BB12-1EF71B377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42" y="1766"/>
              <a:ext cx="262"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09" name="Picture 254">
              <a:extLst>
                <a:ext uri="{FF2B5EF4-FFF2-40B4-BE49-F238E27FC236}">
                  <a16:creationId xmlns:a16="http://schemas.microsoft.com/office/drawing/2014/main" id="{919A68A3-008C-A945-88F7-16E52DA21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64" y="2348"/>
              <a:ext cx="262"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210" name="Group 297">
            <a:extLst>
              <a:ext uri="{FF2B5EF4-FFF2-40B4-BE49-F238E27FC236}">
                <a16:creationId xmlns:a16="http://schemas.microsoft.com/office/drawing/2014/main" id="{439C2129-4880-6149-9CCA-EB3347A6F350}"/>
              </a:ext>
            </a:extLst>
          </p:cNvPr>
          <p:cNvGrpSpPr>
            <a:grpSpLocks/>
          </p:cNvGrpSpPr>
          <p:nvPr/>
        </p:nvGrpSpPr>
        <p:grpSpPr bwMode="auto">
          <a:xfrm>
            <a:off x="3826669" y="906746"/>
            <a:ext cx="3250406" cy="2432447"/>
            <a:chOff x="2205" y="641"/>
            <a:chExt cx="2730" cy="2043"/>
          </a:xfrm>
        </p:grpSpPr>
        <p:grpSp>
          <p:nvGrpSpPr>
            <p:cNvPr id="211" name="Group 282">
              <a:extLst>
                <a:ext uri="{FF2B5EF4-FFF2-40B4-BE49-F238E27FC236}">
                  <a16:creationId xmlns:a16="http://schemas.microsoft.com/office/drawing/2014/main" id="{6BDFE812-AF51-D241-B4AE-BA4F204E8DF8}"/>
                </a:ext>
              </a:extLst>
            </p:cNvPr>
            <p:cNvGrpSpPr>
              <a:grpSpLocks/>
            </p:cNvGrpSpPr>
            <p:nvPr/>
          </p:nvGrpSpPr>
          <p:grpSpPr bwMode="auto">
            <a:xfrm>
              <a:off x="3381" y="2381"/>
              <a:ext cx="583" cy="303"/>
              <a:chOff x="1166" y="3601"/>
              <a:chExt cx="583" cy="303"/>
            </a:xfrm>
          </p:grpSpPr>
          <p:grpSp>
            <p:nvGrpSpPr>
              <p:cNvPr id="222" name="Group 283">
                <a:extLst>
                  <a:ext uri="{FF2B5EF4-FFF2-40B4-BE49-F238E27FC236}">
                    <a16:creationId xmlns:a16="http://schemas.microsoft.com/office/drawing/2014/main" id="{82205633-61E5-A34B-80F4-B06EBB50B0C8}"/>
                  </a:ext>
                </a:extLst>
              </p:cNvPr>
              <p:cNvGrpSpPr>
                <a:grpSpLocks/>
              </p:cNvGrpSpPr>
              <p:nvPr/>
            </p:nvGrpSpPr>
            <p:grpSpPr bwMode="auto">
              <a:xfrm>
                <a:off x="1166" y="3601"/>
                <a:ext cx="583" cy="303"/>
                <a:chOff x="990" y="4570"/>
                <a:chExt cx="597" cy="380"/>
              </a:xfrm>
            </p:grpSpPr>
            <p:pic>
              <p:nvPicPr>
                <p:cNvPr id="224" name="Picture 284">
                  <a:extLst>
                    <a:ext uri="{FF2B5EF4-FFF2-40B4-BE49-F238E27FC236}">
                      <a16:creationId xmlns:a16="http://schemas.microsoft.com/office/drawing/2014/main" id="{123D55D6-C521-5C4A-A99B-9A81EB885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25" name="Rectangle 285">
                  <a:extLst>
                    <a:ext uri="{FF2B5EF4-FFF2-40B4-BE49-F238E27FC236}">
                      <a16:creationId xmlns:a16="http://schemas.microsoft.com/office/drawing/2014/main" id="{5A2AADA4-95A5-1140-A8E2-F7E1D634D77A}"/>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sp>
            <p:nvSpPr>
              <p:cNvPr id="223" name="Text Box 286">
                <a:extLst>
                  <a:ext uri="{FF2B5EF4-FFF2-40B4-BE49-F238E27FC236}">
                    <a16:creationId xmlns:a16="http://schemas.microsoft.com/office/drawing/2014/main" id="{A04DE5D7-1E27-9345-953B-F2F6817401D2}"/>
                  </a:ext>
                </a:extLst>
              </p:cNvPr>
              <p:cNvSpPr txBox="1">
                <a:spLocks noChangeArrowheads="1"/>
              </p:cNvSpPr>
              <p:nvPr/>
            </p:nvSpPr>
            <p:spPr bwMode="auto">
              <a:xfrm>
                <a:off x="1274" y="3633"/>
                <a:ext cx="397" cy="2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80000"/>
                  </a:lnSpc>
                  <a:spcBef>
                    <a:spcPct val="0"/>
                  </a:spcBef>
                  <a:spcAft>
                    <a:spcPct val="0"/>
                  </a:spcAft>
                  <a:buClrTx/>
                  <a:defRPr/>
                </a:pPr>
                <a:r>
                  <a:rPr lang="en-US" sz="900" b="1" i="1" kern="1200">
                    <a:solidFill>
                      <a:srgbClr val="3333CC"/>
                    </a:solidFill>
                    <a:latin typeface="Comic Sans MS" charset="0"/>
                    <a:cs typeface="+mn-cs"/>
                  </a:rPr>
                  <a:t>New</a:t>
                </a:r>
              </a:p>
              <a:p>
                <a:pPr algn="ctr" defTabSz="685800" eaLnBrk="0" fontAlgn="base" hangingPunct="0">
                  <a:lnSpc>
                    <a:spcPct val="80000"/>
                  </a:lnSpc>
                  <a:spcBef>
                    <a:spcPct val="0"/>
                  </a:spcBef>
                  <a:spcAft>
                    <a:spcPct val="0"/>
                  </a:spcAft>
                  <a:buClrTx/>
                  <a:defRPr/>
                </a:pPr>
                <a:r>
                  <a:rPr lang="en-US" sz="900" b="1" i="1" kern="1200">
                    <a:solidFill>
                      <a:srgbClr val="3333CC"/>
                    </a:solidFill>
                    <a:latin typeface="Comic Sans MS" charset="0"/>
                    <a:cs typeface="+mn-cs"/>
                  </a:rPr>
                  <a:t>ACK!</a:t>
                </a:r>
              </a:p>
            </p:txBody>
          </p:sp>
        </p:grpSp>
        <p:grpSp>
          <p:nvGrpSpPr>
            <p:cNvPr id="212" name="Group 287">
              <a:extLst>
                <a:ext uri="{FF2B5EF4-FFF2-40B4-BE49-F238E27FC236}">
                  <a16:creationId xmlns:a16="http://schemas.microsoft.com/office/drawing/2014/main" id="{0901017F-3507-C540-B99D-306E862349DB}"/>
                </a:ext>
              </a:extLst>
            </p:cNvPr>
            <p:cNvGrpSpPr>
              <a:grpSpLocks/>
            </p:cNvGrpSpPr>
            <p:nvPr/>
          </p:nvGrpSpPr>
          <p:grpSpPr bwMode="auto">
            <a:xfrm>
              <a:off x="2205" y="700"/>
              <a:ext cx="583" cy="303"/>
              <a:chOff x="1166" y="3601"/>
              <a:chExt cx="583" cy="303"/>
            </a:xfrm>
          </p:grpSpPr>
          <p:grpSp>
            <p:nvGrpSpPr>
              <p:cNvPr id="218" name="Group 288">
                <a:extLst>
                  <a:ext uri="{FF2B5EF4-FFF2-40B4-BE49-F238E27FC236}">
                    <a16:creationId xmlns:a16="http://schemas.microsoft.com/office/drawing/2014/main" id="{6BA56D00-0006-F044-83B1-AAE6B004468E}"/>
                  </a:ext>
                </a:extLst>
              </p:cNvPr>
              <p:cNvGrpSpPr>
                <a:grpSpLocks/>
              </p:cNvGrpSpPr>
              <p:nvPr/>
            </p:nvGrpSpPr>
            <p:grpSpPr bwMode="auto">
              <a:xfrm>
                <a:off x="1166" y="3601"/>
                <a:ext cx="583" cy="303"/>
                <a:chOff x="990" y="4570"/>
                <a:chExt cx="597" cy="380"/>
              </a:xfrm>
            </p:grpSpPr>
            <p:pic>
              <p:nvPicPr>
                <p:cNvPr id="220" name="Picture 289">
                  <a:extLst>
                    <a:ext uri="{FF2B5EF4-FFF2-40B4-BE49-F238E27FC236}">
                      <a16:creationId xmlns:a16="http://schemas.microsoft.com/office/drawing/2014/main" id="{C017D357-3300-D245-BAF6-F1F404699D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21" name="Rectangle 290">
                  <a:extLst>
                    <a:ext uri="{FF2B5EF4-FFF2-40B4-BE49-F238E27FC236}">
                      <a16:creationId xmlns:a16="http://schemas.microsoft.com/office/drawing/2014/main" id="{71EEC757-0CB1-5245-8660-0181A2DC62D4}"/>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sp>
            <p:nvSpPr>
              <p:cNvPr id="219" name="Text Box 291">
                <a:extLst>
                  <a:ext uri="{FF2B5EF4-FFF2-40B4-BE49-F238E27FC236}">
                    <a16:creationId xmlns:a16="http://schemas.microsoft.com/office/drawing/2014/main" id="{FEBEF8FC-A920-4A49-A1BF-3B6F2FA29D39}"/>
                  </a:ext>
                </a:extLst>
              </p:cNvPr>
              <p:cNvSpPr txBox="1">
                <a:spLocks noChangeArrowheads="1"/>
              </p:cNvSpPr>
              <p:nvPr/>
            </p:nvSpPr>
            <p:spPr bwMode="auto">
              <a:xfrm>
                <a:off x="1274" y="3633"/>
                <a:ext cx="397" cy="2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80000"/>
                  </a:lnSpc>
                  <a:spcBef>
                    <a:spcPct val="0"/>
                  </a:spcBef>
                  <a:spcAft>
                    <a:spcPct val="0"/>
                  </a:spcAft>
                  <a:buClrTx/>
                  <a:defRPr/>
                </a:pPr>
                <a:r>
                  <a:rPr lang="en-US" sz="900" b="1" i="1" kern="1200">
                    <a:solidFill>
                      <a:srgbClr val="3333CC"/>
                    </a:solidFill>
                    <a:latin typeface="Comic Sans MS" charset="0"/>
                    <a:cs typeface="+mn-cs"/>
                  </a:rPr>
                  <a:t>New</a:t>
                </a:r>
              </a:p>
              <a:p>
                <a:pPr algn="ctr" defTabSz="685800" eaLnBrk="0" fontAlgn="base" hangingPunct="0">
                  <a:lnSpc>
                    <a:spcPct val="80000"/>
                  </a:lnSpc>
                  <a:spcBef>
                    <a:spcPct val="0"/>
                  </a:spcBef>
                  <a:spcAft>
                    <a:spcPct val="0"/>
                  </a:spcAft>
                  <a:buClrTx/>
                  <a:defRPr/>
                </a:pPr>
                <a:r>
                  <a:rPr lang="en-US" sz="900" b="1" i="1" kern="1200">
                    <a:solidFill>
                      <a:srgbClr val="3333CC"/>
                    </a:solidFill>
                    <a:latin typeface="Comic Sans MS" charset="0"/>
                    <a:cs typeface="+mn-cs"/>
                  </a:rPr>
                  <a:t>ACK!</a:t>
                </a:r>
              </a:p>
            </p:txBody>
          </p:sp>
        </p:grpSp>
        <p:grpSp>
          <p:nvGrpSpPr>
            <p:cNvPr id="213" name="Group 292">
              <a:extLst>
                <a:ext uri="{FF2B5EF4-FFF2-40B4-BE49-F238E27FC236}">
                  <a16:creationId xmlns:a16="http://schemas.microsoft.com/office/drawing/2014/main" id="{2201CF4D-D367-D544-9B09-D38B651E98BE}"/>
                </a:ext>
              </a:extLst>
            </p:cNvPr>
            <p:cNvGrpSpPr>
              <a:grpSpLocks/>
            </p:cNvGrpSpPr>
            <p:nvPr/>
          </p:nvGrpSpPr>
          <p:grpSpPr bwMode="auto">
            <a:xfrm>
              <a:off x="4352" y="641"/>
              <a:ext cx="583" cy="303"/>
              <a:chOff x="1166" y="3601"/>
              <a:chExt cx="583" cy="303"/>
            </a:xfrm>
          </p:grpSpPr>
          <p:grpSp>
            <p:nvGrpSpPr>
              <p:cNvPr id="214" name="Group 293">
                <a:extLst>
                  <a:ext uri="{FF2B5EF4-FFF2-40B4-BE49-F238E27FC236}">
                    <a16:creationId xmlns:a16="http://schemas.microsoft.com/office/drawing/2014/main" id="{255AC563-CE69-7346-8853-7B52DB2C3916}"/>
                  </a:ext>
                </a:extLst>
              </p:cNvPr>
              <p:cNvGrpSpPr>
                <a:grpSpLocks/>
              </p:cNvGrpSpPr>
              <p:nvPr/>
            </p:nvGrpSpPr>
            <p:grpSpPr bwMode="auto">
              <a:xfrm>
                <a:off x="1166" y="3601"/>
                <a:ext cx="583" cy="303"/>
                <a:chOff x="990" y="4570"/>
                <a:chExt cx="597" cy="380"/>
              </a:xfrm>
            </p:grpSpPr>
            <p:pic>
              <p:nvPicPr>
                <p:cNvPr id="216" name="Picture 294">
                  <a:extLst>
                    <a:ext uri="{FF2B5EF4-FFF2-40B4-BE49-F238E27FC236}">
                      <a16:creationId xmlns:a16="http://schemas.microsoft.com/office/drawing/2014/main" id="{3CFEE67E-B886-8D4D-9258-34C8D95DCD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17" name="Rectangle 295">
                  <a:extLst>
                    <a:ext uri="{FF2B5EF4-FFF2-40B4-BE49-F238E27FC236}">
                      <a16:creationId xmlns:a16="http://schemas.microsoft.com/office/drawing/2014/main" id="{E84E7D88-9214-BA40-BC66-CD8AA28583A0}"/>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sp>
            <p:nvSpPr>
              <p:cNvPr id="215" name="Text Box 296">
                <a:extLst>
                  <a:ext uri="{FF2B5EF4-FFF2-40B4-BE49-F238E27FC236}">
                    <a16:creationId xmlns:a16="http://schemas.microsoft.com/office/drawing/2014/main" id="{C078F33E-5513-B743-BE29-CF96B31ECD31}"/>
                  </a:ext>
                </a:extLst>
              </p:cNvPr>
              <p:cNvSpPr txBox="1">
                <a:spLocks noChangeArrowheads="1"/>
              </p:cNvSpPr>
              <p:nvPr/>
            </p:nvSpPr>
            <p:spPr bwMode="auto">
              <a:xfrm>
                <a:off x="1274" y="3633"/>
                <a:ext cx="397" cy="2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80000"/>
                  </a:lnSpc>
                  <a:spcBef>
                    <a:spcPct val="0"/>
                  </a:spcBef>
                  <a:spcAft>
                    <a:spcPct val="0"/>
                  </a:spcAft>
                  <a:buClrTx/>
                  <a:defRPr/>
                </a:pPr>
                <a:r>
                  <a:rPr lang="en-US" sz="900" b="1" i="1" kern="1200">
                    <a:solidFill>
                      <a:srgbClr val="3333CC"/>
                    </a:solidFill>
                    <a:latin typeface="Comic Sans MS" charset="0"/>
                    <a:cs typeface="+mn-cs"/>
                  </a:rPr>
                  <a:t>New</a:t>
                </a:r>
              </a:p>
              <a:p>
                <a:pPr algn="ctr" defTabSz="685800" eaLnBrk="0" fontAlgn="base" hangingPunct="0">
                  <a:lnSpc>
                    <a:spcPct val="80000"/>
                  </a:lnSpc>
                  <a:spcBef>
                    <a:spcPct val="0"/>
                  </a:spcBef>
                  <a:spcAft>
                    <a:spcPct val="0"/>
                  </a:spcAft>
                  <a:buClrTx/>
                  <a:defRPr/>
                </a:pPr>
                <a:r>
                  <a:rPr lang="en-US" sz="900" b="1" i="1" kern="1200">
                    <a:solidFill>
                      <a:srgbClr val="3333CC"/>
                    </a:solidFill>
                    <a:latin typeface="Comic Sans MS" charset="0"/>
                    <a:cs typeface="+mn-cs"/>
                  </a:rPr>
                  <a:t>ACK!</a:t>
                </a:r>
              </a:p>
            </p:txBody>
          </p:sp>
        </p:grpSp>
      </p:grpSp>
      <p:sp>
        <p:nvSpPr>
          <p:cNvPr id="109" name="Slide Number Placeholder 2">
            <a:extLst>
              <a:ext uri="{FF2B5EF4-FFF2-40B4-BE49-F238E27FC236}">
                <a16:creationId xmlns:a16="http://schemas.microsoft.com/office/drawing/2014/main" id="{C089E069-434F-034B-BDE6-6D2F3D363D02}"/>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124</a:t>
            </a:fld>
            <a:endParaRPr lang="en-US" dirty="0"/>
          </a:p>
        </p:txBody>
      </p:sp>
    </p:spTree>
    <p:extLst>
      <p:ext uri="{BB962C8B-B14F-4D97-AF65-F5344CB8AC3E}">
        <p14:creationId xmlns:p14="http://schemas.microsoft.com/office/powerpoint/2010/main" val="345404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dissolve">
                                      <p:cBhvr>
                                        <p:cTn id="7" dur="500"/>
                                        <p:tgtEl>
                                          <p:spTgt spid="1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wipe(left)">
                                      <p:cBhvr>
                                        <p:cTn id="12" dur="500"/>
                                        <p:tgtEl>
                                          <p:spTgt spid="1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dissolve">
                                      <p:cBhvr>
                                        <p:cTn id="17" dur="50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wipe(right)">
                                      <p:cBhvr>
                                        <p:cTn id="22" dur="500"/>
                                        <p:tgtEl>
                                          <p:spTgt spid="1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69"/>
                                        </p:tgtEl>
                                        <p:attrNameLst>
                                          <p:attrName>style.visibility</p:attrName>
                                        </p:attrNameLst>
                                      </p:cBhvr>
                                      <p:to>
                                        <p:strVal val="visible"/>
                                      </p:to>
                                    </p:set>
                                    <p:animEffect transition="in" filter="wipe(up)">
                                      <p:cBhvr>
                                        <p:cTn id="27" dur="500"/>
                                        <p:tgtEl>
                                          <p:spTgt spid="16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4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wipe(left)">
                                      <p:cBhvr>
                                        <p:cTn id="36" dur="500"/>
                                        <p:tgtEl>
                                          <p:spTgt spid="17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dissolve">
                                      <p:cBhvr>
                                        <p:cTn id="41" dur="500"/>
                                        <p:tgtEl>
                                          <p:spTgt spid="15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0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210"/>
                                        </p:tgtEl>
                                        <p:attrNameLst>
                                          <p:attrName>style.visibility</p:attrName>
                                        </p:attrNameLst>
                                      </p:cBhvr>
                                      <p:to>
                                        <p:strVal val="visible"/>
                                      </p:to>
                                    </p:set>
                                    <p:animEffect transition="in" filter="dissolve">
                                      <p:cBhvr>
                                        <p:cTn id="50"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07715"/>
            <a:ext cx="8544983" cy="670967"/>
          </a:xfrm>
        </p:spPr>
        <p:txBody>
          <a:bodyPr>
            <a:normAutofit fontScale="90000"/>
          </a:bodyPr>
          <a:lstStyle/>
          <a:p>
            <a:r>
              <a:rPr lang="en-US" sz="3600" dirty="0"/>
              <a:t>TCP CUBIC</a:t>
            </a:r>
            <a:endParaRPr lang="en-US" dirty="0"/>
          </a:p>
        </p:txBody>
      </p:sp>
      <p:sp>
        <p:nvSpPr>
          <p:cNvPr id="110" name="Rectangle 3">
            <a:extLst>
              <a:ext uri="{FF2B5EF4-FFF2-40B4-BE49-F238E27FC236}">
                <a16:creationId xmlns:a16="http://schemas.microsoft.com/office/drawing/2014/main" id="{2AE4693F-64D3-B14E-9E64-AAA80AA8953E}"/>
              </a:ext>
            </a:extLst>
          </p:cNvPr>
          <p:cNvSpPr txBox="1">
            <a:spLocks noChangeArrowheads="1"/>
          </p:cNvSpPr>
          <p:nvPr/>
        </p:nvSpPr>
        <p:spPr>
          <a:xfrm>
            <a:off x="599017" y="981075"/>
            <a:ext cx="8373095" cy="348615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5281" indent="-247650"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Is there a better way than AIMD to “probe” for usable bandwidth?</a:t>
            </a:r>
          </a:p>
          <a:p>
            <a:pPr marL="97631" indent="0" defTabSz="685800">
              <a:spcBef>
                <a:spcPts val="750"/>
              </a:spcBef>
              <a:buNone/>
              <a:defRPr/>
            </a:pPr>
            <a:endParaRPr lang="en-US" altLang="en-US" sz="2100" dirty="0">
              <a:solidFill>
                <a:prstClr val="black"/>
              </a:solidFill>
              <a:latin typeface="Calibri" panose="020F0502020204030204"/>
              <a:ea typeface="ＭＳ Ｐゴシック" panose="020B0600070205080204" pitchFamily="34" charset="-128"/>
            </a:endParaRPr>
          </a:p>
        </p:txBody>
      </p:sp>
      <p:grpSp>
        <p:nvGrpSpPr>
          <p:cNvPr id="23" name="Group 35">
            <a:extLst>
              <a:ext uri="{FF2B5EF4-FFF2-40B4-BE49-F238E27FC236}">
                <a16:creationId xmlns:a16="http://schemas.microsoft.com/office/drawing/2014/main" id="{2EE3D2DA-7F9E-9E46-80D1-0D5CDE4F3F61}"/>
              </a:ext>
            </a:extLst>
          </p:cNvPr>
          <p:cNvGrpSpPr>
            <a:grpSpLocks/>
          </p:cNvGrpSpPr>
          <p:nvPr/>
        </p:nvGrpSpPr>
        <p:grpSpPr bwMode="auto">
          <a:xfrm>
            <a:off x="1090550" y="3227239"/>
            <a:ext cx="4561285" cy="1498997"/>
            <a:chOff x="73" y="2432"/>
            <a:chExt cx="3831" cy="1259"/>
          </a:xfrm>
        </p:grpSpPr>
        <p:sp>
          <p:nvSpPr>
            <p:cNvPr id="24" name="Freeform 26">
              <a:extLst>
                <a:ext uri="{FF2B5EF4-FFF2-40B4-BE49-F238E27FC236}">
                  <a16:creationId xmlns:a16="http://schemas.microsoft.com/office/drawing/2014/main" id="{008B621F-0741-614A-8345-244B5DFC93FB}"/>
                </a:ext>
              </a:extLst>
            </p:cNvPr>
            <p:cNvSpPr>
              <a:spLocks/>
            </p:cNvSpPr>
            <p:nvPr/>
          </p:nvSpPr>
          <p:spPr bwMode="auto">
            <a:xfrm>
              <a:off x="678" y="2556"/>
              <a:ext cx="3226" cy="579"/>
            </a:xfrm>
            <a:custGeom>
              <a:avLst/>
              <a:gdLst>
                <a:gd name="T0" fmla="*/ 0 w 2481"/>
                <a:gd name="T1" fmla="*/ 573 h 579"/>
                <a:gd name="T2" fmla="*/ 414 w 2481"/>
                <a:gd name="T3" fmla="*/ 18 h 579"/>
                <a:gd name="T4" fmla="*/ 414 w 2481"/>
                <a:gd name="T5" fmla="*/ 579 h 579"/>
                <a:gd name="T6" fmla="*/ 819 w 2481"/>
                <a:gd name="T7" fmla="*/ 18 h 579"/>
                <a:gd name="T8" fmla="*/ 825 w 2481"/>
                <a:gd name="T9" fmla="*/ 579 h 579"/>
                <a:gd name="T10" fmla="*/ 1245 w 2481"/>
                <a:gd name="T11" fmla="*/ 15 h 579"/>
                <a:gd name="T12" fmla="*/ 1245 w 2481"/>
                <a:gd name="T13" fmla="*/ 576 h 579"/>
                <a:gd name="T14" fmla="*/ 1647 w 2481"/>
                <a:gd name="T15" fmla="*/ 6 h 579"/>
                <a:gd name="T16" fmla="*/ 1647 w 2481"/>
                <a:gd name="T17" fmla="*/ 570 h 579"/>
                <a:gd name="T18" fmla="*/ 2064 w 2481"/>
                <a:gd name="T19" fmla="*/ 6 h 579"/>
                <a:gd name="T20" fmla="*/ 2064 w 2481"/>
                <a:gd name="T21" fmla="*/ 564 h 579"/>
                <a:gd name="T22" fmla="*/ 2481 w 2481"/>
                <a:gd name="T23" fmla="*/ 0 h 5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1" h="579">
                  <a:moveTo>
                    <a:pt x="0" y="573"/>
                  </a:moveTo>
                  <a:lnTo>
                    <a:pt x="414" y="18"/>
                  </a:lnTo>
                  <a:lnTo>
                    <a:pt x="414" y="579"/>
                  </a:lnTo>
                  <a:lnTo>
                    <a:pt x="819" y="18"/>
                  </a:lnTo>
                  <a:lnTo>
                    <a:pt x="825" y="579"/>
                  </a:lnTo>
                  <a:lnTo>
                    <a:pt x="1245" y="15"/>
                  </a:lnTo>
                  <a:lnTo>
                    <a:pt x="1245" y="576"/>
                  </a:lnTo>
                  <a:lnTo>
                    <a:pt x="1647" y="6"/>
                  </a:lnTo>
                  <a:lnTo>
                    <a:pt x="1647" y="570"/>
                  </a:lnTo>
                  <a:lnTo>
                    <a:pt x="2064" y="6"/>
                  </a:lnTo>
                  <a:lnTo>
                    <a:pt x="2064" y="564"/>
                  </a:lnTo>
                  <a:lnTo>
                    <a:pt x="2481" y="0"/>
                  </a:ln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25" name="Line 28">
              <a:extLst>
                <a:ext uri="{FF2B5EF4-FFF2-40B4-BE49-F238E27FC236}">
                  <a16:creationId xmlns:a16="http://schemas.microsoft.com/office/drawing/2014/main" id="{ED570B43-3E78-854A-8D18-447961831ECA}"/>
                </a:ext>
              </a:extLst>
            </p:cNvPr>
            <p:cNvSpPr>
              <a:spLocks noChangeShapeType="1"/>
            </p:cNvSpPr>
            <p:nvPr/>
          </p:nvSpPr>
          <p:spPr bwMode="auto">
            <a:xfrm>
              <a:off x="675" y="3685"/>
              <a:ext cx="267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26" name="Line 29">
              <a:extLst>
                <a:ext uri="{FF2B5EF4-FFF2-40B4-BE49-F238E27FC236}">
                  <a16:creationId xmlns:a16="http://schemas.microsoft.com/office/drawing/2014/main" id="{71D85BF0-E5F9-D942-8A3A-EA9F3DC864F7}"/>
                </a:ext>
              </a:extLst>
            </p:cNvPr>
            <p:cNvSpPr>
              <a:spLocks noChangeShapeType="1"/>
            </p:cNvSpPr>
            <p:nvPr/>
          </p:nvSpPr>
          <p:spPr bwMode="auto">
            <a:xfrm>
              <a:off x="682" y="2432"/>
              <a:ext cx="0" cy="1259"/>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27" name="Line 31">
              <a:extLst>
                <a:ext uri="{FF2B5EF4-FFF2-40B4-BE49-F238E27FC236}">
                  <a16:creationId xmlns:a16="http://schemas.microsoft.com/office/drawing/2014/main" id="{EBA91A7D-5FB0-5C49-9AF7-EE6BBAE60D9D}"/>
                </a:ext>
              </a:extLst>
            </p:cNvPr>
            <p:cNvSpPr>
              <a:spLocks noChangeShapeType="1"/>
            </p:cNvSpPr>
            <p:nvPr/>
          </p:nvSpPr>
          <p:spPr bwMode="auto">
            <a:xfrm>
              <a:off x="606" y="2571"/>
              <a:ext cx="7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28" name="Line 32">
              <a:extLst>
                <a:ext uri="{FF2B5EF4-FFF2-40B4-BE49-F238E27FC236}">
                  <a16:creationId xmlns:a16="http://schemas.microsoft.com/office/drawing/2014/main" id="{813289F2-8CBC-7A4B-8370-DD758C216957}"/>
                </a:ext>
              </a:extLst>
            </p:cNvPr>
            <p:cNvSpPr>
              <a:spLocks noChangeShapeType="1"/>
            </p:cNvSpPr>
            <p:nvPr/>
          </p:nvSpPr>
          <p:spPr bwMode="auto">
            <a:xfrm>
              <a:off x="606" y="3117"/>
              <a:ext cx="7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29" name="Text Box 33">
              <a:extLst>
                <a:ext uri="{FF2B5EF4-FFF2-40B4-BE49-F238E27FC236}">
                  <a16:creationId xmlns:a16="http://schemas.microsoft.com/office/drawing/2014/main" id="{82E5BF58-0D1F-F545-B808-E4AEA3158300}"/>
                </a:ext>
              </a:extLst>
            </p:cNvPr>
            <p:cNvSpPr txBox="1">
              <a:spLocks noChangeArrowheads="1"/>
            </p:cNvSpPr>
            <p:nvPr/>
          </p:nvSpPr>
          <p:spPr bwMode="auto">
            <a:xfrm>
              <a:off x="171" y="2437"/>
              <a:ext cx="434"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200" kern="1200" dirty="0" err="1">
                  <a:solidFill>
                    <a:prstClr val="black"/>
                  </a:solidFill>
                  <a:cs typeface="+mn-cs"/>
                </a:rPr>
                <a:t>W</a:t>
              </a:r>
              <a:r>
                <a:rPr lang="en-US" sz="1200" kern="1200" baseline="-25000" dirty="0" err="1">
                  <a:solidFill>
                    <a:prstClr val="black"/>
                  </a:solidFill>
                  <a:cs typeface="+mn-cs"/>
                </a:rPr>
                <a:t>max</a:t>
              </a:r>
              <a:endParaRPr lang="en-US" sz="1200" kern="1200" baseline="-25000" dirty="0">
                <a:solidFill>
                  <a:prstClr val="black"/>
                </a:solidFill>
                <a:cs typeface="+mn-cs"/>
              </a:endParaRPr>
            </a:p>
          </p:txBody>
        </p:sp>
        <p:sp>
          <p:nvSpPr>
            <p:cNvPr id="30" name="Text Box 34">
              <a:extLst>
                <a:ext uri="{FF2B5EF4-FFF2-40B4-BE49-F238E27FC236}">
                  <a16:creationId xmlns:a16="http://schemas.microsoft.com/office/drawing/2014/main" id="{75DD065B-3352-E04F-8C6B-CE0E8FB52773}"/>
                </a:ext>
              </a:extLst>
            </p:cNvPr>
            <p:cNvSpPr txBox="1">
              <a:spLocks noChangeArrowheads="1"/>
            </p:cNvSpPr>
            <p:nvPr/>
          </p:nvSpPr>
          <p:spPr bwMode="auto">
            <a:xfrm>
              <a:off x="73" y="2971"/>
              <a:ext cx="554"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200" kern="1200" dirty="0" err="1">
                  <a:solidFill>
                    <a:prstClr val="black"/>
                  </a:solidFill>
                  <a:cs typeface="+mn-cs"/>
                </a:rPr>
                <a:t>W</a:t>
              </a:r>
              <a:r>
                <a:rPr lang="en-US" sz="1200" kern="1200" baseline="-25000" dirty="0" err="1">
                  <a:solidFill>
                    <a:prstClr val="black"/>
                  </a:solidFill>
                  <a:cs typeface="+mn-cs"/>
                </a:rPr>
                <a:t>max</a:t>
              </a:r>
              <a:r>
                <a:rPr lang="en-US" sz="1200" kern="1200" dirty="0">
                  <a:solidFill>
                    <a:prstClr val="black"/>
                  </a:solidFill>
                  <a:cs typeface="+mn-cs"/>
                </a:rPr>
                <a:t>/2</a:t>
              </a:r>
            </a:p>
          </p:txBody>
        </p:sp>
      </p:grpSp>
      <p:grpSp>
        <p:nvGrpSpPr>
          <p:cNvPr id="7" name="Group 6">
            <a:extLst>
              <a:ext uri="{FF2B5EF4-FFF2-40B4-BE49-F238E27FC236}">
                <a16:creationId xmlns:a16="http://schemas.microsoft.com/office/drawing/2014/main" id="{2C810967-8AFF-0B44-9DE4-94FCCECFF888}"/>
              </a:ext>
            </a:extLst>
          </p:cNvPr>
          <p:cNvGrpSpPr/>
          <p:nvPr/>
        </p:nvGrpSpPr>
        <p:grpSpPr>
          <a:xfrm>
            <a:off x="1820404" y="3392735"/>
            <a:ext cx="631631" cy="638981"/>
            <a:chOff x="4111628" y="4803047"/>
            <a:chExt cx="842174" cy="851974"/>
          </a:xfrm>
        </p:grpSpPr>
        <p:sp>
          <p:nvSpPr>
            <p:cNvPr id="36" name="Freeform 35">
              <a:extLst>
                <a:ext uri="{FF2B5EF4-FFF2-40B4-BE49-F238E27FC236}">
                  <a16:creationId xmlns:a16="http://schemas.microsoft.com/office/drawing/2014/main" id="{2B00668C-21E8-A34C-BCF7-F1A69DC1ECC3}"/>
                </a:ext>
              </a:extLst>
            </p:cNvPr>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algn="ctr" defTabSz="342900">
                <a:buClrTx/>
                <a:defRPr/>
              </a:pPr>
              <a:endParaRPr lang="en-US" sz="1350">
                <a:solidFill>
                  <a:prstClr val="black"/>
                </a:solidFill>
                <a:latin typeface="Calibri"/>
                <a:ea typeface="+mn-ea"/>
                <a:cs typeface="+mn-cs"/>
              </a:endParaRPr>
            </a:p>
          </p:txBody>
        </p:sp>
        <p:cxnSp>
          <p:nvCxnSpPr>
            <p:cNvPr id="5" name="Straight Connector 4">
              <a:extLst>
                <a:ext uri="{FF2B5EF4-FFF2-40B4-BE49-F238E27FC236}">
                  <a16:creationId xmlns:a16="http://schemas.microsoft.com/office/drawing/2014/main" id="{54D3782B-C45F-4C4D-A0C1-5C619374C102}"/>
                </a:ext>
              </a:extLst>
            </p:cNvPr>
            <p:cNvCxnSpPr>
              <a:cxnSpLocks/>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7D9A4487-C820-ED4F-B12B-B1BCD661A2B6}"/>
              </a:ext>
            </a:extLst>
          </p:cNvPr>
          <p:cNvGrpSpPr/>
          <p:nvPr/>
        </p:nvGrpSpPr>
        <p:grpSpPr>
          <a:xfrm>
            <a:off x="5934837" y="3219830"/>
            <a:ext cx="2287942" cy="1056268"/>
            <a:chOff x="7913115" y="4572506"/>
            <a:chExt cx="3050589" cy="1408356"/>
          </a:xfrm>
        </p:grpSpPr>
        <p:cxnSp>
          <p:nvCxnSpPr>
            <p:cNvPr id="10" name="Straight Connector 9">
              <a:extLst>
                <a:ext uri="{FF2B5EF4-FFF2-40B4-BE49-F238E27FC236}">
                  <a16:creationId xmlns:a16="http://schemas.microsoft.com/office/drawing/2014/main" id="{8E3D1EF1-17F7-B044-80E7-5A8DA0D55C49}"/>
                </a:ext>
              </a:extLst>
            </p:cNvPr>
            <p:cNvCxnSpPr/>
            <p:nvPr/>
          </p:nvCxnSpPr>
          <p:spPr>
            <a:xfrm>
              <a:off x="7913115" y="4779235"/>
              <a:ext cx="8662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F42C75B-407D-DB40-8FEF-4D1FACF6CEC7}"/>
                </a:ext>
              </a:extLst>
            </p:cNvPr>
            <p:cNvCxnSpPr/>
            <p:nvPr/>
          </p:nvCxnSpPr>
          <p:spPr>
            <a:xfrm>
              <a:off x="7913115" y="5243961"/>
              <a:ext cx="866274" cy="0"/>
            </a:xfrm>
            <a:prstGeom prst="line">
              <a:avLst/>
            </a:prstGeom>
            <a:ln w="38100">
              <a:solidFill>
                <a:srgbClr val="0000A3"/>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B84D5C4-4382-0A4A-BF0E-103C112E7062}"/>
                </a:ext>
              </a:extLst>
            </p:cNvPr>
            <p:cNvSpPr txBox="1"/>
            <p:nvPr/>
          </p:nvSpPr>
          <p:spPr>
            <a:xfrm>
              <a:off x="8779390" y="4572506"/>
              <a:ext cx="1243931" cy="400109"/>
            </a:xfrm>
            <a:prstGeom prst="rect">
              <a:avLst/>
            </a:prstGeom>
            <a:noFill/>
          </p:spPr>
          <p:txBody>
            <a:bodyPr wrap="none" rtlCol="0">
              <a:spAutoFit/>
            </a:bodyPr>
            <a:lstStyle/>
            <a:p>
              <a:pPr defTabSz="685800">
                <a:buClrTx/>
                <a:defRPr/>
              </a:pPr>
              <a:r>
                <a:rPr lang="en-US" sz="1350" kern="1200" dirty="0">
                  <a:solidFill>
                    <a:prstClr val="black"/>
                  </a:solidFill>
                  <a:latin typeface="Calibri" panose="020F0502020204030204"/>
                  <a:ea typeface="+mn-ea"/>
                  <a:cs typeface="+mn-cs"/>
                </a:rPr>
                <a:t>classic TCP</a:t>
              </a:r>
            </a:p>
          </p:txBody>
        </p:sp>
        <p:sp>
          <p:nvSpPr>
            <p:cNvPr id="61" name="TextBox 60">
              <a:extLst>
                <a:ext uri="{FF2B5EF4-FFF2-40B4-BE49-F238E27FC236}">
                  <a16:creationId xmlns:a16="http://schemas.microsoft.com/office/drawing/2014/main" id="{C78FB066-FD15-2E4D-B3E8-33A0CDF65C20}"/>
                </a:ext>
              </a:extLst>
            </p:cNvPr>
            <p:cNvSpPr txBox="1"/>
            <p:nvPr/>
          </p:nvSpPr>
          <p:spPr>
            <a:xfrm>
              <a:off x="8779390" y="5109855"/>
              <a:ext cx="2184314" cy="871007"/>
            </a:xfrm>
            <a:prstGeom prst="rect">
              <a:avLst/>
            </a:prstGeom>
            <a:noFill/>
          </p:spPr>
          <p:txBody>
            <a:bodyPr wrap="square" rtlCol="0">
              <a:spAutoFit/>
            </a:bodyPr>
            <a:lstStyle/>
            <a:p>
              <a:pPr defTabSz="685800">
                <a:lnSpc>
                  <a:spcPct val="90000"/>
                </a:lnSpc>
                <a:buClrTx/>
                <a:defRPr/>
              </a:pPr>
              <a:r>
                <a:rPr lang="en-US" sz="1350" kern="1200" dirty="0">
                  <a:solidFill>
                    <a:prstClr val="black"/>
                  </a:solidFill>
                  <a:latin typeface="Calibri" panose="020F0502020204030204"/>
                  <a:ea typeface="+mn-ea"/>
                  <a:cs typeface="+mn-cs"/>
                </a:rPr>
                <a:t>TCP CUBIC - higher throughput in this example</a:t>
              </a:r>
            </a:p>
          </p:txBody>
        </p:sp>
      </p:grpSp>
      <p:sp>
        <p:nvSpPr>
          <p:cNvPr id="62" name="Rectangle 3">
            <a:extLst>
              <a:ext uri="{FF2B5EF4-FFF2-40B4-BE49-F238E27FC236}">
                <a16:creationId xmlns:a16="http://schemas.microsoft.com/office/drawing/2014/main" id="{F1B09B2C-5BFF-124C-8873-2D5A5004479A}"/>
              </a:ext>
            </a:extLst>
          </p:cNvPr>
          <p:cNvSpPr txBox="1">
            <a:spLocks noChangeArrowheads="1"/>
          </p:cNvSpPr>
          <p:nvPr/>
        </p:nvSpPr>
        <p:spPr>
          <a:xfrm>
            <a:off x="599017" y="1340534"/>
            <a:ext cx="8373095" cy="348615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5281" indent="-247650"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Insight/intuition: </a:t>
            </a:r>
          </a:p>
          <a:p>
            <a:pPr marL="521494" lvl="1" indent="-173831" defTabSz="685800">
              <a:spcBef>
                <a:spcPts val="375"/>
              </a:spcBef>
              <a:defRPr/>
            </a:pPr>
            <a:r>
              <a:rPr lang="en-US" altLang="en-US" sz="1800" dirty="0" err="1">
                <a:solidFill>
                  <a:prstClr val="black"/>
                </a:solidFill>
                <a:latin typeface="Calibri" panose="020F0502020204030204"/>
                <a:ea typeface="ＭＳ Ｐゴシック" panose="020B0600070205080204" pitchFamily="34" charset="-128"/>
              </a:rPr>
              <a:t>W</a:t>
            </a:r>
            <a:r>
              <a:rPr lang="en-US" altLang="en-US" sz="1800" baseline="-25000" dirty="0" err="1">
                <a:solidFill>
                  <a:prstClr val="black"/>
                </a:solidFill>
                <a:latin typeface="Calibri" panose="020F0502020204030204"/>
                <a:ea typeface="ＭＳ Ｐゴシック" panose="020B0600070205080204" pitchFamily="34" charset="-128"/>
              </a:rPr>
              <a:t>max</a:t>
            </a:r>
            <a:r>
              <a:rPr lang="en-US" altLang="en-US" sz="1800" dirty="0">
                <a:solidFill>
                  <a:prstClr val="black"/>
                </a:solidFill>
                <a:latin typeface="Calibri" panose="020F0502020204030204"/>
                <a:ea typeface="ＭＳ Ｐゴシック" panose="020B0600070205080204" pitchFamily="34" charset="-128"/>
              </a:rPr>
              <a:t>: sending rate at which congestion loss was detected</a:t>
            </a:r>
          </a:p>
          <a:p>
            <a:pPr marL="521494" lvl="1" indent="-173831" defTabSz="685800">
              <a:spcBef>
                <a:spcPts val="375"/>
              </a:spcBef>
              <a:defRPr/>
            </a:pPr>
            <a:r>
              <a:rPr lang="en-US" altLang="en-US" sz="1800" dirty="0">
                <a:solidFill>
                  <a:prstClr val="black"/>
                </a:solidFill>
                <a:latin typeface="Calibri" panose="020F0502020204030204"/>
                <a:ea typeface="ＭＳ Ｐゴシック" panose="020B0600070205080204" pitchFamily="34" charset="-128"/>
              </a:rPr>
              <a:t>congestion state of bottleneck link probably (?) hasn’t changed much</a:t>
            </a:r>
          </a:p>
          <a:p>
            <a:pPr marL="97631" indent="0" defTabSz="685800">
              <a:spcBef>
                <a:spcPts val="750"/>
              </a:spcBef>
              <a:buNone/>
              <a:defRPr/>
            </a:pPr>
            <a:endParaRPr lang="en-US" altLang="en-US" sz="2100" dirty="0">
              <a:solidFill>
                <a:prstClr val="black"/>
              </a:solidFill>
              <a:latin typeface="Calibri" panose="020F0502020204030204"/>
              <a:ea typeface="ＭＳ Ｐゴシック" panose="020B0600070205080204" pitchFamily="34" charset="-128"/>
            </a:endParaRPr>
          </a:p>
        </p:txBody>
      </p:sp>
      <p:grpSp>
        <p:nvGrpSpPr>
          <p:cNvPr id="37" name="Group 36">
            <a:extLst>
              <a:ext uri="{FF2B5EF4-FFF2-40B4-BE49-F238E27FC236}">
                <a16:creationId xmlns:a16="http://schemas.microsoft.com/office/drawing/2014/main" id="{EA8CEDAB-74CD-5045-B220-F3B6A30DE234}"/>
              </a:ext>
            </a:extLst>
          </p:cNvPr>
          <p:cNvGrpSpPr/>
          <p:nvPr/>
        </p:nvGrpSpPr>
        <p:grpSpPr>
          <a:xfrm>
            <a:off x="2451130" y="3385687"/>
            <a:ext cx="3197591" cy="661520"/>
            <a:chOff x="4952595" y="4780948"/>
            <a:chExt cx="4263455" cy="882027"/>
          </a:xfrm>
        </p:grpSpPr>
        <p:grpSp>
          <p:nvGrpSpPr>
            <p:cNvPr id="39" name="Group 38">
              <a:extLst>
                <a:ext uri="{FF2B5EF4-FFF2-40B4-BE49-F238E27FC236}">
                  <a16:creationId xmlns:a16="http://schemas.microsoft.com/office/drawing/2014/main" id="{9998D466-ABA6-9748-B0B7-3CDDC71A2EE6}"/>
                </a:ext>
              </a:extLst>
            </p:cNvPr>
            <p:cNvGrpSpPr/>
            <p:nvPr/>
          </p:nvGrpSpPr>
          <p:grpSpPr>
            <a:xfrm>
              <a:off x="4952595" y="4811001"/>
              <a:ext cx="842174" cy="851974"/>
              <a:chOff x="4111628" y="4803047"/>
              <a:chExt cx="842174" cy="851974"/>
            </a:xfrm>
          </p:grpSpPr>
          <p:sp>
            <p:nvSpPr>
              <p:cNvPr id="66" name="Freeform 65">
                <a:extLst>
                  <a:ext uri="{FF2B5EF4-FFF2-40B4-BE49-F238E27FC236}">
                    <a16:creationId xmlns:a16="http://schemas.microsoft.com/office/drawing/2014/main" id="{B1533BBF-34AE-D045-87C4-BF94B61A8021}"/>
                  </a:ext>
                </a:extLst>
              </p:cNvPr>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algn="ctr" defTabSz="342900">
                  <a:buClrTx/>
                  <a:defRPr/>
                </a:pPr>
                <a:endParaRPr lang="en-US" sz="1350">
                  <a:solidFill>
                    <a:prstClr val="black"/>
                  </a:solidFill>
                  <a:latin typeface="Calibri"/>
                  <a:ea typeface="+mn-ea"/>
                  <a:cs typeface="+mn-cs"/>
                </a:endParaRPr>
              </a:p>
            </p:txBody>
          </p:sp>
          <p:cxnSp>
            <p:nvCxnSpPr>
              <p:cNvPr id="67" name="Straight Connector 66">
                <a:extLst>
                  <a:ext uri="{FF2B5EF4-FFF2-40B4-BE49-F238E27FC236}">
                    <a16:creationId xmlns:a16="http://schemas.microsoft.com/office/drawing/2014/main" id="{1F8A69D2-1AFF-CA43-A164-55CE61810D68}"/>
                  </a:ext>
                </a:extLst>
              </p:cNvPr>
              <p:cNvCxnSpPr>
                <a:cxnSpLocks/>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8341D802-81CF-4E46-9220-44B0752C28D7}"/>
                </a:ext>
              </a:extLst>
            </p:cNvPr>
            <p:cNvGrpSpPr/>
            <p:nvPr/>
          </p:nvGrpSpPr>
          <p:grpSpPr>
            <a:xfrm>
              <a:off x="5815757" y="4805638"/>
              <a:ext cx="842174" cy="851974"/>
              <a:chOff x="4111628" y="4803047"/>
              <a:chExt cx="842174" cy="851974"/>
            </a:xfrm>
          </p:grpSpPr>
          <p:sp>
            <p:nvSpPr>
              <p:cNvPr id="64" name="Freeform 63">
                <a:extLst>
                  <a:ext uri="{FF2B5EF4-FFF2-40B4-BE49-F238E27FC236}">
                    <a16:creationId xmlns:a16="http://schemas.microsoft.com/office/drawing/2014/main" id="{70675808-82EA-D149-9841-1BBE3F7DCA2F}"/>
                  </a:ext>
                </a:extLst>
              </p:cNvPr>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algn="ctr" defTabSz="342900">
                  <a:buClrTx/>
                  <a:defRPr/>
                </a:pPr>
                <a:endParaRPr lang="en-US" sz="1350">
                  <a:solidFill>
                    <a:prstClr val="black"/>
                  </a:solidFill>
                  <a:latin typeface="Calibri"/>
                  <a:ea typeface="+mn-ea"/>
                  <a:cs typeface="+mn-cs"/>
                </a:endParaRPr>
              </a:p>
            </p:txBody>
          </p:sp>
          <p:cxnSp>
            <p:nvCxnSpPr>
              <p:cNvPr id="65" name="Straight Connector 64">
                <a:extLst>
                  <a:ext uri="{FF2B5EF4-FFF2-40B4-BE49-F238E27FC236}">
                    <a16:creationId xmlns:a16="http://schemas.microsoft.com/office/drawing/2014/main" id="{8AE68F9E-06F7-1545-8D8D-00902C6D90A3}"/>
                  </a:ext>
                </a:extLst>
              </p:cNvPr>
              <p:cNvCxnSpPr>
                <a:cxnSpLocks/>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2EF4543-041D-8B43-8CC4-877142E679F4}"/>
                </a:ext>
              </a:extLst>
            </p:cNvPr>
            <p:cNvGrpSpPr/>
            <p:nvPr/>
          </p:nvGrpSpPr>
          <p:grpSpPr>
            <a:xfrm>
              <a:off x="6678918" y="4793293"/>
              <a:ext cx="828566" cy="851974"/>
              <a:chOff x="4111628" y="4803047"/>
              <a:chExt cx="842174" cy="851974"/>
            </a:xfrm>
          </p:grpSpPr>
          <p:sp>
            <p:nvSpPr>
              <p:cNvPr id="60" name="Freeform 59">
                <a:extLst>
                  <a:ext uri="{FF2B5EF4-FFF2-40B4-BE49-F238E27FC236}">
                    <a16:creationId xmlns:a16="http://schemas.microsoft.com/office/drawing/2014/main" id="{1FC6BAEE-2EA6-9A40-9F2E-9323AD251412}"/>
                  </a:ext>
                </a:extLst>
              </p:cNvPr>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algn="ctr" defTabSz="342900">
                  <a:buClrTx/>
                  <a:defRPr/>
                </a:pPr>
                <a:endParaRPr lang="en-US" sz="1350">
                  <a:solidFill>
                    <a:prstClr val="black"/>
                  </a:solidFill>
                  <a:latin typeface="Calibri"/>
                  <a:ea typeface="+mn-ea"/>
                  <a:cs typeface="+mn-cs"/>
                </a:endParaRPr>
              </a:p>
            </p:txBody>
          </p:sp>
          <p:cxnSp>
            <p:nvCxnSpPr>
              <p:cNvPr id="63" name="Straight Connector 62">
                <a:extLst>
                  <a:ext uri="{FF2B5EF4-FFF2-40B4-BE49-F238E27FC236}">
                    <a16:creationId xmlns:a16="http://schemas.microsoft.com/office/drawing/2014/main" id="{30E9A1B0-7A1F-A64E-A21C-56B80108553A}"/>
                  </a:ext>
                </a:extLst>
              </p:cNvPr>
              <p:cNvCxnSpPr>
                <a:cxnSpLocks/>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47C69A79-9B85-7049-BEA1-1E83A975FED9}"/>
                </a:ext>
              </a:extLst>
            </p:cNvPr>
            <p:cNvGrpSpPr/>
            <p:nvPr/>
          </p:nvGrpSpPr>
          <p:grpSpPr>
            <a:xfrm>
              <a:off x="7533201" y="4780948"/>
              <a:ext cx="828566" cy="851974"/>
              <a:chOff x="4111628" y="4803047"/>
              <a:chExt cx="842174" cy="851974"/>
            </a:xfrm>
          </p:grpSpPr>
          <p:sp>
            <p:nvSpPr>
              <p:cNvPr id="57" name="Freeform 56">
                <a:extLst>
                  <a:ext uri="{FF2B5EF4-FFF2-40B4-BE49-F238E27FC236}">
                    <a16:creationId xmlns:a16="http://schemas.microsoft.com/office/drawing/2014/main" id="{10C024C3-43D8-584D-BB47-25DD0DC40555}"/>
                  </a:ext>
                </a:extLst>
              </p:cNvPr>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algn="ctr" defTabSz="342900">
                  <a:buClrTx/>
                  <a:defRPr/>
                </a:pPr>
                <a:endParaRPr lang="en-US" sz="1350">
                  <a:solidFill>
                    <a:prstClr val="black"/>
                  </a:solidFill>
                  <a:latin typeface="Calibri"/>
                  <a:ea typeface="+mn-ea"/>
                  <a:cs typeface="+mn-cs"/>
                </a:endParaRPr>
              </a:p>
            </p:txBody>
          </p:sp>
          <p:cxnSp>
            <p:nvCxnSpPr>
              <p:cNvPr id="58" name="Straight Connector 57">
                <a:extLst>
                  <a:ext uri="{FF2B5EF4-FFF2-40B4-BE49-F238E27FC236}">
                    <a16:creationId xmlns:a16="http://schemas.microsoft.com/office/drawing/2014/main" id="{71DF2745-FBCE-E843-9F7F-31D872B044E6}"/>
                  </a:ext>
                </a:extLst>
              </p:cNvPr>
              <p:cNvCxnSpPr>
                <a:cxnSpLocks/>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sp>
          <p:nvSpPr>
            <p:cNvPr id="56" name="Freeform 55">
              <a:extLst>
                <a:ext uri="{FF2B5EF4-FFF2-40B4-BE49-F238E27FC236}">
                  <a16:creationId xmlns:a16="http://schemas.microsoft.com/office/drawing/2014/main" id="{D5B879B8-621B-914A-80D6-C9E50E57B598}"/>
                </a:ext>
              </a:extLst>
            </p:cNvPr>
            <p:cNvSpPr/>
            <p:nvPr/>
          </p:nvSpPr>
          <p:spPr>
            <a:xfrm>
              <a:off x="8387484" y="4790798"/>
              <a:ext cx="828566"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algn="ctr" defTabSz="342900">
                <a:buClrTx/>
                <a:defRPr/>
              </a:pPr>
              <a:endParaRPr lang="en-US" sz="1350">
                <a:solidFill>
                  <a:prstClr val="black"/>
                </a:solidFill>
                <a:latin typeface="Calibri"/>
                <a:ea typeface="+mn-ea"/>
                <a:cs typeface="+mn-cs"/>
              </a:endParaRPr>
            </a:p>
          </p:txBody>
        </p:sp>
      </p:grpSp>
      <p:sp>
        <p:nvSpPr>
          <p:cNvPr id="70" name="Rectangle 3">
            <a:extLst>
              <a:ext uri="{FF2B5EF4-FFF2-40B4-BE49-F238E27FC236}">
                <a16:creationId xmlns:a16="http://schemas.microsoft.com/office/drawing/2014/main" id="{A7440B74-5491-9045-A31F-52B88A90E26D}"/>
              </a:ext>
            </a:extLst>
          </p:cNvPr>
          <p:cNvSpPr txBox="1">
            <a:spLocks noChangeArrowheads="1"/>
          </p:cNvSpPr>
          <p:nvPr/>
        </p:nvSpPr>
        <p:spPr>
          <a:xfrm>
            <a:off x="589492" y="2257425"/>
            <a:ext cx="8373095" cy="673784"/>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21494" lvl="1" indent="-173831" defTabSz="685800">
              <a:spcBef>
                <a:spcPts val="375"/>
              </a:spcBef>
              <a:defRPr/>
            </a:pPr>
            <a:r>
              <a:rPr lang="en-US" altLang="en-US" sz="1800" dirty="0">
                <a:solidFill>
                  <a:prstClr val="black"/>
                </a:solidFill>
                <a:latin typeface="Calibri" panose="020F0502020204030204"/>
                <a:ea typeface="ＭＳ Ｐゴシック" panose="020B0600070205080204" pitchFamily="34" charset="-128"/>
              </a:rPr>
              <a:t>after cutting rate/window in half on loss, initially ramp to to </a:t>
            </a:r>
            <a:r>
              <a:rPr lang="en-US" altLang="en-US" sz="1800" dirty="0" err="1">
                <a:solidFill>
                  <a:prstClr val="black"/>
                </a:solidFill>
                <a:latin typeface="Calibri" panose="020F0502020204030204"/>
                <a:ea typeface="ＭＳ Ｐゴシック" panose="020B0600070205080204" pitchFamily="34" charset="-128"/>
              </a:rPr>
              <a:t>W</a:t>
            </a:r>
            <a:r>
              <a:rPr lang="en-US" altLang="en-US" sz="1800" baseline="-25000" dirty="0" err="1">
                <a:solidFill>
                  <a:prstClr val="black"/>
                </a:solidFill>
                <a:latin typeface="Calibri" panose="020F0502020204030204"/>
                <a:ea typeface="ＭＳ Ｐゴシック" panose="020B0600070205080204" pitchFamily="34" charset="-128"/>
              </a:rPr>
              <a:t>max</a:t>
            </a:r>
            <a:r>
              <a:rPr lang="en-US" altLang="en-US" sz="1800" dirty="0">
                <a:solidFill>
                  <a:prstClr val="black"/>
                </a:solidFill>
                <a:latin typeface="Calibri" panose="020F0502020204030204"/>
                <a:ea typeface="ＭＳ Ｐゴシック" panose="020B0600070205080204" pitchFamily="34" charset="-128"/>
              </a:rPr>
              <a:t> </a:t>
            </a:r>
            <a:r>
              <a:rPr lang="en-US" altLang="en-US" sz="1800" i="1" dirty="0">
                <a:solidFill>
                  <a:srgbClr val="0013A3"/>
                </a:solidFill>
                <a:latin typeface="Calibri" panose="020F0502020204030204"/>
                <a:ea typeface="ＭＳ Ｐゴシック" panose="020B0600070205080204" pitchFamily="34" charset="-128"/>
              </a:rPr>
              <a:t>faster</a:t>
            </a:r>
            <a:r>
              <a:rPr lang="en-US" altLang="en-US" sz="1800" dirty="0">
                <a:solidFill>
                  <a:prstClr val="black"/>
                </a:solidFill>
                <a:latin typeface="Calibri" panose="020F0502020204030204"/>
                <a:ea typeface="ＭＳ Ｐゴシック" panose="020B0600070205080204" pitchFamily="34" charset="-128"/>
              </a:rPr>
              <a:t>, but then approach </a:t>
            </a:r>
            <a:r>
              <a:rPr lang="en-US" altLang="en-US" sz="1800" dirty="0" err="1">
                <a:solidFill>
                  <a:prstClr val="black"/>
                </a:solidFill>
                <a:latin typeface="Calibri" panose="020F0502020204030204"/>
                <a:ea typeface="ＭＳ Ｐゴシック" panose="020B0600070205080204" pitchFamily="34" charset="-128"/>
              </a:rPr>
              <a:t>W</a:t>
            </a:r>
            <a:r>
              <a:rPr lang="en-US" altLang="en-US" sz="1800" baseline="-25000" dirty="0" err="1">
                <a:solidFill>
                  <a:prstClr val="black"/>
                </a:solidFill>
                <a:latin typeface="Calibri" panose="020F0502020204030204"/>
                <a:ea typeface="ＭＳ Ｐゴシック" panose="020B0600070205080204" pitchFamily="34" charset="-128"/>
              </a:rPr>
              <a:t>max</a:t>
            </a:r>
            <a:r>
              <a:rPr lang="en-US" altLang="en-US" sz="1800" baseline="-25000" dirty="0">
                <a:solidFill>
                  <a:prstClr val="black"/>
                </a:solidFill>
                <a:latin typeface="Calibri" panose="020F0502020204030204"/>
                <a:ea typeface="ＭＳ Ｐゴシック" panose="020B0600070205080204" pitchFamily="34" charset="-128"/>
              </a:rPr>
              <a:t> </a:t>
            </a:r>
            <a:r>
              <a:rPr lang="en-US" altLang="en-US" sz="1800" dirty="0">
                <a:solidFill>
                  <a:prstClr val="black"/>
                </a:solidFill>
                <a:latin typeface="Calibri" panose="020F0502020204030204"/>
                <a:ea typeface="ＭＳ Ｐゴシック" panose="020B0600070205080204" pitchFamily="34" charset="-128"/>
              </a:rPr>
              <a:t>more </a:t>
            </a:r>
            <a:r>
              <a:rPr lang="en-US" altLang="en-US" sz="1800" i="1" dirty="0">
                <a:solidFill>
                  <a:srgbClr val="0013A3"/>
                </a:solidFill>
                <a:latin typeface="Calibri" panose="020F0502020204030204"/>
                <a:ea typeface="ＭＳ Ｐゴシック" panose="020B0600070205080204" pitchFamily="34" charset="-128"/>
              </a:rPr>
              <a:t>slowly</a:t>
            </a:r>
          </a:p>
          <a:p>
            <a:pPr marL="97631" indent="0" defTabSz="685800">
              <a:spcBef>
                <a:spcPts val="750"/>
              </a:spcBef>
              <a:buNone/>
              <a:defRPr/>
            </a:pPr>
            <a:endParaRPr lang="en-US" altLang="en-US" sz="2100" dirty="0">
              <a:solidFill>
                <a:prstClr val="black"/>
              </a:solidFill>
              <a:latin typeface="Calibri" panose="020F0502020204030204"/>
              <a:ea typeface="ＭＳ Ｐゴシック" panose="020B0600070205080204" pitchFamily="34" charset="-128"/>
            </a:endParaRPr>
          </a:p>
        </p:txBody>
      </p:sp>
      <p:sp>
        <p:nvSpPr>
          <p:cNvPr id="38" name="Slide Number Placeholder 2">
            <a:extLst>
              <a:ext uri="{FF2B5EF4-FFF2-40B4-BE49-F238E27FC236}">
                <a16:creationId xmlns:a16="http://schemas.microsoft.com/office/drawing/2014/main" id="{D0F43FDD-DDBC-1047-B2D5-FF3A372F77B0}"/>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125</a:t>
            </a:fld>
            <a:endParaRPr lang="en-US" dirty="0"/>
          </a:p>
        </p:txBody>
      </p:sp>
    </p:spTree>
    <p:extLst>
      <p:ext uri="{BB962C8B-B14F-4D97-AF65-F5344CB8AC3E}">
        <p14:creationId xmlns:p14="http://schemas.microsoft.com/office/powerpoint/2010/main" val="217406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dissolv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dissolv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left)">
                                      <p:cBhvr>
                                        <p:cTn id="26"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70"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07715"/>
            <a:ext cx="8544983" cy="670967"/>
          </a:xfrm>
        </p:spPr>
        <p:txBody>
          <a:bodyPr>
            <a:normAutofit fontScale="90000"/>
          </a:bodyPr>
          <a:lstStyle/>
          <a:p>
            <a:r>
              <a:rPr lang="en-US" sz="3600" dirty="0"/>
              <a:t>TCP CUBIC</a:t>
            </a:r>
            <a:endParaRPr lang="en-US" dirty="0"/>
          </a:p>
        </p:txBody>
      </p:sp>
      <p:sp>
        <p:nvSpPr>
          <p:cNvPr id="110" name="Rectangle 3">
            <a:extLst>
              <a:ext uri="{FF2B5EF4-FFF2-40B4-BE49-F238E27FC236}">
                <a16:creationId xmlns:a16="http://schemas.microsoft.com/office/drawing/2014/main" id="{2AE4693F-64D3-B14E-9E64-AAA80AA8953E}"/>
              </a:ext>
            </a:extLst>
          </p:cNvPr>
          <p:cNvSpPr txBox="1">
            <a:spLocks noChangeArrowheads="1"/>
          </p:cNvSpPr>
          <p:nvPr/>
        </p:nvSpPr>
        <p:spPr>
          <a:xfrm>
            <a:off x="599017" y="981076"/>
            <a:ext cx="8373095" cy="714375"/>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9563" indent="-214313"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K: point in time when TCP window size will reach </a:t>
            </a:r>
            <a:r>
              <a:rPr lang="en-US" altLang="en-US" sz="2100" dirty="0" err="1">
                <a:solidFill>
                  <a:prstClr val="black"/>
                </a:solidFill>
                <a:latin typeface="Calibri" panose="020F0502020204030204"/>
                <a:ea typeface="ＭＳ Ｐゴシック" panose="020B0600070205080204" pitchFamily="34" charset="-128"/>
              </a:rPr>
              <a:t>W</a:t>
            </a:r>
            <a:r>
              <a:rPr lang="en-US" altLang="en-US" sz="2100" baseline="-25000" dirty="0" err="1">
                <a:solidFill>
                  <a:prstClr val="black"/>
                </a:solidFill>
                <a:latin typeface="Calibri" panose="020F0502020204030204"/>
                <a:ea typeface="ＭＳ Ｐゴシック" panose="020B0600070205080204" pitchFamily="34" charset="-128"/>
              </a:rPr>
              <a:t>max</a:t>
            </a:r>
            <a:endParaRPr lang="en-US" altLang="en-US" sz="2100" baseline="-25000" dirty="0">
              <a:solidFill>
                <a:prstClr val="black"/>
              </a:solidFill>
              <a:latin typeface="Calibri" panose="020F0502020204030204"/>
              <a:ea typeface="ＭＳ Ｐゴシック" panose="020B0600070205080204" pitchFamily="34" charset="-128"/>
            </a:endParaRPr>
          </a:p>
          <a:p>
            <a:pPr marL="602456" lvl="1" indent="-221456" defTabSz="685800">
              <a:spcBef>
                <a:spcPts val="375"/>
              </a:spcBef>
              <a:defRPr/>
            </a:pPr>
            <a:r>
              <a:rPr lang="en-US" altLang="en-US" sz="1800" dirty="0">
                <a:solidFill>
                  <a:prstClr val="black"/>
                </a:solidFill>
                <a:latin typeface="Calibri" panose="020F0502020204030204"/>
                <a:ea typeface="ＭＳ Ｐゴシック" panose="020B0600070205080204" pitchFamily="34" charset="-128"/>
              </a:rPr>
              <a:t>K itself is </a:t>
            </a:r>
            <a:r>
              <a:rPr lang="en-US" altLang="en-US" sz="1800" dirty="0" err="1">
                <a:solidFill>
                  <a:prstClr val="black"/>
                </a:solidFill>
                <a:latin typeface="Calibri" panose="020F0502020204030204"/>
                <a:ea typeface="ＭＳ Ｐゴシック" panose="020B0600070205080204" pitchFamily="34" charset="-128"/>
              </a:rPr>
              <a:t>tuneable</a:t>
            </a:r>
            <a:endParaRPr lang="en-US" altLang="en-US" sz="1800" dirty="0">
              <a:solidFill>
                <a:prstClr val="black"/>
              </a:solidFill>
              <a:latin typeface="Calibri" panose="020F0502020204030204"/>
              <a:ea typeface="ＭＳ Ｐゴシック" panose="020B0600070205080204" pitchFamily="34" charset="-128"/>
            </a:endParaRPr>
          </a:p>
          <a:p>
            <a:pPr marL="97631" indent="0" defTabSz="685800">
              <a:spcBef>
                <a:spcPts val="750"/>
              </a:spcBef>
              <a:buNone/>
              <a:defRPr/>
            </a:pPr>
            <a:endParaRPr lang="en-US" altLang="en-US" sz="2100" dirty="0">
              <a:solidFill>
                <a:prstClr val="black"/>
              </a:solidFill>
              <a:latin typeface="Calibri" panose="020F0502020204030204"/>
              <a:ea typeface="ＭＳ Ｐゴシック" panose="020B0600070205080204" pitchFamily="34" charset="-128"/>
            </a:endParaRPr>
          </a:p>
        </p:txBody>
      </p:sp>
      <p:sp>
        <p:nvSpPr>
          <p:cNvPr id="62" name="Rectangle 3">
            <a:extLst>
              <a:ext uri="{FF2B5EF4-FFF2-40B4-BE49-F238E27FC236}">
                <a16:creationId xmlns:a16="http://schemas.microsoft.com/office/drawing/2014/main" id="{F1B09B2C-5BFF-124C-8873-2D5A5004479A}"/>
              </a:ext>
            </a:extLst>
          </p:cNvPr>
          <p:cNvSpPr txBox="1">
            <a:spLocks noChangeArrowheads="1"/>
          </p:cNvSpPr>
          <p:nvPr/>
        </p:nvSpPr>
        <p:spPr>
          <a:xfrm>
            <a:off x="714065" y="2282960"/>
            <a:ext cx="7715870" cy="746944"/>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21494" lvl="1" indent="-173831" defTabSz="685800">
              <a:spcBef>
                <a:spcPts val="375"/>
              </a:spcBef>
              <a:defRPr/>
            </a:pPr>
            <a:r>
              <a:rPr lang="en-US" altLang="en-US" sz="1800" dirty="0">
                <a:solidFill>
                  <a:prstClr val="black"/>
                </a:solidFill>
                <a:latin typeface="Calibri" panose="020F0502020204030204"/>
                <a:ea typeface="ＭＳ Ｐゴシック" panose="020B0600070205080204" pitchFamily="34" charset="-128"/>
              </a:rPr>
              <a:t>larger increases when further away from K</a:t>
            </a:r>
          </a:p>
          <a:p>
            <a:pPr marL="521494" lvl="1" indent="-173831" defTabSz="685800">
              <a:spcBef>
                <a:spcPts val="375"/>
              </a:spcBef>
              <a:defRPr/>
            </a:pPr>
            <a:r>
              <a:rPr lang="en-US" altLang="en-US" sz="1800" dirty="0">
                <a:solidFill>
                  <a:prstClr val="black"/>
                </a:solidFill>
                <a:latin typeface="Calibri" panose="020F0502020204030204"/>
                <a:ea typeface="ＭＳ Ｐゴシック" panose="020B0600070205080204" pitchFamily="34" charset="-128"/>
              </a:rPr>
              <a:t>smaller increases (cautious) when nearer K</a:t>
            </a:r>
          </a:p>
          <a:p>
            <a:pPr marL="97631" indent="0" defTabSz="685800">
              <a:spcBef>
                <a:spcPts val="750"/>
              </a:spcBef>
              <a:buNone/>
              <a:defRPr/>
            </a:pPr>
            <a:endParaRPr lang="en-US" altLang="en-US" sz="2100" dirty="0">
              <a:solidFill>
                <a:prstClr val="black"/>
              </a:solidFill>
              <a:latin typeface="Calibri" panose="020F0502020204030204"/>
              <a:ea typeface="ＭＳ Ｐゴシック" panose="020B0600070205080204" pitchFamily="34" charset="-128"/>
            </a:endParaRPr>
          </a:p>
        </p:txBody>
      </p:sp>
      <p:grpSp>
        <p:nvGrpSpPr>
          <p:cNvPr id="5" name="Group 4">
            <a:extLst>
              <a:ext uri="{FF2B5EF4-FFF2-40B4-BE49-F238E27FC236}">
                <a16:creationId xmlns:a16="http://schemas.microsoft.com/office/drawing/2014/main" id="{06795CBC-1C6F-B74C-8827-0CEC2A5332FA}"/>
              </a:ext>
            </a:extLst>
          </p:cNvPr>
          <p:cNvGrpSpPr/>
          <p:nvPr/>
        </p:nvGrpSpPr>
        <p:grpSpPr>
          <a:xfrm>
            <a:off x="3737352" y="2170435"/>
            <a:ext cx="4366684" cy="2753832"/>
            <a:chOff x="4983136" y="2893914"/>
            <a:chExt cx="5822245" cy="3671776"/>
          </a:xfrm>
        </p:grpSpPr>
        <p:sp>
          <p:nvSpPr>
            <p:cNvPr id="74" name="TextBox 73">
              <a:extLst>
                <a:ext uri="{FF2B5EF4-FFF2-40B4-BE49-F238E27FC236}">
                  <a16:creationId xmlns:a16="http://schemas.microsoft.com/office/drawing/2014/main" id="{0C00F692-909C-D141-895A-8256B6EEFBF4}"/>
                </a:ext>
              </a:extLst>
            </p:cNvPr>
            <p:cNvSpPr txBox="1"/>
            <p:nvPr/>
          </p:nvSpPr>
          <p:spPr>
            <a:xfrm>
              <a:off x="4983136" y="5185258"/>
              <a:ext cx="855363" cy="918713"/>
            </a:xfrm>
            <a:prstGeom prst="rect">
              <a:avLst/>
            </a:prstGeom>
            <a:noFill/>
          </p:spPr>
          <p:txBody>
            <a:bodyPr wrap="none" rtlCol="0">
              <a:spAutoFit/>
            </a:bodyPr>
            <a:lstStyle/>
            <a:p>
              <a:pPr algn="r" defTabSz="685800">
                <a:lnSpc>
                  <a:spcPct val="85000"/>
                </a:lnSpc>
                <a:buClrTx/>
                <a:defRPr/>
              </a:pPr>
              <a:r>
                <a:rPr lang="en-US" sz="1050" kern="1200" dirty="0">
                  <a:solidFill>
                    <a:prstClr val="black"/>
                  </a:solidFill>
                  <a:latin typeface="Calibri" panose="020F0502020204030204"/>
                  <a:ea typeface="+mn-ea"/>
                  <a:cs typeface="+mn-cs"/>
                </a:rPr>
                <a:t>TCP</a:t>
              </a:r>
            </a:p>
            <a:p>
              <a:pPr algn="r" defTabSz="685800">
                <a:lnSpc>
                  <a:spcPct val="85000"/>
                </a:lnSpc>
                <a:buClrTx/>
                <a:defRPr/>
              </a:pPr>
              <a:r>
                <a:rPr lang="en-US" sz="1050" kern="1200" dirty="0">
                  <a:solidFill>
                    <a:prstClr val="black"/>
                  </a:solidFill>
                  <a:latin typeface="Calibri" panose="020F0502020204030204"/>
                  <a:ea typeface="+mn-ea"/>
                  <a:cs typeface="+mn-cs"/>
                </a:rPr>
                <a:t>sending </a:t>
              </a:r>
            </a:p>
            <a:p>
              <a:pPr algn="r" defTabSz="685800">
                <a:lnSpc>
                  <a:spcPct val="85000"/>
                </a:lnSpc>
                <a:buClrTx/>
                <a:defRPr/>
              </a:pPr>
              <a:r>
                <a:rPr lang="en-US" sz="1050" kern="1200" dirty="0">
                  <a:solidFill>
                    <a:prstClr val="black"/>
                  </a:solidFill>
                  <a:latin typeface="Calibri" panose="020F0502020204030204"/>
                  <a:ea typeface="+mn-ea"/>
                  <a:cs typeface="+mn-cs"/>
                </a:rPr>
                <a:t>rate</a:t>
              </a:r>
            </a:p>
            <a:p>
              <a:pPr defTabSz="685800">
                <a:buClrTx/>
                <a:defRPr/>
              </a:pPr>
              <a:endParaRPr lang="en-US" sz="1200" kern="1200" dirty="0">
                <a:solidFill>
                  <a:prstClr val="black"/>
                </a:solidFill>
                <a:latin typeface="Calibri" panose="020F0502020204030204"/>
                <a:ea typeface="+mn-ea"/>
                <a:cs typeface="+mn-cs"/>
              </a:endParaRPr>
            </a:p>
          </p:txBody>
        </p:sp>
        <p:cxnSp>
          <p:nvCxnSpPr>
            <p:cNvPr id="37" name="Straight Connector 36">
              <a:extLst>
                <a:ext uri="{FF2B5EF4-FFF2-40B4-BE49-F238E27FC236}">
                  <a16:creationId xmlns:a16="http://schemas.microsoft.com/office/drawing/2014/main" id="{31048FCC-58D4-4840-8FE9-95840FBDF3F7}"/>
                </a:ext>
              </a:extLst>
            </p:cNvPr>
            <p:cNvCxnSpPr/>
            <p:nvPr/>
          </p:nvCxnSpPr>
          <p:spPr>
            <a:xfrm>
              <a:off x="5801903" y="6262085"/>
              <a:ext cx="4597974" cy="0"/>
            </a:xfrm>
            <a:prstGeom prst="line">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59F5CB0B-355B-4E41-BC79-5977C015BC4B}"/>
                </a:ext>
              </a:extLst>
            </p:cNvPr>
            <p:cNvCxnSpPr>
              <a:cxnSpLocks/>
            </p:cNvCxnSpPr>
            <p:nvPr/>
          </p:nvCxnSpPr>
          <p:spPr>
            <a:xfrm flipV="1">
              <a:off x="5801904" y="4039871"/>
              <a:ext cx="0" cy="2222517"/>
            </a:xfrm>
            <a:prstGeom prst="line">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Freeform 38">
              <a:extLst>
                <a:ext uri="{FF2B5EF4-FFF2-40B4-BE49-F238E27FC236}">
                  <a16:creationId xmlns:a16="http://schemas.microsoft.com/office/drawing/2014/main" id="{364F1AB4-D6D0-A349-B4AA-DF5642C1F53E}"/>
                </a:ext>
              </a:extLst>
            </p:cNvPr>
            <p:cNvSpPr/>
            <p:nvPr/>
          </p:nvSpPr>
          <p:spPr>
            <a:xfrm>
              <a:off x="5815989" y="4445300"/>
              <a:ext cx="480875" cy="1811260"/>
            </a:xfrm>
            <a:custGeom>
              <a:avLst/>
              <a:gdLst>
                <a:gd name="connsiteX0" fmla="*/ 860489 w 860489"/>
                <a:gd name="connsiteY0" fmla="*/ 0 h 3186525"/>
                <a:gd name="connsiteX1" fmla="*/ 777551 w 860489"/>
                <a:gd name="connsiteY1" fmla="*/ 2384490 h 3186525"/>
                <a:gd name="connsiteX2" fmla="*/ 632408 w 860489"/>
                <a:gd name="connsiteY2" fmla="*/ 3084286 h 3186525"/>
                <a:gd name="connsiteX3" fmla="*/ 440612 w 860489"/>
                <a:gd name="connsiteY3" fmla="*/ 3177592 h 3186525"/>
                <a:gd name="connsiteX4" fmla="*/ 0 w 860489"/>
                <a:gd name="connsiteY4" fmla="*/ 3182776 h 3186525"/>
                <a:gd name="connsiteX0" fmla="*/ 860489 w 860489"/>
                <a:gd name="connsiteY0" fmla="*/ 0 h 3186525"/>
                <a:gd name="connsiteX1" fmla="*/ 777551 w 860489"/>
                <a:gd name="connsiteY1" fmla="*/ 2384490 h 3186525"/>
                <a:gd name="connsiteX2" fmla="*/ 632408 w 860489"/>
                <a:gd name="connsiteY2" fmla="*/ 3084286 h 3186525"/>
                <a:gd name="connsiteX3" fmla="*/ 440612 w 860489"/>
                <a:gd name="connsiteY3" fmla="*/ 3177592 h 3186525"/>
                <a:gd name="connsiteX4" fmla="*/ 0 w 860489"/>
                <a:gd name="connsiteY4" fmla="*/ 3182776 h 3186525"/>
                <a:gd name="connsiteX0" fmla="*/ 860489 w 860489"/>
                <a:gd name="connsiteY0" fmla="*/ 0 h 3182776"/>
                <a:gd name="connsiteX1" fmla="*/ 777551 w 860489"/>
                <a:gd name="connsiteY1" fmla="*/ 2384490 h 3182776"/>
                <a:gd name="connsiteX2" fmla="*/ 632408 w 860489"/>
                <a:gd name="connsiteY2" fmla="*/ 3084286 h 3182776"/>
                <a:gd name="connsiteX3" fmla="*/ 0 w 860489"/>
                <a:gd name="connsiteY3" fmla="*/ 3182776 h 3182776"/>
                <a:gd name="connsiteX0" fmla="*/ 860489 w 860489"/>
                <a:gd name="connsiteY0" fmla="*/ 0 h 3183334"/>
                <a:gd name="connsiteX1" fmla="*/ 777551 w 860489"/>
                <a:gd name="connsiteY1" fmla="*/ 2384490 h 3183334"/>
                <a:gd name="connsiteX2" fmla="*/ 632408 w 860489"/>
                <a:gd name="connsiteY2" fmla="*/ 3084286 h 3183334"/>
                <a:gd name="connsiteX3" fmla="*/ 0 w 860489"/>
                <a:gd name="connsiteY3" fmla="*/ 3182776 h 3183334"/>
                <a:gd name="connsiteX0" fmla="*/ 860489 w 860489"/>
                <a:gd name="connsiteY0" fmla="*/ 0 h 3185488"/>
                <a:gd name="connsiteX1" fmla="*/ 777551 w 860489"/>
                <a:gd name="connsiteY1" fmla="*/ 2384490 h 3185488"/>
                <a:gd name="connsiteX2" fmla="*/ 632408 w 860489"/>
                <a:gd name="connsiteY2" fmla="*/ 3084286 h 3185488"/>
                <a:gd name="connsiteX3" fmla="*/ 0 w 860489"/>
                <a:gd name="connsiteY3" fmla="*/ 3182776 h 3185488"/>
                <a:gd name="connsiteX0" fmla="*/ 860489 w 860489"/>
                <a:gd name="connsiteY0" fmla="*/ 0 h 3182776"/>
                <a:gd name="connsiteX1" fmla="*/ 777551 w 860489"/>
                <a:gd name="connsiteY1" fmla="*/ 2384490 h 3182776"/>
                <a:gd name="connsiteX2" fmla="*/ 664158 w 860489"/>
                <a:gd name="connsiteY2" fmla="*/ 3043011 h 3182776"/>
                <a:gd name="connsiteX3" fmla="*/ 0 w 860489"/>
                <a:gd name="connsiteY3" fmla="*/ 3182776 h 3182776"/>
                <a:gd name="connsiteX0" fmla="*/ 860489 w 860489"/>
                <a:gd name="connsiteY0" fmla="*/ 0 h 3184087"/>
                <a:gd name="connsiteX1" fmla="*/ 777551 w 860489"/>
                <a:gd name="connsiteY1" fmla="*/ 2384490 h 3184087"/>
                <a:gd name="connsiteX2" fmla="*/ 664158 w 860489"/>
                <a:gd name="connsiteY2" fmla="*/ 3043011 h 3184087"/>
                <a:gd name="connsiteX3" fmla="*/ 0 w 860489"/>
                <a:gd name="connsiteY3" fmla="*/ 3182776 h 3184087"/>
                <a:gd name="connsiteX0" fmla="*/ 860489 w 860489"/>
                <a:gd name="connsiteY0" fmla="*/ 0 h 3182776"/>
                <a:gd name="connsiteX1" fmla="*/ 793426 w 860489"/>
                <a:gd name="connsiteY1" fmla="*/ 2378140 h 3182776"/>
                <a:gd name="connsiteX2" fmla="*/ 664158 w 860489"/>
                <a:gd name="connsiteY2" fmla="*/ 3043011 h 3182776"/>
                <a:gd name="connsiteX3" fmla="*/ 0 w 860489"/>
                <a:gd name="connsiteY3" fmla="*/ 3182776 h 3182776"/>
                <a:gd name="connsiteX0" fmla="*/ 860489 w 860489"/>
                <a:gd name="connsiteY0" fmla="*/ 0 h 3182776"/>
                <a:gd name="connsiteX1" fmla="*/ 793426 w 860489"/>
                <a:gd name="connsiteY1" fmla="*/ 2378140 h 3182776"/>
                <a:gd name="connsiteX2" fmla="*/ 664158 w 860489"/>
                <a:gd name="connsiteY2" fmla="*/ 3043011 h 3182776"/>
                <a:gd name="connsiteX3" fmla="*/ 0 w 860489"/>
                <a:gd name="connsiteY3" fmla="*/ 3182776 h 3182776"/>
                <a:gd name="connsiteX0" fmla="*/ 860489 w 860489"/>
                <a:gd name="connsiteY0" fmla="*/ 0 h 3182776"/>
                <a:gd name="connsiteX1" fmla="*/ 793426 w 860489"/>
                <a:gd name="connsiteY1" fmla="*/ 2378140 h 3182776"/>
                <a:gd name="connsiteX2" fmla="*/ 664158 w 860489"/>
                <a:gd name="connsiteY2" fmla="*/ 3043011 h 3182776"/>
                <a:gd name="connsiteX3" fmla="*/ 0 w 860489"/>
                <a:gd name="connsiteY3" fmla="*/ 3182776 h 3182776"/>
                <a:gd name="connsiteX0" fmla="*/ 860489 w 860489"/>
                <a:gd name="connsiteY0" fmla="*/ 0 h 3182776"/>
                <a:gd name="connsiteX1" fmla="*/ 793426 w 860489"/>
                <a:gd name="connsiteY1" fmla="*/ 2378140 h 3182776"/>
                <a:gd name="connsiteX2" fmla="*/ 664158 w 860489"/>
                <a:gd name="connsiteY2" fmla="*/ 3043011 h 3182776"/>
                <a:gd name="connsiteX3" fmla="*/ 0 w 860489"/>
                <a:gd name="connsiteY3" fmla="*/ 3182776 h 3182776"/>
                <a:gd name="connsiteX0" fmla="*/ 860489 w 860489"/>
                <a:gd name="connsiteY0" fmla="*/ 0 h 3186401"/>
                <a:gd name="connsiteX1" fmla="*/ 793426 w 860489"/>
                <a:gd name="connsiteY1" fmla="*/ 2378140 h 3186401"/>
                <a:gd name="connsiteX2" fmla="*/ 664158 w 860489"/>
                <a:gd name="connsiteY2" fmla="*/ 3043011 h 3186401"/>
                <a:gd name="connsiteX3" fmla="*/ 0 w 860489"/>
                <a:gd name="connsiteY3" fmla="*/ 3182776 h 3186401"/>
                <a:gd name="connsiteX0" fmla="*/ 860489 w 860489"/>
                <a:gd name="connsiteY0" fmla="*/ 0 h 3188070"/>
                <a:gd name="connsiteX1" fmla="*/ 793426 w 860489"/>
                <a:gd name="connsiteY1" fmla="*/ 2378140 h 3188070"/>
                <a:gd name="connsiteX2" fmla="*/ 664158 w 860489"/>
                <a:gd name="connsiteY2" fmla="*/ 3043011 h 3188070"/>
                <a:gd name="connsiteX3" fmla="*/ 0 w 860489"/>
                <a:gd name="connsiteY3" fmla="*/ 3182776 h 3188070"/>
                <a:gd name="connsiteX0" fmla="*/ 860489 w 860489"/>
                <a:gd name="connsiteY0" fmla="*/ 0 h 3182776"/>
                <a:gd name="connsiteX1" fmla="*/ 793426 w 860489"/>
                <a:gd name="connsiteY1" fmla="*/ 2378140 h 3182776"/>
                <a:gd name="connsiteX2" fmla="*/ 676858 w 860489"/>
                <a:gd name="connsiteY2" fmla="*/ 2998561 h 3182776"/>
                <a:gd name="connsiteX3" fmla="*/ 0 w 860489"/>
                <a:gd name="connsiteY3" fmla="*/ 3182776 h 3182776"/>
                <a:gd name="connsiteX0" fmla="*/ 860489 w 860489"/>
                <a:gd name="connsiteY0" fmla="*/ 0 h 3192503"/>
                <a:gd name="connsiteX1" fmla="*/ 793426 w 860489"/>
                <a:gd name="connsiteY1" fmla="*/ 2378140 h 3192503"/>
                <a:gd name="connsiteX2" fmla="*/ 676858 w 860489"/>
                <a:gd name="connsiteY2" fmla="*/ 2998561 h 3192503"/>
                <a:gd name="connsiteX3" fmla="*/ 0 w 860489"/>
                <a:gd name="connsiteY3" fmla="*/ 3182776 h 3192503"/>
                <a:gd name="connsiteX0" fmla="*/ 860489 w 860489"/>
                <a:gd name="connsiteY0" fmla="*/ 0 h 3182981"/>
                <a:gd name="connsiteX1" fmla="*/ 793426 w 860489"/>
                <a:gd name="connsiteY1" fmla="*/ 2378140 h 3182981"/>
                <a:gd name="connsiteX2" fmla="*/ 676858 w 860489"/>
                <a:gd name="connsiteY2" fmla="*/ 2998561 h 3182981"/>
                <a:gd name="connsiteX3" fmla="*/ 0 w 860489"/>
                <a:gd name="connsiteY3" fmla="*/ 3182776 h 3182981"/>
                <a:gd name="connsiteX0" fmla="*/ 860489 w 860489"/>
                <a:gd name="connsiteY0" fmla="*/ 0 h 3182981"/>
                <a:gd name="connsiteX1" fmla="*/ 793426 w 860489"/>
                <a:gd name="connsiteY1" fmla="*/ 2378140 h 3182981"/>
                <a:gd name="connsiteX2" fmla="*/ 676858 w 860489"/>
                <a:gd name="connsiteY2" fmla="*/ 2998561 h 3182981"/>
                <a:gd name="connsiteX3" fmla="*/ 0 w 860489"/>
                <a:gd name="connsiteY3" fmla="*/ 3182776 h 3182981"/>
                <a:gd name="connsiteX0" fmla="*/ 892239 w 892239"/>
                <a:gd name="connsiteY0" fmla="*/ 0 h 3160756"/>
                <a:gd name="connsiteX1" fmla="*/ 793426 w 892239"/>
                <a:gd name="connsiteY1" fmla="*/ 2355915 h 3160756"/>
                <a:gd name="connsiteX2" fmla="*/ 676858 w 892239"/>
                <a:gd name="connsiteY2" fmla="*/ 2976336 h 3160756"/>
                <a:gd name="connsiteX3" fmla="*/ 0 w 892239"/>
                <a:gd name="connsiteY3" fmla="*/ 3160551 h 3160756"/>
                <a:gd name="connsiteX0" fmla="*/ 892239 w 892239"/>
                <a:gd name="connsiteY0" fmla="*/ 0 h 3160756"/>
                <a:gd name="connsiteX1" fmla="*/ 793426 w 892239"/>
                <a:gd name="connsiteY1" fmla="*/ 2355915 h 3160756"/>
                <a:gd name="connsiteX2" fmla="*/ 676858 w 892239"/>
                <a:gd name="connsiteY2" fmla="*/ 2976336 h 3160756"/>
                <a:gd name="connsiteX3" fmla="*/ 0 w 892239"/>
                <a:gd name="connsiteY3" fmla="*/ 3160551 h 3160756"/>
              </a:gdLst>
              <a:ahLst/>
              <a:cxnLst>
                <a:cxn ang="0">
                  <a:pos x="connsiteX0" y="connsiteY0"/>
                </a:cxn>
                <a:cxn ang="0">
                  <a:pos x="connsiteX1" y="connsiteY1"/>
                </a:cxn>
                <a:cxn ang="0">
                  <a:pos x="connsiteX2" y="connsiteY2"/>
                </a:cxn>
                <a:cxn ang="0">
                  <a:pos x="connsiteX3" y="connsiteY3"/>
                </a:cxn>
              </a:cxnLst>
              <a:rect l="l" t="t" r="r" b="b"/>
              <a:pathLst>
                <a:path w="892239" h="3160756">
                  <a:moveTo>
                    <a:pt x="892239" y="0"/>
                  </a:moveTo>
                  <a:cubicBezTo>
                    <a:pt x="857076" y="951096"/>
                    <a:pt x="829323" y="1859859"/>
                    <a:pt x="793426" y="2355915"/>
                  </a:cubicBezTo>
                  <a:cubicBezTo>
                    <a:pt x="757529" y="2851971"/>
                    <a:pt x="751946" y="2746980"/>
                    <a:pt x="676858" y="2976336"/>
                  </a:cubicBezTo>
                  <a:cubicBezTo>
                    <a:pt x="601770" y="3205692"/>
                    <a:pt x="160327" y="3152732"/>
                    <a:pt x="0" y="3160551"/>
                  </a:cubicBezTo>
                </a:path>
              </a:pathLst>
            </a:custGeom>
            <a:ln>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panose="020F0502020204030204"/>
              </a:endParaRPr>
            </a:p>
          </p:txBody>
        </p:sp>
        <p:cxnSp>
          <p:nvCxnSpPr>
            <p:cNvPr id="40" name="Straight Connector 39">
              <a:extLst>
                <a:ext uri="{FF2B5EF4-FFF2-40B4-BE49-F238E27FC236}">
                  <a16:creationId xmlns:a16="http://schemas.microsoft.com/office/drawing/2014/main" id="{4FD05EC6-A68B-5849-8856-938B7C45AE89}"/>
                </a:ext>
              </a:extLst>
            </p:cNvPr>
            <p:cNvCxnSpPr/>
            <p:nvPr/>
          </p:nvCxnSpPr>
          <p:spPr>
            <a:xfrm>
              <a:off x="6296864" y="4404648"/>
              <a:ext cx="2774587" cy="0"/>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53" name="Group 52">
              <a:extLst>
                <a:ext uri="{FF2B5EF4-FFF2-40B4-BE49-F238E27FC236}">
                  <a16:creationId xmlns:a16="http://schemas.microsoft.com/office/drawing/2014/main" id="{652EAE58-A2EB-554B-B3B8-3454BFE59DEC}"/>
                </a:ext>
              </a:extLst>
            </p:cNvPr>
            <p:cNvGrpSpPr/>
            <p:nvPr/>
          </p:nvGrpSpPr>
          <p:grpSpPr>
            <a:xfrm>
              <a:off x="6350326" y="4445306"/>
              <a:ext cx="795772" cy="900465"/>
              <a:chOff x="1257299" y="2448186"/>
              <a:chExt cx="919846" cy="1571364"/>
            </a:xfrm>
          </p:grpSpPr>
          <p:cxnSp>
            <p:nvCxnSpPr>
              <p:cNvPr id="55" name="Straight Connector 54">
                <a:extLst>
                  <a:ext uri="{FF2B5EF4-FFF2-40B4-BE49-F238E27FC236}">
                    <a16:creationId xmlns:a16="http://schemas.microsoft.com/office/drawing/2014/main" id="{2DF299DC-3781-6341-8E4F-B2C15D6BF7C2}"/>
                  </a:ext>
                </a:extLst>
              </p:cNvPr>
              <p:cNvCxnSpPr/>
              <p:nvPr/>
            </p:nvCxnSpPr>
            <p:spPr>
              <a:xfrm flipH="1">
                <a:off x="1294561" y="2448186"/>
                <a:ext cx="882584" cy="1571364"/>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56" name="Freeform 55">
                <a:extLst>
                  <a:ext uri="{FF2B5EF4-FFF2-40B4-BE49-F238E27FC236}">
                    <a16:creationId xmlns:a16="http://schemas.microsoft.com/office/drawing/2014/main" id="{A529C10A-08D6-9A4C-9568-A25D96C81B35}"/>
                  </a:ext>
                </a:extLst>
              </p:cNvPr>
              <p:cNvSpPr/>
              <p:nvPr/>
            </p:nvSpPr>
            <p:spPr>
              <a:xfrm>
                <a:off x="1257299" y="2450273"/>
                <a:ext cx="854076" cy="1562928"/>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8197" y="56892"/>
                      <a:pt x="50361" y="547727"/>
                      <a:pt x="0" y="2103931"/>
                    </a:cubicBezTo>
                  </a:path>
                </a:pathLst>
              </a:cu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dirty="0">
                  <a:solidFill>
                    <a:prstClr val="black"/>
                  </a:solidFill>
                  <a:latin typeface="Calibri" panose="020F0502020204030204"/>
                </a:endParaRPr>
              </a:p>
            </p:txBody>
          </p:sp>
        </p:grpSp>
        <p:grpSp>
          <p:nvGrpSpPr>
            <p:cNvPr id="57" name="Group 56">
              <a:extLst>
                <a:ext uri="{FF2B5EF4-FFF2-40B4-BE49-F238E27FC236}">
                  <a16:creationId xmlns:a16="http://schemas.microsoft.com/office/drawing/2014/main" id="{DD4080B1-FADE-D842-AD17-92CA8673682C}"/>
                </a:ext>
              </a:extLst>
            </p:cNvPr>
            <p:cNvGrpSpPr/>
            <p:nvPr/>
          </p:nvGrpSpPr>
          <p:grpSpPr>
            <a:xfrm>
              <a:off x="7112500" y="4441667"/>
              <a:ext cx="795772" cy="900465"/>
              <a:chOff x="1257299" y="2448186"/>
              <a:chExt cx="919846" cy="1571364"/>
            </a:xfrm>
          </p:grpSpPr>
          <p:cxnSp>
            <p:nvCxnSpPr>
              <p:cNvPr id="58" name="Straight Connector 57">
                <a:extLst>
                  <a:ext uri="{FF2B5EF4-FFF2-40B4-BE49-F238E27FC236}">
                    <a16:creationId xmlns:a16="http://schemas.microsoft.com/office/drawing/2014/main" id="{E69763F8-75EA-0E4A-853F-08C23DD4122F}"/>
                  </a:ext>
                </a:extLst>
              </p:cNvPr>
              <p:cNvCxnSpPr/>
              <p:nvPr/>
            </p:nvCxnSpPr>
            <p:spPr>
              <a:xfrm flipH="1">
                <a:off x="1294561" y="2448186"/>
                <a:ext cx="882584" cy="1571364"/>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60" name="Freeform 59">
                <a:extLst>
                  <a:ext uri="{FF2B5EF4-FFF2-40B4-BE49-F238E27FC236}">
                    <a16:creationId xmlns:a16="http://schemas.microsoft.com/office/drawing/2014/main" id="{35886E94-53B2-7946-B709-218428F049FE}"/>
                  </a:ext>
                </a:extLst>
              </p:cNvPr>
              <p:cNvSpPr/>
              <p:nvPr/>
            </p:nvSpPr>
            <p:spPr>
              <a:xfrm>
                <a:off x="1257299" y="2450273"/>
                <a:ext cx="854076" cy="1562928"/>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8197" y="56892"/>
                      <a:pt x="50361" y="547727"/>
                      <a:pt x="0" y="2103931"/>
                    </a:cubicBezTo>
                  </a:path>
                </a:pathLst>
              </a:cu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panose="020F0502020204030204"/>
                </a:endParaRPr>
              </a:p>
            </p:txBody>
          </p:sp>
        </p:grpSp>
        <p:grpSp>
          <p:nvGrpSpPr>
            <p:cNvPr id="63" name="Group 62">
              <a:extLst>
                <a:ext uri="{FF2B5EF4-FFF2-40B4-BE49-F238E27FC236}">
                  <a16:creationId xmlns:a16="http://schemas.microsoft.com/office/drawing/2014/main" id="{0F7884A7-F440-334D-B642-94893B5E3BD9}"/>
                </a:ext>
              </a:extLst>
            </p:cNvPr>
            <p:cNvGrpSpPr/>
            <p:nvPr/>
          </p:nvGrpSpPr>
          <p:grpSpPr>
            <a:xfrm>
              <a:off x="7915954" y="4439699"/>
              <a:ext cx="795772" cy="900465"/>
              <a:chOff x="1257299" y="2448186"/>
              <a:chExt cx="919846" cy="1571364"/>
            </a:xfrm>
          </p:grpSpPr>
          <p:cxnSp>
            <p:nvCxnSpPr>
              <p:cNvPr id="64" name="Straight Connector 63">
                <a:extLst>
                  <a:ext uri="{FF2B5EF4-FFF2-40B4-BE49-F238E27FC236}">
                    <a16:creationId xmlns:a16="http://schemas.microsoft.com/office/drawing/2014/main" id="{DBAB8346-F851-4A4A-94B7-DB13B78B3A1D}"/>
                  </a:ext>
                </a:extLst>
              </p:cNvPr>
              <p:cNvCxnSpPr/>
              <p:nvPr/>
            </p:nvCxnSpPr>
            <p:spPr>
              <a:xfrm flipH="1">
                <a:off x="1294561" y="2448186"/>
                <a:ext cx="882584" cy="1571364"/>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65" name="Freeform 64">
                <a:extLst>
                  <a:ext uri="{FF2B5EF4-FFF2-40B4-BE49-F238E27FC236}">
                    <a16:creationId xmlns:a16="http://schemas.microsoft.com/office/drawing/2014/main" id="{5DE2B57B-8EF4-444E-B851-4E3DDA763568}"/>
                  </a:ext>
                </a:extLst>
              </p:cNvPr>
              <p:cNvSpPr/>
              <p:nvPr/>
            </p:nvSpPr>
            <p:spPr>
              <a:xfrm>
                <a:off x="1257299" y="2450273"/>
                <a:ext cx="854076" cy="1562928"/>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8197" y="56892"/>
                      <a:pt x="50361" y="547727"/>
                      <a:pt x="0" y="2103931"/>
                    </a:cubicBezTo>
                  </a:path>
                </a:pathLst>
              </a:cu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panose="020F0502020204030204"/>
                </a:endParaRPr>
              </a:p>
            </p:txBody>
          </p:sp>
        </p:grpSp>
        <p:grpSp>
          <p:nvGrpSpPr>
            <p:cNvPr id="66" name="Group 65">
              <a:extLst>
                <a:ext uri="{FF2B5EF4-FFF2-40B4-BE49-F238E27FC236}">
                  <a16:creationId xmlns:a16="http://schemas.microsoft.com/office/drawing/2014/main" id="{360233D6-13BE-BE49-A1A4-3A07A4A60704}"/>
                </a:ext>
              </a:extLst>
            </p:cNvPr>
            <p:cNvGrpSpPr/>
            <p:nvPr/>
          </p:nvGrpSpPr>
          <p:grpSpPr>
            <a:xfrm>
              <a:off x="8750371" y="4432898"/>
              <a:ext cx="795772" cy="900465"/>
              <a:chOff x="1257299" y="2448186"/>
              <a:chExt cx="919846" cy="1571364"/>
            </a:xfrm>
          </p:grpSpPr>
          <p:cxnSp>
            <p:nvCxnSpPr>
              <p:cNvPr id="67" name="Straight Connector 66">
                <a:extLst>
                  <a:ext uri="{FF2B5EF4-FFF2-40B4-BE49-F238E27FC236}">
                    <a16:creationId xmlns:a16="http://schemas.microsoft.com/office/drawing/2014/main" id="{7592834D-6AF8-EC4B-A694-A322F44A9728}"/>
                  </a:ext>
                </a:extLst>
              </p:cNvPr>
              <p:cNvCxnSpPr/>
              <p:nvPr/>
            </p:nvCxnSpPr>
            <p:spPr>
              <a:xfrm flipH="1">
                <a:off x="1294561" y="2448186"/>
                <a:ext cx="882584" cy="1571364"/>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68" name="Freeform 67">
                <a:extLst>
                  <a:ext uri="{FF2B5EF4-FFF2-40B4-BE49-F238E27FC236}">
                    <a16:creationId xmlns:a16="http://schemas.microsoft.com/office/drawing/2014/main" id="{DC312EC2-306B-AB46-9E55-8D70D2C647CA}"/>
                  </a:ext>
                </a:extLst>
              </p:cNvPr>
              <p:cNvSpPr/>
              <p:nvPr/>
            </p:nvSpPr>
            <p:spPr>
              <a:xfrm>
                <a:off x="1257299" y="2450273"/>
                <a:ext cx="854076" cy="1562928"/>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8197" y="56892"/>
                      <a:pt x="50361" y="547727"/>
                      <a:pt x="0" y="2103931"/>
                    </a:cubicBezTo>
                  </a:path>
                </a:pathLst>
              </a:cu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panose="020F0502020204030204"/>
                </a:endParaRPr>
              </a:p>
            </p:txBody>
          </p:sp>
        </p:grpSp>
        <p:grpSp>
          <p:nvGrpSpPr>
            <p:cNvPr id="69" name="Group 68">
              <a:extLst>
                <a:ext uri="{FF2B5EF4-FFF2-40B4-BE49-F238E27FC236}">
                  <a16:creationId xmlns:a16="http://schemas.microsoft.com/office/drawing/2014/main" id="{E51034EA-88C3-9948-BD04-CB0734C3B06B}"/>
                </a:ext>
              </a:extLst>
            </p:cNvPr>
            <p:cNvGrpSpPr/>
            <p:nvPr/>
          </p:nvGrpSpPr>
          <p:grpSpPr>
            <a:xfrm rot="10800000">
              <a:off x="9544542" y="3096950"/>
              <a:ext cx="1128132" cy="1337145"/>
              <a:chOff x="873118" y="2448184"/>
              <a:chExt cx="1304027" cy="2333396"/>
            </a:xfrm>
          </p:grpSpPr>
          <p:cxnSp>
            <p:nvCxnSpPr>
              <p:cNvPr id="70" name="Straight Connector 69">
                <a:extLst>
                  <a:ext uri="{FF2B5EF4-FFF2-40B4-BE49-F238E27FC236}">
                    <a16:creationId xmlns:a16="http://schemas.microsoft.com/office/drawing/2014/main" id="{45185064-8B1C-694D-B7B9-BC34AB781C04}"/>
                  </a:ext>
                </a:extLst>
              </p:cNvPr>
              <p:cNvCxnSpPr/>
              <p:nvPr/>
            </p:nvCxnSpPr>
            <p:spPr>
              <a:xfrm rot="10800000" flipV="1">
                <a:off x="873118" y="2448184"/>
                <a:ext cx="1304027" cy="2333396"/>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71" name="Freeform 70">
                <a:extLst>
                  <a:ext uri="{FF2B5EF4-FFF2-40B4-BE49-F238E27FC236}">
                    <a16:creationId xmlns:a16="http://schemas.microsoft.com/office/drawing/2014/main" id="{E1B54475-17A0-F34F-96E0-44994E90BFC9}"/>
                  </a:ext>
                </a:extLst>
              </p:cNvPr>
              <p:cNvSpPr/>
              <p:nvPr/>
            </p:nvSpPr>
            <p:spPr>
              <a:xfrm>
                <a:off x="1252647" y="2450273"/>
                <a:ext cx="858729" cy="1600620"/>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53813 w 1153813"/>
                  <a:gd name="connsiteY0" fmla="*/ 0 h 2154669"/>
                  <a:gd name="connsiteX1" fmla="*/ 0 w 1153813"/>
                  <a:gd name="connsiteY1" fmla="*/ 2154669 h 2154669"/>
                </a:gdLst>
                <a:ahLst/>
                <a:cxnLst>
                  <a:cxn ang="0">
                    <a:pos x="connsiteX0" y="connsiteY0"/>
                  </a:cxn>
                  <a:cxn ang="0">
                    <a:pos x="connsiteX1" y="connsiteY1"/>
                  </a:cxn>
                </a:cxnLst>
                <a:rect l="l" t="t" r="r" b="b"/>
                <a:pathLst>
                  <a:path w="1153813" h="2154669">
                    <a:moveTo>
                      <a:pt x="1153813" y="0"/>
                    </a:moveTo>
                    <a:cubicBezTo>
                      <a:pt x="-31946" y="56892"/>
                      <a:pt x="50361" y="598465"/>
                      <a:pt x="0" y="2154669"/>
                    </a:cubicBezTo>
                  </a:path>
                </a:pathLst>
              </a:cu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panose="020F0502020204030204"/>
                </a:endParaRPr>
              </a:p>
            </p:txBody>
          </p:sp>
        </p:grpSp>
        <p:cxnSp>
          <p:nvCxnSpPr>
            <p:cNvPr id="72" name="Straight Connector 71">
              <a:extLst>
                <a:ext uri="{FF2B5EF4-FFF2-40B4-BE49-F238E27FC236}">
                  <a16:creationId xmlns:a16="http://schemas.microsoft.com/office/drawing/2014/main" id="{1DFE095F-2D1A-1D4C-9A9A-C62873E0BA38}"/>
                </a:ext>
              </a:extLst>
            </p:cNvPr>
            <p:cNvCxnSpPr/>
            <p:nvPr/>
          </p:nvCxnSpPr>
          <p:spPr>
            <a:xfrm flipH="1">
              <a:off x="10340170" y="2893914"/>
              <a:ext cx="30503" cy="717091"/>
            </a:xfrm>
            <a:prstGeom prst="line">
              <a:avLst/>
            </a:pr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44614631-1328-024A-AD9F-B0CFCCFC596B}"/>
                </a:ext>
              </a:extLst>
            </p:cNvPr>
            <p:cNvSpPr txBox="1"/>
            <p:nvPr/>
          </p:nvSpPr>
          <p:spPr>
            <a:xfrm>
              <a:off x="9881790" y="5941209"/>
              <a:ext cx="579645" cy="338555"/>
            </a:xfrm>
            <a:prstGeom prst="rect">
              <a:avLst/>
            </a:prstGeom>
            <a:noFill/>
          </p:spPr>
          <p:txBody>
            <a:bodyPr wrap="none" rtlCol="0">
              <a:spAutoFit/>
            </a:bodyPr>
            <a:lstStyle/>
            <a:p>
              <a:pPr defTabSz="685800">
                <a:buClrTx/>
                <a:defRPr/>
              </a:pPr>
              <a:r>
                <a:rPr lang="en-US" sz="1050" kern="1200" dirty="0">
                  <a:solidFill>
                    <a:prstClr val="black"/>
                  </a:solidFill>
                  <a:latin typeface="Calibri" panose="020F0502020204030204"/>
                  <a:ea typeface="+mn-ea"/>
                  <a:cs typeface="+mn-cs"/>
                </a:rPr>
                <a:t>time</a:t>
              </a:r>
              <a:endParaRPr lang="en-US" sz="1200" kern="1200" dirty="0">
                <a:solidFill>
                  <a:prstClr val="black"/>
                </a:solidFill>
                <a:latin typeface="Calibri" panose="020F0502020204030204"/>
                <a:ea typeface="+mn-ea"/>
                <a:cs typeface="+mn-cs"/>
              </a:endParaRPr>
            </a:p>
          </p:txBody>
        </p:sp>
        <p:sp>
          <p:nvSpPr>
            <p:cNvPr id="75" name="TextBox 74">
              <a:extLst>
                <a:ext uri="{FF2B5EF4-FFF2-40B4-BE49-F238E27FC236}">
                  <a16:creationId xmlns:a16="http://schemas.microsoft.com/office/drawing/2014/main" id="{41BB1097-C057-5147-9BCD-E5C490AEDE69}"/>
                </a:ext>
              </a:extLst>
            </p:cNvPr>
            <p:cNvSpPr txBox="1"/>
            <p:nvPr/>
          </p:nvSpPr>
          <p:spPr>
            <a:xfrm>
              <a:off x="9472281" y="4611687"/>
              <a:ext cx="1333100" cy="978045"/>
            </a:xfrm>
            <a:prstGeom prst="rect">
              <a:avLst/>
            </a:prstGeom>
            <a:noFill/>
          </p:spPr>
          <p:txBody>
            <a:bodyPr wrap="none" rtlCol="0">
              <a:spAutoFit/>
            </a:bodyPr>
            <a:lstStyle/>
            <a:p>
              <a:pPr defTabSz="685800">
                <a:lnSpc>
                  <a:spcPct val="85000"/>
                </a:lnSpc>
                <a:spcBef>
                  <a:spcPts val="450"/>
                </a:spcBef>
                <a:buClrTx/>
                <a:defRPr/>
              </a:pPr>
              <a:r>
                <a:rPr lang="en-US" sz="1500" kern="1200" dirty="0">
                  <a:solidFill>
                    <a:srgbClr val="C00000"/>
                  </a:solidFill>
                  <a:latin typeface="Calibri" panose="020F0502020204030204"/>
                  <a:ea typeface="+mn-ea"/>
                  <a:cs typeface="+mn-cs"/>
                </a:rPr>
                <a:t>TCP Reno</a:t>
              </a:r>
              <a:endParaRPr lang="en-US" sz="1500" kern="1200" dirty="0">
                <a:solidFill>
                  <a:prstClr val="black"/>
                </a:solidFill>
                <a:latin typeface="Calibri" panose="020F0502020204030204"/>
                <a:ea typeface="+mn-ea"/>
                <a:cs typeface="+mn-cs"/>
              </a:endParaRPr>
            </a:p>
            <a:p>
              <a:pPr defTabSz="685800">
                <a:lnSpc>
                  <a:spcPct val="85000"/>
                </a:lnSpc>
                <a:spcBef>
                  <a:spcPts val="450"/>
                </a:spcBef>
                <a:buClrTx/>
                <a:defRPr/>
              </a:pPr>
              <a:r>
                <a:rPr lang="en-US" sz="1500" kern="1200" dirty="0">
                  <a:solidFill>
                    <a:srgbClr val="0000A3"/>
                  </a:solidFill>
                  <a:latin typeface="Calibri" panose="020F0502020204030204"/>
                  <a:ea typeface="+mn-ea"/>
                  <a:cs typeface="+mn-cs"/>
                </a:rPr>
                <a:t>TCP CUBIC</a:t>
              </a:r>
            </a:p>
            <a:p>
              <a:pPr defTabSz="685800">
                <a:buClrTx/>
                <a:defRPr/>
              </a:pPr>
              <a:endParaRPr lang="en-US" sz="1200" kern="1200" dirty="0">
                <a:solidFill>
                  <a:prstClr val="black"/>
                </a:solidFill>
                <a:latin typeface="Calibri" panose="020F0502020204030204"/>
                <a:ea typeface="+mn-ea"/>
                <a:cs typeface="+mn-cs"/>
              </a:endParaRPr>
            </a:p>
          </p:txBody>
        </p:sp>
        <p:sp>
          <p:nvSpPr>
            <p:cNvPr id="76" name="TextBox 75">
              <a:extLst>
                <a:ext uri="{FF2B5EF4-FFF2-40B4-BE49-F238E27FC236}">
                  <a16:creationId xmlns:a16="http://schemas.microsoft.com/office/drawing/2014/main" id="{E65F2412-0F58-C149-8867-B61A2C75E6EC}"/>
                </a:ext>
              </a:extLst>
            </p:cNvPr>
            <p:cNvSpPr txBox="1"/>
            <p:nvPr/>
          </p:nvSpPr>
          <p:spPr>
            <a:xfrm>
              <a:off x="5235443" y="4213131"/>
              <a:ext cx="611707" cy="307863"/>
            </a:xfrm>
            <a:prstGeom prst="rect">
              <a:avLst/>
            </a:prstGeom>
            <a:noFill/>
          </p:spPr>
          <p:txBody>
            <a:bodyPr wrap="none" rtlCol="0">
              <a:spAutoFit/>
            </a:bodyPr>
            <a:lstStyle/>
            <a:p>
              <a:pPr algn="r" defTabSz="685800">
                <a:lnSpc>
                  <a:spcPct val="85000"/>
                </a:lnSpc>
                <a:buClrTx/>
                <a:defRPr/>
              </a:pPr>
              <a:r>
                <a:rPr lang="en-US" sz="1050" kern="1200" dirty="0" err="1">
                  <a:solidFill>
                    <a:prstClr val="black"/>
                  </a:solidFill>
                  <a:latin typeface="Calibri" panose="020F0502020204030204"/>
                  <a:ea typeface="+mn-ea"/>
                  <a:cs typeface="+mn-cs"/>
                </a:rPr>
                <a:t>W</a:t>
              </a:r>
              <a:r>
                <a:rPr lang="en-US" sz="1050" kern="1200" baseline="-25000" dirty="0" err="1">
                  <a:solidFill>
                    <a:prstClr val="black"/>
                  </a:solidFill>
                  <a:latin typeface="Calibri" panose="020F0502020204030204"/>
                  <a:ea typeface="+mn-ea"/>
                  <a:cs typeface="+mn-cs"/>
                </a:rPr>
                <a:t>max</a:t>
              </a:r>
              <a:endParaRPr lang="en-US" sz="1200" kern="1200" baseline="-25000" dirty="0">
                <a:solidFill>
                  <a:prstClr val="black"/>
                </a:solidFill>
                <a:latin typeface="Calibri" panose="020F0502020204030204"/>
                <a:ea typeface="+mn-ea"/>
                <a:cs typeface="+mn-cs"/>
              </a:endParaRPr>
            </a:p>
          </p:txBody>
        </p:sp>
        <p:sp>
          <p:nvSpPr>
            <p:cNvPr id="77" name="TextBox 76">
              <a:extLst>
                <a:ext uri="{FF2B5EF4-FFF2-40B4-BE49-F238E27FC236}">
                  <a16:creationId xmlns:a16="http://schemas.microsoft.com/office/drawing/2014/main" id="{17DBE2E0-494D-FA44-BFFB-683AF749D1D8}"/>
                </a:ext>
              </a:extLst>
            </p:cNvPr>
            <p:cNvSpPr txBox="1"/>
            <p:nvPr/>
          </p:nvSpPr>
          <p:spPr>
            <a:xfrm>
              <a:off x="6127948" y="6255332"/>
              <a:ext cx="365912" cy="307863"/>
            </a:xfrm>
            <a:prstGeom prst="rect">
              <a:avLst/>
            </a:prstGeom>
            <a:noFill/>
          </p:spPr>
          <p:txBody>
            <a:bodyPr wrap="none" rtlCol="0">
              <a:spAutoFit/>
            </a:bodyPr>
            <a:lstStyle/>
            <a:p>
              <a:pPr algn="r" defTabSz="685800">
                <a:lnSpc>
                  <a:spcPct val="85000"/>
                </a:lnSpc>
                <a:buClrTx/>
                <a:defRPr/>
              </a:pPr>
              <a:r>
                <a:rPr lang="en-US" sz="1050" kern="1200" dirty="0">
                  <a:solidFill>
                    <a:prstClr val="black"/>
                  </a:solidFill>
                  <a:latin typeface="Calibri" panose="020F0502020204030204"/>
                  <a:ea typeface="+mn-ea"/>
                  <a:cs typeface="+mn-cs"/>
                </a:rPr>
                <a:t>t</a:t>
              </a:r>
              <a:r>
                <a:rPr lang="en-US" sz="1050" kern="1200" baseline="-25000" dirty="0">
                  <a:solidFill>
                    <a:prstClr val="black"/>
                  </a:solidFill>
                  <a:latin typeface="Calibri" panose="020F0502020204030204"/>
                  <a:ea typeface="+mn-ea"/>
                  <a:cs typeface="+mn-cs"/>
                </a:rPr>
                <a:t>0</a:t>
              </a:r>
              <a:endParaRPr lang="en-US" sz="1200" kern="1200" baseline="-25000" dirty="0">
                <a:solidFill>
                  <a:prstClr val="black"/>
                </a:solidFill>
                <a:latin typeface="Calibri" panose="020F0502020204030204"/>
                <a:ea typeface="+mn-ea"/>
                <a:cs typeface="+mn-cs"/>
              </a:endParaRPr>
            </a:p>
          </p:txBody>
        </p:sp>
        <p:sp>
          <p:nvSpPr>
            <p:cNvPr id="78" name="TextBox 77">
              <a:extLst>
                <a:ext uri="{FF2B5EF4-FFF2-40B4-BE49-F238E27FC236}">
                  <a16:creationId xmlns:a16="http://schemas.microsoft.com/office/drawing/2014/main" id="{3EF3C689-6B08-054B-A295-70385BDFB1E3}"/>
                </a:ext>
              </a:extLst>
            </p:cNvPr>
            <p:cNvSpPr txBox="1"/>
            <p:nvPr/>
          </p:nvSpPr>
          <p:spPr>
            <a:xfrm>
              <a:off x="6908857" y="6257827"/>
              <a:ext cx="393699" cy="307863"/>
            </a:xfrm>
            <a:prstGeom prst="rect">
              <a:avLst/>
            </a:prstGeom>
            <a:noFill/>
          </p:spPr>
          <p:txBody>
            <a:bodyPr wrap="none" rtlCol="0">
              <a:spAutoFit/>
            </a:bodyPr>
            <a:lstStyle/>
            <a:p>
              <a:pPr algn="r" defTabSz="685800">
                <a:lnSpc>
                  <a:spcPct val="85000"/>
                </a:lnSpc>
                <a:buClrTx/>
                <a:defRPr/>
              </a:pPr>
              <a:r>
                <a:rPr lang="en-US" sz="1050" kern="1200" dirty="0">
                  <a:solidFill>
                    <a:prstClr val="black"/>
                  </a:solidFill>
                  <a:latin typeface="Calibri" panose="020F0502020204030204"/>
                  <a:ea typeface="+mn-ea"/>
                  <a:cs typeface="+mn-cs"/>
                </a:rPr>
                <a:t>t</a:t>
              </a:r>
              <a:r>
                <a:rPr lang="en-US" sz="1050" kern="1200" baseline="-25000" dirty="0">
                  <a:solidFill>
                    <a:prstClr val="black"/>
                  </a:solidFill>
                  <a:latin typeface="Calibri" panose="020F0502020204030204"/>
                  <a:ea typeface="+mn-ea"/>
                  <a:cs typeface="+mn-cs"/>
                </a:rPr>
                <a:t>1 </a:t>
              </a:r>
              <a:endParaRPr lang="en-US" sz="1200" kern="1200" baseline="-25000" dirty="0">
                <a:solidFill>
                  <a:prstClr val="black"/>
                </a:solidFill>
                <a:latin typeface="Calibri" panose="020F0502020204030204"/>
                <a:ea typeface="+mn-ea"/>
                <a:cs typeface="+mn-cs"/>
              </a:endParaRPr>
            </a:p>
          </p:txBody>
        </p:sp>
        <p:sp>
          <p:nvSpPr>
            <p:cNvPr id="79" name="TextBox 78">
              <a:extLst>
                <a:ext uri="{FF2B5EF4-FFF2-40B4-BE49-F238E27FC236}">
                  <a16:creationId xmlns:a16="http://schemas.microsoft.com/office/drawing/2014/main" id="{40A4823D-67A2-DF4C-BA75-8B64BC8EB2AA}"/>
                </a:ext>
              </a:extLst>
            </p:cNvPr>
            <p:cNvSpPr txBox="1"/>
            <p:nvPr/>
          </p:nvSpPr>
          <p:spPr>
            <a:xfrm>
              <a:off x="7715459" y="6257147"/>
              <a:ext cx="393699" cy="307863"/>
            </a:xfrm>
            <a:prstGeom prst="rect">
              <a:avLst/>
            </a:prstGeom>
            <a:noFill/>
          </p:spPr>
          <p:txBody>
            <a:bodyPr wrap="none" rtlCol="0">
              <a:spAutoFit/>
            </a:bodyPr>
            <a:lstStyle/>
            <a:p>
              <a:pPr algn="r" defTabSz="685800">
                <a:lnSpc>
                  <a:spcPct val="85000"/>
                </a:lnSpc>
                <a:buClrTx/>
                <a:defRPr/>
              </a:pPr>
              <a:r>
                <a:rPr lang="en-US" sz="1050" kern="1200" dirty="0">
                  <a:solidFill>
                    <a:prstClr val="black"/>
                  </a:solidFill>
                  <a:latin typeface="Calibri" panose="020F0502020204030204"/>
                  <a:ea typeface="+mn-ea"/>
                  <a:cs typeface="+mn-cs"/>
                </a:rPr>
                <a:t>t</a:t>
              </a:r>
              <a:r>
                <a:rPr lang="en-US" sz="1050" kern="1200" baseline="-25000" dirty="0">
                  <a:solidFill>
                    <a:prstClr val="black"/>
                  </a:solidFill>
                  <a:latin typeface="Calibri" panose="020F0502020204030204"/>
                  <a:ea typeface="+mn-ea"/>
                  <a:cs typeface="+mn-cs"/>
                </a:rPr>
                <a:t>2 </a:t>
              </a:r>
              <a:endParaRPr lang="en-US" sz="1200" kern="1200" baseline="-25000" dirty="0">
                <a:solidFill>
                  <a:prstClr val="black"/>
                </a:solidFill>
                <a:latin typeface="Calibri" panose="020F0502020204030204"/>
                <a:ea typeface="+mn-ea"/>
                <a:cs typeface="+mn-cs"/>
              </a:endParaRPr>
            </a:p>
          </p:txBody>
        </p:sp>
        <p:sp>
          <p:nvSpPr>
            <p:cNvPr id="80" name="TextBox 79">
              <a:extLst>
                <a:ext uri="{FF2B5EF4-FFF2-40B4-BE49-F238E27FC236}">
                  <a16:creationId xmlns:a16="http://schemas.microsoft.com/office/drawing/2014/main" id="{D8730D84-4B2F-F440-A574-FDFAF6E53A48}"/>
                </a:ext>
              </a:extLst>
            </p:cNvPr>
            <p:cNvSpPr txBox="1"/>
            <p:nvPr/>
          </p:nvSpPr>
          <p:spPr>
            <a:xfrm>
              <a:off x="8536854" y="6256467"/>
              <a:ext cx="393699" cy="307863"/>
            </a:xfrm>
            <a:prstGeom prst="rect">
              <a:avLst/>
            </a:prstGeom>
            <a:noFill/>
          </p:spPr>
          <p:txBody>
            <a:bodyPr wrap="none" rtlCol="0">
              <a:spAutoFit/>
            </a:bodyPr>
            <a:lstStyle/>
            <a:p>
              <a:pPr algn="r" defTabSz="685800">
                <a:lnSpc>
                  <a:spcPct val="85000"/>
                </a:lnSpc>
                <a:buClrTx/>
                <a:defRPr/>
              </a:pPr>
              <a:r>
                <a:rPr lang="en-US" sz="1050" kern="1200" dirty="0">
                  <a:solidFill>
                    <a:prstClr val="black"/>
                  </a:solidFill>
                  <a:latin typeface="Calibri" panose="020F0502020204030204"/>
                  <a:ea typeface="+mn-ea"/>
                  <a:cs typeface="+mn-cs"/>
                </a:rPr>
                <a:t>t</a:t>
              </a:r>
              <a:r>
                <a:rPr lang="en-US" sz="1050" kern="1200" baseline="-25000" dirty="0">
                  <a:solidFill>
                    <a:prstClr val="black"/>
                  </a:solidFill>
                  <a:latin typeface="Calibri" panose="020F0502020204030204"/>
                  <a:ea typeface="+mn-ea"/>
                  <a:cs typeface="+mn-cs"/>
                </a:rPr>
                <a:t>3 </a:t>
              </a:r>
              <a:endParaRPr lang="en-US" sz="1200" kern="1200" baseline="-25000" dirty="0">
                <a:solidFill>
                  <a:prstClr val="black"/>
                </a:solidFill>
                <a:latin typeface="Calibri" panose="020F0502020204030204"/>
                <a:ea typeface="+mn-ea"/>
                <a:cs typeface="+mn-cs"/>
              </a:endParaRPr>
            </a:p>
          </p:txBody>
        </p:sp>
        <p:sp>
          <p:nvSpPr>
            <p:cNvPr id="81" name="TextBox 80">
              <a:extLst>
                <a:ext uri="{FF2B5EF4-FFF2-40B4-BE49-F238E27FC236}">
                  <a16:creationId xmlns:a16="http://schemas.microsoft.com/office/drawing/2014/main" id="{F758EBF6-5D1E-8E42-BF23-8B6F286B1443}"/>
                </a:ext>
              </a:extLst>
            </p:cNvPr>
            <p:cNvSpPr txBox="1"/>
            <p:nvPr/>
          </p:nvSpPr>
          <p:spPr>
            <a:xfrm>
              <a:off x="9343457" y="6256467"/>
              <a:ext cx="393699" cy="307863"/>
            </a:xfrm>
            <a:prstGeom prst="rect">
              <a:avLst/>
            </a:prstGeom>
            <a:noFill/>
          </p:spPr>
          <p:txBody>
            <a:bodyPr wrap="none" rtlCol="0">
              <a:spAutoFit/>
            </a:bodyPr>
            <a:lstStyle/>
            <a:p>
              <a:pPr algn="r" defTabSz="685800">
                <a:lnSpc>
                  <a:spcPct val="85000"/>
                </a:lnSpc>
                <a:buClrTx/>
                <a:defRPr/>
              </a:pPr>
              <a:r>
                <a:rPr lang="en-US" sz="1050" kern="1200" dirty="0">
                  <a:solidFill>
                    <a:prstClr val="black"/>
                  </a:solidFill>
                  <a:latin typeface="Calibri" panose="020F0502020204030204"/>
                  <a:ea typeface="+mn-ea"/>
                  <a:cs typeface="+mn-cs"/>
                </a:rPr>
                <a:t>t</a:t>
              </a:r>
              <a:r>
                <a:rPr lang="en-US" sz="1050" kern="1200" baseline="-25000" dirty="0">
                  <a:solidFill>
                    <a:prstClr val="black"/>
                  </a:solidFill>
                  <a:latin typeface="Calibri" panose="020F0502020204030204"/>
                  <a:ea typeface="+mn-ea"/>
                  <a:cs typeface="+mn-cs"/>
                </a:rPr>
                <a:t>4 </a:t>
              </a:r>
              <a:endParaRPr lang="en-US" sz="1200" kern="1200" baseline="-25000" dirty="0">
                <a:solidFill>
                  <a:prstClr val="black"/>
                </a:solidFill>
                <a:latin typeface="Calibri" panose="020F0502020204030204"/>
                <a:ea typeface="+mn-ea"/>
                <a:cs typeface="+mn-cs"/>
              </a:endParaRPr>
            </a:p>
          </p:txBody>
        </p:sp>
      </p:grpSp>
      <p:sp>
        <p:nvSpPr>
          <p:cNvPr id="84" name="Rectangle 3">
            <a:extLst>
              <a:ext uri="{FF2B5EF4-FFF2-40B4-BE49-F238E27FC236}">
                <a16:creationId xmlns:a16="http://schemas.microsoft.com/office/drawing/2014/main" id="{38863743-CAFF-054A-AD43-DD61D083D1B0}"/>
              </a:ext>
            </a:extLst>
          </p:cNvPr>
          <p:cNvSpPr txBox="1">
            <a:spLocks noChangeArrowheads="1"/>
          </p:cNvSpPr>
          <p:nvPr/>
        </p:nvSpPr>
        <p:spPr>
          <a:xfrm>
            <a:off x="598256" y="2955898"/>
            <a:ext cx="2591883" cy="1518149"/>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5281" indent="-221456"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TCP CUBIC default in Linux, most popular TCP for popular Web servers</a:t>
            </a:r>
          </a:p>
          <a:p>
            <a:pPr marL="97631" indent="0" defTabSz="685800">
              <a:spcBef>
                <a:spcPts val="750"/>
              </a:spcBef>
              <a:buNone/>
              <a:defRPr/>
            </a:pPr>
            <a:endParaRPr lang="en-US" altLang="en-US" sz="2100" dirty="0">
              <a:solidFill>
                <a:prstClr val="black"/>
              </a:solidFill>
              <a:latin typeface="Calibri" panose="020F0502020204030204"/>
              <a:ea typeface="ＭＳ Ｐゴシック" panose="020B0600070205080204" pitchFamily="34" charset="-128"/>
            </a:endParaRPr>
          </a:p>
        </p:txBody>
      </p:sp>
      <p:sp>
        <p:nvSpPr>
          <p:cNvPr id="41" name="Rectangle 3">
            <a:extLst>
              <a:ext uri="{FF2B5EF4-FFF2-40B4-BE49-F238E27FC236}">
                <a16:creationId xmlns:a16="http://schemas.microsoft.com/office/drawing/2014/main" id="{C54D7C1F-CA72-B74A-9DE5-9484E6A6EE53}"/>
              </a:ext>
            </a:extLst>
          </p:cNvPr>
          <p:cNvSpPr txBox="1">
            <a:spLocks noChangeArrowheads="1"/>
          </p:cNvSpPr>
          <p:nvPr/>
        </p:nvSpPr>
        <p:spPr>
          <a:xfrm>
            <a:off x="589492" y="1609726"/>
            <a:ext cx="8373095" cy="1518149"/>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5281" indent="-247650"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increase W as a function of the </a:t>
            </a:r>
            <a:r>
              <a:rPr lang="en-US" altLang="en-US" sz="2100" i="1" dirty="0">
                <a:solidFill>
                  <a:srgbClr val="C00000"/>
                </a:solidFill>
                <a:latin typeface="Calibri" panose="020F0502020204030204"/>
                <a:ea typeface="ＭＳ Ｐゴシック" panose="020B0600070205080204" pitchFamily="34" charset="-128"/>
              </a:rPr>
              <a:t>cube</a:t>
            </a:r>
            <a:r>
              <a:rPr lang="en-US" altLang="en-US" sz="2100" dirty="0">
                <a:solidFill>
                  <a:prstClr val="black"/>
                </a:solidFill>
                <a:latin typeface="Calibri" panose="020F0502020204030204"/>
                <a:ea typeface="ＭＳ Ｐゴシック" panose="020B0600070205080204" pitchFamily="34" charset="-128"/>
              </a:rPr>
              <a:t> of the distance between current time  and K</a:t>
            </a:r>
          </a:p>
          <a:p>
            <a:pPr marL="97631" indent="0" defTabSz="685800">
              <a:spcBef>
                <a:spcPts val="750"/>
              </a:spcBef>
              <a:buNone/>
              <a:defRPr/>
            </a:pPr>
            <a:endParaRPr lang="en-US" altLang="en-US" sz="2100" dirty="0">
              <a:solidFill>
                <a:prstClr val="black"/>
              </a:solidFill>
              <a:latin typeface="Calibri" panose="020F0502020204030204"/>
              <a:ea typeface="ＭＳ Ｐゴシック" panose="020B0600070205080204" pitchFamily="34" charset="-128"/>
            </a:endParaRPr>
          </a:p>
        </p:txBody>
      </p:sp>
      <p:sp>
        <p:nvSpPr>
          <p:cNvPr id="42" name="Slide Number Placeholder 2">
            <a:extLst>
              <a:ext uri="{FF2B5EF4-FFF2-40B4-BE49-F238E27FC236}">
                <a16:creationId xmlns:a16="http://schemas.microsoft.com/office/drawing/2014/main" id="{6C8A1230-DDC6-A54E-9B81-5573345B76BB}"/>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126</a:t>
            </a:fld>
            <a:endParaRPr lang="en-US" dirty="0"/>
          </a:p>
        </p:txBody>
      </p:sp>
    </p:spTree>
    <p:extLst>
      <p:ext uri="{BB962C8B-B14F-4D97-AF65-F5344CB8AC3E}">
        <p14:creationId xmlns:p14="http://schemas.microsoft.com/office/powerpoint/2010/main" val="182315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dissolv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84" grpId="0"/>
      <p:bldP spid="41"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E84376-3A6A-7040-9ABB-E96A5030BD6F}"/>
              </a:ext>
            </a:extLst>
          </p:cNvPr>
          <p:cNvGrpSpPr/>
          <p:nvPr/>
        </p:nvGrpSpPr>
        <p:grpSpPr>
          <a:xfrm>
            <a:off x="3070848" y="3497868"/>
            <a:ext cx="2163793" cy="1131511"/>
            <a:chOff x="4094463" y="4663823"/>
            <a:chExt cx="2885057" cy="1508681"/>
          </a:xfrm>
        </p:grpSpPr>
        <p:sp>
          <p:nvSpPr>
            <p:cNvPr id="189" name="Freeform 2">
              <a:extLst>
                <a:ext uri="{FF2B5EF4-FFF2-40B4-BE49-F238E27FC236}">
                  <a16:creationId xmlns:a16="http://schemas.microsoft.com/office/drawing/2014/main" id="{9A546185-6077-2340-8A96-0F02D5D7C779}"/>
                </a:ext>
              </a:extLst>
            </p:cNvPr>
            <p:cNvSpPr>
              <a:spLocks/>
            </p:cNvSpPr>
            <p:nvPr/>
          </p:nvSpPr>
          <p:spPr bwMode="auto">
            <a:xfrm>
              <a:off x="4129957" y="4691367"/>
              <a:ext cx="2849563" cy="1481137"/>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a:noFill/>
            </a:ln>
          </p:spPr>
          <p:txBody>
            <a:bodyPr wrap="none" anchor="ct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40979929-3895-E541-88C5-08B90173C1D4}"/>
                </a:ext>
              </a:extLst>
            </p:cNvPr>
            <p:cNvGrpSpPr/>
            <p:nvPr/>
          </p:nvGrpSpPr>
          <p:grpSpPr>
            <a:xfrm>
              <a:off x="5035264" y="5554092"/>
              <a:ext cx="496248" cy="260542"/>
              <a:chOff x="7141236" y="6068702"/>
              <a:chExt cx="496248" cy="260542"/>
            </a:xfrm>
          </p:grpSpPr>
          <p:sp>
            <p:nvSpPr>
              <p:cNvPr id="357" name="Freeform 356">
                <a:extLst>
                  <a:ext uri="{FF2B5EF4-FFF2-40B4-BE49-F238E27FC236}">
                    <a16:creationId xmlns:a16="http://schemas.microsoft.com/office/drawing/2014/main" id="{0CA65D85-D056-864E-B0EC-70D8C181B47E}"/>
                  </a:ext>
                </a:extLst>
              </p:cNvPr>
              <p:cNvSpPr/>
              <p:nvPr/>
            </p:nvSpPr>
            <p:spPr>
              <a:xfrm>
                <a:off x="7141236" y="6158887"/>
                <a:ext cx="496248" cy="170357"/>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E40000"/>
                  </a:gs>
                  <a:gs pos="21000">
                    <a:schemeClr val="bg1"/>
                  </a:gs>
                  <a:gs pos="51000">
                    <a:srgbClr val="ED356A"/>
                  </a:gs>
                  <a:gs pos="100000">
                    <a:srgbClr val="E40000"/>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358" name="Oval 357">
                <a:extLst>
                  <a:ext uri="{FF2B5EF4-FFF2-40B4-BE49-F238E27FC236}">
                    <a16:creationId xmlns:a16="http://schemas.microsoft.com/office/drawing/2014/main" id="{09E25CE5-3538-A147-95F2-FE0F002533C9}"/>
                  </a:ext>
                </a:extLst>
              </p:cNvPr>
              <p:cNvSpPr/>
              <p:nvPr/>
            </p:nvSpPr>
            <p:spPr>
              <a:xfrm>
                <a:off x="7141522" y="6068702"/>
                <a:ext cx="495647" cy="168664"/>
              </a:xfrm>
              <a:prstGeom prst="ellipse">
                <a:avLst/>
              </a:prstGeom>
              <a:solidFill>
                <a:srgbClr val="FA376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359" name="Group 358">
                <a:extLst>
                  <a:ext uri="{FF2B5EF4-FFF2-40B4-BE49-F238E27FC236}">
                    <a16:creationId xmlns:a16="http://schemas.microsoft.com/office/drawing/2014/main" id="{B88C1E52-4F13-B54A-A8B3-B882AA5360C7}"/>
                  </a:ext>
                </a:extLst>
              </p:cNvPr>
              <p:cNvGrpSpPr/>
              <p:nvPr/>
            </p:nvGrpSpPr>
            <p:grpSpPr>
              <a:xfrm>
                <a:off x="7214834" y="6090139"/>
                <a:ext cx="348960" cy="123931"/>
                <a:chOff x="7786941" y="2884917"/>
                <a:chExt cx="897649" cy="353919"/>
              </a:xfrm>
            </p:grpSpPr>
            <p:sp>
              <p:nvSpPr>
                <p:cNvPr id="360" name="Freeform 359">
                  <a:extLst>
                    <a:ext uri="{FF2B5EF4-FFF2-40B4-BE49-F238E27FC236}">
                      <a16:creationId xmlns:a16="http://schemas.microsoft.com/office/drawing/2014/main" id="{3EA6F082-8061-C547-AAD1-5C5B1680910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61" name="Freeform 360">
                  <a:extLst>
                    <a:ext uri="{FF2B5EF4-FFF2-40B4-BE49-F238E27FC236}">
                      <a16:creationId xmlns:a16="http://schemas.microsoft.com/office/drawing/2014/main" id="{F527C5CB-65A2-E34A-A65A-93F1139F95B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62" name="Freeform 361">
                  <a:extLst>
                    <a:ext uri="{FF2B5EF4-FFF2-40B4-BE49-F238E27FC236}">
                      <a16:creationId xmlns:a16="http://schemas.microsoft.com/office/drawing/2014/main" id="{6DE3C8BD-23FE-754A-9456-20EB1F93DA1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63" name="Freeform 362">
                  <a:extLst>
                    <a:ext uri="{FF2B5EF4-FFF2-40B4-BE49-F238E27FC236}">
                      <a16:creationId xmlns:a16="http://schemas.microsoft.com/office/drawing/2014/main" id="{71C34D50-69A1-0E47-8F12-8F6635D2135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323" name="Group 322">
              <a:extLst>
                <a:ext uri="{FF2B5EF4-FFF2-40B4-BE49-F238E27FC236}">
                  <a16:creationId xmlns:a16="http://schemas.microsoft.com/office/drawing/2014/main" id="{8E9AE0DE-57F1-DA47-841B-AF1526D27381}"/>
                </a:ext>
              </a:extLst>
            </p:cNvPr>
            <p:cNvGrpSpPr/>
            <p:nvPr/>
          </p:nvGrpSpPr>
          <p:grpSpPr>
            <a:xfrm>
              <a:off x="6131364" y="5156690"/>
              <a:ext cx="496248" cy="260542"/>
              <a:chOff x="7493876" y="2774731"/>
              <a:chExt cx="1481958" cy="894622"/>
            </a:xfrm>
          </p:grpSpPr>
          <p:sp>
            <p:nvSpPr>
              <p:cNvPr id="324" name="Freeform 323">
                <a:extLst>
                  <a:ext uri="{FF2B5EF4-FFF2-40B4-BE49-F238E27FC236}">
                    <a16:creationId xmlns:a16="http://schemas.microsoft.com/office/drawing/2014/main" id="{36B5E314-D824-564B-8B99-7428AA61BC7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325" name="Oval 324">
                <a:extLst>
                  <a:ext uri="{FF2B5EF4-FFF2-40B4-BE49-F238E27FC236}">
                    <a16:creationId xmlns:a16="http://schemas.microsoft.com/office/drawing/2014/main" id="{B5687DE2-7AEB-C94F-BD77-B787BED6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326" name="Group 325">
                <a:extLst>
                  <a:ext uri="{FF2B5EF4-FFF2-40B4-BE49-F238E27FC236}">
                    <a16:creationId xmlns:a16="http://schemas.microsoft.com/office/drawing/2014/main" id="{3F1D081E-C670-EB42-8157-542B25715236}"/>
                  </a:ext>
                </a:extLst>
              </p:cNvPr>
              <p:cNvGrpSpPr/>
              <p:nvPr/>
            </p:nvGrpSpPr>
            <p:grpSpPr>
              <a:xfrm>
                <a:off x="7713663" y="2848339"/>
                <a:ext cx="1042107" cy="425543"/>
                <a:chOff x="7786941" y="2884917"/>
                <a:chExt cx="897649" cy="353919"/>
              </a:xfrm>
            </p:grpSpPr>
            <p:sp>
              <p:nvSpPr>
                <p:cNvPr id="327" name="Freeform 326">
                  <a:extLst>
                    <a:ext uri="{FF2B5EF4-FFF2-40B4-BE49-F238E27FC236}">
                      <a16:creationId xmlns:a16="http://schemas.microsoft.com/office/drawing/2014/main" id="{76FD901E-7447-6044-941D-D8D53016227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28" name="Freeform 327">
                  <a:extLst>
                    <a:ext uri="{FF2B5EF4-FFF2-40B4-BE49-F238E27FC236}">
                      <a16:creationId xmlns:a16="http://schemas.microsoft.com/office/drawing/2014/main" id="{C65D72F4-D1BF-A743-A4CF-A3061301D2F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29" name="Freeform 328">
                  <a:extLst>
                    <a:ext uri="{FF2B5EF4-FFF2-40B4-BE49-F238E27FC236}">
                      <a16:creationId xmlns:a16="http://schemas.microsoft.com/office/drawing/2014/main" id="{24042695-10E5-4D4B-8766-D9D97DE34F3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30" name="Freeform 329">
                  <a:extLst>
                    <a:ext uri="{FF2B5EF4-FFF2-40B4-BE49-F238E27FC236}">
                      <a16:creationId xmlns:a16="http://schemas.microsoft.com/office/drawing/2014/main" id="{C8D82D6B-3965-DC48-A8D4-5025EC499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332" name="Group 331">
              <a:extLst>
                <a:ext uri="{FF2B5EF4-FFF2-40B4-BE49-F238E27FC236}">
                  <a16:creationId xmlns:a16="http://schemas.microsoft.com/office/drawing/2014/main" id="{0CFE465D-7641-7541-9496-4029B9355B5A}"/>
                </a:ext>
              </a:extLst>
            </p:cNvPr>
            <p:cNvGrpSpPr/>
            <p:nvPr/>
          </p:nvGrpSpPr>
          <p:grpSpPr>
            <a:xfrm>
              <a:off x="5122533" y="4861037"/>
              <a:ext cx="496248" cy="260542"/>
              <a:chOff x="7493876" y="2774731"/>
              <a:chExt cx="1481958" cy="894622"/>
            </a:xfrm>
          </p:grpSpPr>
          <p:sp>
            <p:nvSpPr>
              <p:cNvPr id="333" name="Freeform 332">
                <a:extLst>
                  <a:ext uri="{FF2B5EF4-FFF2-40B4-BE49-F238E27FC236}">
                    <a16:creationId xmlns:a16="http://schemas.microsoft.com/office/drawing/2014/main" id="{3B041F3E-CB88-8F4B-84D4-1214776D36E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334" name="Oval 333">
                <a:extLst>
                  <a:ext uri="{FF2B5EF4-FFF2-40B4-BE49-F238E27FC236}">
                    <a16:creationId xmlns:a16="http://schemas.microsoft.com/office/drawing/2014/main" id="{08136920-F30D-BC4E-A92D-0ABD2EC7437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335" name="Group 334">
                <a:extLst>
                  <a:ext uri="{FF2B5EF4-FFF2-40B4-BE49-F238E27FC236}">
                    <a16:creationId xmlns:a16="http://schemas.microsoft.com/office/drawing/2014/main" id="{2BE80152-BCA5-CA46-9EE7-63649D7FE819}"/>
                  </a:ext>
                </a:extLst>
              </p:cNvPr>
              <p:cNvGrpSpPr/>
              <p:nvPr/>
            </p:nvGrpSpPr>
            <p:grpSpPr>
              <a:xfrm>
                <a:off x="7713663" y="2848339"/>
                <a:ext cx="1042107" cy="425543"/>
                <a:chOff x="7786941" y="2884917"/>
                <a:chExt cx="897649" cy="353919"/>
              </a:xfrm>
            </p:grpSpPr>
            <p:sp>
              <p:nvSpPr>
                <p:cNvPr id="336" name="Freeform 335">
                  <a:extLst>
                    <a:ext uri="{FF2B5EF4-FFF2-40B4-BE49-F238E27FC236}">
                      <a16:creationId xmlns:a16="http://schemas.microsoft.com/office/drawing/2014/main" id="{2518C53F-685F-074F-8F4E-E3A4CB26913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37" name="Freeform 336">
                  <a:extLst>
                    <a:ext uri="{FF2B5EF4-FFF2-40B4-BE49-F238E27FC236}">
                      <a16:creationId xmlns:a16="http://schemas.microsoft.com/office/drawing/2014/main" id="{F1578F2C-5505-EB45-9014-BAD0AFEA429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38" name="Freeform 337">
                  <a:extLst>
                    <a:ext uri="{FF2B5EF4-FFF2-40B4-BE49-F238E27FC236}">
                      <a16:creationId xmlns:a16="http://schemas.microsoft.com/office/drawing/2014/main" id="{DD91E8C8-92AC-E446-ABF1-F7D54921C42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39" name="Freeform 338">
                  <a:extLst>
                    <a:ext uri="{FF2B5EF4-FFF2-40B4-BE49-F238E27FC236}">
                      <a16:creationId xmlns:a16="http://schemas.microsoft.com/office/drawing/2014/main" id="{69F33027-F122-C445-923E-09F2AEB27B0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340" name="Group 339">
              <a:extLst>
                <a:ext uri="{FF2B5EF4-FFF2-40B4-BE49-F238E27FC236}">
                  <a16:creationId xmlns:a16="http://schemas.microsoft.com/office/drawing/2014/main" id="{7D1E5FBB-CD41-884B-831B-682E5F6CE29F}"/>
                </a:ext>
              </a:extLst>
            </p:cNvPr>
            <p:cNvGrpSpPr/>
            <p:nvPr/>
          </p:nvGrpSpPr>
          <p:grpSpPr>
            <a:xfrm>
              <a:off x="4450588" y="5823254"/>
              <a:ext cx="496248" cy="260542"/>
              <a:chOff x="7493876" y="2774731"/>
              <a:chExt cx="1481958" cy="894622"/>
            </a:xfrm>
          </p:grpSpPr>
          <p:sp>
            <p:nvSpPr>
              <p:cNvPr id="341" name="Freeform 340">
                <a:extLst>
                  <a:ext uri="{FF2B5EF4-FFF2-40B4-BE49-F238E27FC236}">
                    <a16:creationId xmlns:a16="http://schemas.microsoft.com/office/drawing/2014/main" id="{F7ED3C1B-77D0-5A4C-B7A4-7B4162888DF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342" name="Oval 341">
                <a:extLst>
                  <a:ext uri="{FF2B5EF4-FFF2-40B4-BE49-F238E27FC236}">
                    <a16:creationId xmlns:a16="http://schemas.microsoft.com/office/drawing/2014/main" id="{C6C36B06-A393-AA49-97E2-CA983E530D4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343" name="Group 342">
                <a:extLst>
                  <a:ext uri="{FF2B5EF4-FFF2-40B4-BE49-F238E27FC236}">
                    <a16:creationId xmlns:a16="http://schemas.microsoft.com/office/drawing/2014/main" id="{55B6028F-C8FE-5347-9982-246E1F0DEC3F}"/>
                  </a:ext>
                </a:extLst>
              </p:cNvPr>
              <p:cNvGrpSpPr/>
              <p:nvPr/>
            </p:nvGrpSpPr>
            <p:grpSpPr>
              <a:xfrm>
                <a:off x="7713663" y="2848339"/>
                <a:ext cx="1042107" cy="425543"/>
                <a:chOff x="7786941" y="2884917"/>
                <a:chExt cx="897649" cy="353919"/>
              </a:xfrm>
            </p:grpSpPr>
            <p:sp>
              <p:nvSpPr>
                <p:cNvPr id="344" name="Freeform 343">
                  <a:extLst>
                    <a:ext uri="{FF2B5EF4-FFF2-40B4-BE49-F238E27FC236}">
                      <a16:creationId xmlns:a16="http://schemas.microsoft.com/office/drawing/2014/main" id="{D9135A62-DBD4-4E48-B166-943E0258FD8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45" name="Freeform 344">
                  <a:extLst>
                    <a:ext uri="{FF2B5EF4-FFF2-40B4-BE49-F238E27FC236}">
                      <a16:creationId xmlns:a16="http://schemas.microsoft.com/office/drawing/2014/main" id="{A6CD8C01-7ACD-9047-AF09-4509FAD01ED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46" name="Freeform 345">
                  <a:extLst>
                    <a:ext uri="{FF2B5EF4-FFF2-40B4-BE49-F238E27FC236}">
                      <a16:creationId xmlns:a16="http://schemas.microsoft.com/office/drawing/2014/main" id="{9834EEC0-E73C-C84D-B165-574B3980957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47" name="Freeform 346">
                  <a:extLst>
                    <a:ext uri="{FF2B5EF4-FFF2-40B4-BE49-F238E27FC236}">
                      <a16:creationId xmlns:a16="http://schemas.microsoft.com/office/drawing/2014/main" id="{2D12A304-34D8-9442-9CED-FBB7F0B8D26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348" name="Group 347">
              <a:extLst>
                <a:ext uri="{FF2B5EF4-FFF2-40B4-BE49-F238E27FC236}">
                  <a16:creationId xmlns:a16="http://schemas.microsoft.com/office/drawing/2014/main" id="{B39672A6-77C4-5F43-BD22-8EBBBB1DACC3}"/>
                </a:ext>
              </a:extLst>
            </p:cNvPr>
            <p:cNvGrpSpPr/>
            <p:nvPr/>
          </p:nvGrpSpPr>
          <p:grpSpPr>
            <a:xfrm>
              <a:off x="4094463" y="5164346"/>
              <a:ext cx="496248" cy="260542"/>
              <a:chOff x="7493876" y="2774731"/>
              <a:chExt cx="1481958" cy="894622"/>
            </a:xfrm>
          </p:grpSpPr>
          <p:sp>
            <p:nvSpPr>
              <p:cNvPr id="349" name="Freeform 348">
                <a:extLst>
                  <a:ext uri="{FF2B5EF4-FFF2-40B4-BE49-F238E27FC236}">
                    <a16:creationId xmlns:a16="http://schemas.microsoft.com/office/drawing/2014/main" id="{6A952387-953F-784E-B4C8-2ED10819E94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350" name="Oval 349">
                <a:extLst>
                  <a:ext uri="{FF2B5EF4-FFF2-40B4-BE49-F238E27FC236}">
                    <a16:creationId xmlns:a16="http://schemas.microsoft.com/office/drawing/2014/main" id="{1758E986-D712-5440-AC7F-0F55B12BDD6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351" name="Group 350">
                <a:extLst>
                  <a:ext uri="{FF2B5EF4-FFF2-40B4-BE49-F238E27FC236}">
                    <a16:creationId xmlns:a16="http://schemas.microsoft.com/office/drawing/2014/main" id="{840B06B0-30F5-7E47-9591-50E2832B6A91}"/>
                  </a:ext>
                </a:extLst>
              </p:cNvPr>
              <p:cNvGrpSpPr/>
              <p:nvPr/>
            </p:nvGrpSpPr>
            <p:grpSpPr>
              <a:xfrm>
                <a:off x="7713663" y="2848339"/>
                <a:ext cx="1042107" cy="425543"/>
                <a:chOff x="7786941" y="2884917"/>
                <a:chExt cx="897649" cy="353919"/>
              </a:xfrm>
            </p:grpSpPr>
            <p:sp>
              <p:nvSpPr>
                <p:cNvPr id="352" name="Freeform 351">
                  <a:extLst>
                    <a:ext uri="{FF2B5EF4-FFF2-40B4-BE49-F238E27FC236}">
                      <a16:creationId xmlns:a16="http://schemas.microsoft.com/office/drawing/2014/main" id="{7CF1DA14-5159-F043-933A-4C22AECDE48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53" name="Freeform 352">
                  <a:extLst>
                    <a:ext uri="{FF2B5EF4-FFF2-40B4-BE49-F238E27FC236}">
                      <a16:creationId xmlns:a16="http://schemas.microsoft.com/office/drawing/2014/main" id="{54AAC614-B4B1-9047-8BBA-FE8D4A25981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54" name="Freeform 353">
                  <a:extLst>
                    <a:ext uri="{FF2B5EF4-FFF2-40B4-BE49-F238E27FC236}">
                      <a16:creationId xmlns:a16="http://schemas.microsoft.com/office/drawing/2014/main" id="{E59BE7CB-C32E-A346-95B4-3992B34807F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55" name="Freeform 354">
                  <a:extLst>
                    <a:ext uri="{FF2B5EF4-FFF2-40B4-BE49-F238E27FC236}">
                      <a16:creationId xmlns:a16="http://schemas.microsoft.com/office/drawing/2014/main" id="{CAEA8866-D7A6-6A49-8FE1-136D7DBEB0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sp>
          <p:nvSpPr>
            <p:cNvPr id="190" name="Freeform 6">
              <a:extLst>
                <a:ext uri="{FF2B5EF4-FFF2-40B4-BE49-F238E27FC236}">
                  <a16:creationId xmlns:a16="http://schemas.microsoft.com/office/drawing/2014/main" id="{812505EE-DEAC-B44A-A839-759F29108CC2}"/>
                </a:ext>
              </a:extLst>
            </p:cNvPr>
            <p:cNvSpPr>
              <a:spLocks/>
            </p:cNvSpPr>
            <p:nvPr/>
          </p:nvSpPr>
          <p:spPr bwMode="auto">
            <a:xfrm>
              <a:off x="4581324" y="4994579"/>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75" name="Freeform 91">
              <a:extLst>
                <a:ext uri="{FF2B5EF4-FFF2-40B4-BE49-F238E27FC236}">
                  <a16:creationId xmlns:a16="http://schemas.microsoft.com/office/drawing/2014/main" id="{76C479BA-ED38-4947-AD35-F635DF9E3E25}"/>
                </a:ext>
              </a:extLst>
            </p:cNvPr>
            <p:cNvSpPr>
              <a:spLocks/>
            </p:cNvSpPr>
            <p:nvPr/>
          </p:nvSpPr>
          <p:spPr bwMode="auto">
            <a:xfrm>
              <a:off x="5622724" y="4988229"/>
              <a:ext cx="506413"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76" name="Freeform 92">
              <a:extLst>
                <a:ext uri="{FF2B5EF4-FFF2-40B4-BE49-F238E27FC236}">
                  <a16:creationId xmlns:a16="http://schemas.microsoft.com/office/drawing/2014/main" id="{124CDDC7-679C-D04E-9FD3-5181047829F5}"/>
                </a:ext>
              </a:extLst>
            </p:cNvPr>
            <p:cNvSpPr>
              <a:spLocks/>
            </p:cNvSpPr>
            <p:nvPr/>
          </p:nvSpPr>
          <p:spPr bwMode="auto">
            <a:xfrm>
              <a:off x="4557512" y="5380342"/>
              <a:ext cx="481012"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77" name="Freeform 93">
              <a:extLst>
                <a:ext uri="{FF2B5EF4-FFF2-40B4-BE49-F238E27FC236}">
                  <a16:creationId xmlns:a16="http://schemas.microsoft.com/office/drawing/2014/main" id="{E2A83ACF-7B20-AC4B-83B1-FE92C60435AC}"/>
                </a:ext>
              </a:extLst>
            </p:cNvPr>
            <p:cNvSpPr>
              <a:spLocks/>
            </p:cNvSpPr>
            <p:nvPr/>
          </p:nvSpPr>
          <p:spPr bwMode="auto">
            <a:xfrm>
              <a:off x="5505249" y="5356529"/>
              <a:ext cx="630238"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78" name="Freeform 94">
              <a:extLst>
                <a:ext uri="{FF2B5EF4-FFF2-40B4-BE49-F238E27FC236}">
                  <a16:creationId xmlns:a16="http://schemas.microsoft.com/office/drawing/2014/main" id="{0B9C88EB-CE4C-1E43-BD78-4EA6BB3E66E3}"/>
                </a:ext>
              </a:extLst>
            </p:cNvPr>
            <p:cNvSpPr>
              <a:spLocks/>
            </p:cNvSpPr>
            <p:nvPr/>
          </p:nvSpPr>
          <p:spPr bwMode="auto">
            <a:xfrm>
              <a:off x="6173587" y="5410504"/>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79" name="Freeform 95">
              <a:extLst>
                <a:ext uri="{FF2B5EF4-FFF2-40B4-BE49-F238E27FC236}">
                  <a16:creationId xmlns:a16="http://schemas.microsoft.com/office/drawing/2014/main" id="{CFFC9FF4-E928-074A-8F72-9E180DF7971C}"/>
                </a:ext>
              </a:extLst>
            </p:cNvPr>
            <p:cNvSpPr>
              <a:spLocks/>
            </p:cNvSpPr>
            <p:nvPr/>
          </p:nvSpPr>
          <p:spPr bwMode="auto">
            <a:xfrm>
              <a:off x="4936923" y="5943904"/>
              <a:ext cx="970395" cy="81756"/>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80" name="Freeform 96">
              <a:extLst>
                <a:ext uri="{FF2B5EF4-FFF2-40B4-BE49-F238E27FC236}">
                  <a16:creationId xmlns:a16="http://schemas.microsoft.com/office/drawing/2014/main" id="{FC6453FD-735C-9F4A-B961-B872F0071128}"/>
                </a:ext>
              </a:extLst>
            </p:cNvPr>
            <p:cNvSpPr>
              <a:spLocks/>
            </p:cNvSpPr>
            <p:nvPr/>
          </p:nvSpPr>
          <p:spPr bwMode="auto">
            <a:xfrm>
              <a:off x="4400349" y="5424888"/>
              <a:ext cx="193675" cy="404716"/>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315" name="Group 314">
              <a:extLst>
                <a:ext uri="{FF2B5EF4-FFF2-40B4-BE49-F238E27FC236}">
                  <a16:creationId xmlns:a16="http://schemas.microsoft.com/office/drawing/2014/main" id="{4211C5D7-E98B-7448-9452-57EB36146678}"/>
                </a:ext>
              </a:extLst>
            </p:cNvPr>
            <p:cNvGrpSpPr/>
            <p:nvPr/>
          </p:nvGrpSpPr>
          <p:grpSpPr>
            <a:xfrm>
              <a:off x="5868328" y="5862061"/>
              <a:ext cx="496248" cy="260542"/>
              <a:chOff x="7493876" y="2774731"/>
              <a:chExt cx="1481958" cy="894622"/>
            </a:xfrm>
          </p:grpSpPr>
          <p:sp>
            <p:nvSpPr>
              <p:cNvPr id="316" name="Freeform 315">
                <a:extLst>
                  <a:ext uri="{FF2B5EF4-FFF2-40B4-BE49-F238E27FC236}">
                    <a16:creationId xmlns:a16="http://schemas.microsoft.com/office/drawing/2014/main" id="{8AB7F791-7AD9-F648-B2E0-B6E3683A8D5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317" name="Oval 316">
                <a:extLst>
                  <a:ext uri="{FF2B5EF4-FFF2-40B4-BE49-F238E27FC236}">
                    <a16:creationId xmlns:a16="http://schemas.microsoft.com/office/drawing/2014/main" id="{51E93EA3-17BD-B641-99CE-E84D1493A92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318" name="Group 317">
                <a:extLst>
                  <a:ext uri="{FF2B5EF4-FFF2-40B4-BE49-F238E27FC236}">
                    <a16:creationId xmlns:a16="http://schemas.microsoft.com/office/drawing/2014/main" id="{A5B4FD9C-501E-7F4E-A2DA-4DCEFCE3689E}"/>
                  </a:ext>
                </a:extLst>
              </p:cNvPr>
              <p:cNvGrpSpPr/>
              <p:nvPr/>
            </p:nvGrpSpPr>
            <p:grpSpPr>
              <a:xfrm>
                <a:off x="7713663" y="2848339"/>
                <a:ext cx="1042107" cy="425543"/>
                <a:chOff x="7786941" y="2884917"/>
                <a:chExt cx="897649" cy="353919"/>
              </a:xfrm>
            </p:grpSpPr>
            <p:sp>
              <p:nvSpPr>
                <p:cNvPr id="319" name="Freeform 318">
                  <a:extLst>
                    <a:ext uri="{FF2B5EF4-FFF2-40B4-BE49-F238E27FC236}">
                      <a16:creationId xmlns:a16="http://schemas.microsoft.com/office/drawing/2014/main" id="{1906F39B-C9B6-604F-8758-83430DECEA8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20" name="Freeform 319">
                  <a:extLst>
                    <a:ext uri="{FF2B5EF4-FFF2-40B4-BE49-F238E27FC236}">
                      <a16:creationId xmlns:a16="http://schemas.microsoft.com/office/drawing/2014/main" id="{91751636-4135-394E-B377-29D0624E77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21" name="Freeform 320">
                  <a:extLst>
                    <a:ext uri="{FF2B5EF4-FFF2-40B4-BE49-F238E27FC236}">
                      <a16:creationId xmlns:a16="http://schemas.microsoft.com/office/drawing/2014/main" id="{BB3193D0-B14F-724A-80B1-6F8EDE58A8F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22" name="Freeform 321">
                  <a:extLst>
                    <a:ext uri="{FF2B5EF4-FFF2-40B4-BE49-F238E27FC236}">
                      <a16:creationId xmlns:a16="http://schemas.microsoft.com/office/drawing/2014/main" id="{CF32363E-10AF-1643-8F6B-814910A9D63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sp>
          <p:nvSpPr>
            <p:cNvPr id="196" name="Freeform 91">
              <a:extLst>
                <a:ext uri="{FF2B5EF4-FFF2-40B4-BE49-F238E27FC236}">
                  <a16:creationId xmlns:a16="http://schemas.microsoft.com/office/drawing/2014/main" id="{B2C57ABF-178C-0F48-BF12-F94AEC32D063}"/>
                </a:ext>
              </a:extLst>
            </p:cNvPr>
            <p:cNvSpPr>
              <a:spLocks/>
            </p:cNvSpPr>
            <p:nvPr/>
          </p:nvSpPr>
          <p:spPr bwMode="auto">
            <a:xfrm flipV="1">
              <a:off x="4860724" y="5735086"/>
              <a:ext cx="178041" cy="104043"/>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97" name="Freeform 91">
              <a:extLst>
                <a:ext uri="{FF2B5EF4-FFF2-40B4-BE49-F238E27FC236}">
                  <a16:creationId xmlns:a16="http://schemas.microsoft.com/office/drawing/2014/main" id="{4D868815-1055-9D47-99AB-5BB4F56217F9}"/>
                </a:ext>
              </a:extLst>
            </p:cNvPr>
            <p:cNvSpPr>
              <a:spLocks/>
            </p:cNvSpPr>
            <p:nvPr/>
          </p:nvSpPr>
          <p:spPr bwMode="auto">
            <a:xfrm flipV="1">
              <a:off x="5445456" y="4663823"/>
              <a:ext cx="45719" cy="202880"/>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98" name="Freeform 92">
              <a:extLst>
                <a:ext uri="{FF2B5EF4-FFF2-40B4-BE49-F238E27FC236}">
                  <a16:creationId xmlns:a16="http://schemas.microsoft.com/office/drawing/2014/main" id="{413D91FB-83FD-B343-90EB-BB6C16387196}"/>
                </a:ext>
              </a:extLst>
            </p:cNvPr>
            <p:cNvSpPr>
              <a:spLocks/>
            </p:cNvSpPr>
            <p:nvPr/>
          </p:nvSpPr>
          <p:spPr bwMode="auto">
            <a:xfrm>
              <a:off x="5532311" y="5746564"/>
              <a:ext cx="336683" cy="244860"/>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70442" y="204107"/>
            <a:ext cx="8544983" cy="670967"/>
          </a:xfrm>
        </p:spPr>
        <p:txBody>
          <a:bodyPr>
            <a:normAutofit fontScale="90000"/>
          </a:bodyPr>
          <a:lstStyle/>
          <a:p>
            <a:r>
              <a:rPr lang="en-US" sz="3600" dirty="0"/>
              <a:t>TCP and the congested “bottleneck link”</a:t>
            </a:r>
            <a:endParaRPr lang="en-US" dirty="0"/>
          </a:p>
        </p:txBody>
      </p:sp>
      <p:sp>
        <p:nvSpPr>
          <p:cNvPr id="6" name="Rectangle 4">
            <a:extLst>
              <a:ext uri="{FF2B5EF4-FFF2-40B4-BE49-F238E27FC236}">
                <a16:creationId xmlns:a16="http://schemas.microsoft.com/office/drawing/2014/main" id="{A22F5639-C13F-8347-B6CF-B5A700C7EA84}"/>
              </a:ext>
            </a:extLst>
          </p:cNvPr>
          <p:cNvSpPr txBox="1">
            <a:spLocks noChangeArrowheads="1"/>
          </p:cNvSpPr>
          <p:nvPr/>
        </p:nvSpPr>
        <p:spPr>
          <a:xfrm>
            <a:off x="500283" y="1024652"/>
            <a:ext cx="8383190" cy="1643063"/>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161925" defTabSz="685800">
              <a:spcBef>
                <a:spcPts val="750"/>
              </a:spcBef>
              <a:buFont typeface="Wingdings" charset="2"/>
              <a:buChar char="§"/>
              <a:defRPr/>
            </a:pPr>
            <a:r>
              <a:rPr lang="en-US" sz="2100" dirty="0">
                <a:solidFill>
                  <a:prstClr val="black"/>
                </a:solidFill>
                <a:latin typeface="Calibri" panose="020F0502020204030204"/>
              </a:rPr>
              <a:t>TCP (classic, CUBIC) increase TCP’s sending rate until packet loss occurs at some router’s output: the </a:t>
            </a:r>
            <a:r>
              <a:rPr lang="en-US" sz="2100" i="1" dirty="0">
                <a:solidFill>
                  <a:srgbClr val="C00000"/>
                </a:solidFill>
                <a:latin typeface="Calibri" panose="020F0502020204030204"/>
              </a:rPr>
              <a:t>bottleneck link</a:t>
            </a:r>
            <a:endParaRPr lang="en-US" sz="2100" dirty="0">
              <a:solidFill>
                <a:prstClr val="black"/>
              </a:solidFill>
              <a:latin typeface="Calibri" panose="020F0502020204030204"/>
            </a:endParaRPr>
          </a:p>
        </p:txBody>
      </p:sp>
      <p:sp>
        <p:nvSpPr>
          <p:cNvPr id="163" name="Text Box 8">
            <a:extLst>
              <a:ext uri="{FF2B5EF4-FFF2-40B4-BE49-F238E27FC236}">
                <a16:creationId xmlns:a16="http://schemas.microsoft.com/office/drawing/2014/main" id="{E65C3147-B6A2-674F-B175-C4411782BB14}"/>
              </a:ext>
            </a:extLst>
          </p:cNvPr>
          <p:cNvSpPr txBox="1">
            <a:spLocks noChangeArrowheads="1"/>
          </p:cNvSpPr>
          <p:nvPr/>
        </p:nvSpPr>
        <p:spPr bwMode="auto">
          <a:xfrm>
            <a:off x="2208905" y="2695534"/>
            <a:ext cx="6447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200" i="1" kern="1200">
                <a:solidFill>
                  <a:srgbClr val="000099"/>
                </a:solidFill>
                <a:latin typeface="Arial" panose="020B0604020202020204" pitchFamily="34" charset="0"/>
                <a:cs typeface="+mn-cs"/>
              </a:rPr>
              <a:t>source</a:t>
            </a:r>
            <a:endParaRPr lang="en-US" altLang="en-US" sz="1500" i="1" kern="1200">
              <a:solidFill>
                <a:srgbClr val="000099"/>
              </a:solidFill>
              <a:latin typeface="Arial" panose="020B0604020202020204" pitchFamily="34" charset="0"/>
              <a:cs typeface="+mn-cs"/>
            </a:endParaRPr>
          </a:p>
        </p:txBody>
      </p:sp>
      <p:sp>
        <p:nvSpPr>
          <p:cNvPr id="164" name="Freeform 10">
            <a:extLst>
              <a:ext uri="{FF2B5EF4-FFF2-40B4-BE49-F238E27FC236}">
                <a16:creationId xmlns:a16="http://schemas.microsoft.com/office/drawing/2014/main" id="{51065C6F-5BFC-8741-9747-71CCD0CC01B5}"/>
              </a:ext>
            </a:extLst>
          </p:cNvPr>
          <p:cNvSpPr>
            <a:spLocks/>
          </p:cNvSpPr>
          <p:nvPr/>
        </p:nvSpPr>
        <p:spPr bwMode="auto">
          <a:xfrm flipH="1">
            <a:off x="1860947" y="2944374"/>
            <a:ext cx="244806" cy="947112"/>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13" h="10000">
                <a:moveTo>
                  <a:pt x="11726" y="4661"/>
                </a:moveTo>
                <a:lnTo>
                  <a:pt x="0" y="0"/>
                </a:lnTo>
                <a:lnTo>
                  <a:pt x="0" y="10000"/>
                </a:lnTo>
                <a:lnTo>
                  <a:pt x="12213" y="6473"/>
                </a:lnTo>
                <a:lnTo>
                  <a:pt x="11726"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65" name="Rectangle 23">
            <a:extLst>
              <a:ext uri="{FF2B5EF4-FFF2-40B4-BE49-F238E27FC236}">
                <a16:creationId xmlns:a16="http://schemas.microsoft.com/office/drawing/2014/main" id="{245AE889-4FF1-5D41-B0C9-6E1D7DFE6C7D}"/>
              </a:ext>
            </a:extLst>
          </p:cNvPr>
          <p:cNvSpPr>
            <a:spLocks noChangeArrowheads="1"/>
          </p:cNvSpPr>
          <p:nvPr/>
        </p:nvSpPr>
        <p:spPr bwMode="auto">
          <a:xfrm>
            <a:off x="2140745" y="2932468"/>
            <a:ext cx="796776" cy="96797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166" name="Rectangle 24">
            <a:extLst>
              <a:ext uri="{FF2B5EF4-FFF2-40B4-BE49-F238E27FC236}">
                <a16:creationId xmlns:a16="http://schemas.microsoft.com/office/drawing/2014/main" id="{726B5B54-D786-344E-93B0-A2521F3FB4A3}"/>
              </a:ext>
            </a:extLst>
          </p:cNvPr>
          <p:cNvSpPr>
            <a:spLocks noChangeArrowheads="1"/>
          </p:cNvSpPr>
          <p:nvPr/>
        </p:nvSpPr>
        <p:spPr bwMode="auto">
          <a:xfrm>
            <a:off x="2110979" y="2962234"/>
            <a:ext cx="800100" cy="923925"/>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167" name="Line 25">
            <a:extLst>
              <a:ext uri="{FF2B5EF4-FFF2-40B4-BE49-F238E27FC236}">
                <a16:creationId xmlns:a16="http://schemas.microsoft.com/office/drawing/2014/main" id="{ED6C96DE-045A-4845-BE61-A830E126E677}"/>
              </a:ext>
            </a:extLst>
          </p:cNvPr>
          <p:cNvSpPr>
            <a:spLocks noChangeShapeType="1"/>
          </p:cNvSpPr>
          <p:nvPr/>
        </p:nvSpPr>
        <p:spPr bwMode="auto">
          <a:xfrm>
            <a:off x="2110978" y="3170593"/>
            <a:ext cx="794147" cy="23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68" name="Text Box 26">
            <a:extLst>
              <a:ext uri="{FF2B5EF4-FFF2-40B4-BE49-F238E27FC236}">
                <a16:creationId xmlns:a16="http://schemas.microsoft.com/office/drawing/2014/main" id="{84D02891-4DB6-A74C-B473-DDD899D44383}"/>
              </a:ext>
            </a:extLst>
          </p:cNvPr>
          <p:cNvSpPr txBox="1">
            <a:spLocks noChangeArrowheads="1"/>
          </p:cNvSpPr>
          <p:nvPr/>
        </p:nvSpPr>
        <p:spPr bwMode="auto">
          <a:xfrm>
            <a:off x="2080203" y="2967791"/>
            <a:ext cx="828675" cy="967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application</a:t>
            </a:r>
          </a:p>
          <a:p>
            <a:pPr algn="ctr" defTabSz="685800" eaLnBrk="0" fontAlgn="base" hangingPunct="0">
              <a:lnSpc>
                <a:spcPct val="110000"/>
              </a:lnSpc>
              <a:spcBef>
                <a:spcPct val="0"/>
              </a:spcBef>
              <a:spcAft>
                <a:spcPct val="0"/>
              </a:spcAft>
              <a:buClrTx/>
              <a:defRPr/>
            </a:pPr>
            <a:r>
              <a:rPr lang="en-US" sz="1050" b="1" dirty="0">
                <a:solidFill>
                  <a:srgbClr val="0000A3"/>
                </a:solidFill>
              </a:rPr>
              <a:t>TCP</a:t>
            </a:r>
          </a:p>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network</a:t>
            </a:r>
          </a:p>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link</a:t>
            </a:r>
          </a:p>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physical</a:t>
            </a:r>
          </a:p>
        </p:txBody>
      </p:sp>
      <p:grpSp>
        <p:nvGrpSpPr>
          <p:cNvPr id="169" name="Group 190">
            <a:extLst>
              <a:ext uri="{FF2B5EF4-FFF2-40B4-BE49-F238E27FC236}">
                <a16:creationId xmlns:a16="http://schemas.microsoft.com/office/drawing/2014/main" id="{04290ECE-716C-A647-B2EC-8AA922EFC2AD}"/>
              </a:ext>
            </a:extLst>
          </p:cNvPr>
          <p:cNvGrpSpPr>
            <a:grpSpLocks/>
          </p:cNvGrpSpPr>
          <p:nvPr/>
        </p:nvGrpSpPr>
        <p:grpSpPr bwMode="auto">
          <a:xfrm flipH="1">
            <a:off x="1613297" y="3318231"/>
            <a:ext cx="504825" cy="526256"/>
            <a:chOff x="-44" y="1473"/>
            <a:chExt cx="981" cy="1105"/>
          </a:xfrm>
        </p:grpSpPr>
        <p:pic>
          <p:nvPicPr>
            <p:cNvPr id="170" name="Picture 191" descr="desktop_computer_stylized_medium">
              <a:extLst>
                <a:ext uri="{FF2B5EF4-FFF2-40B4-BE49-F238E27FC236}">
                  <a16:creationId xmlns:a16="http://schemas.microsoft.com/office/drawing/2014/main" id="{19B47375-0826-C44B-8E48-9D677E403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Freeform 192">
              <a:extLst>
                <a:ext uri="{FF2B5EF4-FFF2-40B4-BE49-F238E27FC236}">
                  <a16:creationId xmlns:a16="http://schemas.microsoft.com/office/drawing/2014/main" id="{FEA1C998-C605-D84B-8547-D97F2BC8D4EE}"/>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172" name="Line 25">
            <a:extLst>
              <a:ext uri="{FF2B5EF4-FFF2-40B4-BE49-F238E27FC236}">
                <a16:creationId xmlns:a16="http://schemas.microsoft.com/office/drawing/2014/main" id="{DA5446CC-C771-F441-9E97-037B17ED4482}"/>
              </a:ext>
            </a:extLst>
          </p:cNvPr>
          <p:cNvSpPr>
            <a:spLocks noChangeShapeType="1"/>
          </p:cNvSpPr>
          <p:nvPr/>
        </p:nvSpPr>
        <p:spPr bwMode="auto">
          <a:xfrm>
            <a:off x="2114551" y="3342043"/>
            <a:ext cx="794147" cy="23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73" name="Line 25">
            <a:extLst>
              <a:ext uri="{FF2B5EF4-FFF2-40B4-BE49-F238E27FC236}">
                <a16:creationId xmlns:a16="http://schemas.microsoft.com/office/drawing/2014/main" id="{264D9FFE-774A-7F4D-BEE4-B3B44B1FAC0A}"/>
              </a:ext>
            </a:extLst>
          </p:cNvPr>
          <p:cNvSpPr>
            <a:spLocks noChangeShapeType="1"/>
          </p:cNvSpPr>
          <p:nvPr/>
        </p:nvSpPr>
        <p:spPr bwMode="auto">
          <a:xfrm>
            <a:off x="2118122" y="3513493"/>
            <a:ext cx="794147" cy="23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74" name="Line 25">
            <a:extLst>
              <a:ext uri="{FF2B5EF4-FFF2-40B4-BE49-F238E27FC236}">
                <a16:creationId xmlns:a16="http://schemas.microsoft.com/office/drawing/2014/main" id="{84D59C24-ECF9-B64A-9F2F-66C689C1F7AC}"/>
              </a:ext>
            </a:extLst>
          </p:cNvPr>
          <p:cNvSpPr>
            <a:spLocks noChangeShapeType="1"/>
          </p:cNvSpPr>
          <p:nvPr/>
        </p:nvSpPr>
        <p:spPr bwMode="auto">
          <a:xfrm>
            <a:off x="2120503" y="3693278"/>
            <a:ext cx="795338" cy="23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75" name="Group 3">
            <a:extLst>
              <a:ext uri="{FF2B5EF4-FFF2-40B4-BE49-F238E27FC236}">
                <a16:creationId xmlns:a16="http://schemas.microsoft.com/office/drawing/2014/main" id="{7651D039-1E34-A144-8FED-AAC44F023F2C}"/>
              </a:ext>
            </a:extLst>
          </p:cNvPr>
          <p:cNvGrpSpPr>
            <a:grpSpLocks/>
          </p:cNvGrpSpPr>
          <p:nvPr/>
        </p:nvGrpSpPr>
        <p:grpSpPr bwMode="auto">
          <a:xfrm>
            <a:off x="5843365" y="2755482"/>
            <a:ext cx="1538511" cy="1226396"/>
            <a:chOff x="4879281" y="4007261"/>
            <a:chExt cx="2050287" cy="1634445"/>
          </a:xfrm>
        </p:grpSpPr>
        <p:sp>
          <p:nvSpPr>
            <p:cNvPr id="176" name="Text Box 54">
              <a:extLst>
                <a:ext uri="{FF2B5EF4-FFF2-40B4-BE49-F238E27FC236}">
                  <a16:creationId xmlns:a16="http://schemas.microsoft.com/office/drawing/2014/main" id="{82FCAF5C-7EF8-BB47-BF30-CF3EA1FE682F}"/>
                </a:ext>
              </a:extLst>
            </p:cNvPr>
            <p:cNvSpPr txBox="1">
              <a:spLocks noChangeArrowheads="1"/>
            </p:cNvSpPr>
            <p:nvPr/>
          </p:nvSpPr>
          <p:spPr bwMode="auto">
            <a:xfrm>
              <a:off x="4879281" y="4007261"/>
              <a:ext cx="1233033" cy="36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200" i="1">
                  <a:solidFill>
                    <a:srgbClr val="000099"/>
                  </a:solidFill>
                  <a:latin typeface="Arial" panose="020B0604020202020204" pitchFamily="34" charset="0"/>
                  <a:cs typeface="+mn-cs"/>
                </a:rPr>
                <a:t>destination</a:t>
              </a:r>
              <a:endParaRPr lang="en-US" altLang="en-US" sz="1500" i="1">
                <a:solidFill>
                  <a:srgbClr val="000099"/>
                </a:solidFill>
                <a:latin typeface="Arial" panose="020B0604020202020204" pitchFamily="34" charset="0"/>
                <a:cs typeface="+mn-cs"/>
              </a:endParaRPr>
            </a:p>
          </p:txBody>
        </p:sp>
        <p:grpSp>
          <p:nvGrpSpPr>
            <p:cNvPr id="177" name="Group 2">
              <a:extLst>
                <a:ext uri="{FF2B5EF4-FFF2-40B4-BE49-F238E27FC236}">
                  <a16:creationId xmlns:a16="http://schemas.microsoft.com/office/drawing/2014/main" id="{43D7F412-7232-F444-9D55-13FAD759A4F6}"/>
                </a:ext>
              </a:extLst>
            </p:cNvPr>
            <p:cNvGrpSpPr>
              <a:grpSpLocks/>
            </p:cNvGrpSpPr>
            <p:nvPr/>
          </p:nvGrpSpPr>
          <p:grpSpPr bwMode="auto">
            <a:xfrm>
              <a:off x="4927179" y="4319856"/>
              <a:ext cx="2002389" cy="1321850"/>
              <a:chOff x="1305623" y="4714561"/>
              <a:chExt cx="2002389" cy="1321850"/>
            </a:xfrm>
          </p:grpSpPr>
          <p:sp>
            <p:nvSpPr>
              <p:cNvPr id="178" name="Freeform 10">
                <a:extLst>
                  <a:ext uri="{FF2B5EF4-FFF2-40B4-BE49-F238E27FC236}">
                    <a16:creationId xmlns:a16="http://schemas.microsoft.com/office/drawing/2014/main" id="{2BBCCDF2-BD61-D243-80E3-FC38B43747BF}"/>
                  </a:ext>
                </a:extLst>
              </p:cNvPr>
              <p:cNvSpPr>
                <a:spLocks/>
              </p:cNvSpPr>
              <p:nvPr/>
            </p:nvSpPr>
            <p:spPr bwMode="auto">
              <a:xfrm>
                <a:off x="2426569" y="4714561"/>
                <a:ext cx="288261" cy="1290044"/>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79" name="Rectangle 23">
                <a:extLst>
                  <a:ext uri="{FF2B5EF4-FFF2-40B4-BE49-F238E27FC236}">
                    <a16:creationId xmlns:a16="http://schemas.microsoft.com/office/drawing/2014/main" id="{0FF740DF-A766-DA47-941D-9BB75289FE9F}"/>
                  </a:ext>
                </a:extLst>
              </p:cNvPr>
              <p:cNvSpPr>
                <a:spLocks noChangeArrowheads="1"/>
              </p:cNvSpPr>
              <p:nvPr/>
            </p:nvSpPr>
            <p:spPr bwMode="auto">
              <a:xfrm>
                <a:off x="1398616" y="4722494"/>
                <a:ext cx="1045433" cy="127129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180" name="Rectangle 24">
                <a:extLst>
                  <a:ext uri="{FF2B5EF4-FFF2-40B4-BE49-F238E27FC236}">
                    <a16:creationId xmlns:a16="http://schemas.microsoft.com/office/drawing/2014/main" id="{30976AB5-5CF3-9649-AE10-0D8834A36AA4}"/>
                  </a:ext>
                </a:extLst>
              </p:cNvPr>
              <p:cNvSpPr>
                <a:spLocks noChangeArrowheads="1"/>
              </p:cNvSpPr>
              <p:nvPr/>
            </p:nvSpPr>
            <p:spPr bwMode="auto">
              <a:xfrm>
                <a:off x="1341249" y="4752754"/>
                <a:ext cx="1067215" cy="1231976"/>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181" name="Line 25">
                <a:extLst>
                  <a:ext uri="{FF2B5EF4-FFF2-40B4-BE49-F238E27FC236}">
                    <a16:creationId xmlns:a16="http://schemas.microsoft.com/office/drawing/2014/main" id="{C40254F3-8EF1-1946-BD3D-FCE2C1EC496D}"/>
                  </a:ext>
                </a:extLst>
              </p:cNvPr>
              <p:cNvSpPr>
                <a:spLocks noChangeShapeType="1"/>
              </p:cNvSpPr>
              <p:nvPr/>
            </p:nvSpPr>
            <p:spPr bwMode="auto">
              <a:xfrm>
                <a:off x="1341249" y="50313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2" name="Text Box 26">
                <a:extLst>
                  <a:ext uri="{FF2B5EF4-FFF2-40B4-BE49-F238E27FC236}">
                    <a16:creationId xmlns:a16="http://schemas.microsoft.com/office/drawing/2014/main" id="{3E76F59F-6FAE-6949-AACB-C12FB9352449}"/>
                  </a:ext>
                </a:extLst>
              </p:cNvPr>
              <p:cNvSpPr txBox="1">
                <a:spLocks noChangeArrowheads="1"/>
              </p:cNvSpPr>
              <p:nvPr/>
            </p:nvSpPr>
            <p:spPr bwMode="auto">
              <a:xfrm>
                <a:off x="1305623" y="4747333"/>
                <a:ext cx="1104328" cy="12890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application</a:t>
                </a:r>
              </a:p>
              <a:p>
                <a:pPr algn="ctr" defTabSz="685800" eaLnBrk="0" fontAlgn="base" hangingPunct="0">
                  <a:lnSpc>
                    <a:spcPct val="110000"/>
                  </a:lnSpc>
                  <a:spcBef>
                    <a:spcPct val="0"/>
                  </a:spcBef>
                  <a:spcAft>
                    <a:spcPct val="0"/>
                  </a:spcAft>
                  <a:buClrTx/>
                  <a:defRPr/>
                </a:pPr>
                <a:r>
                  <a:rPr lang="en-US" sz="1050" b="1" dirty="0">
                    <a:solidFill>
                      <a:srgbClr val="0000A3"/>
                    </a:solidFill>
                  </a:rPr>
                  <a:t>TCP</a:t>
                </a:r>
              </a:p>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network</a:t>
                </a:r>
              </a:p>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link</a:t>
                </a:r>
              </a:p>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physical</a:t>
                </a:r>
              </a:p>
            </p:txBody>
          </p:sp>
          <p:grpSp>
            <p:nvGrpSpPr>
              <p:cNvPr id="183" name="Group 190">
                <a:extLst>
                  <a:ext uri="{FF2B5EF4-FFF2-40B4-BE49-F238E27FC236}">
                    <a16:creationId xmlns:a16="http://schemas.microsoft.com/office/drawing/2014/main" id="{3142986E-25B2-C545-A505-7FEFEE4617F3}"/>
                  </a:ext>
                </a:extLst>
              </p:cNvPr>
              <p:cNvGrpSpPr>
                <a:grpSpLocks/>
              </p:cNvGrpSpPr>
              <p:nvPr/>
            </p:nvGrpSpPr>
            <p:grpSpPr bwMode="auto">
              <a:xfrm flipH="1">
                <a:off x="2634682" y="5076164"/>
                <a:ext cx="673330" cy="701684"/>
                <a:chOff x="-44" y="1473"/>
                <a:chExt cx="981" cy="1105"/>
              </a:xfrm>
            </p:grpSpPr>
            <p:pic>
              <p:nvPicPr>
                <p:cNvPr id="187" name="Picture 191" descr="desktop_computer_stylized_medium">
                  <a:extLst>
                    <a:ext uri="{FF2B5EF4-FFF2-40B4-BE49-F238E27FC236}">
                      <a16:creationId xmlns:a16="http://schemas.microsoft.com/office/drawing/2014/main" id="{8E397E43-AA92-9540-8502-E3F47CEB4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Freeform 192">
                  <a:extLst>
                    <a:ext uri="{FF2B5EF4-FFF2-40B4-BE49-F238E27FC236}">
                      <a16:creationId xmlns:a16="http://schemas.microsoft.com/office/drawing/2014/main" id="{B94C52D7-1672-CE46-B256-90805C41A69F}"/>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184" name="Line 25">
                <a:extLst>
                  <a:ext uri="{FF2B5EF4-FFF2-40B4-BE49-F238E27FC236}">
                    <a16:creationId xmlns:a16="http://schemas.microsoft.com/office/drawing/2014/main" id="{3660A651-E6C2-464D-9AE5-A39238D21C2D}"/>
                  </a:ext>
                </a:extLst>
              </p:cNvPr>
              <p:cNvSpPr>
                <a:spLocks noChangeShapeType="1"/>
              </p:cNvSpPr>
              <p:nvPr/>
            </p:nvSpPr>
            <p:spPr bwMode="auto">
              <a:xfrm>
                <a:off x="1345720" y="52602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5" name="Line 25">
                <a:extLst>
                  <a:ext uri="{FF2B5EF4-FFF2-40B4-BE49-F238E27FC236}">
                    <a16:creationId xmlns:a16="http://schemas.microsoft.com/office/drawing/2014/main" id="{CB18A03E-7135-A648-8BDC-9FD0E1B822D5}"/>
                  </a:ext>
                </a:extLst>
              </p:cNvPr>
              <p:cNvSpPr>
                <a:spLocks noChangeShapeType="1"/>
              </p:cNvSpPr>
              <p:nvPr/>
            </p:nvSpPr>
            <p:spPr bwMode="auto">
              <a:xfrm>
                <a:off x="1350191" y="54891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8A81FD3E-2BEE-A04B-99BC-5B54B8C0D72A}"/>
                  </a:ext>
                </a:extLst>
              </p:cNvPr>
              <p:cNvSpPr>
                <a:spLocks noChangeShapeType="1"/>
              </p:cNvSpPr>
              <p:nvPr/>
            </p:nvSpPr>
            <p:spPr bwMode="auto">
              <a:xfrm>
                <a:off x="1354662" y="57282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sp>
        <p:nvSpPr>
          <p:cNvPr id="281" name="Freeform 7">
            <a:extLst>
              <a:ext uri="{FF2B5EF4-FFF2-40B4-BE49-F238E27FC236}">
                <a16:creationId xmlns:a16="http://schemas.microsoft.com/office/drawing/2014/main" id="{4FE322CD-EE19-1D4A-A4A3-471CD5B424FF}"/>
              </a:ext>
            </a:extLst>
          </p:cNvPr>
          <p:cNvSpPr>
            <a:spLocks/>
          </p:cNvSpPr>
          <p:nvPr/>
        </p:nvSpPr>
        <p:spPr bwMode="auto">
          <a:xfrm>
            <a:off x="2497207" y="3317983"/>
            <a:ext cx="3805445" cy="901526"/>
          </a:xfrm>
          <a:custGeom>
            <a:avLst/>
            <a:gdLst>
              <a:gd name="T0" fmla="*/ 0 w 5156094"/>
              <a:gd name="T1" fmla="*/ 0 h 1509215"/>
              <a:gd name="T2" fmla="*/ 6961 w 5156094"/>
              <a:gd name="T3" fmla="*/ 1168047 h 1509215"/>
              <a:gd name="T4" fmla="*/ 1131015 w 5156094"/>
              <a:gd name="T5" fmla="*/ 1170389 h 1509215"/>
              <a:gd name="T6" fmla="*/ 1755021 w 5156094"/>
              <a:gd name="T7" fmla="*/ 1490285 h 1509215"/>
              <a:gd name="T8" fmla="*/ 2207298 w 5156094"/>
              <a:gd name="T9" fmla="*/ 1510706 h 1509215"/>
              <a:gd name="T10" fmla="*/ 2988945 w 5156094"/>
              <a:gd name="T11" fmla="*/ 1198737 h 1509215"/>
              <a:gd name="T12" fmla="*/ 3391674 w 5156094"/>
              <a:gd name="T13" fmla="*/ 1210330 h 1509215"/>
              <a:gd name="T14" fmla="*/ 5156412 w 5156094"/>
              <a:gd name="T15" fmla="*/ 1199641 h 1509215"/>
              <a:gd name="T16" fmla="*/ 5126696 w 5156094"/>
              <a:gd name="T17" fmla="*/ 64147 h 1509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207163 w 5156094"/>
              <a:gd name="connsiteY4" fmla="*/ 1509215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5156094 w 5156094"/>
              <a:gd name="connsiteY6" fmla="*/ 1198456 h 1559667"/>
              <a:gd name="connsiteX7" fmla="*/ 5126381 w 5156094"/>
              <a:gd name="connsiteY7" fmla="*/ 64084 h 1559667"/>
              <a:gd name="connsiteX0" fmla="*/ 0 w 5156094"/>
              <a:gd name="connsiteY0" fmla="*/ 0 h 1559667"/>
              <a:gd name="connsiteX1" fmla="*/ 6961 w 5156094"/>
              <a:gd name="connsiteY1" fmla="*/ 1166894 h 1559667"/>
              <a:gd name="connsiteX2" fmla="*/ 1387547 w 5156094"/>
              <a:gd name="connsiteY2" fmla="*/ 115085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5156094 w 5156094"/>
              <a:gd name="connsiteY6" fmla="*/ 1198456 h 1559667"/>
              <a:gd name="connsiteX7" fmla="*/ 5126381 w 5156094"/>
              <a:gd name="connsiteY7" fmla="*/ 64084 h 1559667"/>
              <a:gd name="connsiteX0" fmla="*/ 0 w 5156094"/>
              <a:gd name="connsiteY0" fmla="*/ 0 h 1553959"/>
              <a:gd name="connsiteX1" fmla="*/ 6961 w 5156094"/>
              <a:gd name="connsiteY1" fmla="*/ 1166894 h 1553959"/>
              <a:gd name="connsiteX2" fmla="*/ 1387547 w 5156094"/>
              <a:gd name="connsiteY2" fmla="*/ 1150854 h 1553959"/>
              <a:gd name="connsiteX3" fmla="*/ 1824854 w 5156094"/>
              <a:gd name="connsiteY3" fmla="*/ 1458577 h 1553959"/>
              <a:gd name="connsiteX4" fmla="*/ 2145216 w 5156094"/>
              <a:gd name="connsiteY4" fmla="*/ 1553959 h 1553959"/>
              <a:gd name="connsiteX5" fmla="*/ 2930257 w 5156094"/>
              <a:gd name="connsiteY5" fmla="*/ 1152811 h 1553959"/>
              <a:gd name="connsiteX6" fmla="*/ 5156094 w 5156094"/>
              <a:gd name="connsiteY6" fmla="*/ 1198456 h 1553959"/>
              <a:gd name="connsiteX7" fmla="*/ 5126381 w 5156094"/>
              <a:gd name="connsiteY7" fmla="*/ 64084 h 1553959"/>
              <a:gd name="connsiteX0" fmla="*/ 0 w 5156094"/>
              <a:gd name="connsiteY0" fmla="*/ 0 h 1458577"/>
              <a:gd name="connsiteX1" fmla="*/ 6961 w 5156094"/>
              <a:gd name="connsiteY1" fmla="*/ 1166894 h 1458577"/>
              <a:gd name="connsiteX2" fmla="*/ 1387547 w 5156094"/>
              <a:gd name="connsiteY2" fmla="*/ 1150854 h 1458577"/>
              <a:gd name="connsiteX3" fmla="*/ 1824854 w 5156094"/>
              <a:gd name="connsiteY3" fmla="*/ 1458577 h 1458577"/>
              <a:gd name="connsiteX4" fmla="*/ 2145216 w 5156094"/>
              <a:gd name="connsiteY4" fmla="*/ 1434487 h 1458577"/>
              <a:gd name="connsiteX5" fmla="*/ 2930257 w 5156094"/>
              <a:gd name="connsiteY5" fmla="*/ 1152811 h 1458577"/>
              <a:gd name="connsiteX6" fmla="*/ 5156094 w 5156094"/>
              <a:gd name="connsiteY6" fmla="*/ 1198456 h 1458577"/>
              <a:gd name="connsiteX7" fmla="*/ 5126381 w 5156094"/>
              <a:gd name="connsiteY7" fmla="*/ 64084 h 1458577"/>
              <a:gd name="connsiteX0" fmla="*/ 0 w 5156094"/>
              <a:gd name="connsiteY0" fmla="*/ 0 h 1458577"/>
              <a:gd name="connsiteX1" fmla="*/ 6961 w 5156094"/>
              <a:gd name="connsiteY1" fmla="*/ 1166894 h 1458577"/>
              <a:gd name="connsiteX2" fmla="*/ 1387547 w 5156094"/>
              <a:gd name="connsiteY2" fmla="*/ 1150854 h 1458577"/>
              <a:gd name="connsiteX3" fmla="*/ 1824854 w 5156094"/>
              <a:gd name="connsiteY3" fmla="*/ 1458577 h 1458577"/>
              <a:gd name="connsiteX4" fmla="*/ 2145216 w 5156094"/>
              <a:gd name="connsiteY4" fmla="*/ 1434487 h 1458577"/>
              <a:gd name="connsiteX5" fmla="*/ 2809732 w 5156094"/>
              <a:gd name="connsiteY5" fmla="*/ 1093074 h 1458577"/>
              <a:gd name="connsiteX6" fmla="*/ 5156094 w 5156094"/>
              <a:gd name="connsiteY6" fmla="*/ 1198456 h 1458577"/>
              <a:gd name="connsiteX7" fmla="*/ 5126381 w 5156094"/>
              <a:gd name="connsiteY7" fmla="*/ 64084 h 1458577"/>
              <a:gd name="connsiteX0" fmla="*/ 0 w 5156094"/>
              <a:gd name="connsiteY0" fmla="*/ 0 h 1458577"/>
              <a:gd name="connsiteX1" fmla="*/ 6961 w 5156094"/>
              <a:gd name="connsiteY1" fmla="*/ 1166894 h 1458577"/>
              <a:gd name="connsiteX2" fmla="*/ 1387547 w 5156094"/>
              <a:gd name="connsiteY2" fmla="*/ 1150854 h 1458577"/>
              <a:gd name="connsiteX3" fmla="*/ 1824854 w 5156094"/>
              <a:gd name="connsiteY3" fmla="*/ 1458577 h 1458577"/>
              <a:gd name="connsiteX4" fmla="*/ 2063570 w 5156094"/>
              <a:gd name="connsiteY4" fmla="*/ 1443677 h 1458577"/>
              <a:gd name="connsiteX5" fmla="*/ 2809732 w 5156094"/>
              <a:gd name="connsiteY5" fmla="*/ 1093074 h 1458577"/>
              <a:gd name="connsiteX6" fmla="*/ 5156094 w 5156094"/>
              <a:gd name="connsiteY6" fmla="*/ 1198456 h 1458577"/>
              <a:gd name="connsiteX7" fmla="*/ 5126381 w 5156094"/>
              <a:gd name="connsiteY7" fmla="*/ 64084 h 1458577"/>
              <a:gd name="connsiteX0" fmla="*/ 0 w 5156094"/>
              <a:gd name="connsiteY0" fmla="*/ 0 h 1443677"/>
              <a:gd name="connsiteX1" fmla="*/ 6961 w 5156094"/>
              <a:gd name="connsiteY1" fmla="*/ 1166894 h 1443677"/>
              <a:gd name="connsiteX2" fmla="*/ 1387547 w 5156094"/>
              <a:gd name="connsiteY2" fmla="*/ 1150854 h 1443677"/>
              <a:gd name="connsiteX3" fmla="*/ 1832629 w 5156094"/>
              <a:gd name="connsiteY3" fmla="*/ 1440196 h 1443677"/>
              <a:gd name="connsiteX4" fmla="*/ 2063570 w 5156094"/>
              <a:gd name="connsiteY4" fmla="*/ 1443677 h 1443677"/>
              <a:gd name="connsiteX5" fmla="*/ 2809732 w 5156094"/>
              <a:gd name="connsiteY5" fmla="*/ 1093074 h 1443677"/>
              <a:gd name="connsiteX6" fmla="*/ 5156094 w 5156094"/>
              <a:gd name="connsiteY6" fmla="*/ 1198456 h 1443677"/>
              <a:gd name="connsiteX7" fmla="*/ 5126381 w 5156094"/>
              <a:gd name="connsiteY7" fmla="*/ 64084 h 144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56094" h="1443677">
                <a:moveTo>
                  <a:pt x="0" y="0"/>
                </a:moveTo>
                <a:cubicBezTo>
                  <a:pt x="2320" y="388965"/>
                  <a:pt x="4641" y="777929"/>
                  <a:pt x="6961" y="1166894"/>
                </a:cubicBezTo>
                <a:lnTo>
                  <a:pt x="1387547" y="1150854"/>
                </a:lnTo>
                <a:lnTo>
                  <a:pt x="1832629" y="1440196"/>
                </a:lnTo>
                <a:lnTo>
                  <a:pt x="2063570" y="1443677"/>
                </a:lnTo>
                <a:lnTo>
                  <a:pt x="2809732" y="1093074"/>
                </a:lnTo>
                <a:lnTo>
                  <a:pt x="5156094" y="1198456"/>
                </a:lnTo>
                <a:lnTo>
                  <a:pt x="5126381" y="64084"/>
                </a:lnTo>
              </a:path>
            </a:pathLst>
          </a:custGeom>
          <a:noFill/>
          <a:ln w="22225">
            <a:solidFill>
              <a:srgbClr val="000090"/>
            </a:solidFill>
            <a:round/>
            <a:headEnd/>
            <a:tailEnd/>
          </a:ln>
          <a:extLst>
            <a:ext uri="{909E8E84-426E-40DD-AFC4-6F175D3DCCD1}">
              <a14:hiddenFill xmlns:a14="http://schemas.microsoft.com/office/drawing/2010/main">
                <a:solidFill>
                  <a:srgbClr val="FFFFFF"/>
                </a:solidFill>
              </a14:hiddenFill>
            </a:ext>
          </a:extLst>
        </p:spPr>
        <p:txBody>
          <a:bodyPr wrap="none"/>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24" name="TextBox 123">
            <a:extLst>
              <a:ext uri="{FF2B5EF4-FFF2-40B4-BE49-F238E27FC236}">
                <a16:creationId xmlns:a16="http://schemas.microsoft.com/office/drawing/2014/main" id="{02FCACC2-D909-7B41-AC13-34D894243B2B}"/>
              </a:ext>
            </a:extLst>
          </p:cNvPr>
          <p:cNvSpPr txBox="1"/>
          <p:nvPr/>
        </p:nvSpPr>
        <p:spPr>
          <a:xfrm>
            <a:off x="3519418" y="4708004"/>
            <a:ext cx="2437014" cy="276999"/>
          </a:xfrm>
          <a:prstGeom prst="rect">
            <a:avLst/>
          </a:prstGeom>
          <a:noFill/>
        </p:spPr>
        <p:txBody>
          <a:bodyPr wrap="none" rtlCol="0">
            <a:spAutoFit/>
          </a:bodyPr>
          <a:lstStyle/>
          <a:p>
            <a:pPr defTabSz="685800">
              <a:buClrTx/>
              <a:defRPr/>
            </a:pPr>
            <a:r>
              <a:rPr lang="en-US" sz="1200" kern="1200" dirty="0">
                <a:solidFill>
                  <a:srgbClr val="C00000"/>
                </a:solidFill>
                <a:latin typeface="Calibri" panose="020F0502020204030204"/>
                <a:ea typeface="+mn-ea"/>
                <a:cs typeface="+mn-cs"/>
              </a:rPr>
              <a:t>b</a:t>
            </a:r>
            <a:r>
              <a:rPr lang="en-US" sz="1200" kern="1200" dirty="0" err="1">
                <a:solidFill>
                  <a:srgbClr val="C00000"/>
                </a:solidFill>
                <a:latin typeface="Calibri" panose="020F0502020204030204"/>
                <a:ea typeface="+mn-ea"/>
                <a:cs typeface="+mn-cs"/>
              </a:rPr>
              <a:t>ottleneck</a:t>
            </a:r>
            <a:r>
              <a:rPr lang="en-US" sz="1200" kern="1200" dirty="0">
                <a:solidFill>
                  <a:srgbClr val="C00000"/>
                </a:solidFill>
                <a:latin typeface="Calibri" panose="020F0502020204030204"/>
                <a:ea typeface="+mn-ea"/>
                <a:cs typeface="+mn-cs"/>
              </a:rPr>
              <a:t> link (almost always busy)</a:t>
            </a:r>
            <a:endParaRPr lang="en-US" sz="1350" kern="1200" dirty="0">
              <a:solidFill>
                <a:srgbClr val="C00000"/>
              </a:solidFill>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E3284F9A-6893-1E4D-8B94-17F64D75D82E}"/>
              </a:ext>
            </a:extLst>
          </p:cNvPr>
          <p:cNvCxnSpPr>
            <a:cxnSpLocks/>
          </p:cNvCxnSpPr>
          <p:nvPr/>
        </p:nvCxnSpPr>
        <p:spPr>
          <a:xfrm>
            <a:off x="4207130" y="4325888"/>
            <a:ext cx="0" cy="4247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4DEBF33-EEFE-AC4E-A6EE-FBEFE3D21B68}"/>
              </a:ext>
            </a:extLst>
          </p:cNvPr>
          <p:cNvGrpSpPr/>
          <p:nvPr/>
        </p:nvGrpSpPr>
        <p:grpSpPr>
          <a:xfrm>
            <a:off x="645081" y="3863292"/>
            <a:ext cx="3573344" cy="646331"/>
            <a:chOff x="703842" y="5262044"/>
            <a:chExt cx="4764459" cy="861774"/>
          </a:xfrm>
        </p:grpSpPr>
        <p:sp>
          <p:nvSpPr>
            <p:cNvPr id="135" name="TextBox 134">
              <a:extLst>
                <a:ext uri="{FF2B5EF4-FFF2-40B4-BE49-F238E27FC236}">
                  <a16:creationId xmlns:a16="http://schemas.microsoft.com/office/drawing/2014/main" id="{7C56DC91-6524-264F-BD66-68BD34152AAA}"/>
                </a:ext>
              </a:extLst>
            </p:cNvPr>
            <p:cNvSpPr txBox="1"/>
            <p:nvPr/>
          </p:nvSpPr>
          <p:spPr>
            <a:xfrm>
              <a:off x="703842" y="5262044"/>
              <a:ext cx="2330267" cy="861774"/>
            </a:xfrm>
            <a:prstGeom prst="rect">
              <a:avLst/>
            </a:prstGeom>
            <a:noFill/>
          </p:spPr>
          <p:txBody>
            <a:bodyPr wrap="square" rtlCol="0">
              <a:spAutoFit/>
            </a:bodyPr>
            <a:lstStyle/>
            <a:p>
              <a:pPr algn="r" defTabSz="685800">
                <a:buClrTx/>
                <a:defRPr/>
              </a:pPr>
              <a:r>
                <a:rPr lang="en-US" sz="1200" kern="1200" dirty="0">
                  <a:solidFill>
                    <a:srgbClr val="C00000"/>
                  </a:solidFill>
                  <a:latin typeface="Calibri" panose="020F0502020204030204"/>
                  <a:ea typeface="+mn-ea"/>
                  <a:cs typeface="+mn-cs"/>
                </a:rPr>
                <a:t>packet queue almost never empty, sometimes overflows packet (loss)</a:t>
              </a:r>
              <a:endParaRPr lang="en-US" sz="1350" kern="1200" dirty="0">
                <a:solidFill>
                  <a:srgbClr val="C00000"/>
                </a:solidFill>
                <a:latin typeface="Calibri" panose="020F0502020204030204"/>
                <a:ea typeface="+mn-ea"/>
                <a:cs typeface="+mn-cs"/>
              </a:endParaRPr>
            </a:p>
          </p:txBody>
        </p:sp>
        <p:grpSp>
          <p:nvGrpSpPr>
            <p:cNvPr id="19" name="Group 18">
              <a:extLst>
                <a:ext uri="{FF2B5EF4-FFF2-40B4-BE49-F238E27FC236}">
                  <a16:creationId xmlns:a16="http://schemas.microsoft.com/office/drawing/2014/main" id="{03C26690-6ACA-ED46-8053-4773384B91BB}"/>
                </a:ext>
              </a:extLst>
            </p:cNvPr>
            <p:cNvGrpSpPr/>
            <p:nvPr/>
          </p:nvGrpSpPr>
          <p:grpSpPr>
            <a:xfrm>
              <a:off x="4921820" y="5505951"/>
              <a:ext cx="546481" cy="386071"/>
              <a:chOff x="4621648" y="3046041"/>
              <a:chExt cx="1120964" cy="769030"/>
            </a:xfrm>
          </p:grpSpPr>
          <p:grpSp>
            <p:nvGrpSpPr>
              <p:cNvPr id="199" name="Group 58">
                <a:extLst>
                  <a:ext uri="{FF2B5EF4-FFF2-40B4-BE49-F238E27FC236}">
                    <a16:creationId xmlns:a16="http://schemas.microsoft.com/office/drawing/2014/main" id="{9C8DCF2E-441E-E74C-B545-52E572FFE3EF}"/>
                  </a:ext>
                </a:extLst>
              </p:cNvPr>
              <p:cNvGrpSpPr>
                <a:grpSpLocks/>
              </p:cNvGrpSpPr>
              <p:nvPr/>
            </p:nvGrpSpPr>
            <p:grpSpPr bwMode="auto">
              <a:xfrm>
                <a:off x="5247312" y="3046041"/>
                <a:ext cx="495300" cy="760413"/>
                <a:chOff x="333961" y="4406169"/>
                <a:chExt cx="1255305" cy="2136353"/>
              </a:xfrm>
            </p:grpSpPr>
            <p:sp>
              <p:nvSpPr>
                <p:cNvPr id="200" name="Freeform 199">
                  <a:extLst>
                    <a:ext uri="{FF2B5EF4-FFF2-40B4-BE49-F238E27FC236}">
                      <a16:creationId xmlns:a16="http://schemas.microsoft.com/office/drawing/2014/main" id="{4B041975-A7A0-664F-80BD-680D4E755238}"/>
                    </a:ext>
                  </a:extLst>
                </p:cNvPr>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cap="flat" cmpd="sng" algn="ctr">
                  <a:noFill/>
                  <a:prstDash val="solid"/>
                </a:ln>
                <a:effectLst/>
              </p:spPr>
              <p:txBody>
                <a:bodyPr anchor="ctr"/>
                <a:lstStyle/>
                <a:p>
                  <a:pPr algn="ctr" defTabSz="685800">
                    <a:buClrTx/>
                    <a:defRPr/>
                  </a:pPr>
                  <a:endParaRPr lang="en-US" sz="1350" dirty="0">
                    <a:solidFill>
                      <a:sysClr val="window" lastClr="FFFFFF"/>
                    </a:solidFill>
                    <a:latin typeface="Calibri"/>
                    <a:ea typeface="+mn-ea"/>
                    <a:cs typeface="+mn-cs"/>
                  </a:endParaRPr>
                </a:p>
              </p:txBody>
            </p:sp>
            <p:sp>
              <p:nvSpPr>
                <p:cNvPr id="201" name="Freeform 200">
                  <a:extLst>
                    <a:ext uri="{FF2B5EF4-FFF2-40B4-BE49-F238E27FC236}">
                      <a16:creationId xmlns:a16="http://schemas.microsoft.com/office/drawing/2014/main" id="{1FFD2B64-546C-2643-AD7C-08944962BECA}"/>
                    </a:ext>
                  </a:extLst>
                </p:cNvPr>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cap="flat" cmpd="sng" algn="ctr">
                  <a:noFill/>
                  <a:prstDash val="solid"/>
                </a:ln>
                <a:effectLst/>
              </p:spPr>
              <p:txBody>
                <a:bodyPr anchor="ctr"/>
                <a:lstStyle/>
                <a:p>
                  <a:pPr algn="ctr" defTabSz="685800">
                    <a:buClrTx/>
                    <a:defRPr/>
                  </a:pPr>
                  <a:endParaRPr lang="en-US" sz="1350" dirty="0">
                    <a:solidFill>
                      <a:sysClr val="window" lastClr="FFFFFF"/>
                    </a:solidFill>
                    <a:latin typeface="Calibri"/>
                    <a:ea typeface="+mn-ea"/>
                    <a:cs typeface="+mn-cs"/>
                  </a:endParaRPr>
                </a:p>
              </p:txBody>
            </p:sp>
            <p:sp>
              <p:nvSpPr>
                <p:cNvPr id="202" name="Rectangle 68">
                  <a:extLst>
                    <a:ext uri="{FF2B5EF4-FFF2-40B4-BE49-F238E27FC236}">
                      <a16:creationId xmlns:a16="http://schemas.microsoft.com/office/drawing/2014/main" id="{4B96C577-1D41-C041-9B20-7071CF6D3F91}"/>
                    </a:ext>
                  </a:extLst>
                </p:cNvPr>
                <p:cNvSpPr>
                  <a:spLocks noChangeArrowheads="1"/>
                </p:cNvSpPr>
                <p:nvPr/>
              </p:nvSpPr>
              <p:spPr bwMode="auto">
                <a:xfrm>
                  <a:off x="1289719" y="5166823"/>
                  <a:ext cx="289686" cy="1351386"/>
                </a:xfrm>
                <a:prstGeom prst="rect">
                  <a:avLst/>
                </a:prstGeom>
                <a:solidFill>
                  <a:srgbClr val="E4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defTabSz="685800">
                    <a:buClrTx/>
                    <a:defRPr/>
                  </a:pPr>
                  <a:endParaRPr lang="en-US" altLang="en-US" sz="1350" kern="1200">
                    <a:solidFill>
                      <a:srgbClr val="FFFFFF"/>
                    </a:solidFill>
                    <a:latin typeface="Calibri" panose="020F0502020204030204" pitchFamily="34" charset="0"/>
                    <a:cs typeface="+mn-cs"/>
                  </a:endParaRPr>
                </a:p>
              </p:txBody>
            </p:sp>
          </p:grpSp>
          <p:grpSp>
            <p:nvGrpSpPr>
              <p:cNvPr id="144" name="Group 58">
                <a:extLst>
                  <a:ext uri="{FF2B5EF4-FFF2-40B4-BE49-F238E27FC236}">
                    <a16:creationId xmlns:a16="http://schemas.microsoft.com/office/drawing/2014/main" id="{28D67BA5-B51E-1F4B-9F91-6C8CB9B77825}"/>
                  </a:ext>
                </a:extLst>
              </p:cNvPr>
              <p:cNvGrpSpPr>
                <a:grpSpLocks/>
              </p:cNvGrpSpPr>
              <p:nvPr/>
            </p:nvGrpSpPr>
            <p:grpSpPr bwMode="auto">
              <a:xfrm>
                <a:off x="5041006" y="3051076"/>
                <a:ext cx="495300" cy="760413"/>
                <a:chOff x="333961" y="4406169"/>
                <a:chExt cx="1255305" cy="2136353"/>
              </a:xfrm>
            </p:grpSpPr>
            <p:sp>
              <p:nvSpPr>
                <p:cNvPr id="152" name="Freeform 151">
                  <a:extLst>
                    <a:ext uri="{FF2B5EF4-FFF2-40B4-BE49-F238E27FC236}">
                      <a16:creationId xmlns:a16="http://schemas.microsoft.com/office/drawing/2014/main" id="{56F3A370-4056-4D4B-9032-355AAB97EFC1}"/>
                    </a:ext>
                  </a:extLst>
                </p:cNvPr>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cap="flat" cmpd="sng" algn="ctr">
                  <a:noFill/>
                  <a:prstDash val="solid"/>
                </a:ln>
                <a:effectLst/>
              </p:spPr>
              <p:txBody>
                <a:bodyPr anchor="ctr"/>
                <a:lstStyle/>
                <a:p>
                  <a:pPr algn="ctr" defTabSz="685800">
                    <a:buClrTx/>
                    <a:defRPr/>
                  </a:pPr>
                  <a:endParaRPr lang="en-US" sz="1350" dirty="0">
                    <a:solidFill>
                      <a:sysClr val="window" lastClr="FFFFFF"/>
                    </a:solidFill>
                    <a:latin typeface="Calibri"/>
                    <a:ea typeface="+mn-ea"/>
                    <a:cs typeface="+mn-cs"/>
                  </a:endParaRPr>
                </a:p>
              </p:txBody>
            </p:sp>
            <p:sp>
              <p:nvSpPr>
                <p:cNvPr id="153" name="Freeform 152">
                  <a:extLst>
                    <a:ext uri="{FF2B5EF4-FFF2-40B4-BE49-F238E27FC236}">
                      <a16:creationId xmlns:a16="http://schemas.microsoft.com/office/drawing/2014/main" id="{FC9A9D04-FD70-E345-8B40-8B52B4895FD3}"/>
                    </a:ext>
                  </a:extLst>
                </p:cNvPr>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cap="flat" cmpd="sng" algn="ctr">
                  <a:noFill/>
                  <a:prstDash val="solid"/>
                </a:ln>
                <a:effectLst/>
              </p:spPr>
              <p:txBody>
                <a:bodyPr anchor="ctr"/>
                <a:lstStyle/>
                <a:p>
                  <a:pPr algn="ctr" defTabSz="685800">
                    <a:buClrTx/>
                    <a:defRPr/>
                  </a:pPr>
                  <a:endParaRPr lang="en-US" sz="1350" dirty="0">
                    <a:solidFill>
                      <a:sysClr val="window" lastClr="FFFFFF"/>
                    </a:solidFill>
                    <a:latin typeface="Calibri"/>
                    <a:ea typeface="+mn-ea"/>
                    <a:cs typeface="+mn-cs"/>
                  </a:endParaRPr>
                </a:p>
              </p:txBody>
            </p:sp>
            <p:sp>
              <p:nvSpPr>
                <p:cNvPr id="154" name="Rectangle 68">
                  <a:extLst>
                    <a:ext uri="{FF2B5EF4-FFF2-40B4-BE49-F238E27FC236}">
                      <a16:creationId xmlns:a16="http://schemas.microsoft.com/office/drawing/2014/main" id="{DB9F22EB-34DD-B44E-B8F0-F93A80887B1A}"/>
                    </a:ext>
                  </a:extLst>
                </p:cNvPr>
                <p:cNvSpPr>
                  <a:spLocks noChangeArrowheads="1"/>
                </p:cNvSpPr>
                <p:nvPr/>
              </p:nvSpPr>
              <p:spPr bwMode="auto">
                <a:xfrm>
                  <a:off x="1289719" y="5166823"/>
                  <a:ext cx="289686" cy="1351386"/>
                </a:xfrm>
                <a:prstGeom prst="rect">
                  <a:avLst/>
                </a:prstGeom>
                <a:solidFill>
                  <a:srgbClr val="E4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defTabSz="685800">
                    <a:buClrTx/>
                    <a:defRPr/>
                  </a:pPr>
                  <a:endParaRPr lang="en-US" altLang="en-US" sz="1350" kern="1200">
                    <a:solidFill>
                      <a:srgbClr val="FFFFFF"/>
                    </a:solidFill>
                    <a:latin typeface="Calibri" panose="020F0502020204030204" pitchFamily="34" charset="0"/>
                    <a:cs typeface="+mn-cs"/>
                  </a:endParaRPr>
                </a:p>
              </p:txBody>
            </p:sp>
          </p:grpSp>
          <p:grpSp>
            <p:nvGrpSpPr>
              <p:cNvPr id="147" name="Group 61">
                <a:extLst>
                  <a:ext uri="{FF2B5EF4-FFF2-40B4-BE49-F238E27FC236}">
                    <a16:creationId xmlns:a16="http://schemas.microsoft.com/office/drawing/2014/main" id="{8EBA6A47-608B-5949-888D-EE10ACCBFCAC}"/>
                  </a:ext>
                </a:extLst>
              </p:cNvPr>
              <p:cNvGrpSpPr>
                <a:grpSpLocks/>
              </p:cNvGrpSpPr>
              <p:nvPr/>
            </p:nvGrpSpPr>
            <p:grpSpPr bwMode="auto">
              <a:xfrm>
                <a:off x="4816091" y="3049780"/>
                <a:ext cx="494208" cy="761128"/>
                <a:chOff x="335231" y="4405745"/>
                <a:chExt cx="1252537" cy="2138362"/>
              </a:xfrm>
            </p:grpSpPr>
            <p:sp>
              <p:nvSpPr>
                <p:cNvPr id="149" name="Freeform 148">
                  <a:extLst>
                    <a:ext uri="{FF2B5EF4-FFF2-40B4-BE49-F238E27FC236}">
                      <a16:creationId xmlns:a16="http://schemas.microsoft.com/office/drawing/2014/main" id="{8B0E7BF7-08BC-9E4B-BA69-36C0B14D8D1C}"/>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cap="flat" cmpd="sng" algn="ctr">
                  <a:noFill/>
                  <a:prstDash val="solid"/>
                </a:ln>
                <a:effectLst/>
              </p:spPr>
              <p:txBody>
                <a:bodyPr anchor="ctr"/>
                <a:lstStyle/>
                <a:p>
                  <a:pPr algn="ctr" defTabSz="685800">
                    <a:buClrTx/>
                    <a:defRPr/>
                  </a:pPr>
                  <a:endParaRPr lang="en-US" sz="1350" dirty="0">
                    <a:solidFill>
                      <a:sysClr val="window" lastClr="FFFFFF"/>
                    </a:solidFill>
                    <a:latin typeface="Calibri"/>
                    <a:ea typeface="+mn-ea"/>
                    <a:cs typeface="+mn-cs"/>
                  </a:endParaRPr>
                </a:p>
              </p:txBody>
            </p:sp>
            <p:sp>
              <p:nvSpPr>
                <p:cNvPr id="150" name="Freeform 149">
                  <a:extLst>
                    <a:ext uri="{FF2B5EF4-FFF2-40B4-BE49-F238E27FC236}">
                      <a16:creationId xmlns:a16="http://schemas.microsoft.com/office/drawing/2014/main" id="{671F6074-CF54-2643-81D7-12EC582C9E91}"/>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cap="flat" cmpd="sng" algn="ctr">
                  <a:noFill/>
                  <a:prstDash val="solid"/>
                </a:ln>
                <a:effectLst/>
              </p:spPr>
              <p:txBody>
                <a:bodyPr anchor="ctr"/>
                <a:lstStyle/>
                <a:p>
                  <a:pPr algn="ctr" defTabSz="685800">
                    <a:buClrTx/>
                    <a:defRPr/>
                  </a:pPr>
                  <a:endParaRPr lang="en-US" sz="1350" dirty="0">
                    <a:solidFill>
                      <a:sysClr val="window" lastClr="FFFFFF"/>
                    </a:solidFill>
                    <a:latin typeface="Calibri"/>
                    <a:ea typeface="+mn-ea"/>
                    <a:cs typeface="+mn-cs"/>
                  </a:endParaRPr>
                </a:p>
              </p:txBody>
            </p:sp>
            <p:sp>
              <p:nvSpPr>
                <p:cNvPr id="151" name="Rectangle 65">
                  <a:extLst>
                    <a:ext uri="{FF2B5EF4-FFF2-40B4-BE49-F238E27FC236}">
                      <a16:creationId xmlns:a16="http://schemas.microsoft.com/office/drawing/2014/main" id="{24B1948E-031B-0E41-806A-4FBC399FCA5C}"/>
                    </a:ext>
                  </a:extLst>
                </p:cNvPr>
                <p:cNvSpPr>
                  <a:spLocks noChangeArrowheads="1"/>
                </p:cNvSpPr>
                <p:nvPr/>
              </p:nvSpPr>
              <p:spPr bwMode="auto">
                <a:xfrm>
                  <a:off x="1296825" y="5178575"/>
                  <a:ext cx="289686" cy="1351389"/>
                </a:xfrm>
                <a:prstGeom prst="rect">
                  <a:avLst/>
                </a:prstGeom>
                <a:solidFill>
                  <a:srgbClr val="E4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defTabSz="685800">
                    <a:buClrTx/>
                    <a:defRPr/>
                  </a:pPr>
                  <a:endParaRPr lang="en-US" altLang="en-US" sz="1350" kern="1200">
                    <a:solidFill>
                      <a:srgbClr val="FFFFFF"/>
                    </a:solidFill>
                    <a:latin typeface="Calibri" panose="020F0502020204030204" pitchFamily="34" charset="0"/>
                    <a:cs typeface="+mn-cs"/>
                  </a:endParaRPr>
                </a:p>
              </p:txBody>
            </p:sp>
          </p:grpSp>
          <p:grpSp>
            <p:nvGrpSpPr>
              <p:cNvPr id="203" name="Group 61">
                <a:extLst>
                  <a:ext uri="{FF2B5EF4-FFF2-40B4-BE49-F238E27FC236}">
                    <a16:creationId xmlns:a16="http://schemas.microsoft.com/office/drawing/2014/main" id="{A84018EA-3016-6944-815C-BDA0454861B8}"/>
                  </a:ext>
                </a:extLst>
              </p:cNvPr>
              <p:cNvGrpSpPr>
                <a:grpSpLocks/>
              </p:cNvGrpSpPr>
              <p:nvPr/>
            </p:nvGrpSpPr>
            <p:grpSpPr bwMode="auto">
              <a:xfrm>
                <a:off x="4621648" y="3053943"/>
                <a:ext cx="494208" cy="761128"/>
                <a:chOff x="335231" y="4405745"/>
                <a:chExt cx="1252537" cy="2138362"/>
              </a:xfrm>
            </p:grpSpPr>
            <p:sp>
              <p:nvSpPr>
                <p:cNvPr id="204" name="Freeform 203">
                  <a:extLst>
                    <a:ext uri="{FF2B5EF4-FFF2-40B4-BE49-F238E27FC236}">
                      <a16:creationId xmlns:a16="http://schemas.microsoft.com/office/drawing/2014/main" id="{A877B87A-03DB-5F4A-A8C2-6E39BA84A122}"/>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cap="flat" cmpd="sng" algn="ctr">
                  <a:noFill/>
                  <a:prstDash val="solid"/>
                </a:ln>
                <a:effectLst/>
              </p:spPr>
              <p:txBody>
                <a:bodyPr anchor="ctr"/>
                <a:lstStyle/>
                <a:p>
                  <a:pPr algn="ctr" defTabSz="685800">
                    <a:buClrTx/>
                    <a:defRPr/>
                  </a:pPr>
                  <a:endParaRPr lang="en-US" sz="1350" dirty="0">
                    <a:solidFill>
                      <a:sysClr val="window" lastClr="FFFFFF"/>
                    </a:solidFill>
                    <a:latin typeface="Calibri"/>
                    <a:ea typeface="+mn-ea"/>
                    <a:cs typeface="+mn-cs"/>
                  </a:endParaRPr>
                </a:p>
              </p:txBody>
            </p:sp>
            <p:sp>
              <p:nvSpPr>
                <p:cNvPr id="205" name="Freeform 204">
                  <a:extLst>
                    <a:ext uri="{FF2B5EF4-FFF2-40B4-BE49-F238E27FC236}">
                      <a16:creationId xmlns:a16="http://schemas.microsoft.com/office/drawing/2014/main" id="{D4629751-292C-9C46-8380-46F69573297B}"/>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cap="flat" cmpd="sng" algn="ctr">
                  <a:noFill/>
                  <a:prstDash val="solid"/>
                </a:ln>
                <a:effectLst/>
              </p:spPr>
              <p:txBody>
                <a:bodyPr anchor="ctr"/>
                <a:lstStyle/>
                <a:p>
                  <a:pPr algn="ctr" defTabSz="685800">
                    <a:buClrTx/>
                    <a:defRPr/>
                  </a:pPr>
                  <a:endParaRPr lang="en-US" sz="1350" dirty="0">
                    <a:solidFill>
                      <a:sysClr val="window" lastClr="FFFFFF"/>
                    </a:solidFill>
                    <a:latin typeface="Calibri"/>
                    <a:ea typeface="+mn-ea"/>
                    <a:cs typeface="+mn-cs"/>
                  </a:endParaRPr>
                </a:p>
              </p:txBody>
            </p:sp>
            <p:sp>
              <p:nvSpPr>
                <p:cNvPr id="206" name="Rectangle 65">
                  <a:extLst>
                    <a:ext uri="{FF2B5EF4-FFF2-40B4-BE49-F238E27FC236}">
                      <a16:creationId xmlns:a16="http://schemas.microsoft.com/office/drawing/2014/main" id="{549A4DDD-F461-2345-B6CC-E7011D8916B0}"/>
                    </a:ext>
                  </a:extLst>
                </p:cNvPr>
                <p:cNvSpPr>
                  <a:spLocks noChangeArrowheads="1"/>
                </p:cNvSpPr>
                <p:nvPr/>
              </p:nvSpPr>
              <p:spPr bwMode="auto">
                <a:xfrm>
                  <a:off x="1296825" y="5178575"/>
                  <a:ext cx="289686" cy="1351389"/>
                </a:xfrm>
                <a:prstGeom prst="rect">
                  <a:avLst/>
                </a:prstGeom>
                <a:solidFill>
                  <a:srgbClr val="E4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defTabSz="685800">
                    <a:buClrTx/>
                    <a:defRPr/>
                  </a:pPr>
                  <a:endParaRPr lang="en-US" altLang="en-US" sz="1350" kern="1200">
                    <a:solidFill>
                      <a:srgbClr val="FFFFFF"/>
                    </a:solidFill>
                    <a:latin typeface="Calibri" panose="020F0502020204030204" pitchFamily="34" charset="0"/>
                    <a:cs typeface="+mn-cs"/>
                  </a:endParaRPr>
                </a:p>
              </p:txBody>
            </p:sp>
          </p:grpSp>
        </p:grpSp>
        <p:cxnSp>
          <p:nvCxnSpPr>
            <p:cNvPr id="17" name="Straight Connector 16">
              <a:extLst>
                <a:ext uri="{FF2B5EF4-FFF2-40B4-BE49-F238E27FC236}">
                  <a16:creationId xmlns:a16="http://schemas.microsoft.com/office/drawing/2014/main" id="{E9EDF9F3-6222-AB41-A132-50D0D344E84F}"/>
                </a:ext>
              </a:extLst>
            </p:cNvPr>
            <p:cNvCxnSpPr>
              <a:cxnSpLocks/>
            </p:cNvCxnSpPr>
            <p:nvPr/>
          </p:nvCxnSpPr>
          <p:spPr>
            <a:xfrm flipH="1">
              <a:off x="2972773" y="5696183"/>
              <a:ext cx="19316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8CF8F38F-0026-3541-8248-4367CE19639B}"/>
              </a:ext>
            </a:extLst>
          </p:cNvPr>
          <p:cNvGrpSpPr/>
          <p:nvPr/>
        </p:nvGrpSpPr>
        <p:grpSpPr>
          <a:xfrm>
            <a:off x="4048125" y="3047731"/>
            <a:ext cx="457200" cy="471740"/>
            <a:chOff x="5486400" y="4101741"/>
            <a:chExt cx="609600" cy="628987"/>
          </a:xfrm>
        </p:grpSpPr>
        <p:sp>
          <p:nvSpPr>
            <p:cNvPr id="112" name="Freeform 10">
              <a:extLst>
                <a:ext uri="{FF2B5EF4-FFF2-40B4-BE49-F238E27FC236}">
                  <a16:creationId xmlns:a16="http://schemas.microsoft.com/office/drawing/2014/main" id="{7793E5EB-2CBF-704E-8E72-9F0A5CB5A075}"/>
                </a:ext>
              </a:extLst>
            </p:cNvPr>
            <p:cNvSpPr>
              <a:spLocks/>
            </p:cNvSpPr>
            <p:nvPr/>
          </p:nvSpPr>
          <p:spPr bwMode="auto">
            <a:xfrm flipH="1">
              <a:off x="5658360" y="4102100"/>
              <a:ext cx="176916" cy="454025"/>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 name="connsiteX0" fmla="*/ 12224 w 12711"/>
                <a:gd name="connsiteY0" fmla="*/ 4661 h 7743"/>
                <a:gd name="connsiteX1" fmla="*/ 498 w 12711"/>
                <a:gd name="connsiteY1" fmla="*/ 0 h 7743"/>
                <a:gd name="connsiteX2" fmla="*/ 0 w 12711"/>
                <a:gd name="connsiteY2" fmla="*/ 7743 h 7743"/>
                <a:gd name="connsiteX3" fmla="*/ 12711 w 12711"/>
                <a:gd name="connsiteY3" fmla="*/ 6473 h 7743"/>
                <a:gd name="connsiteX4" fmla="*/ 12224 w 12711"/>
                <a:gd name="connsiteY4" fmla="*/ 4661 h 7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 h="7743">
                  <a:moveTo>
                    <a:pt x="12224" y="4661"/>
                  </a:moveTo>
                  <a:lnTo>
                    <a:pt x="498" y="0"/>
                  </a:lnTo>
                  <a:lnTo>
                    <a:pt x="0" y="7743"/>
                  </a:lnTo>
                  <a:lnTo>
                    <a:pt x="12711" y="6473"/>
                  </a:lnTo>
                  <a:lnTo>
                    <a:pt x="12224"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685800" eaLnBrk="0" fontAlgn="base" hangingPunct="0">
                <a:spcBef>
                  <a:spcPct val="0"/>
                </a:spcBef>
                <a:spcAft>
                  <a:spcPct val="0"/>
                </a:spcAft>
                <a:buClrTx/>
                <a:defRPr/>
              </a:pPr>
              <a:endParaRPr lang="en-US" sz="300">
                <a:latin typeface="Tahoma" panose="020B0604030504040204" pitchFamily="34" charset="0"/>
                <a:ea typeface="ＭＳ Ｐゴシック" panose="020B0600070205080204" pitchFamily="34" charset="-128"/>
                <a:cs typeface="+mn-cs"/>
              </a:endParaRPr>
            </a:p>
          </p:txBody>
        </p:sp>
        <p:grpSp>
          <p:nvGrpSpPr>
            <p:cNvPr id="117" name="Group 190">
              <a:extLst>
                <a:ext uri="{FF2B5EF4-FFF2-40B4-BE49-F238E27FC236}">
                  <a16:creationId xmlns:a16="http://schemas.microsoft.com/office/drawing/2014/main" id="{AC979BFC-E642-744F-9DC1-BADB697791A8}"/>
                </a:ext>
              </a:extLst>
            </p:cNvPr>
            <p:cNvGrpSpPr>
              <a:grpSpLocks/>
            </p:cNvGrpSpPr>
            <p:nvPr/>
          </p:nvGrpSpPr>
          <p:grpSpPr bwMode="auto">
            <a:xfrm flipH="1">
              <a:off x="5486400" y="4355542"/>
              <a:ext cx="350533" cy="375186"/>
              <a:chOff x="-44" y="1473"/>
              <a:chExt cx="981" cy="1105"/>
            </a:xfrm>
          </p:grpSpPr>
          <p:pic>
            <p:nvPicPr>
              <p:cNvPr id="118" name="Picture 191" descr="desktop_computer_stylized_medium">
                <a:extLst>
                  <a:ext uri="{FF2B5EF4-FFF2-40B4-BE49-F238E27FC236}">
                    <a16:creationId xmlns:a16="http://schemas.microsoft.com/office/drawing/2014/main" id="{736C455F-8687-0644-9BAB-D641A51B1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Freeform 192">
                <a:extLst>
                  <a:ext uri="{FF2B5EF4-FFF2-40B4-BE49-F238E27FC236}">
                    <a16:creationId xmlns:a16="http://schemas.microsoft.com/office/drawing/2014/main" id="{2F5B8C3C-D867-384D-B512-9A636B471BA5}"/>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algn="ctr" defTabSz="685800" eaLnBrk="0" fontAlgn="base" hangingPunct="0">
                  <a:spcBef>
                    <a:spcPct val="0"/>
                  </a:spcBef>
                  <a:spcAft>
                    <a:spcPct val="0"/>
                  </a:spcAft>
                  <a:buClrTx/>
                  <a:defRPr/>
                </a:pPr>
                <a:endParaRPr lang="en-US" sz="300">
                  <a:latin typeface="Tahoma" panose="020B0604030504040204" pitchFamily="34" charset="0"/>
                  <a:ea typeface="ＭＳ Ｐゴシック" panose="020B0600070205080204" pitchFamily="34" charset="-128"/>
                  <a:cs typeface="+mn-cs"/>
                </a:endParaRPr>
              </a:p>
            </p:txBody>
          </p:sp>
        </p:grpSp>
        <p:grpSp>
          <p:nvGrpSpPr>
            <p:cNvPr id="23" name="Group 22">
              <a:extLst>
                <a:ext uri="{FF2B5EF4-FFF2-40B4-BE49-F238E27FC236}">
                  <a16:creationId xmlns:a16="http://schemas.microsoft.com/office/drawing/2014/main" id="{353C0199-62D3-6F48-8939-D9C39B61FAF4}"/>
                </a:ext>
              </a:extLst>
            </p:cNvPr>
            <p:cNvGrpSpPr/>
            <p:nvPr/>
          </p:nvGrpSpPr>
          <p:grpSpPr>
            <a:xfrm>
              <a:off x="5831973" y="4101741"/>
              <a:ext cx="264027" cy="451210"/>
              <a:chOff x="5831973" y="4101740"/>
              <a:chExt cx="295777" cy="502587"/>
            </a:xfrm>
          </p:grpSpPr>
          <p:sp>
            <p:nvSpPr>
              <p:cNvPr id="114" name="Rectangle 24">
                <a:extLst>
                  <a:ext uri="{FF2B5EF4-FFF2-40B4-BE49-F238E27FC236}">
                    <a16:creationId xmlns:a16="http://schemas.microsoft.com/office/drawing/2014/main" id="{429B5AEE-1F47-7F43-9636-D936822F588A}"/>
                  </a:ext>
                </a:extLst>
              </p:cNvPr>
              <p:cNvSpPr>
                <a:spLocks noChangeArrowheads="1"/>
              </p:cNvSpPr>
              <p:nvPr/>
            </p:nvSpPr>
            <p:spPr bwMode="auto">
              <a:xfrm>
                <a:off x="5831973" y="4101740"/>
                <a:ext cx="295777" cy="502587"/>
              </a:xfrm>
              <a:prstGeom prst="rect">
                <a:avLst/>
              </a:prstGeom>
              <a:solidFill>
                <a:srgbClr val="FFFFFF"/>
              </a:solidFill>
              <a:ln w="9525">
                <a:solidFill>
                  <a:srgbClr val="000000"/>
                </a:solidFill>
                <a:miter lim="800000"/>
                <a:headEnd/>
                <a:tailEnd/>
              </a:ln>
              <a:effectLst>
                <a:outerShdw blurRad="50800" dist="38100" dir="2700000" algn="tl" rotWithShape="0">
                  <a:prstClr val="black">
                    <a:alpha val="40000"/>
                  </a:prstClr>
                </a:outerShdw>
              </a:effec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300">
                  <a:solidFill>
                    <a:srgbClr val="000000"/>
                  </a:solidFill>
                  <a:cs typeface="+mn-cs"/>
                </a:endParaRPr>
              </a:p>
            </p:txBody>
          </p:sp>
          <p:grpSp>
            <p:nvGrpSpPr>
              <p:cNvPr id="22" name="Group 21">
                <a:extLst>
                  <a:ext uri="{FF2B5EF4-FFF2-40B4-BE49-F238E27FC236}">
                    <a16:creationId xmlns:a16="http://schemas.microsoft.com/office/drawing/2014/main" id="{E5D92F00-ABB5-E44E-A2E6-C8C218DD732B}"/>
                  </a:ext>
                </a:extLst>
              </p:cNvPr>
              <p:cNvGrpSpPr/>
              <p:nvPr/>
            </p:nvGrpSpPr>
            <p:grpSpPr>
              <a:xfrm>
                <a:off x="5832475" y="4197350"/>
                <a:ext cx="295275" cy="307975"/>
                <a:chOff x="5832475" y="4197350"/>
                <a:chExt cx="295275" cy="307975"/>
              </a:xfrm>
            </p:grpSpPr>
            <p:cxnSp>
              <p:nvCxnSpPr>
                <p:cNvPr id="11" name="Straight Connector 10">
                  <a:extLst>
                    <a:ext uri="{FF2B5EF4-FFF2-40B4-BE49-F238E27FC236}">
                      <a16:creationId xmlns:a16="http://schemas.microsoft.com/office/drawing/2014/main" id="{8C633B10-A8EE-F749-A263-B00982789560}"/>
                    </a:ext>
                  </a:extLst>
                </p:cNvPr>
                <p:cNvCxnSpPr>
                  <a:cxnSpLocks/>
                </p:cNvCxnSpPr>
                <p:nvPr/>
              </p:nvCxnSpPr>
              <p:spPr>
                <a:xfrm>
                  <a:off x="5835650" y="430530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585E959-0F41-AC45-8ACF-4B548946D1F2}"/>
                    </a:ext>
                  </a:extLst>
                </p:cNvPr>
                <p:cNvCxnSpPr>
                  <a:cxnSpLocks/>
                </p:cNvCxnSpPr>
                <p:nvPr/>
              </p:nvCxnSpPr>
              <p:spPr>
                <a:xfrm>
                  <a:off x="5835650" y="419735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F4A0E50-9EDE-554A-A2C3-B6C198AF3E55}"/>
                    </a:ext>
                  </a:extLst>
                </p:cNvPr>
                <p:cNvCxnSpPr>
                  <a:cxnSpLocks/>
                </p:cNvCxnSpPr>
                <p:nvPr/>
              </p:nvCxnSpPr>
              <p:spPr>
                <a:xfrm>
                  <a:off x="5832475" y="441325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1EFFB3B-ABD3-F54B-AC79-99F2EC5F3CBA}"/>
                    </a:ext>
                  </a:extLst>
                </p:cNvPr>
                <p:cNvCxnSpPr>
                  <a:cxnSpLocks/>
                </p:cNvCxnSpPr>
                <p:nvPr/>
              </p:nvCxnSpPr>
              <p:spPr>
                <a:xfrm>
                  <a:off x="5832475" y="4505325"/>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25" name="Group 24">
            <a:extLst>
              <a:ext uri="{FF2B5EF4-FFF2-40B4-BE49-F238E27FC236}">
                <a16:creationId xmlns:a16="http://schemas.microsoft.com/office/drawing/2014/main" id="{E2F18F8F-3DE9-9D40-A6F4-642CE6C034E9}"/>
              </a:ext>
            </a:extLst>
          </p:cNvPr>
          <p:cNvGrpSpPr/>
          <p:nvPr/>
        </p:nvGrpSpPr>
        <p:grpSpPr>
          <a:xfrm>
            <a:off x="2722927" y="4313918"/>
            <a:ext cx="539501" cy="409559"/>
            <a:chOff x="6454273" y="3133725"/>
            <a:chExt cx="719335" cy="546078"/>
          </a:xfrm>
        </p:grpSpPr>
        <p:sp>
          <p:nvSpPr>
            <p:cNvPr id="157" name="Freeform 10">
              <a:extLst>
                <a:ext uri="{FF2B5EF4-FFF2-40B4-BE49-F238E27FC236}">
                  <a16:creationId xmlns:a16="http://schemas.microsoft.com/office/drawing/2014/main" id="{A3E08F8A-79F3-664D-94EC-D6F2A56013FD}"/>
                </a:ext>
              </a:extLst>
            </p:cNvPr>
            <p:cNvSpPr>
              <a:spLocks/>
            </p:cNvSpPr>
            <p:nvPr/>
          </p:nvSpPr>
          <p:spPr bwMode="auto">
            <a:xfrm>
              <a:off x="6709285" y="3133725"/>
              <a:ext cx="176916" cy="454025"/>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 name="connsiteX0" fmla="*/ 12224 w 12711"/>
                <a:gd name="connsiteY0" fmla="*/ 4661 h 7743"/>
                <a:gd name="connsiteX1" fmla="*/ 498 w 12711"/>
                <a:gd name="connsiteY1" fmla="*/ 0 h 7743"/>
                <a:gd name="connsiteX2" fmla="*/ 0 w 12711"/>
                <a:gd name="connsiteY2" fmla="*/ 7743 h 7743"/>
                <a:gd name="connsiteX3" fmla="*/ 12711 w 12711"/>
                <a:gd name="connsiteY3" fmla="*/ 6473 h 7743"/>
                <a:gd name="connsiteX4" fmla="*/ 12224 w 12711"/>
                <a:gd name="connsiteY4" fmla="*/ 4661 h 7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 h="7743">
                  <a:moveTo>
                    <a:pt x="12224" y="4661"/>
                  </a:moveTo>
                  <a:lnTo>
                    <a:pt x="498" y="0"/>
                  </a:lnTo>
                  <a:lnTo>
                    <a:pt x="0" y="7743"/>
                  </a:lnTo>
                  <a:lnTo>
                    <a:pt x="12711" y="6473"/>
                  </a:lnTo>
                  <a:lnTo>
                    <a:pt x="12224"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685800" eaLnBrk="0" fontAlgn="base" hangingPunct="0">
                <a:spcBef>
                  <a:spcPct val="0"/>
                </a:spcBef>
                <a:spcAft>
                  <a:spcPct val="0"/>
                </a:spcAft>
                <a:buClrTx/>
                <a:defRPr/>
              </a:pPr>
              <a:endParaRPr lang="en-US" sz="300">
                <a:latin typeface="Tahoma" panose="020B0604030504040204" pitchFamily="34" charset="0"/>
                <a:ea typeface="ＭＳ Ｐゴシック" panose="020B0600070205080204" pitchFamily="34" charset="-128"/>
                <a:cs typeface="+mn-cs"/>
              </a:endParaRPr>
            </a:p>
          </p:txBody>
        </p:sp>
        <p:grpSp>
          <p:nvGrpSpPr>
            <p:cNvPr id="158" name="Group 190">
              <a:extLst>
                <a:ext uri="{FF2B5EF4-FFF2-40B4-BE49-F238E27FC236}">
                  <a16:creationId xmlns:a16="http://schemas.microsoft.com/office/drawing/2014/main" id="{F12EFD77-1ED9-6B45-9162-440ED30B8E2D}"/>
                </a:ext>
              </a:extLst>
            </p:cNvPr>
            <p:cNvGrpSpPr>
              <a:grpSpLocks/>
            </p:cNvGrpSpPr>
            <p:nvPr/>
          </p:nvGrpSpPr>
          <p:grpSpPr bwMode="auto">
            <a:xfrm flipH="1">
              <a:off x="6823075" y="3304617"/>
              <a:ext cx="350533" cy="375186"/>
              <a:chOff x="-44" y="1473"/>
              <a:chExt cx="981" cy="1105"/>
            </a:xfrm>
          </p:grpSpPr>
          <p:pic>
            <p:nvPicPr>
              <p:cNvPr id="194" name="Picture 191" descr="desktop_computer_stylized_medium">
                <a:extLst>
                  <a:ext uri="{FF2B5EF4-FFF2-40B4-BE49-F238E27FC236}">
                    <a16:creationId xmlns:a16="http://schemas.microsoft.com/office/drawing/2014/main" id="{86973CCF-C1DF-0841-9018-188BE9D90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 name="Freeform 192">
                <a:extLst>
                  <a:ext uri="{FF2B5EF4-FFF2-40B4-BE49-F238E27FC236}">
                    <a16:creationId xmlns:a16="http://schemas.microsoft.com/office/drawing/2014/main" id="{1BA2C98A-B2E0-1342-9C53-DFB6BA77407C}"/>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algn="ctr" defTabSz="685800" eaLnBrk="0" fontAlgn="base" hangingPunct="0">
                  <a:spcBef>
                    <a:spcPct val="0"/>
                  </a:spcBef>
                  <a:spcAft>
                    <a:spcPct val="0"/>
                  </a:spcAft>
                  <a:buClrTx/>
                  <a:defRPr/>
                </a:pPr>
                <a:endParaRPr lang="en-US" sz="300">
                  <a:latin typeface="Tahoma" panose="020B0604030504040204" pitchFamily="34" charset="0"/>
                  <a:ea typeface="ＭＳ Ｐゴシック" panose="020B0600070205080204" pitchFamily="34" charset="-128"/>
                  <a:cs typeface="+mn-cs"/>
                </a:endParaRPr>
              </a:p>
            </p:txBody>
          </p:sp>
        </p:grpSp>
        <p:grpSp>
          <p:nvGrpSpPr>
            <p:cNvPr id="159" name="Group 158">
              <a:extLst>
                <a:ext uri="{FF2B5EF4-FFF2-40B4-BE49-F238E27FC236}">
                  <a16:creationId xmlns:a16="http://schemas.microsoft.com/office/drawing/2014/main" id="{B7C3CAC9-57A9-1945-80E8-09659DEFBF5A}"/>
                </a:ext>
              </a:extLst>
            </p:cNvPr>
            <p:cNvGrpSpPr/>
            <p:nvPr/>
          </p:nvGrpSpPr>
          <p:grpSpPr>
            <a:xfrm>
              <a:off x="6454273" y="3142891"/>
              <a:ext cx="264027" cy="451210"/>
              <a:chOff x="5831973" y="4101740"/>
              <a:chExt cx="295777" cy="502587"/>
            </a:xfrm>
          </p:grpSpPr>
          <p:sp>
            <p:nvSpPr>
              <p:cNvPr id="160" name="Rectangle 24">
                <a:extLst>
                  <a:ext uri="{FF2B5EF4-FFF2-40B4-BE49-F238E27FC236}">
                    <a16:creationId xmlns:a16="http://schemas.microsoft.com/office/drawing/2014/main" id="{9BCBF979-1AB3-4D4C-B901-DF34754E95CA}"/>
                  </a:ext>
                </a:extLst>
              </p:cNvPr>
              <p:cNvSpPr>
                <a:spLocks noChangeArrowheads="1"/>
              </p:cNvSpPr>
              <p:nvPr/>
            </p:nvSpPr>
            <p:spPr bwMode="auto">
              <a:xfrm>
                <a:off x="5831973" y="4101740"/>
                <a:ext cx="295777" cy="502587"/>
              </a:xfrm>
              <a:prstGeom prst="rect">
                <a:avLst/>
              </a:prstGeom>
              <a:solidFill>
                <a:srgbClr val="FFFFFF"/>
              </a:solidFill>
              <a:ln w="9525">
                <a:solidFill>
                  <a:srgbClr val="000000"/>
                </a:solidFill>
                <a:miter lim="800000"/>
                <a:headEnd/>
                <a:tailEnd/>
              </a:ln>
              <a:effectLst>
                <a:outerShdw blurRad="50800" dist="38100" dir="2700000" algn="tl" rotWithShape="0">
                  <a:prstClr val="black">
                    <a:alpha val="40000"/>
                  </a:prstClr>
                </a:outerShdw>
              </a:effec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300">
                  <a:solidFill>
                    <a:srgbClr val="000000"/>
                  </a:solidFill>
                  <a:cs typeface="+mn-cs"/>
                </a:endParaRPr>
              </a:p>
            </p:txBody>
          </p:sp>
          <p:grpSp>
            <p:nvGrpSpPr>
              <p:cNvPr id="161" name="Group 160">
                <a:extLst>
                  <a:ext uri="{FF2B5EF4-FFF2-40B4-BE49-F238E27FC236}">
                    <a16:creationId xmlns:a16="http://schemas.microsoft.com/office/drawing/2014/main" id="{20089A24-B476-774D-9E8B-49EF82FD4800}"/>
                  </a:ext>
                </a:extLst>
              </p:cNvPr>
              <p:cNvGrpSpPr/>
              <p:nvPr/>
            </p:nvGrpSpPr>
            <p:grpSpPr>
              <a:xfrm>
                <a:off x="5832475" y="4197350"/>
                <a:ext cx="295275" cy="307975"/>
                <a:chOff x="5832475" y="4197350"/>
                <a:chExt cx="295275" cy="307975"/>
              </a:xfrm>
            </p:grpSpPr>
            <p:cxnSp>
              <p:nvCxnSpPr>
                <p:cNvPr id="162" name="Straight Connector 161">
                  <a:extLst>
                    <a:ext uri="{FF2B5EF4-FFF2-40B4-BE49-F238E27FC236}">
                      <a16:creationId xmlns:a16="http://schemas.microsoft.com/office/drawing/2014/main" id="{5F09FA03-D6E3-7A4D-8049-92D0A194764C}"/>
                    </a:ext>
                  </a:extLst>
                </p:cNvPr>
                <p:cNvCxnSpPr>
                  <a:cxnSpLocks/>
                </p:cNvCxnSpPr>
                <p:nvPr/>
              </p:nvCxnSpPr>
              <p:spPr>
                <a:xfrm>
                  <a:off x="5835650" y="430530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A0EBC5D-D027-824C-A722-68415C4F414C}"/>
                    </a:ext>
                  </a:extLst>
                </p:cNvPr>
                <p:cNvCxnSpPr>
                  <a:cxnSpLocks/>
                </p:cNvCxnSpPr>
                <p:nvPr/>
              </p:nvCxnSpPr>
              <p:spPr>
                <a:xfrm>
                  <a:off x="5835650" y="419735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05A996D-CE7D-CE46-9EA4-5FC548A3380F}"/>
                    </a:ext>
                  </a:extLst>
                </p:cNvPr>
                <p:cNvCxnSpPr>
                  <a:cxnSpLocks/>
                </p:cNvCxnSpPr>
                <p:nvPr/>
              </p:nvCxnSpPr>
              <p:spPr>
                <a:xfrm>
                  <a:off x="5832475" y="441325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C053301-7047-704A-A52B-F49445AABC22}"/>
                    </a:ext>
                  </a:extLst>
                </p:cNvPr>
                <p:cNvCxnSpPr>
                  <a:cxnSpLocks/>
                </p:cNvCxnSpPr>
                <p:nvPr/>
              </p:nvCxnSpPr>
              <p:spPr>
                <a:xfrm>
                  <a:off x="5832475" y="4505325"/>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7" name="Freeform 26">
            <a:extLst>
              <a:ext uri="{FF2B5EF4-FFF2-40B4-BE49-F238E27FC236}">
                <a16:creationId xmlns:a16="http://schemas.microsoft.com/office/drawing/2014/main" id="{F36AC441-14B9-214A-9BCB-978EA6F915F7}"/>
              </a:ext>
            </a:extLst>
          </p:cNvPr>
          <p:cNvSpPr/>
          <p:nvPr/>
        </p:nvSpPr>
        <p:spPr>
          <a:xfrm>
            <a:off x="3167878" y="3463433"/>
            <a:ext cx="1469162" cy="1107611"/>
          </a:xfrm>
          <a:custGeom>
            <a:avLst/>
            <a:gdLst>
              <a:gd name="connsiteX0" fmla="*/ 0 w 1809670"/>
              <a:gd name="connsiteY0" fmla="*/ 1560984 h 1560984"/>
              <a:gd name="connsiteX1" fmla="*/ 0 w 1809670"/>
              <a:gd name="connsiteY1" fmla="*/ 1560984 h 1560984"/>
              <a:gd name="connsiteX2" fmla="*/ 765188 w 1809670"/>
              <a:gd name="connsiteY2" fmla="*/ 1059786 h 1560984"/>
              <a:gd name="connsiteX3" fmla="*/ 1086567 w 1809670"/>
              <a:gd name="connsiteY3" fmla="*/ 1055960 h 1560984"/>
              <a:gd name="connsiteX4" fmla="*/ 1798193 w 1809670"/>
              <a:gd name="connsiteY4" fmla="*/ 780492 h 1560984"/>
              <a:gd name="connsiteX5" fmla="*/ 1809670 w 1809670"/>
              <a:gd name="connsiteY5" fmla="*/ 623629 h 1560984"/>
              <a:gd name="connsiteX6" fmla="*/ 1136305 w 1809670"/>
              <a:gd name="connsiteY6" fmla="*/ 218079 h 1560984"/>
              <a:gd name="connsiteX7" fmla="*/ 1178390 w 1809670"/>
              <a:gd name="connsiteY7" fmla="*/ 0 h 1560984"/>
              <a:gd name="connsiteX0" fmla="*/ 3826 w 1813496"/>
              <a:gd name="connsiteY0" fmla="*/ 1560984 h 1560984"/>
              <a:gd name="connsiteX1" fmla="*/ 0 w 1813496"/>
              <a:gd name="connsiteY1" fmla="*/ 1358209 h 1560984"/>
              <a:gd name="connsiteX2" fmla="*/ 769014 w 1813496"/>
              <a:gd name="connsiteY2" fmla="*/ 1059786 h 1560984"/>
              <a:gd name="connsiteX3" fmla="*/ 1090393 w 1813496"/>
              <a:gd name="connsiteY3" fmla="*/ 1055960 h 1560984"/>
              <a:gd name="connsiteX4" fmla="*/ 1802019 w 1813496"/>
              <a:gd name="connsiteY4" fmla="*/ 780492 h 1560984"/>
              <a:gd name="connsiteX5" fmla="*/ 1813496 w 1813496"/>
              <a:gd name="connsiteY5" fmla="*/ 623629 h 1560984"/>
              <a:gd name="connsiteX6" fmla="*/ 1140131 w 1813496"/>
              <a:gd name="connsiteY6" fmla="*/ 218079 h 1560984"/>
              <a:gd name="connsiteX7" fmla="*/ 1182216 w 1813496"/>
              <a:gd name="connsiteY7" fmla="*/ 0 h 1560984"/>
              <a:gd name="connsiteX0" fmla="*/ 57824 w 1867494"/>
              <a:gd name="connsiteY0" fmla="*/ 1560984 h 1560984"/>
              <a:gd name="connsiteX1" fmla="*/ 53998 w 1867494"/>
              <a:gd name="connsiteY1" fmla="*/ 1358209 h 1560984"/>
              <a:gd name="connsiteX2" fmla="*/ 796231 w 1867494"/>
              <a:gd name="connsiteY2" fmla="*/ 1048308 h 1560984"/>
              <a:gd name="connsiteX3" fmla="*/ 1144391 w 1867494"/>
              <a:gd name="connsiteY3" fmla="*/ 1055960 h 1560984"/>
              <a:gd name="connsiteX4" fmla="*/ 1856017 w 1867494"/>
              <a:gd name="connsiteY4" fmla="*/ 780492 h 1560984"/>
              <a:gd name="connsiteX5" fmla="*/ 1867494 w 1867494"/>
              <a:gd name="connsiteY5" fmla="*/ 623629 h 1560984"/>
              <a:gd name="connsiteX6" fmla="*/ 1194129 w 1867494"/>
              <a:gd name="connsiteY6" fmla="*/ 218079 h 1560984"/>
              <a:gd name="connsiteX7" fmla="*/ 1236214 w 1867494"/>
              <a:gd name="connsiteY7" fmla="*/ 0 h 1560984"/>
              <a:gd name="connsiteX0" fmla="*/ 0 w 1809670"/>
              <a:gd name="connsiteY0" fmla="*/ 1560984 h 1560984"/>
              <a:gd name="connsiteX1" fmla="*/ 738407 w 1809670"/>
              <a:gd name="connsiteY1" fmla="*/ 1048308 h 1560984"/>
              <a:gd name="connsiteX2" fmla="*/ 1086567 w 1809670"/>
              <a:gd name="connsiteY2" fmla="*/ 1055960 h 1560984"/>
              <a:gd name="connsiteX3" fmla="*/ 1798193 w 1809670"/>
              <a:gd name="connsiteY3" fmla="*/ 780492 h 1560984"/>
              <a:gd name="connsiteX4" fmla="*/ 1809670 w 1809670"/>
              <a:gd name="connsiteY4" fmla="*/ 623629 h 1560984"/>
              <a:gd name="connsiteX5" fmla="*/ 1136305 w 1809670"/>
              <a:gd name="connsiteY5" fmla="*/ 218079 h 1560984"/>
              <a:gd name="connsiteX6" fmla="*/ 1178390 w 1809670"/>
              <a:gd name="connsiteY6" fmla="*/ 0 h 1560984"/>
              <a:gd name="connsiteX0" fmla="*/ 0 w 1882363"/>
              <a:gd name="connsiteY0" fmla="*/ 1476814 h 1476814"/>
              <a:gd name="connsiteX1" fmla="*/ 811100 w 1882363"/>
              <a:gd name="connsiteY1" fmla="*/ 1048308 h 1476814"/>
              <a:gd name="connsiteX2" fmla="*/ 1159260 w 1882363"/>
              <a:gd name="connsiteY2" fmla="*/ 1055960 h 1476814"/>
              <a:gd name="connsiteX3" fmla="*/ 1870886 w 1882363"/>
              <a:gd name="connsiteY3" fmla="*/ 780492 h 1476814"/>
              <a:gd name="connsiteX4" fmla="*/ 1882363 w 1882363"/>
              <a:gd name="connsiteY4" fmla="*/ 623629 h 1476814"/>
              <a:gd name="connsiteX5" fmla="*/ 1208998 w 1882363"/>
              <a:gd name="connsiteY5" fmla="*/ 218079 h 1476814"/>
              <a:gd name="connsiteX6" fmla="*/ 1251083 w 1882363"/>
              <a:gd name="connsiteY6" fmla="*/ 0 h 1476814"/>
              <a:gd name="connsiteX0" fmla="*/ 0 w 1958882"/>
              <a:gd name="connsiteY0" fmla="*/ 1476814 h 1476814"/>
              <a:gd name="connsiteX1" fmla="*/ 887619 w 1958882"/>
              <a:gd name="connsiteY1" fmla="*/ 1048308 h 1476814"/>
              <a:gd name="connsiteX2" fmla="*/ 1235779 w 1958882"/>
              <a:gd name="connsiteY2" fmla="*/ 1055960 h 1476814"/>
              <a:gd name="connsiteX3" fmla="*/ 1947405 w 1958882"/>
              <a:gd name="connsiteY3" fmla="*/ 780492 h 1476814"/>
              <a:gd name="connsiteX4" fmla="*/ 1958882 w 1958882"/>
              <a:gd name="connsiteY4" fmla="*/ 623629 h 1476814"/>
              <a:gd name="connsiteX5" fmla="*/ 1285517 w 1958882"/>
              <a:gd name="connsiteY5" fmla="*/ 218079 h 1476814"/>
              <a:gd name="connsiteX6" fmla="*/ 1327602 w 1958882"/>
              <a:gd name="connsiteY6" fmla="*/ 0 h 1476814"/>
              <a:gd name="connsiteX0" fmla="*/ 0 w 1958882"/>
              <a:gd name="connsiteY0" fmla="*/ 1476814 h 1476814"/>
              <a:gd name="connsiteX1" fmla="*/ 887619 w 1958882"/>
              <a:gd name="connsiteY1" fmla="*/ 1048308 h 1476814"/>
              <a:gd name="connsiteX2" fmla="*/ 1235779 w 1958882"/>
              <a:gd name="connsiteY2" fmla="*/ 1055960 h 1476814"/>
              <a:gd name="connsiteX3" fmla="*/ 1947405 w 1958882"/>
              <a:gd name="connsiteY3" fmla="*/ 780492 h 1476814"/>
              <a:gd name="connsiteX4" fmla="*/ 1958882 w 1958882"/>
              <a:gd name="connsiteY4" fmla="*/ 623629 h 1476814"/>
              <a:gd name="connsiteX5" fmla="*/ 1285517 w 1958882"/>
              <a:gd name="connsiteY5" fmla="*/ 218079 h 1476814"/>
              <a:gd name="connsiteX6" fmla="*/ 1327602 w 1958882"/>
              <a:gd name="connsiteY6" fmla="*/ 0 h 14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882" h="1476814">
                <a:moveTo>
                  <a:pt x="0" y="1476814"/>
                </a:moveTo>
                <a:cubicBezTo>
                  <a:pt x="192094" y="1377658"/>
                  <a:pt x="706525" y="1132479"/>
                  <a:pt x="887619" y="1048308"/>
                </a:cubicBezTo>
                <a:lnTo>
                  <a:pt x="1235779" y="1055960"/>
                </a:lnTo>
                <a:lnTo>
                  <a:pt x="1947405" y="780492"/>
                </a:lnTo>
                <a:lnTo>
                  <a:pt x="1958882" y="623629"/>
                </a:lnTo>
                <a:lnTo>
                  <a:pt x="1285517" y="218079"/>
                </a:lnTo>
                <a:lnTo>
                  <a:pt x="132760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8" name="Oval 27">
            <a:extLst>
              <a:ext uri="{FF2B5EF4-FFF2-40B4-BE49-F238E27FC236}">
                <a16:creationId xmlns:a16="http://schemas.microsoft.com/office/drawing/2014/main" id="{47B171D8-935D-0F43-9FDB-7A32B04E971D}"/>
              </a:ext>
            </a:extLst>
          </p:cNvPr>
          <p:cNvSpPr/>
          <p:nvPr/>
        </p:nvSpPr>
        <p:spPr>
          <a:xfrm>
            <a:off x="4157662" y="4043363"/>
            <a:ext cx="100013" cy="278606"/>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39" name="Slide Number Placeholder 2">
            <a:extLst>
              <a:ext uri="{FF2B5EF4-FFF2-40B4-BE49-F238E27FC236}">
                <a16:creationId xmlns:a16="http://schemas.microsoft.com/office/drawing/2014/main" id="{CE78A417-FD79-B646-BFE4-E2CED177C180}"/>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127</a:t>
            </a:fld>
            <a:endParaRPr lang="en-US" dirty="0"/>
          </a:p>
        </p:txBody>
      </p:sp>
    </p:spTree>
    <p:extLst>
      <p:ext uri="{BB962C8B-B14F-4D97-AF65-F5344CB8AC3E}">
        <p14:creationId xmlns:p14="http://schemas.microsoft.com/office/powerpoint/2010/main" val="226618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EBE03E1-A40C-1E40-BB55-6DDFE64A0442}"/>
              </a:ext>
            </a:extLst>
          </p:cNvPr>
          <p:cNvGrpSpPr/>
          <p:nvPr/>
        </p:nvGrpSpPr>
        <p:grpSpPr>
          <a:xfrm>
            <a:off x="3070848" y="3518526"/>
            <a:ext cx="2163793" cy="1110853"/>
            <a:chOff x="4094463" y="4691367"/>
            <a:chExt cx="2885057" cy="1481137"/>
          </a:xfrm>
        </p:grpSpPr>
        <p:sp>
          <p:nvSpPr>
            <p:cNvPr id="189" name="Freeform 2">
              <a:extLst>
                <a:ext uri="{FF2B5EF4-FFF2-40B4-BE49-F238E27FC236}">
                  <a16:creationId xmlns:a16="http://schemas.microsoft.com/office/drawing/2014/main" id="{9A546185-6077-2340-8A96-0F02D5D7C779}"/>
                </a:ext>
              </a:extLst>
            </p:cNvPr>
            <p:cNvSpPr>
              <a:spLocks/>
            </p:cNvSpPr>
            <p:nvPr/>
          </p:nvSpPr>
          <p:spPr bwMode="auto">
            <a:xfrm>
              <a:off x="4129957" y="4691367"/>
              <a:ext cx="2849563" cy="1481137"/>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a:noFill/>
            </a:ln>
          </p:spPr>
          <p:txBody>
            <a:bodyPr wrap="none" anchor="ct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40979929-3895-E541-88C5-08B90173C1D4}"/>
                </a:ext>
              </a:extLst>
            </p:cNvPr>
            <p:cNvGrpSpPr/>
            <p:nvPr/>
          </p:nvGrpSpPr>
          <p:grpSpPr>
            <a:xfrm>
              <a:off x="5035264" y="5554092"/>
              <a:ext cx="496248" cy="260542"/>
              <a:chOff x="7141236" y="6068702"/>
              <a:chExt cx="496248" cy="260542"/>
            </a:xfrm>
          </p:grpSpPr>
          <p:sp>
            <p:nvSpPr>
              <p:cNvPr id="357" name="Freeform 356">
                <a:extLst>
                  <a:ext uri="{FF2B5EF4-FFF2-40B4-BE49-F238E27FC236}">
                    <a16:creationId xmlns:a16="http://schemas.microsoft.com/office/drawing/2014/main" id="{0CA65D85-D056-864E-B0EC-70D8C181B47E}"/>
                  </a:ext>
                </a:extLst>
              </p:cNvPr>
              <p:cNvSpPr/>
              <p:nvPr/>
            </p:nvSpPr>
            <p:spPr>
              <a:xfrm>
                <a:off x="7141236" y="6158887"/>
                <a:ext cx="496248" cy="170357"/>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E40000"/>
                  </a:gs>
                  <a:gs pos="21000">
                    <a:schemeClr val="bg1"/>
                  </a:gs>
                  <a:gs pos="51000">
                    <a:srgbClr val="ED356A"/>
                  </a:gs>
                  <a:gs pos="100000">
                    <a:srgbClr val="E40000"/>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358" name="Oval 357">
                <a:extLst>
                  <a:ext uri="{FF2B5EF4-FFF2-40B4-BE49-F238E27FC236}">
                    <a16:creationId xmlns:a16="http://schemas.microsoft.com/office/drawing/2014/main" id="{09E25CE5-3538-A147-95F2-FE0F002533C9}"/>
                  </a:ext>
                </a:extLst>
              </p:cNvPr>
              <p:cNvSpPr/>
              <p:nvPr/>
            </p:nvSpPr>
            <p:spPr>
              <a:xfrm>
                <a:off x="7141522" y="6068702"/>
                <a:ext cx="495647" cy="168664"/>
              </a:xfrm>
              <a:prstGeom prst="ellipse">
                <a:avLst/>
              </a:prstGeom>
              <a:solidFill>
                <a:srgbClr val="FA376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359" name="Group 358">
                <a:extLst>
                  <a:ext uri="{FF2B5EF4-FFF2-40B4-BE49-F238E27FC236}">
                    <a16:creationId xmlns:a16="http://schemas.microsoft.com/office/drawing/2014/main" id="{B88C1E52-4F13-B54A-A8B3-B882AA5360C7}"/>
                  </a:ext>
                </a:extLst>
              </p:cNvPr>
              <p:cNvGrpSpPr/>
              <p:nvPr/>
            </p:nvGrpSpPr>
            <p:grpSpPr>
              <a:xfrm>
                <a:off x="7214834" y="6090139"/>
                <a:ext cx="348960" cy="123931"/>
                <a:chOff x="7786941" y="2884917"/>
                <a:chExt cx="897649" cy="353919"/>
              </a:xfrm>
            </p:grpSpPr>
            <p:sp>
              <p:nvSpPr>
                <p:cNvPr id="360" name="Freeform 359">
                  <a:extLst>
                    <a:ext uri="{FF2B5EF4-FFF2-40B4-BE49-F238E27FC236}">
                      <a16:creationId xmlns:a16="http://schemas.microsoft.com/office/drawing/2014/main" id="{3EA6F082-8061-C547-AAD1-5C5B1680910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61" name="Freeform 360">
                  <a:extLst>
                    <a:ext uri="{FF2B5EF4-FFF2-40B4-BE49-F238E27FC236}">
                      <a16:creationId xmlns:a16="http://schemas.microsoft.com/office/drawing/2014/main" id="{F527C5CB-65A2-E34A-A65A-93F1139F95B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62" name="Freeform 361">
                  <a:extLst>
                    <a:ext uri="{FF2B5EF4-FFF2-40B4-BE49-F238E27FC236}">
                      <a16:creationId xmlns:a16="http://schemas.microsoft.com/office/drawing/2014/main" id="{6DE3C8BD-23FE-754A-9456-20EB1F93DA1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63" name="Freeform 362">
                  <a:extLst>
                    <a:ext uri="{FF2B5EF4-FFF2-40B4-BE49-F238E27FC236}">
                      <a16:creationId xmlns:a16="http://schemas.microsoft.com/office/drawing/2014/main" id="{71C34D50-69A1-0E47-8F12-8F6635D2135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323" name="Group 322">
              <a:extLst>
                <a:ext uri="{FF2B5EF4-FFF2-40B4-BE49-F238E27FC236}">
                  <a16:creationId xmlns:a16="http://schemas.microsoft.com/office/drawing/2014/main" id="{8E9AE0DE-57F1-DA47-841B-AF1526D27381}"/>
                </a:ext>
              </a:extLst>
            </p:cNvPr>
            <p:cNvGrpSpPr/>
            <p:nvPr/>
          </p:nvGrpSpPr>
          <p:grpSpPr>
            <a:xfrm>
              <a:off x="6131364" y="5156690"/>
              <a:ext cx="496248" cy="260542"/>
              <a:chOff x="7493876" y="2774731"/>
              <a:chExt cx="1481958" cy="894622"/>
            </a:xfrm>
          </p:grpSpPr>
          <p:sp>
            <p:nvSpPr>
              <p:cNvPr id="324" name="Freeform 323">
                <a:extLst>
                  <a:ext uri="{FF2B5EF4-FFF2-40B4-BE49-F238E27FC236}">
                    <a16:creationId xmlns:a16="http://schemas.microsoft.com/office/drawing/2014/main" id="{36B5E314-D824-564B-8B99-7428AA61BC7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325" name="Oval 324">
                <a:extLst>
                  <a:ext uri="{FF2B5EF4-FFF2-40B4-BE49-F238E27FC236}">
                    <a16:creationId xmlns:a16="http://schemas.microsoft.com/office/drawing/2014/main" id="{B5687DE2-7AEB-C94F-BD77-B787BED6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326" name="Group 325">
                <a:extLst>
                  <a:ext uri="{FF2B5EF4-FFF2-40B4-BE49-F238E27FC236}">
                    <a16:creationId xmlns:a16="http://schemas.microsoft.com/office/drawing/2014/main" id="{3F1D081E-C670-EB42-8157-542B25715236}"/>
                  </a:ext>
                </a:extLst>
              </p:cNvPr>
              <p:cNvGrpSpPr/>
              <p:nvPr/>
            </p:nvGrpSpPr>
            <p:grpSpPr>
              <a:xfrm>
                <a:off x="7713663" y="2848339"/>
                <a:ext cx="1042107" cy="425543"/>
                <a:chOff x="7786941" y="2884917"/>
                <a:chExt cx="897649" cy="353919"/>
              </a:xfrm>
            </p:grpSpPr>
            <p:sp>
              <p:nvSpPr>
                <p:cNvPr id="327" name="Freeform 326">
                  <a:extLst>
                    <a:ext uri="{FF2B5EF4-FFF2-40B4-BE49-F238E27FC236}">
                      <a16:creationId xmlns:a16="http://schemas.microsoft.com/office/drawing/2014/main" id="{76FD901E-7447-6044-941D-D8D53016227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28" name="Freeform 327">
                  <a:extLst>
                    <a:ext uri="{FF2B5EF4-FFF2-40B4-BE49-F238E27FC236}">
                      <a16:creationId xmlns:a16="http://schemas.microsoft.com/office/drawing/2014/main" id="{C65D72F4-D1BF-A743-A4CF-A3061301D2F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29" name="Freeform 328">
                  <a:extLst>
                    <a:ext uri="{FF2B5EF4-FFF2-40B4-BE49-F238E27FC236}">
                      <a16:creationId xmlns:a16="http://schemas.microsoft.com/office/drawing/2014/main" id="{24042695-10E5-4D4B-8766-D9D97DE34F3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30" name="Freeform 329">
                  <a:extLst>
                    <a:ext uri="{FF2B5EF4-FFF2-40B4-BE49-F238E27FC236}">
                      <a16:creationId xmlns:a16="http://schemas.microsoft.com/office/drawing/2014/main" id="{C8D82D6B-3965-DC48-A8D4-5025EC499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332" name="Group 331">
              <a:extLst>
                <a:ext uri="{FF2B5EF4-FFF2-40B4-BE49-F238E27FC236}">
                  <a16:creationId xmlns:a16="http://schemas.microsoft.com/office/drawing/2014/main" id="{0CFE465D-7641-7541-9496-4029B9355B5A}"/>
                </a:ext>
              </a:extLst>
            </p:cNvPr>
            <p:cNvGrpSpPr/>
            <p:nvPr/>
          </p:nvGrpSpPr>
          <p:grpSpPr>
            <a:xfrm>
              <a:off x="5122533" y="4861037"/>
              <a:ext cx="496248" cy="260542"/>
              <a:chOff x="7493876" y="2774731"/>
              <a:chExt cx="1481958" cy="894622"/>
            </a:xfrm>
          </p:grpSpPr>
          <p:sp>
            <p:nvSpPr>
              <p:cNvPr id="333" name="Freeform 332">
                <a:extLst>
                  <a:ext uri="{FF2B5EF4-FFF2-40B4-BE49-F238E27FC236}">
                    <a16:creationId xmlns:a16="http://schemas.microsoft.com/office/drawing/2014/main" id="{3B041F3E-CB88-8F4B-84D4-1214776D36E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334" name="Oval 333">
                <a:extLst>
                  <a:ext uri="{FF2B5EF4-FFF2-40B4-BE49-F238E27FC236}">
                    <a16:creationId xmlns:a16="http://schemas.microsoft.com/office/drawing/2014/main" id="{08136920-F30D-BC4E-A92D-0ABD2EC7437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335" name="Group 334">
                <a:extLst>
                  <a:ext uri="{FF2B5EF4-FFF2-40B4-BE49-F238E27FC236}">
                    <a16:creationId xmlns:a16="http://schemas.microsoft.com/office/drawing/2014/main" id="{2BE80152-BCA5-CA46-9EE7-63649D7FE819}"/>
                  </a:ext>
                </a:extLst>
              </p:cNvPr>
              <p:cNvGrpSpPr/>
              <p:nvPr/>
            </p:nvGrpSpPr>
            <p:grpSpPr>
              <a:xfrm>
                <a:off x="7713663" y="2848339"/>
                <a:ext cx="1042107" cy="425543"/>
                <a:chOff x="7786941" y="2884917"/>
                <a:chExt cx="897649" cy="353919"/>
              </a:xfrm>
            </p:grpSpPr>
            <p:sp>
              <p:nvSpPr>
                <p:cNvPr id="336" name="Freeform 335">
                  <a:extLst>
                    <a:ext uri="{FF2B5EF4-FFF2-40B4-BE49-F238E27FC236}">
                      <a16:creationId xmlns:a16="http://schemas.microsoft.com/office/drawing/2014/main" id="{2518C53F-685F-074F-8F4E-E3A4CB26913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37" name="Freeform 336">
                  <a:extLst>
                    <a:ext uri="{FF2B5EF4-FFF2-40B4-BE49-F238E27FC236}">
                      <a16:creationId xmlns:a16="http://schemas.microsoft.com/office/drawing/2014/main" id="{F1578F2C-5505-EB45-9014-BAD0AFEA429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38" name="Freeform 337">
                  <a:extLst>
                    <a:ext uri="{FF2B5EF4-FFF2-40B4-BE49-F238E27FC236}">
                      <a16:creationId xmlns:a16="http://schemas.microsoft.com/office/drawing/2014/main" id="{DD91E8C8-92AC-E446-ABF1-F7D54921C42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39" name="Freeform 338">
                  <a:extLst>
                    <a:ext uri="{FF2B5EF4-FFF2-40B4-BE49-F238E27FC236}">
                      <a16:creationId xmlns:a16="http://schemas.microsoft.com/office/drawing/2014/main" id="{69F33027-F122-C445-923E-09F2AEB27B0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340" name="Group 339">
              <a:extLst>
                <a:ext uri="{FF2B5EF4-FFF2-40B4-BE49-F238E27FC236}">
                  <a16:creationId xmlns:a16="http://schemas.microsoft.com/office/drawing/2014/main" id="{7D1E5FBB-CD41-884B-831B-682E5F6CE29F}"/>
                </a:ext>
              </a:extLst>
            </p:cNvPr>
            <p:cNvGrpSpPr/>
            <p:nvPr/>
          </p:nvGrpSpPr>
          <p:grpSpPr>
            <a:xfrm>
              <a:off x="4450588" y="5823254"/>
              <a:ext cx="496248" cy="260542"/>
              <a:chOff x="7493876" y="2774731"/>
              <a:chExt cx="1481958" cy="894622"/>
            </a:xfrm>
          </p:grpSpPr>
          <p:sp>
            <p:nvSpPr>
              <p:cNvPr id="341" name="Freeform 340">
                <a:extLst>
                  <a:ext uri="{FF2B5EF4-FFF2-40B4-BE49-F238E27FC236}">
                    <a16:creationId xmlns:a16="http://schemas.microsoft.com/office/drawing/2014/main" id="{F7ED3C1B-77D0-5A4C-B7A4-7B4162888DF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342" name="Oval 341">
                <a:extLst>
                  <a:ext uri="{FF2B5EF4-FFF2-40B4-BE49-F238E27FC236}">
                    <a16:creationId xmlns:a16="http://schemas.microsoft.com/office/drawing/2014/main" id="{C6C36B06-A393-AA49-97E2-CA983E530D4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343" name="Group 342">
                <a:extLst>
                  <a:ext uri="{FF2B5EF4-FFF2-40B4-BE49-F238E27FC236}">
                    <a16:creationId xmlns:a16="http://schemas.microsoft.com/office/drawing/2014/main" id="{55B6028F-C8FE-5347-9982-246E1F0DEC3F}"/>
                  </a:ext>
                </a:extLst>
              </p:cNvPr>
              <p:cNvGrpSpPr/>
              <p:nvPr/>
            </p:nvGrpSpPr>
            <p:grpSpPr>
              <a:xfrm>
                <a:off x="7713663" y="2848339"/>
                <a:ext cx="1042107" cy="425543"/>
                <a:chOff x="7786941" y="2884917"/>
                <a:chExt cx="897649" cy="353919"/>
              </a:xfrm>
            </p:grpSpPr>
            <p:sp>
              <p:nvSpPr>
                <p:cNvPr id="344" name="Freeform 343">
                  <a:extLst>
                    <a:ext uri="{FF2B5EF4-FFF2-40B4-BE49-F238E27FC236}">
                      <a16:creationId xmlns:a16="http://schemas.microsoft.com/office/drawing/2014/main" id="{D9135A62-DBD4-4E48-B166-943E0258FD8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45" name="Freeform 344">
                  <a:extLst>
                    <a:ext uri="{FF2B5EF4-FFF2-40B4-BE49-F238E27FC236}">
                      <a16:creationId xmlns:a16="http://schemas.microsoft.com/office/drawing/2014/main" id="{A6CD8C01-7ACD-9047-AF09-4509FAD01ED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46" name="Freeform 345">
                  <a:extLst>
                    <a:ext uri="{FF2B5EF4-FFF2-40B4-BE49-F238E27FC236}">
                      <a16:creationId xmlns:a16="http://schemas.microsoft.com/office/drawing/2014/main" id="{9834EEC0-E73C-C84D-B165-574B3980957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47" name="Freeform 346">
                  <a:extLst>
                    <a:ext uri="{FF2B5EF4-FFF2-40B4-BE49-F238E27FC236}">
                      <a16:creationId xmlns:a16="http://schemas.microsoft.com/office/drawing/2014/main" id="{2D12A304-34D8-9442-9CED-FBB7F0B8D26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348" name="Group 347">
              <a:extLst>
                <a:ext uri="{FF2B5EF4-FFF2-40B4-BE49-F238E27FC236}">
                  <a16:creationId xmlns:a16="http://schemas.microsoft.com/office/drawing/2014/main" id="{B39672A6-77C4-5F43-BD22-8EBBBB1DACC3}"/>
                </a:ext>
              </a:extLst>
            </p:cNvPr>
            <p:cNvGrpSpPr/>
            <p:nvPr/>
          </p:nvGrpSpPr>
          <p:grpSpPr>
            <a:xfrm>
              <a:off x="4094463" y="5164346"/>
              <a:ext cx="496248" cy="260542"/>
              <a:chOff x="7493876" y="2774731"/>
              <a:chExt cx="1481958" cy="894622"/>
            </a:xfrm>
          </p:grpSpPr>
          <p:sp>
            <p:nvSpPr>
              <p:cNvPr id="349" name="Freeform 348">
                <a:extLst>
                  <a:ext uri="{FF2B5EF4-FFF2-40B4-BE49-F238E27FC236}">
                    <a16:creationId xmlns:a16="http://schemas.microsoft.com/office/drawing/2014/main" id="{6A952387-953F-784E-B4C8-2ED10819E94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350" name="Oval 349">
                <a:extLst>
                  <a:ext uri="{FF2B5EF4-FFF2-40B4-BE49-F238E27FC236}">
                    <a16:creationId xmlns:a16="http://schemas.microsoft.com/office/drawing/2014/main" id="{1758E986-D712-5440-AC7F-0F55B12BDD6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351" name="Group 350">
                <a:extLst>
                  <a:ext uri="{FF2B5EF4-FFF2-40B4-BE49-F238E27FC236}">
                    <a16:creationId xmlns:a16="http://schemas.microsoft.com/office/drawing/2014/main" id="{840B06B0-30F5-7E47-9591-50E2832B6A91}"/>
                  </a:ext>
                </a:extLst>
              </p:cNvPr>
              <p:cNvGrpSpPr/>
              <p:nvPr/>
            </p:nvGrpSpPr>
            <p:grpSpPr>
              <a:xfrm>
                <a:off x="7713663" y="2848339"/>
                <a:ext cx="1042107" cy="425543"/>
                <a:chOff x="7786941" y="2884917"/>
                <a:chExt cx="897649" cy="353919"/>
              </a:xfrm>
            </p:grpSpPr>
            <p:sp>
              <p:nvSpPr>
                <p:cNvPr id="352" name="Freeform 351">
                  <a:extLst>
                    <a:ext uri="{FF2B5EF4-FFF2-40B4-BE49-F238E27FC236}">
                      <a16:creationId xmlns:a16="http://schemas.microsoft.com/office/drawing/2014/main" id="{7CF1DA14-5159-F043-933A-4C22AECDE48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53" name="Freeform 352">
                  <a:extLst>
                    <a:ext uri="{FF2B5EF4-FFF2-40B4-BE49-F238E27FC236}">
                      <a16:creationId xmlns:a16="http://schemas.microsoft.com/office/drawing/2014/main" id="{54AAC614-B4B1-9047-8BBA-FE8D4A25981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54" name="Freeform 353">
                  <a:extLst>
                    <a:ext uri="{FF2B5EF4-FFF2-40B4-BE49-F238E27FC236}">
                      <a16:creationId xmlns:a16="http://schemas.microsoft.com/office/drawing/2014/main" id="{E59BE7CB-C32E-A346-95B4-3992B34807F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55" name="Freeform 354">
                  <a:extLst>
                    <a:ext uri="{FF2B5EF4-FFF2-40B4-BE49-F238E27FC236}">
                      <a16:creationId xmlns:a16="http://schemas.microsoft.com/office/drawing/2014/main" id="{CAEA8866-D7A6-6A49-8FE1-136D7DBEB0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sp>
          <p:nvSpPr>
            <p:cNvPr id="190" name="Freeform 6">
              <a:extLst>
                <a:ext uri="{FF2B5EF4-FFF2-40B4-BE49-F238E27FC236}">
                  <a16:creationId xmlns:a16="http://schemas.microsoft.com/office/drawing/2014/main" id="{812505EE-DEAC-B44A-A839-759F29108CC2}"/>
                </a:ext>
              </a:extLst>
            </p:cNvPr>
            <p:cNvSpPr>
              <a:spLocks/>
            </p:cNvSpPr>
            <p:nvPr/>
          </p:nvSpPr>
          <p:spPr bwMode="auto">
            <a:xfrm>
              <a:off x="4581324" y="4994579"/>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75" name="Freeform 91">
              <a:extLst>
                <a:ext uri="{FF2B5EF4-FFF2-40B4-BE49-F238E27FC236}">
                  <a16:creationId xmlns:a16="http://schemas.microsoft.com/office/drawing/2014/main" id="{76C479BA-ED38-4947-AD35-F635DF9E3E25}"/>
                </a:ext>
              </a:extLst>
            </p:cNvPr>
            <p:cNvSpPr>
              <a:spLocks/>
            </p:cNvSpPr>
            <p:nvPr/>
          </p:nvSpPr>
          <p:spPr bwMode="auto">
            <a:xfrm>
              <a:off x="5622724" y="4988229"/>
              <a:ext cx="506413"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76" name="Freeform 92">
              <a:extLst>
                <a:ext uri="{FF2B5EF4-FFF2-40B4-BE49-F238E27FC236}">
                  <a16:creationId xmlns:a16="http://schemas.microsoft.com/office/drawing/2014/main" id="{124CDDC7-679C-D04E-9FD3-5181047829F5}"/>
                </a:ext>
              </a:extLst>
            </p:cNvPr>
            <p:cNvSpPr>
              <a:spLocks/>
            </p:cNvSpPr>
            <p:nvPr/>
          </p:nvSpPr>
          <p:spPr bwMode="auto">
            <a:xfrm>
              <a:off x="4557512" y="5380342"/>
              <a:ext cx="481012"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77" name="Freeform 93">
              <a:extLst>
                <a:ext uri="{FF2B5EF4-FFF2-40B4-BE49-F238E27FC236}">
                  <a16:creationId xmlns:a16="http://schemas.microsoft.com/office/drawing/2014/main" id="{E2A83ACF-7B20-AC4B-83B1-FE92C60435AC}"/>
                </a:ext>
              </a:extLst>
            </p:cNvPr>
            <p:cNvSpPr>
              <a:spLocks/>
            </p:cNvSpPr>
            <p:nvPr/>
          </p:nvSpPr>
          <p:spPr bwMode="auto">
            <a:xfrm>
              <a:off x="5505249" y="5356529"/>
              <a:ext cx="630238"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78" name="Freeform 94">
              <a:extLst>
                <a:ext uri="{FF2B5EF4-FFF2-40B4-BE49-F238E27FC236}">
                  <a16:creationId xmlns:a16="http://schemas.microsoft.com/office/drawing/2014/main" id="{0B9C88EB-CE4C-1E43-BD78-4EA6BB3E66E3}"/>
                </a:ext>
              </a:extLst>
            </p:cNvPr>
            <p:cNvSpPr>
              <a:spLocks/>
            </p:cNvSpPr>
            <p:nvPr/>
          </p:nvSpPr>
          <p:spPr bwMode="auto">
            <a:xfrm>
              <a:off x="6173587" y="5410504"/>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79" name="Freeform 95">
              <a:extLst>
                <a:ext uri="{FF2B5EF4-FFF2-40B4-BE49-F238E27FC236}">
                  <a16:creationId xmlns:a16="http://schemas.microsoft.com/office/drawing/2014/main" id="{CFFC9FF4-E928-074A-8F72-9E180DF7971C}"/>
                </a:ext>
              </a:extLst>
            </p:cNvPr>
            <p:cNvSpPr>
              <a:spLocks/>
            </p:cNvSpPr>
            <p:nvPr/>
          </p:nvSpPr>
          <p:spPr bwMode="auto">
            <a:xfrm>
              <a:off x="4936923" y="5943904"/>
              <a:ext cx="970395" cy="81756"/>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80" name="Freeform 96">
              <a:extLst>
                <a:ext uri="{FF2B5EF4-FFF2-40B4-BE49-F238E27FC236}">
                  <a16:creationId xmlns:a16="http://schemas.microsoft.com/office/drawing/2014/main" id="{FC6453FD-735C-9F4A-B961-B872F0071128}"/>
                </a:ext>
              </a:extLst>
            </p:cNvPr>
            <p:cNvSpPr>
              <a:spLocks/>
            </p:cNvSpPr>
            <p:nvPr/>
          </p:nvSpPr>
          <p:spPr bwMode="auto">
            <a:xfrm>
              <a:off x="4400349" y="5424888"/>
              <a:ext cx="193675" cy="404716"/>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315" name="Group 314">
              <a:extLst>
                <a:ext uri="{FF2B5EF4-FFF2-40B4-BE49-F238E27FC236}">
                  <a16:creationId xmlns:a16="http://schemas.microsoft.com/office/drawing/2014/main" id="{4211C5D7-E98B-7448-9452-57EB36146678}"/>
                </a:ext>
              </a:extLst>
            </p:cNvPr>
            <p:cNvGrpSpPr/>
            <p:nvPr/>
          </p:nvGrpSpPr>
          <p:grpSpPr>
            <a:xfrm>
              <a:off x="5868328" y="5862061"/>
              <a:ext cx="496248" cy="260542"/>
              <a:chOff x="7493876" y="2774731"/>
              <a:chExt cx="1481958" cy="894622"/>
            </a:xfrm>
          </p:grpSpPr>
          <p:sp>
            <p:nvSpPr>
              <p:cNvPr id="316" name="Freeform 315">
                <a:extLst>
                  <a:ext uri="{FF2B5EF4-FFF2-40B4-BE49-F238E27FC236}">
                    <a16:creationId xmlns:a16="http://schemas.microsoft.com/office/drawing/2014/main" id="{8AB7F791-7AD9-F648-B2E0-B6E3683A8D5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317" name="Oval 316">
                <a:extLst>
                  <a:ext uri="{FF2B5EF4-FFF2-40B4-BE49-F238E27FC236}">
                    <a16:creationId xmlns:a16="http://schemas.microsoft.com/office/drawing/2014/main" id="{51E93EA3-17BD-B641-99CE-E84D1493A92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318" name="Group 317">
                <a:extLst>
                  <a:ext uri="{FF2B5EF4-FFF2-40B4-BE49-F238E27FC236}">
                    <a16:creationId xmlns:a16="http://schemas.microsoft.com/office/drawing/2014/main" id="{A5B4FD9C-501E-7F4E-A2DA-4DCEFCE3689E}"/>
                  </a:ext>
                </a:extLst>
              </p:cNvPr>
              <p:cNvGrpSpPr/>
              <p:nvPr/>
            </p:nvGrpSpPr>
            <p:grpSpPr>
              <a:xfrm>
                <a:off x="7713663" y="2848339"/>
                <a:ext cx="1042107" cy="425543"/>
                <a:chOff x="7786941" y="2884917"/>
                <a:chExt cx="897649" cy="353919"/>
              </a:xfrm>
            </p:grpSpPr>
            <p:sp>
              <p:nvSpPr>
                <p:cNvPr id="319" name="Freeform 318">
                  <a:extLst>
                    <a:ext uri="{FF2B5EF4-FFF2-40B4-BE49-F238E27FC236}">
                      <a16:creationId xmlns:a16="http://schemas.microsoft.com/office/drawing/2014/main" id="{1906F39B-C9B6-604F-8758-83430DECEA8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20" name="Freeform 319">
                  <a:extLst>
                    <a:ext uri="{FF2B5EF4-FFF2-40B4-BE49-F238E27FC236}">
                      <a16:creationId xmlns:a16="http://schemas.microsoft.com/office/drawing/2014/main" id="{91751636-4135-394E-B377-29D0624E77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21" name="Freeform 320">
                  <a:extLst>
                    <a:ext uri="{FF2B5EF4-FFF2-40B4-BE49-F238E27FC236}">
                      <a16:creationId xmlns:a16="http://schemas.microsoft.com/office/drawing/2014/main" id="{BB3193D0-B14F-724A-80B1-6F8EDE58A8F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22" name="Freeform 321">
                  <a:extLst>
                    <a:ext uri="{FF2B5EF4-FFF2-40B4-BE49-F238E27FC236}">
                      <a16:creationId xmlns:a16="http://schemas.microsoft.com/office/drawing/2014/main" id="{CF32363E-10AF-1643-8F6B-814910A9D63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70442" y="204107"/>
            <a:ext cx="8544983" cy="670967"/>
          </a:xfrm>
        </p:spPr>
        <p:txBody>
          <a:bodyPr>
            <a:normAutofit fontScale="90000"/>
          </a:bodyPr>
          <a:lstStyle/>
          <a:p>
            <a:r>
              <a:rPr lang="en-US" sz="3600" dirty="0"/>
              <a:t>TCP and the congested “bottleneck link”</a:t>
            </a:r>
            <a:endParaRPr lang="en-US" dirty="0"/>
          </a:p>
        </p:txBody>
      </p:sp>
      <p:sp>
        <p:nvSpPr>
          <p:cNvPr id="6" name="Rectangle 4">
            <a:extLst>
              <a:ext uri="{FF2B5EF4-FFF2-40B4-BE49-F238E27FC236}">
                <a16:creationId xmlns:a16="http://schemas.microsoft.com/office/drawing/2014/main" id="{A22F5639-C13F-8347-B6CF-B5A700C7EA84}"/>
              </a:ext>
            </a:extLst>
          </p:cNvPr>
          <p:cNvSpPr txBox="1">
            <a:spLocks noChangeArrowheads="1"/>
          </p:cNvSpPr>
          <p:nvPr/>
        </p:nvSpPr>
        <p:spPr>
          <a:xfrm>
            <a:off x="500283" y="1024653"/>
            <a:ext cx="8383190" cy="686383"/>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161925" defTabSz="685800">
              <a:spcBef>
                <a:spcPts val="750"/>
              </a:spcBef>
              <a:buFont typeface="Wingdings" charset="2"/>
              <a:buChar char="§"/>
              <a:defRPr/>
            </a:pPr>
            <a:r>
              <a:rPr lang="en-US" sz="2100" dirty="0">
                <a:solidFill>
                  <a:prstClr val="black"/>
                </a:solidFill>
                <a:latin typeface="Calibri" panose="020F0502020204030204"/>
              </a:rPr>
              <a:t>TCP (classic, CUBIC) increase TCP’s sending rate until packet loss occurs at some router’s output: the </a:t>
            </a:r>
            <a:r>
              <a:rPr lang="en-US" sz="2100" i="1" dirty="0">
                <a:solidFill>
                  <a:srgbClr val="C00000"/>
                </a:solidFill>
                <a:latin typeface="Calibri" panose="020F0502020204030204"/>
              </a:rPr>
              <a:t>bottleneck link</a:t>
            </a:r>
          </a:p>
        </p:txBody>
      </p:sp>
      <p:sp>
        <p:nvSpPr>
          <p:cNvPr id="163" name="Text Box 8">
            <a:extLst>
              <a:ext uri="{FF2B5EF4-FFF2-40B4-BE49-F238E27FC236}">
                <a16:creationId xmlns:a16="http://schemas.microsoft.com/office/drawing/2014/main" id="{E65C3147-B6A2-674F-B175-C4411782BB14}"/>
              </a:ext>
            </a:extLst>
          </p:cNvPr>
          <p:cNvSpPr txBox="1">
            <a:spLocks noChangeArrowheads="1"/>
          </p:cNvSpPr>
          <p:nvPr/>
        </p:nvSpPr>
        <p:spPr bwMode="auto">
          <a:xfrm>
            <a:off x="2208905" y="2695534"/>
            <a:ext cx="6447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200" i="1" kern="1200">
                <a:solidFill>
                  <a:srgbClr val="000099"/>
                </a:solidFill>
                <a:latin typeface="Arial" panose="020B0604020202020204" pitchFamily="34" charset="0"/>
                <a:cs typeface="+mn-cs"/>
              </a:rPr>
              <a:t>source</a:t>
            </a:r>
            <a:endParaRPr lang="en-US" altLang="en-US" sz="1500" i="1" kern="1200">
              <a:solidFill>
                <a:srgbClr val="000099"/>
              </a:solidFill>
              <a:latin typeface="Arial" panose="020B0604020202020204" pitchFamily="34" charset="0"/>
              <a:cs typeface="+mn-cs"/>
            </a:endParaRPr>
          </a:p>
        </p:txBody>
      </p:sp>
      <p:sp>
        <p:nvSpPr>
          <p:cNvPr id="164" name="Freeform 10">
            <a:extLst>
              <a:ext uri="{FF2B5EF4-FFF2-40B4-BE49-F238E27FC236}">
                <a16:creationId xmlns:a16="http://schemas.microsoft.com/office/drawing/2014/main" id="{51065C6F-5BFC-8741-9747-71CCD0CC01B5}"/>
              </a:ext>
            </a:extLst>
          </p:cNvPr>
          <p:cNvSpPr>
            <a:spLocks/>
          </p:cNvSpPr>
          <p:nvPr/>
        </p:nvSpPr>
        <p:spPr bwMode="auto">
          <a:xfrm flipH="1">
            <a:off x="1860947" y="2944374"/>
            <a:ext cx="244806" cy="947112"/>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13" h="10000">
                <a:moveTo>
                  <a:pt x="11726" y="4661"/>
                </a:moveTo>
                <a:lnTo>
                  <a:pt x="0" y="0"/>
                </a:lnTo>
                <a:lnTo>
                  <a:pt x="0" y="10000"/>
                </a:lnTo>
                <a:lnTo>
                  <a:pt x="12213" y="6473"/>
                </a:lnTo>
                <a:lnTo>
                  <a:pt x="11726"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65" name="Rectangle 23">
            <a:extLst>
              <a:ext uri="{FF2B5EF4-FFF2-40B4-BE49-F238E27FC236}">
                <a16:creationId xmlns:a16="http://schemas.microsoft.com/office/drawing/2014/main" id="{245AE889-4FF1-5D41-B0C9-6E1D7DFE6C7D}"/>
              </a:ext>
            </a:extLst>
          </p:cNvPr>
          <p:cNvSpPr>
            <a:spLocks noChangeArrowheads="1"/>
          </p:cNvSpPr>
          <p:nvPr/>
        </p:nvSpPr>
        <p:spPr bwMode="auto">
          <a:xfrm>
            <a:off x="2140745" y="2932468"/>
            <a:ext cx="796776" cy="96797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166" name="Rectangle 24">
            <a:extLst>
              <a:ext uri="{FF2B5EF4-FFF2-40B4-BE49-F238E27FC236}">
                <a16:creationId xmlns:a16="http://schemas.microsoft.com/office/drawing/2014/main" id="{726B5B54-D786-344E-93B0-A2521F3FB4A3}"/>
              </a:ext>
            </a:extLst>
          </p:cNvPr>
          <p:cNvSpPr>
            <a:spLocks noChangeArrowheads="1"/>
          </p:cNvSpPr>
          <p:nvPr/>
        </p:nvSpPr>
        <p:spPr bwMode="auto">
          <a:xfrm>
            <a:off x="2110979" y="2962234"/>
            <a:ext cx="800100" cy="923925"/>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167" name="Line 25">
            <a:extLst>
              <a:ext uri="{FF2B5EF4-FFF2-40B4-BE49-F238E27FC236}">
                <a16:creationId xmlns:a16="http://schemas.microsoft.com/office/drawing/2014/main" id="{ED6C96DE-045A-4845-BE61-A830E126E677}"/>
              </a:ext>
            </a:extLst>
          </p:cNvPr>
          <p:cNvSpPr>
            <a:spLocks noChangeShapeType="1"/>
          </p:cNvSpPr>
          <p:nvPr/>
        </p:nvSpPr>
        <p:spPr bwMode="auto">
          <a:xfrm>
            <a:off x="2110978" y="3170593"/>
            <a:ext cx="794147" cy="23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68" name="Text Box 26">
            <a:extLst>
              <a:ext uri="{FF2B5EF4-FFF2-40B4-BE49-F238E27FC236}">
                <a16:creationId xmlns:a16="http://schemas.microsoft.com/office/drawing/2014/main" id="{84D02891-4DB6-A74C-B473-DDD899D44383}"/>
              </a:ext>
            </a:extLst>
          </p:cNvPr>
          <p:cNvSpPr txBox="1">
            <a:spLocks noChangeArrowheads="1"/>
          </p:cNvSpPr>
          <p:nvPr/>
        </p:nvSpPr>
        <p:spPr bwMode="auto">
          <a:xfrm>
            <a:off x="2080203" y="2967791"/>
            <a:ext cx="828675" cy="967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application</a:t>
            </a:r>
          </a:p>
          <a:p>
            <a:pPr algn="ctr" defTabSz="685800" eaLnBrk="0" fontAlgn="base" hangingPunct="0">
              <a:lnSpc>
                <a:spcPct val="110000"/>
              </a:lnSpc>
              <a:spcBef>
                <a:spcPct val="0"/>
              </a:spcBef>
              <a:spcAft>
                <a:spcPct val="0"/>
              </a:spcAft>
              <a:buClrTx/>
              <a:defRPr/>
            </a:pPr>
            <a:r>
              <a:rPr lang="en-US" sz="1050" b="1" dirty="0">
                <a:solidFill>
                  <a:srgbClr val="0000A3"/>
                </a:solidFill>
              </a:rPr>
              <a:t>TCP</a:t>
            </a:r>
          </a:p>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network</a:t>
            </a:r>
          </a:p>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link</a:t>
            </a:r>
          </a:p>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physical</a:t>
            </a:r>
          </a:p>
        </p:txBody>
      </p:sp>
      <p:grpSp>
        <p:nvGrpSpPr>
          <p:cNvPr id="169" name="Group 190">
            <a:extLst>
              <a:ext uri="{FF2B5EF4-FFF2-40B4-BE49-F238E27FC236}">
                <a16:creationId xmlns:a16="http://schemas.microsoft.com/office/drawing/2014/main" id="{04290ECE-716C-A647-B2EC-8AA922EFC2AD}"/>
              </a:ext>
            </a:extLst>
          </p:cNvPr>
          <p:cNvGrpSpPr>
            <a:grpSpLocks/>
          </p:cNvGrpSpPr>
          <p:nvPr/>
        </p:nvGrpSpPr>
        <p:grpSpPr bwMode="auto">
          <a:xfrm flipH="1">
            <a:off x="1613297" y="3318231"/>
            <a:ext cx="504825" cy="526256"/>
            <a:chOff x="-44" y="1473"/>
            <a:chExt cx="981" cy="1105"/>
          </a:xfrm>
        </p:grpSpPr>
        <p:pic>
          <p:nvPicPr>
            <p:cNvPr id="170" name="Picture 191" descr="desktop_computer_stylized_medium">
              <a:extLst>
                <a:ext uri="{FF2B5EF4-FFF2-40B4-BE49-F238E27FC236}">
                  <a16:creationId xmlns:a16="http://schemas.microsoft.com/office/drawing/2014/main" id="{19B47375-0826-C44B-8E48-9D677E403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Freeform 192">
              <a:extLst>
                <a:ext uri="{FF2B5EF4-FFF2-40B4-BE49-F238E27FC236}">
                  <a16:creationId xmlns:a16="http://schemas.microsoft.com/office/drawing/2014/main" id="{FEA1C998-C605-D84B-8547-D97F2BC8D4EE}"/>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172" name="Line 25">
            <a:extLst>
              <a:ext uri="{FF2B5EF4-FFF2-40B4-BE49-F238E27FC236}">
                <a16:creationId xmlns:a16="http://schemas.microsoft.com/office/drawing/2014/main" id="{DA5446CC-C771-F441-9E97-037B17ED4482}"/>
              </a:ext>
            </a:extLst>
          </p:cNvPr>
          <p:cNvSpPr>
            <a:spLocks noChangeShapeType="1"/>
          </p:cNvSpPr>
          <p:nvPr/>
        </p:nvSpPr>
        <p:spPr bwMode="auto">
          <a:xfrm>
            <a:off x="2114551" y="3342043"/>
            <a:ext cx="794147" cy="23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73" name="Line 25">
            <a:extLst>
              <a:ext uri="{FF2B5EF4-FFF2-40B4-BE49-F238E27FC236}">
                <a16:creationId xmlns:a16="http://schemas.microsoft.com/office/drawing/2014/main" id="{264D9FFE-774A-7F4D-BEE4-B3B44B1FAC0A}"/>
              </a:ext>
            </a:extLst>
          </p:cNvPr>
          <p:cNvSpPr>
            <a:spLocks noChangeShapeType="1"/>
          </p:cNvSpPr>
          <p:nvPr/>
        </p:nvSpPr>
        <p:spPr bwMode="auto">
          <a:xfrm>
            <a:off x="2118122" y="3513493"/>
            <a:ext cx="794147" cy="23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74" name="Line 25">
            <a:extLst>
              <a:ext uri="{FF2B5EF4-FFF2-40B4-BE49-F238E27FC236}">
                <a16:creationId xmlns:a16="http://schemas.microsoft.com/office/drawing/2014/main" id="{84D59C24-ECF9-B64A-9F2F-66C689C1F7AC}"/>
              </a:ext>
            </a:extLst>
          </p:cNvPr>
          <p:cNvSpPr>
            <a:spLocks noChangeShapeType="1"/>
          </p:cNvSpPr>
          <p:nvPr/>
        </p:nvSpPr>
        <p:spPr bwMode="auto">
          <a:xfrm>
            <a:off x="2120503" y="3693278"/>
            <a:ext cx="795338" cy="23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75" name="Group 3">
            <a:extLst>
              <a:ext uri="{FF2B5EF4-FFF2-40B4-BE49-F238E27FC236}">
                <a16:creationId xmlns:a16="http://schemas.microsoft.com/office/drawing/2014/main" id="{7651D039-1E34-A144-8FED-AAC44F023F2C}"/>
              </a:ext>
            </a:extLst>
          </p:cNvPr>
          <p:cNvGrpSpPr>
            <a:grpSpLocks/>
          </p:cNvGrpSpPr>
          <p:nvPr/>
        </p:nvGrpSpPr>
        <p:grpSpPr bwMode="auto">
          <a:xfrm>
            <a:off x="5843365" y="2755482"/>
            <a:ext cx="1538511" cy="1226396"/>
            <a:chOff x="4879281" y="4007261"/>
            <a:chExt cx="2050287" cy="1634445"/>
          </a:xfrm>
        </p:grpSpPr>
        <p:sp>
          <p:nvSpPr>
            <p:cNvPr id="176" name="Text Box 54">
              <a:extLst>
                <a:ext uri="{FF2B5EF4-FFF2-40B4-BE49-F238E27FC236}">
                  <a16:creationId xmlns:a16="http://schemas.microsoft.com/office/drawing/2014/main" id="{82FCAF5C-7EF8-BB47-BF30-CF3EA1FE682F}"/>
                </a:ext>
              </a:extLst>
            </p:cNvPr>
            <p:cNvSpPr txBox="1">
              <a:spLocks noChangeArrowheads="1"/>
            </p:cNvSpPr>
            <p:nvPr/>
          </p:nvSpPr>
          <p:spPr bwMode="auto">
            <a:xfrm>
              <a:off x="4879281" y="4007261"/>
              <a:ext cx="1233033" cy="36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200" i="1">
                  <a:solidFill>
                    <a:srgbClr val="000099"/>
                  </a:solidFill>
                  <a:latin typeface="Arial" panose="020B0604020202020204" pitchFamily="34" charset="0"/>
                  <a:cs typeface="+mn-cs"/>
                </a:rPr>
                <a:t>destination</a:t>
              </a:r>
              <a:endParaRPr lang="en-US" altLang="en-US" sz="1500" i="1">
                <a:solidFill>
                  <a:srgbClr val="000099"/>
                </a:solidFill>
                <a:latin typeface="Arial" panose="020B0604020202020204" pitchFamily="34" charset="0"/>
                <a:cs typeface="+mn-cs"/>
              </a:endParaRPr>
            </a:p>
          </p:txBody>
        </p:sp>
        <p:grpSp>
          <p:nvGrpSpPr>
            <p:cNvPr id="177" name="Group 2">
              <a:extLst>
                <a:ext uri="{FF2B5EF4-FFF2-40B4-BE49-F238E27FC236}">
                  <a16:creationId xmlns:a16="http://schemas.microsoft.com/office/drawing/2014/main" id="{43D7F412-7232-F444-9D55-13FAD759A4F6}"/>
                </a:ext>
              </a:extLst>
            </p:cNvPr>
            <p:cNvGrpSpPr>
              <a:grpSpLocks/>
            </p:cNvGrpSpPr>
            <p:nvPr/>
          </p:nvGrpSpPr>
          <p:grpSpPr bwMode="auto">
            <a:xfrm>
              <a:off x="4927179" y="4319856"/>
              <a:ext cx="2002389" cy="1321850"/>
              <a:chOff x="1305623" y="4714561"/>
              <a:chExt cx="2002389" cy="1321850"/>
            </a:xfrm>
          </p:grpSpPr>
          <p:sp>
            <p:nvSpPr>
              <p:cNvPr id="178" name="Freeform 10">
                <a:extLst>
                  <a:ext uri="{FF2B5EF4-FFF2-40B4-BE49-F238E27FC236}">
                    <a16:creationId xmlns:a16="http://schemas.microsoft.com/office/drawing/2014/main" id="{2BBCCDF2-BD61-D243-80E3-FC38B43747BF}"/>
                  </a:ext>
                </a:extLst>
              </p:cNvPr>
              <p:cNvSpPr>
                <a:spLocks/>
              </p:cNvSpPr>
              <p:nvPr/>
            </p:nvSpPr>
            <p:spPr bwMode="auto">
              <a:xfrm>
                <a:off x="2426569" y="4714561"/>
                <a:ext cx="288261" cy="1290044"/>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79" name="Rectangle 23">
                <a:extLst>
                  <a:ext uri="{FF2B5EF4-FFF2-40B4-BE49-F238E27FC236}">
                    <a16:creationId xmlns:a16="http://schemas.microsoft.com/office/drawing/2014/main" id="{0FF740DF-A766-DA47-941D-9BB75289FE9F}"/>
                  </a:ext>
                </a:extLst>
              </p:cNvPr>
              <p:cNvSpPr>
                <a:spLocks noChangeArrowheads="1"/>
              </p:cNvSpPr>
              <p:nvPr/>
            </p:nvSpPr>
            <p:spPr bwMode="auto">
              <a:xfrm>
                <a:off x="1398616" y="4722494"/>
                <a:ext cx="1045433" cy="127129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180" name="Rectangle 24">
                <a:extLst>
                  <a:ext uri="{FF2B5EF4-FFF2-40B4-BE49-F238E27FC236}">
                    <a16:creationId xmlns:a16="http://schemas.microsoft.com/office/drawing/2014/main" id="{30976AB5-5CF3-9649-AE10-0D8834A36AA4}"/>
                  </a:ext>
                </a:extLst>
              </p:cNvPr>
              <p:cNvSpPr>
                <a:spLocks noChangeArrowheads="1"/>
              </p:cNvSpPr>
              <p:nvPr/>
            </p:nvSpPr>
            <p:spPr bwMode="auto">
              <a:xfrm>
                <a:off x="1341249" y="4752754"/>
                <a:ext cx="1067215" cy="1231976"/>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181" name="Line 25">
                <a:extLst>
                  <a:ext uri="{FF2B5EF4-FFF2-40B4-BE49-F238E27FC236}">
                    <a16:creationId xmlns:a16="http://schemas.microsoft.com/office/drawing/2014/main" id="{C40254F3-8EF1-1946-BD3D-FCE2C1EC496D}"/>
                  </a:ext>
                </a:extLst>
              </p:cNvPr>
              <p:cNvSpPr>
                <a:spLocks noChangeShapeType="1"/>
              </p:cNvSpPr>
              <p:nvPr/>
            </p:nvSpPr>
            <p:spPr bwMode="auto">
              <a:xfrm>
                <a:off x="1341249" y="50313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2" name="Text Box 26">
                <a:extLst>
                  <a:ext uri="{FF2B5EF4-FFF2-40B4-BE49-F238E27FC236}">
                    <a16:creationId xmlns:a16="http://schemas.microsoft.com/office/drawing/2014/main" id="{3E76F59F-6FAE-6949-AACB-C12FB9352449}"/>
                  </a:ext>
                </a:extLst>
              </p:cNvPr>
              <p:cNvSpPr txBox="1">
                <a:spLocks noChangeArrowheads="1"/>
              </p:cNvSpPr>
              <p:nvPr/>
            </p:nvSpPr>
            <p:spPr bwMode="auto">
              <a:xfrm>
                <a:off x="1305623" y="4747333"/>
                <a:ext cx="1104328" cy="12890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application</a:t>
                </a:r>
              </a:p>
              <a:p>
                <a:pPr algn="ctr" defTabSz="685800" eaLnBrk="0" fontAlgn="base" hangingPunct="0">
                  <a:lnSpc>
                    <a:spcPct val="110000"/>
                  </a:lnSpc>
                  <a:spcBef>
                    <a:spcPct val="0"/>
                  </a:spcBef>
                  <a:spcAft>
                    <a:spcPct val="0"/>
                  </a:spcAft>
                  <a:buClrTx/>
                  <a:defRPr/>
                </a:pPr>
                <a:r>
                  <a:rPr lang="en-US" sz="1050" b="1" dirty="0">
                    <a:solidFill>
                      <a:srgbClr val="0000A3"/>
                    </a:solidFill>
                  </a:rPr>
                  <a:t>TCP</a:t>
                </a:r>
              </a:p>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network</a:t>
                </a:r>
              </a:p>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link</a:t>
                </a:r>
              </a:p>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physical</a:t>
                </a:r>
              </a:p>
            </p:txBody>
          </p:sp>
          <p:grpSp>
            <p:nvGrpSpPr>
              <p:cNvPr id="183" name="Group 190">
                <a:extLst>
                  <a:ext uri="{FF2B5EF4-FFF2-40B4-BE49-F238E27FC236}">
                    <a16:creationId xmlns:a16="http://schemas.microsoft.com/office/drawing/2014/main" id="{3142986E-25B2-C545-A505-7FEFEE4617F3}"/>
                  </a:ext>
                </a:extLst>
              </p:cNvPr>
              <p:cNvGrpSpPr>
                <a:grpSpLocks/>
              </p:cNvGrpSpPr>
              <p:nvPr/>
            </p:nvGrpSpPr>
            <p:grpSpPr bwMode="auto">
              <a:xfrm flipH="1">
                <a:off x="2634682" y="5076164"/>
                <a:ext cx="673330" cy="701684"/>
                <a:chOff x="-44" y="1473"/>
                <a:chExt cx="981" cy="1105"/>
              </a:xfrm>
            </p:grpSpPr>
            <p:pic>
              <p:nvPicPr>
                <p:cNvPr id="187" name="Picture 191" descr="desktop_computer_stylized_medium">
                  <a:extLst>
                    <a:ext uri="{FF2B5EF4-FFF2-40B4-BE49-F238E27FC236}">
                      <a16:creationId xmlns:a16="http://schemas.microsoft.com/office/drawing/2014/main" id="{8E397E43-AA92-9540-8502-E3F47CEB4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Freeform 192">
                  <a:extLst>
                    <a:ext uri="{FF2B5EF4-FFF2-40B4-BE49-F238E27FC236}">
                      <a16:creationId xmlns:a16="http://schemas.microsoft.com/office/drawing/2014/main" id="{B94C52D7-1672-CE46-B256-90805C41A69F}"/>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184" name="Line 25">
                <a:extLst>
                  <a:ext uri="{FF2B5EF4-FFF2-40B4-BE49-F238E27FC236}">
                    <a16:creationId xmlns:a16="http://schemas.microsoft.com/office/drawing/2014/main" id="{3660A651-E6C2-464D-9AE5-A39238D21C2D}"/>
                  </a:ext>
                </a:extLst>
              </p:cNvPr>
              <p:cNvSpPr>
                <a:spLocks noChangeShapeType="1"/>
              </p:cNvSpPr>
              <p:nvPr/>
            </p:nvSpPr>
            <p:spPr bwMode="auto">
              <a:xfrm>
                <a:off x="1345720" y="52602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5" name="Line 25">
                <a:extLst>
                  <a:ext uri="{FF2B5EF4-FFF2-40B4-BE49-F238E27FC236}">
                    <a16:creationId xmlns:a16="http://schemas.microsoft.com/office/drawing/2014/main" id="{CB18A03E-7135-A648-8BDC-9FD0E1B822D5}"/>
                  </a:ext>
                </a:extLst>
              </p:cNvPr>
              <p:cNvSpPr>
                <a:spLocks noChangeShapeType="1"/>
              </p:cNvSpPr>
              <p:nvPr/>
            </p:nvSpPr>
            <p:spPr bwMode="auto">
              <a:xfrm>
                <a:off x="1350191" y="54891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8A81FD3E-2BEE-A04B-99BC-5B54B8C0D72A}"/>
                  </a:ext>
                </a:extLst>
              </p:cNvPr>
              <p:cNvSpPr>
                <a:spLocks noChangeShapeType="1"/>
              </p:cNvSpPr>
              <p:nvPr/>
            </p:nvSpPr>
            <p:spPr bwMode="auto">
              <a:xfrm>
                <a:off x="1354662" y="57282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sp>
        <p:nvSpPr>
          <p:cNvPr id="281" name="Freeform 7">
            <a:extLst>
              <a:ext uri="{FF2B5EF4-FFF2-40B4-BE49-F238E27FC236}">
                <a16:creationId xmlns:a16="http://schemas.microsoft.com/office/drawing/2014/main" id="{4FE322CD-EE19-1D4A-A4A3-471CD5B424FF}"/>
              </a:ext>
            </a:extLst>
          </p:cNvPr>
          <p:cNvSpPr>
            <a:spLocks/>
          </p:cNvSpPr>
          <p:nvPr/>
        </p:nvSpPr>
        <p:spPr bwMode="auto">
          <a:xfrm>
            <a:off x="2497207" y="3317983"/>
            <a:ext cx="3805445" cy="973958"/>
          </a:xfrm>
          <a:custGeom>
            <a:avLst/>
            <a:gdLst>
              <a:gd name="T0" fmla="*/ 0 w 5156094"/>
              <a:gd name="T1" fmla="*/ 0 h 1509215"/>
              <a:gd name="T2" fmla="*/ 6961 w 5156094"/>
              <a:gd name="T3" fmla="*/ 1168047 h 1509215"/>
              <a:gd name="T4" fmla="*/ 1131015 w 5156094"/>
              <a:gd name="T5" fmla="*/ 1170389 h 1509215"/>
              <a:gd name="T6" fmla="*/ 1755021 w 5156094"/>
              <a:gd name="T7" fmla="*/ 1490285 h 1509215"/>
              <a:gd name="T8" fmla="*/ 2207298 w 5156094"/>
              <a:gd name="T9" fmla="*/ 1510706 h 1509215"/>
              <a:gd name="T10" fmla="*/ 2988945 w 5156094"/>
              <a:gd name="T11" fmla="*/ 1198737 h 1509215"/>
              <a:gd name="T12" fmla="*/ 3391674 w 5156094"/>
              <a:gd name="T13" fmla="*/ 1210330 h 1509215"/>
              <a:gd name="T14" fmla="*/ 5156412 w 5156094"/>
              <a:gd name="T15" fmla="*/ 1199641 h 1509215"/>
              <a:gd name="T16" fmla="*/ 5126696 w 5156094"/>
              <a:gd name="T17" fmla="*/ 64147 h 1509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207163 w 5156094"/>
              <a:gd name="connsiteY4" fmla="*/ 1509215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5156094 w 5156094"/>
              <a:gd name="connsiteY6" fmla="*/ 1198456 h 1559667"/>
              <a:gd name="connsiteX7" fmla="*/ 5126381 w 5156094"/>
              <a:gd name="connsiteY7" fmla="*/ 64084 h 155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56094" h="1559667">
                <a:moveTo>
                  <a:pt x="0" y="0"/>
                </a:moveTo>
                <a:cubicBezTo>
                  <a:pt x="2320" y="388965"/>
                  <a:pt x="4641" y="777929"/>
                  <a:pt x="6961" y="1166894"/>
                </a:cubicBezTo>
                <a:lnTo>
                  <a:pt x="1130946" y="1169234"/>
                </a:lnTo>
                <a:lnTo>
                  <a:pt x="1824854" y="1559667"/>
                </a:lnTo>
                <a:lnTo>
                  <a:pt x="2145216" y="1553959"/>
                </a:lnTo>
                <a:lnTo>
                  <a:pt x="2930257" y="1152811"/>
                </a:lnTo>
                <a:lnTo>
                  <a:pt x="5156094" y="1198456"/>
                </a:lnTo>
                <a:lnTo>
                  <a:pt x="5126381" y="64084"/>
                </a:lnTo>
              </a:path>
            </a:pathLst>
          </a:custGeom>
          <a:noFill/>
          <a:ln w="22225">
            <a:solidFill>
              <a:srgbClr val="000090"/>
            </a:solidFill>
            <a:round/>
            <a:headEnd/>
            <a:tailEnd/>
          </a:ln>
          <a:extLst>
            <a:ext uri="{909E8E84-426E-40DD-AFC4-6F175D3DCCD1}">
              <a14:hiddenFill xmlns:a14="http://schemas.microsoft.com/office/drawing/2010/main">
                <a:solidFill>
                  <a:srgbClr val="FFFFFF"/>
                </a:solidFill>
              </a14:hiddenFill>
            </a:ext>
          </a:extLst>
        </p:spPr>
        <p:txBody>
          <a:bodyPr wrap="none"/>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89" name="Rectangle 4">
            <a:extLst>
              <a:ext uri="{FF2B5EF4-FFF2-40B4-BE49-F238E27FC236}">
                <a16:creationId xmlns:a16="http://schemas.microsoft.com/office/drawing/2014/main" id="{0B86E12D-57F9-004F-9A98-0E80FDFD03ED}"/>
              </a:ext>
            </a:extLst>
          </p:cNvPr>
          <p:cNvSpPr txBox="1">
            <a:spLocks noChangeArrowheads="1"/>
          </p:cNvSpPr>
          <p:nvPr/>
        </p:nvSpPr>
        <p:spPr>
          <a:xfrm>
            <a:off x="480351" y="1716147"/>
            <a:ext cx="8383190" cy="686383"/>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161925" defTabSz="685800">
              <a:spcBef>
                <a:spcPts val="750"/>
              </a:spcBef>
              <a:buFont typeface="Wingdings" charset="2"/>
              <a:buChar char="§"/>
              <a:defRPr/>
            </a:pPr>
            <a:r>
              <a:rPr lang="en-US" sz="2100" dirty="0">
                <a:solidFill>
                  <a:prstClr val="black"/>
                </a:solidFill>
                <a:latin typeface="Calibri" panose="020F0502020204030204"/>
              </a:rPr>
              <a:t>understanding congestion: useful to focus on congested bottleneck link</a:t>
            </a:r>
          </a:p>
        </p:txBody>
      </p:sp>
      <p:grpSp>
        <p:nvGrpSpPr>
          <p:cNvPr id="16" name="Group 15">
            <a:extLst>
              <a:ext uri="{FF2B5EF4-FFF2-40B4-BE49-F238E27FC236}">
                <a16:creationId xmlns:a16="http://schemas.microsoft.com/office/drawing/2014/main" id="{9F054DCB-F0FC-6040-B6B9-B0434AA6A860}"/>
              </a:ext>
            </a:extLst>
          </p:cNvPr>
          <p:cNvGrpSpPr/>
          <p:nvPr/>
        </p:nvGrpSpPr>
        <p:grpSpPr>
          <a:xfrm>
            <a:off x="3629284" y="4138409"/>
            <a:ext cx="657746" cy="302783"/>
            <a:chOff x="5033182" y="4091488"/>
            <a:chExt cx="876995" cy="403711"/>
          </a:xfrm>
        </p:grpSpPr>
        <p:cxnSp>
          <p:nvCxnSpPr>
            <p:cNvPr id="15" name="Straight Connector 14">
              <a:extLst>
                <a:ext uri="{FF2B5EF4-FFF2-40B4-BE49-F238E27FC236}">
                  <a16:creationId xmlns:a16="http://schemas.microsoft.com/office/drawing/2014/main" id="{D3004F00-B27A-6543-B345-6627D1137679}"/>
                </a:ext>
              </a:extLst>
            </p:cNvPr>
            <p:cNvCxnSpPr/>
            <p:nvPr/>
          </p:nvCxnSpPr>
          <p:spPr>
            <a:xfrm>
              <a:off x="5518407" y="4289261"/>
              <a:ext cx="869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689B243-A85D-9243-A088-8DCC1C93FE82}"/>
                </a:ext>
              </a:extLst>
            </p:cNvPr>
            <p:cNvSpPr/>
            <p:nvPr/>
          </p:nvSpPr>
          <p:spPr>
            <a:xfrm>
              <a:off x="5150875" y="4091488"/>
              <a:ext cx="382771" cy="403711"/>
            </a:xfrm>
            <a:prstGeom prst="rect">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9" name="Oval 8">
              <a:extLst>
                <a:ext uri="{FF2B5EF4-FFF2-40B4-BE49-F238E27FC236}">
                  <a16:creationId xmlns:a16="http://schemas.microsoft.com/office/drawing/2014/main" id="{68C9EE21-A866-EF40-B74B-25BD15BDB166}"/>
                </a:ext>
              </a:extLst>
            </p:cNvPr>
            <p:cNvSpPr/>
            <p:nvPr/>
          </p:nvSpPr>
          <p:spPr>
            <a:xfrm>
              <a:off x="5565439" y="4115310"/>
              <a:ext cx="344738" cy="344738"/>
            </a:xfrm>
            <a:prstGeom prst="ellipse">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cxnSp>
          <p:nvCxnSpPr>
            <p:cNvPr id="13" name="Straight Connector 12">
              <a:extLst>
                <a:ext uri="{FF2B5EF4-FFF2-40B4-BE49-F238E27FC236}">
                  <a16:creationId xmlns:a16="http://schemas.microsoft.com/office/drawing/2014/main" id="{6E71FDDD-28C2-D944-937D-A37D3B73085B}"/>
                </a:ext>
              </a:extLst>
            </p:cNvPr>
            <p:cNvCxnSpPr/>
            <p:nvPr/>
          </p:nvCxnSpPr>
          <p:spPr>
            <a:xfrm>
              <a:off x="5427947"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709E3FA-52FC-C645-9DA2-F11001152074}"/>
                </a:ext>
              </a:extLst>
            </p:cNvPr>
            <p:cNvCxnSpPr/>
            <p:nvPr/>
          </p:nvCxnSpPr>
          <p:spPr>
            <a:xfrm>
              <a:off x="5330094"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377D666-34E2-244E-B3D8-6FE1A4596746}"/>
                </a:ext>
              </a:extLst>
            </p:cNvPr>
            <p:cNvCxnSpPr/>
            <p:nvPr/>
          </p:nvCxnSpPr>
          <p:spPr>
            <a:xfrm>
              <a:off x="5238591"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6E7784A-7CF2-DB4E-B801-AE25BE617B3D}"/>
                </a:ext>
              </a:extLst>
            </p:cNvPr>
            <p:cNvSpPr/>
            <p:nvPr/>
          </p:nvSpPr>
          <p:spPr>
            <a:xfrm>
              <a:off x="5033182" y="4091488"/>
              <a:ext cx="112907" cy="4037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nvGrpSpPr>
          <p:cNvPr id="22" name="Group 21">
            <a:extLst>
              <a:ext uri="{FF2B5EF4-FFF2-40B4-BE49-F238E27FC236}">
                <a16:creationId xmlns:a16="http://schemas.microsoft.com/office/drawing/2014/main" id="{3F5A847F-7DB0-4448-866C-A04E3D418E75}"/>
              </a:ext>
            </a:extLst>
          </p:cNvPr>
          <p:cNvGrpSpPr/>
          <p:nvPr/>
        </p:nvGrpSpPr>
        <p:grpSpPr>
          <a:xfrm>
            <a:off x="2710469" y="2497924"/>
            <a:ext cx="3216414" cy="778693"/>
            <a:chOff x="3613959" y="3330565"/>
            <a:chExt cx="4288552" cy="1038257"/>
          </a:xfrm>
        </p:grpSpPr>
        <p:sp>
          <p:nvSpPr>
            <p:cNvPr id="18" name="TextBox 17">
              <a:extLst>
                <a:ext uri="{FF2B5EF4-FFF2-40B4-BE49-F238E27FC236}">
                  <a16:creationId xmlns:a16="http://schemas.microsoft.com/office/drawing/2014/main" id="{72BF638B-27BF-9A44-BC9B-E5A7126F9971}"/>
                </a:ext>
              </a:extLst>
            </p:cNvPr>
            <p:cNvSpPr txBox="1"/>
            <p:nvPr/>
          </p:nvSpPr>
          <p:spPr>
            <a:xfrm>
              <a:off x="3932559" y="3330565"/>
              <a:ext cx="3969952" cy="871008"/>
            </a:xfrm>
            <a:prstGeom prst="rect">
              <a:avLst/>
            </a:prstGeom>
            <a:noFill/>
          </p:spPr>
          <p:txBody>
            <a:bodyPr wrap="square" rtlCol="0">
              <a:spAutoFit/>
            </a:bodyPr>
            <a:lstStyle/>
            <a:p>
              <a:pPr marL="345281" indent="-345281" defTabSz="685800">
                <a:lnSpc>
                  <a:spcPct val="90000"/>
                </a:lnSpc>
                <a:buClrTx/>
                <a:defRPr/>
              </a:pPr>
              <a:r>
                <a:rPr lang="en-US" sz="1350" b="1" kern="1200" dirty="0">
                  <a:solidFill>
                    <a:srgbClr val="0000A3"/>
                  </a:solidFill>
                  <a:latin typeface="Calibri" panose="020F0502020204030204"/>
                  <a:ea typeface="+mn-ea"/>
                  <a:cs typeface="+mn-cs"/>
                </a:rPr>
                <a:t>insight: </a:t>
              </a:r>
              <a:r>
                <a:rPr lang="en-US" sz="1350" kern="1200" dirty="0">
                  <a:solidFill>
                    <a:prstClr val="black"/>
                  </a:solidFill>
                  <a:latin typeface="Calibri" panose="020F0502020204030204"/>
                  <a:ea typeface="+mn-ea"/>
                  <a:cs typeface="+mn-cs"/>
                </a:rPr>
                <a:t>increasing TCP sending rate will </a:t>
              </a:r>
              <a:r>
                <a:rPr lang="en-US" sz="1350" i="1" kern="1200" dirty="0">
                  <a:solidFill>
                    <a:prstClr val="black"/>
                  </a:solidFill>
                  <a:latin typeface="Calibri" panose="020F0502020204030204"/>
                  <a:ea typeface="+mn-ea"/>
                  <a:cs typeface="+mn-cs"/>
                </a:rPr>
                <a:t>not</a:t>
              </a:r>
              <a:r>
                <a:rPr lang="en-US" sz="1350" kern="1200" dirty="0">
                  <a:solidFill>
                    <a:prstClr val="black"/>
                  </a:solidFill>
                  <a:latin typeface="Calibri" panose="020F0502020204030204"/>
                  <a:ea typeface="+mn-ea"/>
                  <a:cs typeface="+mn-cs"/>
                </a:rPr>
                <a:t> increase end-end throughout with congested bottleneck</a:t>
              </a:r>
            </a:p>
          </p:txBody>
        </p:sp>
        <p:cxnSp>
          <p:nvCxnSpPr>
            <p:cNvPr id="20" name="Straight Connector 19">
              <a:extLst>
                <a:ext uri="{FF2B5EF4-FFF2-40B4-BE49-F238E27FC236}">
                  <a16:creationId xmlns:a16="http://schemas.microsoft.com/office/drawing/2014/main" id="{61879EEE-DD1C-214C-8FBA-E99A26753318}"/>
                </a:ext>
              </a:extLst>
            </p:cNvPr>
            <p:cNvCxnSpPr>
              <a:cxnSpLocks/>
            </p:cNvCxnSpPr>
            <p:nvPr/>
          </p:nvCxnSpPr>
          <p:spPr>
            <a:xfrm flipH="1">
              <a:off x="3613959" y="3751185"/>
              <a:ext cx="738967" cy="617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8C456841-AE6B-A44B-9596-8457DAC42D7B}"/>
              </a:ext>
            </a:extLst>
          </p:cNvPr>
          <p:cNvGrpSpPr/>
          <p:nvPr/>
        </p:nvGrpSpPr>
        <p:grpSpPr>
          <a:xfrm>
            <a:off x="357857" y="3996960"/>
            <a:ext cx="3182990" cy="840230"/>
            <a:chOff x="477143" y="5329279"/>
            <a:chExt cx="4243986" cy="1120306"/>
          </a:xfrm>
        </p:grpSpPr>
        <p:sp>
          <p:nvSpPr>
            <p:cNvPr id="110" name="TextBox 109">
              <a:extLst>
                <a:ext uri="{FF2B5EF4-FFF2-40B4-BE49-F238E27FC236}">
                  <a16:creationId xmlns:a16="http://schemas.microsoft.com/office/drawing/2014/main" id="{67AC24E6-353D-7641-8425-F6A26F20ABC7}"/>
                </a:ext>
              </a:extLst>
            </p:cNvPr>
            <p:cNvSpPr txBox="1"/>
            <p:nvPr/>
          </p:nvSpPr>
          <p:spPr>
            <a:xfrm>
              <a:off x="477143" y="5329279"/>
              <a:ext cx="2818708" cy="1120306"/>
            </a:xfrm>
            <a:prstGeom prst="rect">
              <a:avLst/>
            </a:prstGeom>
            <a:noFill/>
          </p:spPr>
          <p:txBody>
            <a:bodyPr wrap="square" rtlCol="0">
              <a:spAutoFit/>
            </a:bodyPr>
            <a:lstStyle/>
            <a:p>
              <a:pPr marL="345281" indent="-345281" algn="r" defTabSz="685800">
                <a:lnSpc>
                  <a:spcPct val="90000"/>
                </a:lnSpc>
                <a:buClrTx/>
                <a:defRPr/>
              </a:pPr>
              <a:r>
                <a:rPr lang="en-US" sz="1350" b="1" kern="1200" dirty="0">
                  <a:solidFill>
                    <a:srgbClr val="0000A3"/>
                  </a:solidFill>
                  <a:latin typeface="Calibri" panose="020F0502020204030204"/>
                  <a:ea typeface="+mn-ea"/>
                  <a:cs typeface="+mn-cs"/>
                </a:rPr>
                <a:t>insight: </a:t>
              </a:r>
              <a:r>
                <a:rPr lang="en-US" sz="1350" kern="1200" dirty="0">
                  <a:solidFill>
                    <a:prstClr val="black"/>
                  </a:solidFill>
                  <a:latin typeface="Calibri" panose="020F0502020204030204"/>
                  <a:ea typeface="+mn-ea"/>
                  <a:cs typeface="+mn-cs"/>
                </a:rPr>
                <a:t>increasing TCP sending rate </a:t>
              </a:r>
              <a:r>
                <a:rPr lang="en-US" sz="1350" i="1" kern="1200" dirty="0">
                  <a:solidFill>
                    <a:prstClr val="black"/>
                  </a:solidFill>
                  <a:latin typeface="Calibri" panose="020F0502020204030204"/>
                  <a:ea typeface="+mn-ea"/>
                  <a:cs typeface="+mn-cs"/>
                </a:rPr>
                <a:t>will</a:t>
              </a:r>
              <a:r>
                <a:rPr lang="en-US" sz="1350" kern="1200" dirty="0">
                  <a:solidFill>
                    <a:prstClr val="black"/>
                  </a:solidFill>
                  <a:latin typeface="Calibri" panose="020F0502020204030204"/>
                  <a:ea typeface="+mn-ea"/>
                  <a:cs typeface="+mn-cs"/>
                </a:rPr>
                <a:t> increase measured RTT</a:t>
              </a:r>
            </a:p>
          </p:txBody>
        </p:sp>
        <p:cxnSp>
          <p:nvCxnSpPr>
            <p:cNvPr id="25" name="Straight Connector 24">
              <a:extLst>
                <a:ext uri="{FF2B5EF4-FFF2-40B4-BE49-F238E27FC236}">
                  <a16:creationId xmlns:a16="http://schemas.microsoft.com/office/drawing/2014/main" id="{AFA3AC7C-9D37-4246-A57A-7A9F9DD69A66}"/>
                </a:ext>
              </a:extLst>
            </p:cNvPr>
            <p:cNvCxnSpPr/>
            <p:nvPr/>
          </p:nvCxnSpPr>
          <p:spPr>
            <a:xfrm>
              <a:off x="3375025" y="5714069"/>
              <a:ext cx="13461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D625C25C-416C-5C4E-AFF1-F6889ED15803}"/>
              </a:ext>
            </a:extLst>
          </p:cNvPr>
          <p:cNvCxnSpPr/>
          <p:nvPr/>
        </p:nvCxnSpPr>
        <p:spPr>
          <a:xfrm>
            <a:off x="2531269" y="4832317"/>
            <a:ext cx="3771383" cy="0"/>
          </a:xfrm>
          <a:prstGeom prst="line">
            <a:avLst/>
          </a:prstGeom>
          <a:ln w="15875">
            <a:solidFill>
              <a:schemeClr val="tx1"/>
            </a:solidFill>
            <a:headEnd type="triangle"/>
            <a:tailEnd type="triangl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205F52A-5790-B345-9AB7-858A5F8D4937}"/>
              </a:ext>
            </a:extLst>
          </p:cNvPr>
          <p:cNvSpPr txBox="1"/>
          <p:nvPr/>
        </p:nvSpPr>
        <p:spPr>
          <a:xfrm>
            <a:off x="3727977" y="4702006"/>
            <a:ext cx="449867" cy="300082"/>
          </a:xfrm>
          <a:prstGeom prst="rect">
            <a:avLst/>
          </a:prstGeom>
          <a:solidFill>
            <a:schemeClr val="bg1"/>
          </a:solidFill>
        </p:spPr>
        <p:txBody>
          <a:bodyPr wrap="none" rtlCol="0">
            <a:spAutoFit/>
          </a:bodyPr>
          <a:lstStyle/>
          <a:p>
            <a:pPr defTabSz="685800">
              <a:buClrTx/>
              <a:defRPr/>
            </a:pPr>
            <a:r>
              <a:rPr lang="en-US" sz="1350" kern="1200" dirty="0">
                <a:solidFill>
                  <a:prstClr val="black"/>
                </a:solidFill>
                <a:latin typeface="Calibri" panose="020F0502020204030204"/>
                <a:ea typeface="+mn-ea"/>
                <a:cs typeface="+mn-cs"/>
              </a:rPr>
              <a:t>RTT</a:t>
            </a:r>
          </a:p>
        </p:txBody>
      </p:sp>
      <p:sp>
        <p:nvSpPr>
          <p:cNvPr id="31" name="TextBox 30">
            <a:extLst>
              <a:ext uri="{FF2B5EF4-FFF2-40B4-BE49-F238E27FC236}">
                <a16:creationId xmlns:a16="http://schemas.microsoft.com/office/drawing/2014/main" id="{AB18F1EA-ED80-CE47-9C3C-647F034AB95E}"/>
              </a:ext>
            </a:extLst>
          </p:cNvPr>
          <p:cNvSpPr txBox="1"/>
          <p:nvPr/>
        </p:nvSpPr>
        <p:spPr>
          <a:xfrm>
            <a:off x="4213850" y="4406223"/>
            <a:ext cx="5688307" cy="341632"/>
          </a:xfrm>
          <a:prstGeom prst="rect">
            <a:avLst/>
          </a:prstGeom>
          <a:noFill/>
        </p:spPr>
        <p:txBody>
          <a:bodyPr wrap="square" rtlCol="0">
            <a:spAutoFit/>
          </a:bodyPr>
          <a:lstStyle/>
          <a:p>
            <a:pPr marL="440531" indent="-440531" defTabSz="685800">
              <a:lnSpc>
                <a:spcPct val="90000"/>
              </a:lnSpc>
              <a:buClrTx/>
              <a:defRPr/>
            </a:pPr>
            <a:r>
              <a:rPr lang="en-US" sz="1800" b="1" i="1" kern="1200" dirty="0">
                <a:solidFill>
                  <a:srgbClr val="0000A3"/>
                </a:solidFill>
                <a:latin typeface="Calibri" panose="020F0502020204030204"/>
                <a:ea typeface="+mn-ea"/>
                <a:cs typeface="+mn-cs"/>
              </a:rPr>
              <a:t>Goal: </a:t>
            </a:r>
            <a:r>
              <a:rPr lang="en-US" sz="1650" i="1" kern="1200" dirty="0">
                <a:solidFill>
                  <a:prstClr val="black"/>
                </a:solidFill>
                <a:latin typeface="Calibri" panose="020F0502020204030204"/>
                <a:ea typeface="+mn-ea"/>
                <a:cs typeface="+mn-cs"/>
              </a:rPr>
              <a:t>“keep the end-end pipe just full, but not fuller”</a:t>
            </a:r>
          </a:p>
        </p:txBody>
      </p:sp>
      <p:sp>
        <p:nvSpPr>
          <p:cNvPr id="106" name="Slide Number Placeholder 2">
            <a:extLst>
              <a:ext uri="{FF2B5EF4-FFF2-40B4-BE49-F238E27FC236}">
                <a16:creationId xmlns:a16="http://schemas.microsoft.com/office/drawing/2014/main" id="{C4CCE602-07A6-B94E-8022-E968DB6C6135}"/>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128</a:t>
            </a:fld>
            <a:endParaRPr lang="en-US" dirty="0"/>
          </a:p>
        </p:txBody>
      </p:sp>
    </p:spTree>
    <p:extLst>
      <p:ext uri="{BB962C8B-B14F-4D97-AF65-F5344CB8AC3E}">
        <p14:creationId xmlns:p14="http://schemas.microsoft.com/office/powerpoint/2010/main" val="392805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dissolve">
                                      <p:cBhvr>
                                        <p:cTn id="7" dur="500"/>
                                        <p:tgtEl>
                                          <p:spTgt spid="89"/>
                                        </p:tgtEl>
                                      </p:cBhvr>
                                    </p:animEffect>
                                  </p:childTnLst>
                                </p:cTn>
                              </p:par>
                              <p:par>
                                <p:cTn id="8" presetID="9" presetClass="exit" presetSubtype="0" fill="hold" nodeType="withEffect">
                                  <p:stCondLst>
                                    <p:cond delay="0"/>
                                  </p:stCondLst>
                                  <p:childTnLst>
                                    <p:animEffect transition="out" filter="dissolv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dissolv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dissolve">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3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70442" y="204107"/>
            <a:ext cx="8544983" cy="670967"/>
          </a:xfrm>
        </p:spPr>
        <p:txBody>
          <a:bodyPr>
            <a:normAutofit fontScale="90000"/>
          </a:bodyPr>
          <a:lstStyle/>
          <a:p>
            <a:r>
              <a:rPr lang="en-US" sz="3600" dirty="0"/>
              <a:t>Delay-based TCP </a:t>
            </a:r>
            <a:r>
              <a:rPr lang="en-US" dirty="0"/>
              <a:t>congestion control</a:t>
            </a:r>
          </a:p>
        </p:txBody>
      </p:sp>
      <p:sp>
        <p:nvSpPr>
          <p:cNvPr id="6" name="Rectangle 4">
            <a:extLst>
              <a:ext uri="{FF2B5EF4-FFF2-40B4-BE49-F238E27FC236}">
                <a16:creationId xmlns:a16="http://schemas.microsoft.com/office/drawing/2014/main" id="{A22F5639-C13F-8347-B6CF-B5A700C7EA84}"/>
              </a:ext>
            </a:extLst>
          </p:cNvPr>
          <p:cNvSpPr txBox="1">
            <a:spLocks noChangeArrowheads="1"/>
          </p:cNvSpPr>
          <p:nvPr/>
        </p:nvSpPr>
        <p:spPr>
          <a:xfrm>
            <a:off x="472704" y="1001064"/>
            <a:ext cx="8729968" cy="1643063"/>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indent="0" defTabSz="685800">
              <a:lnSpc>
                <a:spcPct val="100000"/>
              </a:lnSpc>
              <a:spcBef>
                <a:spcPts val="750"/>
              </a:spcBef>
              <a:buNone/>
              <a:defRPr/>
            </a:pPr>
            <a:r>
              <a:rPr lang="en-US" sz="2100" dirty="0">
                <a:solidFill>
                  <a:prstClr val="black"/>
                </a:solidFill>
                <a:latin typeface="Calibri" panose="020F0502020204030204"/>
              </a:rPr>
              <a:t>Keeping sender-to-receiver pipe “just full enough, but no fuller”: keep bottleneck link busy transmitting, but avoid high delays/buffering</a:t>
            </a:r>
          </a:p>
        </p:txBody>
      </p:sp>
      <p:grpSp>
        <p:nvGrpSpPr>
          <p:cNvPr id="23" name="Group 22">
            <a:extLst>
              <a:ext uri="{FF2B5EF4-FFF2-40B4-BE49-F238E27FC236}">
                <a16:creationId xmlns:a16="http://schemas.microsoft.com/office/drawing/2014/main" id="{136B4431-4002-B74D-B3BA-B0C220251CB6}"/>
              </a:ext>
            </a:extLst>
          </p:cNvPr>
          <p:cNvGrpSpPr/>
          <p:nvPr/>
        </p:nvGrpSpPr>
        <p:grpSpPr>
          <a:xfrm>
            <a:off x="912470" y="1881715"/>
            <a:ext cx="4351506" cy="712286"/>
            <a:chOff x="2365663" y="2430127"/>
            <a:chExt cx="5802008" cy="949715"/>
          </a:xfrm>
        </p:grpSpPr>
        <p:grpSp>
          <p:nvGrpSpPr>
            <p:cNvPr id="212" name="Group 190">
              <a:extLst>
                <a:ext uri="{FF2B5EF4-FFF2-40B4-BE49-F238E27FC236}">
                  <a16:creationId xmlns:a16="http://schemas.microsoft.com/office/drawing/2014/main" id="{1BEB02B0-C16F-034C-BBAD-5DB73C96AD78}"/>
                </a:ext>
              </a:extLst>
            </p:cNvPr>
            <p:cNvGrpSpPr>
              <a:grpSpLocks/>
            </p:cNvGrpSpPr>
            <p:nvPr/>
          </p:nvGrpSpPr>
          <p:grpSpPr bwMode="auto">
            <a:xfrm flipH="1">
              <a:off x="2365663" y="2430127"/>
              <a:ext cx="673100" cy="701675"/>
              <a:chOff x="-44" y="1473"/>
              <a:chExt cx="981" cy="1105"/>
            </a:xfrm>
          </p:grpSpPr>
          <p:pic>
            <p:nvPicPr>
              <p:cNvPr id="213" name="Picture 191" descr="desktop_computer_stylized_medium">
                <a:extLst>
                  <a:ext uri="{FF2B5EF4-FFF2-40B4-BE49-F238E27FC236}">
                    <a16:creationId xmlns:a16="http://schemas.microsoft.com/office/drawing/2014/main" id="{5230AF6F-A0E4-0F40-90F2-B49DEE901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Freeform 192">
                <a:extLst>
                  <a:ext uri="{FF2B5EF4-FFF2-40B4-BE49-F238E27FC236}">
                    <a16:creationId xmlns:a16="http://schemas.microsoft.com/office/drawing/2014/main" id="{EB8220CB-48C1-504B-9215-0FA50BED28A3}"/>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226" name="Group 190">
              <a:extLst>
                <a:ext uri="{FF2B5EF4-FFF2-40B4-BE49-F238E27FC236}">
                  <a16:creationId xmlns:a16="http://schemas.microsoft.com/office/drawing/2014/main" id="{0F072356-83E5-7644-BFC6-AA47F8D1DC03}"/>
                </a:ext>
              </a:extLst>
            </p:cNvPr>
            <p:cNvGrpSpPr>
              <a:grpSpLocks/>
            </p:cNvGrpSpPr>
            <p:nvPr/>
          </p:nvGrpSpPr>
          <p:grpSpPr bwMode="auto">
            <a:xfrm flipH="1">
              <a:off x="7493993" y="2467744"/>
              <a:ext cx="673678" cy="702006"/>
              <a:chOff x="-44" y="1473"/>
              <a:chExt cx="981" cy="1105"/>
            </a:xfrm>
          </p:grpSpPr>
          <p:pic>
            <p:nvPicPr>
              <p:cNvPr id="230" name="Picture 191" descr="desktop_computer_stylized_medium">
                <a:extLst>
                  <a:ext uri="{FF2B5EF4-FFF2-40B4-BE49-F238E27FC236}">
                    <a16:creationId xmlns:a16="http://schemas.microsoft.com/office/drawing/2014/main" id="{4507DD2C-8D56-7644-B5AF-0C0A90DF9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 name="Freeform 192">
                <a:extLst>
                  <a:ext uri="{FF2B5EF4-FFF2-40B4-BE49-F238E27FC236}">
                    <a16:creationId xmlns:a16="http://schemas.microsoft.com/office/drawing/2014/main" id="{2838DBD0-6CF7-2B4C-AF1C-FC929CAD15EE}"/>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233" name="Group 232">
              <a:extLst>
                <a:ext uri="{FF2B5EF4-FFF2-40B4-BE49-F238E27FC236}">
                  <a16:creationId xmlns:a16="http://schemas.microsoft.com/office/drawing/2014/main" id="{44545816-4C7B-7846-8988-A05301734F47}"/>
                </a:ext>
              </a:extLst>
            </p:cNvPr>
            <p:cNvGrpSpPr/>
            <p:nvPr/>
          </p:nvGrpSpPr>
          <p:grpSpPr>
            <a:xfrm>
              <a:off x="5227521" y="2574515"/>
              <a:ext cx="876995" cy="403711"/>
              <a:chOff x="5033182" y="4091488"/>
              <a:chExt cx="876995" cy="403711"/>
            </a:xfrm>
          </p:grpSpPr>
          <p:cxnSp>
            <p:nvCxnSpPr>
              <p:cNvPr id="234" name="Straight Connector 233">
                <a:extLst>
                  <a:ext uri="{FF2B5EF4-FFF2-40B4-BE49-F238E27FC236}">
                    <a16:creationId xmlns:a16="http://schemas.microsoft.com/office/drawing/2014/main" id="{3D51E61F-DA54-2643-BAD4-268E7575F599}"/>
                  </a:ext>
                </a:extLst>
              </p:cNvPr>
              <p:cNvCxnSpPr/>
              <p:nvPr/>
            </p:nvCxnSpPr>
            <p:spPr>
              <a:xfrm>
                <a:off x="5518407" y="4289261"/>
                <a:ext cx="869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5" name="Rectangle 234">
                <a:extLst>
                  <a:ext uri="{FF2B5EF4-FFF2-40B4-BE49-F238E27FC236}">
                    <a16:creationId xmlns:a16="http://schemas.microsoft.com/office/drawing/2014/main" id="{8123A8E9-67AB-C74F-925C-E7D244041419}"/>
                  </a:ext>
                </a:extLst>
              </p:cNvPr>
              <p:cNvSpPr/>
              <p:nvPr/>
            </p:nvSpPr>
            <p:spPr>
              <a:xfrm>
                <a:off x="5150875" y="4091488"/>
                <a:ext cx="382771" cy="403711"/>
              </a:xfrm>
              <a:prstGeom prst="rect">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36" name="Oval 235">
                <a:extLst>
                  <a:ext uri="{FF2B5EF4-FFF2-40B4-BE49-F238E27FC236}">
                    <a16:creationId xmlns:a16="http://schemas.microsoft.com/office/drawing/2014/main" id="{640BDC0F-EFFD-484D-83D9-2FB005386232}"/>
                  </a:ext>
                </a:extLst>
              </p:cNvPr>
              <p:cNvSpPr/>
              <p:nvPr/>
            </p:nvSpPr>
            <p:spPr>
              <a:xfrm>
                <a:off x="5565439" y="4115310"/>
                <a:ext cx="344738" cy="344738"/>
              </a:xfrm>
              <a:prstGeom prst="ellipse">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cxnSp>
            <p:nvCxnSpPr>
              <p:cNvPr id="237" name="Straight Connector 236">
                <a:extLst>
                  <a:ext uri="{FF2B5EF4-FFF2-40B4-BE49-F238E27FC236}">
                    <a16:creationId xmlns:a16="http://schemas.microsoft.com/office/drawing/2014/main" id="{1BCB38CC-A870-9B4A-A5DB-98356F6B39AA}"/>
                  </a:ext>
                </a:extLst>
              </p:cNvPr>
              <p:cNvCxnSpPr/>
              <p:nvPr/>
            </p:nvCxnSpPr>
            <p:spPr>
              <a:xfrm>
                <a:off x="5427947"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F902B15-3C54-A647-A9A9-535E0C743014}"/>
                  </a:ext>
                </a:extLst>
              </p:cNvPr>
              <p:cNvCxnSpPr/>
              <p:nvPr/>
            </p:nvCxnSpPr>
            <p:spPr>
              <a:xfrm>
                <a:off x="5330094"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3171852F-D884-A742-885D-93002D5B0D9D}"/>
                  </a:ext>
                </a:extLst>
              </p:cNvPr>
              <p:cNvCxnSpPr/>
              <p:nvPr/>
            </p:nvCxnSpPr>
            <p:spPr>
              <a:xfrm>
                <a:off x="5238591"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40" name="Rectangle 239">
                <a:extLst>
                  <a:ext uri="{FF2B5EF4-FFF2-40B4-BE49-F238E27FC236}">
                    <a16:creationId xmlns:a16="http://schemas.microsoft.com/office/drawing/2014/main" id="{D2D019EE-47E4-224B-BBF8-5443E4900165}"/>
                  </a:ext>
                </a:extLst>
              </p:cNvPr>
              <p:cNvSpPr/>
              <p:nvPr/>
            </p:nvSpPr>
            <p:spPr>
              <a:xfrm>
                <a:off x="5033182" y="4091488"/>
                <a:ext cx="112907" cy="4037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nvGrpSpPr>
            <p:cNvPr id="12" name="Group 11">
              <a:extLst>
                <a:ext uri="{FF2B5EF4-FFF2-40B4-BE49-F238E27FC236}">
                  <a16:creationId xmlns:a16="http://schemas.microsoft.com/office/drawing/2014/main" id="{7B009AAC-9DFA-ED4A-91AE-DA00BB581A0B}"/>
                </a:ext>
              </a:extLst>
            </p:cNvPr>
            <p:cNvGrpSpPr/>
            <p:nvPr/>
          </p:nvGrpSpPr>
          <p:grpSpPr>
            <a:xfrm>
              <a:off x="3067072" y="2776371"/>
              <a:ext cx="4456450" cy="344905"/>
              <a:chOff x="3391522" y="3946678"/>
              <a:chExt cx="4456450" cy="344905"/>
            </a:xfrm>
          </p:grpSpPr>
          <p:cxnSp>
            <p:nvCxnSpPr>
              <p:cNvPr id="247" name="Straight Connector 246">
                <a:extLst>
                  <a:ext uri="{FF2B5EF4-FFF2-40B4-BE49-F238E27FC236}">
                    <a16:creationId xmlns:a16="http://schemas.microsoft.com/office/drawing/2014/main" id="{434B4871-78D8-4E49-92B1-439A3541CBD6}"/>
                  </a:ext>
                </a:extLst>
              </p:cNvPr>
              <p:cNvCxnSpPr>
                <a:cxnSpLocks/>
              </p:cNvCxnSpPr>
              <p:nvPr/>
            </p:nvCxnSpPr>
            <p:spPr>
              <a:xfrm>
                <a:off x="3391522" y="3946678"/>
                <a:ext cx="4456450" cy="0"/>
              </a:xfrm>
              <a:prstGeom prst="line">
                <a:avLst/>
              </a:prstGeom>
              <a:ln w="15875">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05D2D98D-623A-FC44-9A40-156B6A2B4E10}"/>
                  </a:ext>
                </a:extLst>
              </p:cNvPr>
              <p:cNvCxnSpPr>
                <a:cxnSpLocks/>
              </p:cNvCxnSpPr>
              <p:nvPr/>
            </p:nvCxnSpPr>
            <p:spPr>
              <a:xfrm>
                <a:off x="3391522" y="4291583"/>
                <a:ext cx="4456450" cy="0"/>
              </a:xfrm>
              <a:prstGeom prst="line">
                <a:avLst/>
              </a:prstGeom>
              <a:ln w="15875">
                <a:solidFill>
                  <a:schemeClr val="tx1"/>
                </a:solidFill>
                <a:headEnd type="triangle"/>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5A69AD9-CFF6-7544-A126-02A8879C32D5}"/>
                  </a:ext>
                </a:extLst>
              </p:cNvPr>
              <p:cNvCxnSpPr>
                <a:cxnSpLocks/>
              </p:cNvCxnSpPr>
              <p:nvPr/>
            </p:nvCxnSpPr>
            <p:spPr>
              <a:xfrm>
                <a:off x="7847972" y="3946678"/>
                <a:ext cx="0" cy="34490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3235E34B-03D9-694A-B4F9-262BA47FDC5E}"/>
                </a:ext>
              </a:extLst>
            </p:cNvPr>
            <p:cNvSpPr txBox="1"/>
            <p:nvPr/>
          </p:nvSpPr>
          <p:spPr>
            <a:xfrm>
              <a:off x="3454066" y="2887399"/>
              <a:ext cx="1525119" cy="492443"/>
            </a:xfrm>
            <a:prstGeom prst="rect">
              <a:avLst/>
            </a:prstGeom>
            <a:solidFill>
              <a:schemeClr val="bg1"/>
            </a:solidFill>
          </p:spPr>
          <p:txBody>
            <a:bodyPr wrap="none" rtlCol="0">
              <a:spAutoFit/>
            </a:bodyPr>
            <a:lstStyle/>
            <a:p>
              <a:pPr defTabSz="685800">
                <a:buClrTx/>
                <a:defRPr/>
              </a:pPr>
              <a:r>
                <a:rPr lang="en-US" sz="1800" kern="1200" dirty="0" err="1">
                  <a:solidFill>
                    <a:prstClr val="black"/>
                  </a:solidFill>
                  <a:latin typeface="Calibri" panose="020F0502020204030204"/>
                  <a:ea typeface="+mn-ea"/>
                  <a:cs typeface="+mn-cs"/>
                </a:rPr>
                <a:t>RTT</a:t>
              </a:r>
              <a:r>
                <a:rPr lang="en-US" sz="1800" kern="1200" baseline="-25000" dirty="0" err="1">
                  <a:solidFill>
                    <a:prstClr val="black"/>
                  </a:solidFill>
                  <a:latin typeface="Calibri" panose="020F0502020204030204"/>
                  <a:ea typeface="+mn-ea"/>
                  <a:cs typeface="+mn-cs"/>
                </a:rPr>
                <a:t>measured</a:t>
              </a:r>
              <a:endParaRPr lang="en-US" sz="1350" kern="1200" baseline="-25000" dirty="0">
                <a:solidFill>
                  <a:prstClr val="black"/>
                </a:solidFill>
                <a:latin typeface="Calibri" panose="020F0502020204030204"/>
                <a:ea typeface="+mn-ea"/>
                <a:cs typeface="+mn-cs"/>
              </a:endParaRPr>
            </a:p>
          </p:txBody>
        </p:sp>
      </p:grpSp>
      <p:sp>
        <p:nvSpPr>
          <p:cNvPr id="249" name="Rectangle 4">
            <a:extLst>
              <a:ext uri="{FF2B5EF4-FFF2-40B4-BE49-F238E27FC236}">
                <a16:creationId xmlns:a16="http://schemas.microsoft.com/office/drawing/2014/main" id="{985D8E1D-0F80-2441-BBBC-06CCE2583918}"/>
              </a:ext>
            </a:extLst>
          </p:cNvPr>
          <p:cNvSpPr txBox="1">
            <a:spLocks noChangeArrowheads="1"/>
          </p:cNvSpPr>
          <p:nvPr/>
        </p:nvSpPr>
        <p:spPr>
          <a:xfrm>
            <a:off x="563142" y="2796585"/>
            <a:ext cx="8729968" cy="1643063"/>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 indent="0" defTabSz="685800">
              <a:spcBef>
                <a:spcPts val="750"/>
              </a:spcBef>
              <a:buNone/>
              <a:defRPr/>
            </a:pPr>
            <a:r>
              <a:rPr lang="en-US" sz="2100" dirty="0">
                <a:solidFill>
                  <a:srgbClr val="C00000"/>
                </a:solidFill>
                <a:latin typeface="Calibri" panose="020F0502020204030204"/>
              </a:rPr>
              <a:t>Delay-based approach:</a:t>
            </a:r>
          </a:p>
          <a:p>
            <a:pPr marL="392906" indent="-211931" defTabSz="685800">
              <a:spcBef>
                <a:spcPts val="750"/>
              </a:spcBef>
              <a:buFont typeface="Wingdings" charset="2"/>
              <a:buChar char="§"/>
              <a:defRPr/>
            </a:pPr>
            <a:r>
              <a:rPr lang="en-US" sz="1800" dirty="0" err="1">
                <a:solidFill>
                  <a:prstClr val="black"/>
                </a:solidFill>
                <a:latin typeface="Calibri" panose="020F0502020204030204"/>
              </a:rPr>
              <a:t>RTT</a:t>
            </a:r>
            <a:r>
              <a:rPr lang="en-US" sz="1800" baseline="-25000" dirty="0" err="1">
                <a:solidFill>
                  <a:prstClr val="black"/>
                </a:solidFill>
                <a:latin typeface="Calibri" panose="020F0502020204030204"/>
              </a:rPr>
              <a:t>min</a:t>
            </a:r>
            <a:r>
              <a:rPr lang="en-US" sz="1800" dirty="0">
                <a:solidFill>
                  <a:prstClr val="black"/>
                </a:solidFill>
                <a:latin typeface="Calibri" panose="020F0502020204030204"/>
              </a:rPr>
              <a:t> - minimum observed RTT</a:t>
            </a:r>
            <a:r>
              <a:rPr lang="en-US" sz="1800" dirty="0">
                <a:solidFill>
                  <a:prstClr val="black"/>
                </a:solidFill>
                <a:latin typeface="Calibri" panose="020F0502020204030204"/>
                <a:sym typeface="Wingdings" pitchFamily="2" charset="2"/>
              </a:rPr>
              <a:t> (uncongested path)</a:t>
            </a:r>
            <a:endParaRPr lang="en-US" sz="1800" dirty="0">
              <a:solidFill>
                <a:prstClr val="black"/>
              </a:solidFill>
              <a:latin typeface="Calibri" panose="020F0502020204030204"/>
            </a:endParaRPr>
          </a:p>
          <a:p>
            <a:pPr marL="392906" indent="-211931" defTabSz="685800">
              <a:spcBef>
                <a:spcPts val="750"/>
              </a:spcBef>
              <a:buFont typeface="Wingdings" charset="2"/>
              <a:buChar char="§"/>
              <a:defRPr/>
            </a:pPr>
            <a:r>
              <a:rPr lang="en-US" sz="1800" dirty="0">
                <a:solidFill>
                  <a:prstClr val="black"/>
                </a:solidFill>
                <a:latin typeface="Calibri" panose="020F0502020204030204"/>
              </a:rPr>
              <a:t>uncongested throughput with congestion window </a:t>
            </a:r>
            <a:r>
              <a:rPr lang="en-US" sz="1800" dirty="0" err="1">
                <a:solidFill>
                  <a:prstClr val="black"/>
                </a:solidFill>
                <a:latin typeface="Courier" pitchFamily="2" charset="0"/>
              </a:rPr>
              <a:t>cwnd</a:t>
            </a:r>
            <a:r>
              <a:rPr lang="en-US" sz="1800" dirty="0">
                <a:solidFill>
                  <a:prstClr val="black"/>
                </a:solidFill>
                <a:latin typeface="Courier" pitchFamily="2" charset="0"/>
              </a:rPr>
              <a:t> </a:t>
            </a:r>
            <a:r>
              <a:rPr lang="en-US" sz="1800" dirty="0">
                <a:solidFill>
                  <a:prstClr val="black"/>
                </a:solidFill>
                <a:latin typeface="Calibri" panose="020F0502020204030204"/>
              </a:rPr>
              <a:t>is </a:t>
            </a:r>
            <a:r>
              <a:rPr lang="en-US" sz="1800" dirty="0" err="1">
                <a:solidFill>
                  <a:prstClr val="black"/>
                </a:solidFill>
                <a:latin typeface="Calibri" panose="020F0502020204030204"/>
              </a:rPr>
              <a:t>cwnd</a:t>
            </a:r>
            <a:r>
              <a:rPr lang="en-US" sz="1800" dirty="0">
                <a:solidFill>
                  <a:prstClr val="black"/>
                </a:solidFill>
                <a:latin typeface="Calibri" panose="020F0502020204030204"/>
              </a:rPr>
              <a:t>/</a:t>
            </a:r>
            <a:r>
              <a:rPr lang="en-US" sz="1800" dirty="0" err="1">
                <a:solidFill>
                  <a:prstClr val="black"/>
                </a:solidFill>
                <a:latin typeface="Calibri" panose="020F0502020204030204"/>
              </a:rPr>
              <a:t>RTT</a:t>
            </a:r>
            <a:r>
              <a:rPr lang="en-US" sz="1800" baseline="-25000" dirty="0" err="1">
                <a:solidFill>
                  <a:prstClr val="black"/>
                </a:solidFill>
                <a:latin typeface="Calibri" panose="020F0502020204030204"/>
              </a:rPr>
              <a:t>min</a:t>
            </a:r>
            <a:endParaRPr lang="en-US" sz="1800" baseline="-25000" dirty="0">
              <a:solidFill>
                <a:prstClr val="black"/>
              </a:solidFill>
              <a:latin typeface="Calibri" panose="020F0502020204030204"/>
            </a:endParaRPr>
          </a:p>
        </p:txBody>
      </p:sp>
      <p:sp>
        <p:nvSpPr>
          <p:cNvPr id="21" name="TextBox 20">
            <a:extLst>
              <a:ext uri="{FF2B5EF4-FFF2-40B4-BE49-F238E27FC236}">
                <a16:creationId xmlns:a16="http://schemas.microsoft.com/office/drawing/2014/main" id="{1AB6FF2A-EB61-BB4D-9956-9ED80C80ECD5}"/>
              </a:ext>
            </a:extLst>
          </p:cNvPr>
          <p:cNvSpPr txBox="1"/>
          <p:nvPr/>
        </p:nvSpPr>
        <p:spPr>
          <a:xfrm>
            <a:off x="1728772" y="3904996"/>
            <a:ext cx="5666874" cy="1223412"/>
          </a:xfrm>
          <a:prstGeom prst="rect">
            <a:avLst/>
          </a:prstGeom>
          <a:noFill/>
        </p:spPr>
        <p:txBody>
          <a:bodyPr wrap="square" rtlCol="0">
            <a:spAutoFit/>
          </a:bodyPr>
          <a:lstStyle/>
          <a:p>
            <a:pPr defTabSz="685800">
              <a:buClrTx/>
              <a:defRPr/>
            </a:pPr>
            <a:r>
              <a:rPr lang="en-US" sz="1500" kern="1200" dirty="0">
                <a:solidFill>
                  <a:prstClr val="black"/>
                </a:solidFill>
                <a:latin typeface="Calibri" panose="020F0502020204030204"/>
                <a:ea typeface="+mn-ea"/>
                <a:cs typeface="+mn-cs"/>
              </a:rPr>
              <a:t>if measured throughput “very close” to  uncongested throughput</a:t>
            </a:r>
          </a:p>
          <a:p>
            <a:pPr defTabSz="685800">
              <a:buClrTx/>
              <a:defRPr/>
            </a:pPr>
            <a:r>
              <a:rPr lang="en-US" sz="1500" kern="1200" dirty="0">
                <a:solidFill>
                  <a:prstClr val="black"/>
                </a:solidFill>
                <a:latin typeface="Calibri" panose="020F0502020204030204"/>
                <a:ea typeface="+mn-ea"/>
                <a:cs typeface="+mn-cs"/>
              </a:rPr>
              <a:t>        increase </a:t>
            </a:r>
            <a:r>
              <a:rPr lang="en-US" sz="1500" kern="1200" dirty="0" err="1">
                <a:solidFill>
                  <a:prstClr val="black"/>
                </a:solidFill>
                <a:latin typeface="Courier" pitchFamily="2" charset="0"/>
                <a:ea typeface="+mn-ea"/>
                <a:cs typeface="+mn-cs"/>
              </a:rPr>
              <a:t>cwnd</a:t>
            </a:r>
            <a:r>
              <a:rPr lang="en-US" sz="1500" kern="1200" dirty="0">
                <a:solidFill>
                  <a:prstClr val="black"/>
                </a:solidFill>
                <a:latin typeface="Calibri"/>
                <a:ea typeface="+mn-ea"/>
                <a:cs typeface="+mn-cs"/>
              </a:rPr>
              <a:t> linearly                /* since path not congested */ </a:t>
            </a:r>
          </a:p>
          <a:p>
            <a:pPr defTabSz="685800">
              <a:buClrTx/>
              <a:defRPr/>
            </a:pPr>
            <a:r>
              <a:rPr lang="en-US" sz="1500" kern="1200" dirty="0">
                <a:solidFill>
                  <a:prstClr val="black"/>
                </a:solidFill>
                <a:latin typeface="Calibri"/>
                <a:ea typeface="+mn-ea"/>
                <a:cs typeface="+mn-cs"/>
              </a:rPr>
              <a:t>else if measured throughput “far below” uncongested throughout</a:t>
            </a:r>
          </a:p>
          <a:p>
            <a:pPr defTabSz="685800">
              <a:buClrTx/>
              <a:defRPr/>
            </a:pPr>
            <a:r>
              <a:rPr lang="en-US" sz="1500" kern="1200" dirty="0">
                <a:solidFill>
                  <a:prstClr val="black"/>
                </a:solidFill>
                <a:latin typeface="Calibri"/>
                <a:ea typeface="+mn-ea"/>
                <a:cs typeface="+mn-cs"/>
              </a:rPr>
              <a:t>      decrease </a:t>
            </a:r>
            <a:r>
              <a:rPr lang="en-US" sz="1500" kern="1200" dirty="0" err="1">
                <a:solidFill>
                  <a:prstClr val="black"/>
                </a:solidFill>
                <a:latin typeface="Courier" pitchFamily="2" charset="0"/>
                <a:ea typeface="+mn-ea"/>
                <a:cs typeface="+mn-cs"/>
              </a:rPr>
              <a:t>cwnd</a:t>
            </a:r>
            <a:r>
              <a:rPr lang="en-US" sz="1500" kern="1200" dirty="0">
                <a:solidFill>
                  <a:prstClr val="black"/>
                </a:solidFill>
                <a:latin typeface="Courier" pitchFamily="2" charset="0"/>
                <a:ea typeface="+mn-ea"/>
                <a:cs typeface="+mn-cs"/>
              </a:rPr>
              <a:t> </a:t>
            </a:r>
            <a:r>
              <a:rPr lang="en-US" sz="1500" kern="1200" dirty="0">
                <a:solidFill>
                  <a:prstClr val="black"/>
                </a:solidFill>
                <a:latin typeface="Calibri"/>
                <a:ea typeface="+mn-ea"/>
                <a:cs typeface="+mn-cs"/>
              </a:rPr>
              <a:t>linearly </a:t>
            </a:r>
            <a:r>
              <a:rPr lang="en-US" sz="1500" kern="1200" dirty="0">
                <a:solidFill>
                  <a:prstClr val="black"/>
                </a:solidFill>
                <a:latin typeface="Courier" pitchFamily="2" charset="0"/>
                <a:ea typeface="+mn-ea"/>
                <a:cs typeface="+mn-cs"/>
              </a:rPr>
              <a:t>     </a:t>
            </a:r>
            <a:r>
              <a:rPr lang="en-US" sz="1500" kern="1200" dirty="0">
                <a:solidFill>
                  <a:prstClr val="black"/>
                </a:solidFill>
                <a:latin typeface="Calibri" panose="020F0502020204030204"/>
                <a:ea typeface="+mn-ea"/>
                <a:cs typeface="+mn-cs"/>
              </a:rPr>
              <a:t>/* since path is congested */</a:t>
            </a:r>
          </a:p>
          <a:p>
            <a:pPr defTabSz="685800">
              <a:buClrTx/>
              <a:defRPr/>
            </a:pPr>
            <a:endParaRPr lang="en-US" sz="1350" kern="1200" dirty="0">
              <a:solidFill>
                <a:prstClr val="black"/>
              </a:solidFill>
              <a:latin typeface="Calibri" panose="020F0502020204030204"/>
              <a:ea typeface="+mn-ea"/>
              <a:cs typeface="+mn-cs"/>
            </a:endParaRPr>
          </a:p>
        </p:txBody>
      </p:sp>
      <p:grpSp>
        <p:nvGrpSpPr>
          <p:cNvPr id="24" name="Group 23">
            <a:extLst>
              <a:ext uri="{FF2B5EF4-FFF2-40B4-BE49-F238E27FC236}">
                <a16:creationId xmlns:a16="http://schemas.microsoft.com/office/drawing/2014/main" id="{C2C7C675-E90D-E541-926D-0B3366A93379}"/>
              </a:ext>
            </a:extLst>
          </p:cNvPr>
          <p:cNvGrpSpPr/>
          <p:nvPr/>
        </p:nvGrpSpPr>
        <p:grpSpPr>
          <a:xfrm>
            <a:off x="5482065" y="1941627"/>
            <a:ext cx="2705210" cy="858696"/>
            <a:chOff x="7422982" y="2350865"/>
            <a:chExt cx="3606946" cy="1144927"/>
          </a:xfrm>
        </p:grpSpPr>
        <p:sp>
          <p:nvSpPr>
            <p:cNvPr id="250" name="TextBox 249">
              <a:extLst>
                <a:ext uri="{FF2B5EF4-FFF2-40B4-BE49-F238E27FC236}">
                  <a16:creationId xmlns:a16="http://schemas.microsoft.com/office/drawing/2014/main" id="{762B06AF-6E17-B749-AF47-CA83D0FA5E18}"/>
                </a:ext>
              </a:extLst>
            </p:cNvPr>
            <p:cNvSpPr txBox="1"/>
            <p:nvPr/>
          </p:nvSpPr>
          <p:spPr>
            <a:xfrm>
              <a:off x="9172199" y="2941795"/>
              <a:ext cx="1741844" cy="553997"/>
            </a:xfrm>
            <a:prstGeom prst="rect">
              <a:avLst/>
            </a:prstGeom>
            <a:solidFill>
              <a:schemeClr val="bg1"/>
            </a:solidFill>
          </p:spPr>
          <p:txBody>
            <a:bodyPr wrap="none" rtlCol="0">
              <a:spAutoFit/>
            </a:bodyPr>
            <a:lstStyle/>
            <a:p>
              <a:pPr defTabSz="685800">
                <a:buClrTx/>
                <a:defRPr/>
              </a:pPr>
              <a:r>
                <a:rPr lang="en-US" sz="2100" kern="1200" dirty="0" err="1">
                  <a:solidFill>
                    <a:prstClr val="black"/>
                  </a:solidFill>
                  <a:latin typeface="Calibri" panose="020F0502020204030204"/>
                  <a:ea typeface="+mn-ea"/>
                  <a:cs typeface="+mn-cs"/>
                </a:rPr>
                <a:t>RTT</a:t>
              </a:r>
              <a:r>
                <a:rPr lang="en-US" sz="2100" kern="1200" baseline="-25000" dirty="0" err="1">
                  <a:solidFill>
                    <a:prstClr val="black"/>
                  </a:solidFill>
                  <a:latin typeface="Calibri" panose="020F0502020204030204"/>
                  <a:ea typeface="+mn-ea"/>
                  <a:cs typeface="+mn-cs"/>
                </a:rPr>
                <a:t>measured</a:t>
              </a:r>
              <a:endParaRPr lang="en-US" sz="1500" kern="1200" baseline="-25000" dirty="0">
                <a:solidFill>
                  <a:prstClr val="black"/>
                </a:solidFill>
                <a:latin typeface="Calibri" panose="020F0502020204030204"/>
                <a:ea typeface="+mn-ea"/>
                <a:cs typeface="+mn-cs"/>
              </a:endParaRPr>
            </a:p>
          </p:txBody>
        </p:sp>
        <p:grpSp>
          <p:nvGrpSpPr>
            <p:cNvPr id="22" name="Group 21">
              <a:extLst>
                <a:ext uri="{FF2B5EF4-FFF2-40B4-BE49-F238E27FC236}">
                  <a16:creationId xmlns:a16="http://schemas.microsoft.com/office/drawing/2014/main" id="{AE435EA1-68BC-6A43-9BBF-6B0256C5B6AB}"/>
                </a:ext>
              </a:extLst>
            </p:cNvPr>
            <p:cNvGrpSpPr/>
            <p:nvPr/>
          </p:nvGrpSpPr>
          <p:grpSpPr>
            <a:xfrm>
              <a:off x="7422982" y="2350865"/>
              <a:ext cx="3606946" cy="954761"/>
              <a:chOff x="7460756" y="2453981"/>
              <a:chExt cx="3606946" cy="954761"/>
            </a:xfrm>
          </p:grpSpPr>
          <p:sp>
            <p:nvSpPr>
              <p:cNvPr id="15" name="TextBox 14">
                <a:extLst>
                  <a:ext uri="{FF2B5EF4-FFF2-40B4-BE49-F238E27FC236}">
                    <a16:creationId xmlns:a16="http://schemas.microsoft.com/office/drawing/2014/main" id="{A8DCC063-E112-F040-9122-97D83F370C02}"/>
                  </a:ext>
                </a:extLst>
              </p:cNvPr>
              <p:cNvSpPr txBox="1"/>
              <p:nvPr/>
            </p:nvSpPr>
            <p:spPr>
              <a:xfrm>
                <a:off x="7460756" y="2731635"/>
                <a:ext cx="1430478" cy="677107"/>
              </a:xfrm>
              <a:prstGeom prst="rect">
                <a:avLst/>
              </a:prstGeom>
              <a:noFill/>
            </p:spPr>
            <p:txBody>
              <a:bodyPr wrap="none" rtlCol="0">
                <a:spAutoFit/>
              </a:bodyPr>
              <a:lstStyle/>
              <a:p>
                <a:pPr algn="r" defTabSz="685800">
                  <a:lnSpc>
                    <a:spcPct val="90000"/>
                  </a:lnSpc>
                  <a:buClrTx/>
                  <a:defRPr/>
                </a:pPr>
                <a:r>
                  <a:rPr lang="en-US" sz="1500" kern="1200" dirty="0">
                    <a:solidFill>
                      <a:prstClr val="black"/>
                    </a:solidFill>
                    <a:latin typeface="Calibri" panose="020F0502020204030204"/>
                    <a:ea typeface="+mn-ea"/>
                    <a:cs typeface="+mn-cs"/>
                  </a:rPr>
                  <a:t>measured </a:t>
                </a:r>
              </a:p>
              <a:p>
                <a:pPr algn="r" defTabSz="685800">
                  <a:lnSpc>
                    <a:spcPct val="90000"/>
                  </a:lnSpc>
                  <a:buClrTx/>
                  <a:defRPr/>
                </a:pPr>
                <a:r>
                  <a:rPr lang="en-US" sz="1500" kern="1200" dirty="0">
                    <a:solidFill>
                      <a:prstClr val="black"/>
                    </a:solidFill>
                    <a:latin typeface="Calibri" panose="020F0502020204030204"/>
                    <a:ea typeface="+mn-ea"/>
                    <a:cs typeface="+mn-cs"/>
                  </a:rPr>
                  <a:t>throughput</a:t>
                </a:r>
              </a:p>
            </p:txBody>
          </p:sp>
          <p:cxnSp>
            <p:nvCxnSpPr>
              <p:cNvPr id="20" name="Straight Connector 19">
                <a:extLst>
                  <a:ext uri="{FF2B5EF4-FFF2-40B4-BE49-F238E27FC236}">
                    <a16:creationId xmlns:a16="http://schemas.microsoft.com/office/drawing/2014/main" id="{501FADCE-D52D-A546-A51C-7C5C0F44A9F9}"/>
                  </a:ext>
                </a:extLst>
              </p:cNvPr>
              <p:cNvCxnSpPr/>
              <p:nvPr/>
            </p:nvCxnSpPr>
            <p:spPr>
              <a:xfrm>
                <a:off x="9284574" y="3075516"/>
                <a:ext cx="9144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51" name="TextBox 250">
                <a:extLst>
                  <a:ext uri="{FF2B5EF4-FFF2-40B4-BE49-F238E27FC236}">
                    <a16:creationId xmlns:a16="http://schemas.microsoft.com/office/drawing/2014/main" id="{7B4D3BB6-3CFB-6C45-940A-E4E94F854B53}"/>
                  </a:ext>
                </a:extLst>
              </p:cNvPr>
              <p:cNvSpPr txBox="1"/>
              <p:nvPr/>
            </p:nvSpPr>
            <p:spPr>
              <a:xfrm>
                <a:off x="8852626" y="2855966"/>
                <a:ext cx="374461" cy="430887"/>
              </a:xfrm>
              <a:prstGeom prst="rect">
                <a:avLst/>
              </a:prstGeom>
              <a:noFill/>
            </p:spPr>
            <p:txBody>
              <a:bodyPr wrap="none" rtlCol="0">
                <a:spAutoFit/>
              </a:bodyPr>
              <a:lstStyle/>
              <a:p>
                <a:pPr defTabSz="685800">
                  <a:buClrTx/>
                  <a:defRPr/>
                </a:pPr>
                <a:r>
                  <a:rPr lang="en-US" sz="1500" kern="1200" dirty="0">
                    <a:solidFill>
                      <a:prstClr val="black"/>
                    </a:solidFill>
                    <a:latin typeface="Calibri" panose="020F0502020204030204"/>
                    <a:ea typeface="+mn-ea"/>
                    <a:cs typeface="+mn-cs"/>
                  </a:rPr>
                  <a:t>=</a:t>
                </a:r>
              </a:p>
            </p:txBody>
          </p:sp>
          <p:sp>
            <p:nvSpPr>
              <p:cNvPr id="252" name="TextBox 251">
                <a:extLst>
                  <a:ext uri="{FF2B5EF4-FFF2-40B4-BE49-F238E27FC236}">
                    <a16:creationId xmlns:a16="http://schemas.microsoft.com/office/drawing/2014/main" id="{5FFFB67C-3E95-CC4C-A770-35AB56ED6EDF}"/>
                  </a:ext>
                </a:extLst>
              </p:cNvPr>
              <p:cNvSpPr txBox="1"/>
              <p:nvPr/>
            </p:nvSpPr>
            <p:spPr>
              <a:xfrm>
                <a:off x="9209973" y="2453981"/>
                <a:ext cx="1857729" cy="954108"/>
              </a:xfrm>
              <a:prstGeom prst="rect">
                <a:avLst/>
              </a:prstGeom>
              <a:noFill/>
            </p:spPr>
            <p:txBody>
              <a:bodyPr wrap="square" rtlCol="0">
                <a:spAutoFit/>
              </a:bodyPr>
              <a:lstStyle/>
              <a:p>
                <a:pPr defTabSz="685800">
                  <a:lnSpc>
                    <a:spcPct val="90000"/>
                  </a:lnSpc>
                  <a:buClrTx/>
                  <a:defRPr/>
                </a:pPr>
                <a:r>
                  <a:rPr lang="en-US" sz="1500" kern="1200" dirty="0">
                    <a:solidFill>
                      <a:prstClr val="black"/>
                    </a:solidFill>
                    <a:latin typeface="Calibri" panose="020F0502020204030204"/>
                    <a:ea typeface="+mn-ea"/>
                    <a:cs typeface="+mn-cs"/>
                  </a:rPr>
                  <a:t># bytes sent in last RTT interval</a:t>
                </a:r>
              </a:p>
            </p:txBody>
          </p:sp>
        </p:grpSp>
      </p:grpSp>
      <p:sp>
        <p:nvSpPr>
          <p:cNvPr id="33" name="Slide Number Placeholder 2">
            <a:extLst>
              <a:ext uri="{FF2B5EF4-FFF2-40B4-BE49-F238E27FC236}">
                <a16:creationId xmlns:a16="http://schemas.microsoft.com/office/drawing/2014/main" id="{B15398F9-10A7-C54A-90AA-7094BBDF225A}"/>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129</a:t>
            </a:fld>
            <a:endParaRPr lang="en-US" dirty="0"/>
          </a:p>
        </p:txBody>
      </p:sp>
    </p:spTree>
    <p:extLst>
      <p:ext uri="{BB962C8B-B14F-4D97-AF65-F5344CB8AC3E}">
        <p14:creationId xmlns:p14="http://schemas.microsoft.com/office/powerpoint/2010/main" val="337408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dissolve">
                                      <p:cBhvr>
                                        <p:cTn id="7" dur="500"/>
                                        <p:tgtEl>
                                          <p:spTgt spid="24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06136" y="620486"/>
            <a:ext cx="8931728" cy="3554711"/>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a:solidFill>
                    <a:srgbClr val="000000"/>
                  </a:solidFill>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a:solidFill>
                    <a:srgbClr val="000000"/>
                  </a:solidFill>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2100">
                  <a:solidFill>
                    <a:srgbClr val="FF0000"/>
                  </a:solidFill>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310134" cy="364866"/>
            </a:xfrm>
            <a:prstGeom prst="rect">
              <a:avLst/>
            </a:prstGeom>
            <a:noFill/>
          </p:spPr>
          <p:txBody>
            <a:bodyPr wrap="none" rtlCol="0">
              <a:spAutoFit/>
            </a:bodyPr>
            <a:lstStyle/>
            <a:p>
              <a:pPr defTabSz="685800">
                <a:buClrTx/>
                <a:defRPr/>
              </a:pPr>
              <a:r>
                <a:rPr lang="en-US" sz="2100" kern="1200" dirty="0">
                  <a:solidFill>
                    <a:prstClr val="black"/>
                  </a:solidFill>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84271" cy="364866"/>
            </a:xfrm>
            <a:prstGeom prst="rect">
              <a:avLst/>
            </a:prstGeom>
            <a:noFill/>
          </p:spPr>
          <p:txBody>
            <a:bodyPr wrap="none" rtlCol="0">
              <a:spAutoFit/>
            </a:bodyPr>
            <a:lstStyle/>
            <a:p>
              <a:pPr defTabSz="685800">
                <a:buClrTx/>
                <a:defRPr/>
              </a:pPr>
              <a:r>
                <a:rPr lang="en-US" sz="2100" kern="1200" dirty="0">
                  <a:solidFill>
                    <a:prstClr val="black"/>
                  </a:solidFill>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3267440" y="3724250"/>
            <a:ext cx="2345531" cy="112395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defTabSz="685800" eaLnBrk="0" fontAlgn="base" hangingPunct="0">
              <a:spcBef>
                <a:spcPct val="0"/>
              </a:spcBef>
              <a:spcAft>
                <a:spcPct val="0"/>
              </a:spcAft>
              <a:buClrTx/>
              <a:defRPr/>
            </a:pPr>
            <a:endParaRPr lang="en-US" sz="2100" kern="1200">
              <a:latin typeface="Calibri"/>
              <a:ea typeface="ＭＳ Ｐゴシック" panose="020B0600070205080204" pitchFamily="34" charset="-128"/>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3708164" y="2006949"/>
            <a:ext cx="1645609" cy="130937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2403343" y="2246696"/>
            <a:ext cx="0" cy="1876748"/>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55BCE33F-AF9C-9244-A84E-ABFE39D35FDD}"/>
              </a:ext>
            </a:extLst>
          </p:cNvPr>
          <p:cNvGrpSpPr/>
          <p:nvPr/>
        </p:nvGrpSpPr>
        <p:grpSpPr>
          <a:xfrm>
            <a:off x="4143941" y="2012848"/>
            <a:ext cx="1055714" cy="520457"/>
            <a:chOff x="8593764" y="690692"/>
            <a:chExt cx="1407618" cy="693942"/>
          </a:xfrm>
        </p:grpSpPr>
        <p:sp>
          <p:nvSpPr>
            <p:cNvPr id="90" name="Rectangle 89">
              <a:extLst>
                <a:ext uri="{FF2B5EF4-FFF2-40B4-BE49-F238E27FC236}">
                  <a16:creationId xmlns:a16="http://schemas.microsoft.com/office/drawing/2014/main" id="{3181679B-461D-F54E-B35C-1F26F43C0389}"/>
                </a:ext>
              </a:extLst>
            </p:cNvPr>
            <p:cNvSpPr/>
            <p:nvPr/>
          </p:nvSpPr>
          <p:spPr>
            <a:xfrm>
              <a:off x="8597936" y="756182"/>
              <a:ext cx="1403446"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91" name="TextBox 90">
              <a:extLst>
                <a:ext uri="{FF2B5EF4-FFF2-40B4-BE49-F238E27FC236}">
                  <a16:creationId xmlns:a16="http://schemas.microsoft.com/office/drawing/2014/main" id="{3C8C24D3-DD36-2249-9CAB-AD499E2FCA24}"/>
                </a:ext>
              </a:extLst>
            </p:cNvPr>
            <p:cNvSpPr txBox="1"/>
            <p:nvPr/>
          </p:nvSpPr>
          <p:spPr>
            <a:xfrm>
              <a:off x="8893175" y="707527"/>
              <a:ext cx="1108206" cy="677107"/>
            </a:xfrm>
            <a:prstGeom prst="rect">
              <a:avLst/>
            </a:prstGeom>
            <a:noFill/>
          </p:spPr>
          <p:txBody>
            <a:bodyPr wrap="square" rtlCol="0">
              <a:spAutoFit/>
            </a:bodyPr>
            <a:lstStyle/>
            <a:p>
              <a:pPr defTabSz="685800">
                <a:buClrTx/>
                <a:defRPr/>
              </a:pPr>
              <a:r>
                <a:rPr lang="en-US" sz="1350" kern="1200" dirty="0">
                  <a:solidFill>
                    <a:prstClr val="black"/>
                  </a:solidFill>
                  <a:latin typeface="Calibri"/>
                  <a:ea typeface="+mn-ea"/>
                  <a:cs typeface="+mn-cs"/>
                </a:rPr>
                <a:t>HTTP msg</a:t>
              </a:r>
            </a:p>
          </p:txBody>
        </p:sp>
        <p:sp>
          <p:nvSpPr>
            <p:cNvPr id="92" name="TextBox 91">
              <a:extLst>
                <a:ext uri="{FF2B5EF4-FFF2-40B4-BE49-F238E27FC236}">
                  <a16:creationId xmlns:a16="http://schemas.microsoft.com/office/drawing/2014/main" id="{A5E8010F-AACF-1444-9E25-B05D5044AA5A}"/>
                </a:ext>
              </a:extLst>
            </p:cNvPr>
            <p:cNvSpPr txBox="1"/>
            <p:nvPr/>
          </p:nvSpPr>
          <p:spPr>
            <a:xfrm>
              <a:off x="8593764" y="690692"/>
              <a:ext cx="440720" cy="400109"/>
            </a:xfrm>
            <a:prstGeom prst="rect">
              <a:avLst/>
            </a:prstGeom>
            <a:noFill/>
          </p:spPr>
          <p:txBody>
            <a:bodyPr wrap="none" rtlCol="0">
              <a:spAutoFit/>
            </a:bodyPr>
            <a:lstStyle/>
            <a:p>
              <a:pPr defTabSz="685800">
                <a:buClrTx/>
                <a:defRPr/>
              </a:pPr>
              <a:r>
                <a:rPr lang="en-US" sz="1350" kern="1200" dirty="0" err="1">
                  <a:solidFill>
                    <a:prstClr val="black"/>
                  </a:solidFill>
                  <a:latin typeface="Calibri"/>
                  <a:ea typeface="+mn-ea"/>
                  <a:cs typeface="+mn-cs"/>
                </a:rPr>
                <a:t>H</a:t>
              </a:r>
              <a:r>
                <a:rPr lang="en-US" sz="1350" kern="1200" baseline="-25000" dirty="0" err="1">
                  <a:solidFill>
                    <a:prstClr val="black"/>
                  </a:solidFill>
                  <a:latin typeface="Calibri"/>
                  <a:ea typeface="+mn-ea"/>
                  <a:cs typeface="+mn-cs"/>
                </a:rPr>
                <a:t>t</a:t>
              </a:r>
              <a:endParaRPr lang="en-US" sz="1350" kern="1200" baseline="-25000" dirty="0">
                <a:solidFill>
                  <a:prstClr val="black"/>
                </a:solidFill>
                <a:latin typeface="Calibri"/>
                <a:ea typeface="+mn-ea"/>
                <a:cs typeface="+mn-cs"/>
              </a:endParaRPr>
            </a:p>
          </p:txBody>
        </p:sp>
      </p:grpSp>
      <p:grpSp>
        <p:nvGrpSpPr>
          <p:cNvPr id="93" name="Group 92">
            <a:extLst>
              <a:ext uri="{FF2B5EF4-FFF2-40B4-BE49-F238E27FC236}">
                <a16:creationId xmlns:a16="http://schemas.microsoft.com/office/drawing/2014/main" id="{7B18E3F3-40BD-0C49-8324-41152F4086DF}"/>
              </a:ext>
            </a:extLst>
          </p:cNvPr>
          <p:cNvGrpSpPr/>
          <p:nvPr/>
        </p:nvGrpSpPr>
        <p:grpSpPr>
          <a:xfrm>
            <a:off x="3954241" y="2359004"/>
            <a:ext cx="1238567" cy="522861"/>
            <a:chOff x="8349959" y="687487"/>
            <a:chExt cx="1651423" cy="697146"/>
          </a:xfrm>
        </p:grpSpPr>
        <p:sp>
          <p:nvSpPr>
            <p:cNvPr id="94" name="Rectangle 93">
              <a:extLst>
                <a:ext uri="{FF2B5EF4-FFF2-40B4-BE49-F238E27FC236}">
                  <a16:creationId xmlns:a16="http://schemas.microsoft.com/office/drawing/2014/main" id="{40BFCB17-7AF9-A04A-B142-3A8A74A0F13F}"/>
                </a:ext>
              </a:extLst>
            </p:cNvPr>
            <p:cNvSpPr/>
            <p:nvPr/>
          </p:nvSpPr>
          <p:spPr>
            <a:xfrm>
              <a:off x="8369532" y="756182"/>
              <a:ext cx="1631850"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95" name="TextBox 94">
              <a:extLst>
                <a:ext uri="{FF2B5EF4-FFF2-40B4-BE49-F238E27FC236}">
                  <a16:creationId xmlns:a16="http://schemas.microsoft.com/office/drawing/2014/main" id="{77480891-1114-0843-9D86-8F8D5F0BD098}"/>
                </a:ext>
              </a:extLst>
            </p:cNvPr>
            <p:cNvSpPr txBox="1"/>
            <p:nvPr/>
          </p:nvSpPr>
          <p:spPr>
            <a:xfrm>
              <a:off x="8893175" y="707526"/>
              <a:ext cx="1108206" cy="677107"/>
            </a:xfrm>
            <a:prstGeom prst="rect">
              <a:avLst/>
            </a:prstGeom>
            <a:noFill/>
          </p:spPr>
          <p:txBody>
            <a:bodyPr wrap="square" rtlCol="0">
              <a:spAutoFit/>
            </a:bodyPr>
            <a:lstStyle/>
            <a:p>
              <a:pPr defTabSz="685800">
                <a:buClrTx/>
                <a:defRPr/>
              </a:pPr>
              <a:r>
                <a:rPr lang="en-US" sz="1350" kern="1200" dirty="0">
                  <a:solidFill>
                    <a:prstClr val="black"/>
                  </a:solidFill>
                  <a:latin typeface="Calibri"/>
                  <a:ea typeface="+mn-ea"/>
                  <a:cs typeface="+mn-cs"/>
                </a:rPr>
                <a:t>HTTP msg</a:t>
              </a:r>
            </a:p>
          </p:txBody>
        </p:sp>
        <p:sp>
          <p:nvSpPr>
            <p:cNvPr id="96" name="TextBox 95">
              <a:extLst>
                <a:ext uri="{FF2B5EF4-FFF2-40B4-BE49-F238E27FC236}">
                  <a16:creationId xmlns:a16="http://schemas.microsoft.com/office/drawing/2014/main" id="{C180BA86-1AC2-8249-A8BF-24B0BD4B001D}"/>
                </a:ext>
              </a:extLst>
            </p:cNvPr>
            <p:cNvSpPr txBox="1"/>
            <p:nvPr/>
          </p:nvSpPr>
          <p:spPr>
            <a:xfrm>
              <a:off x="8593764" y="690692"/>
              <a:ext cx="440720" cy="400108"/>
            </a:xfrm>
            <a:prstGeom prst="rect">
              <a:avLst/>
            </a:prstGeom>
            <a:noFill/>
          </p:spPr>
          <p:txBody>
            <a:bodyPr wrap="none" rtlCol="0">
              <a:spAutoFit/>
            </a:bodyPr>
            <a:lstStyle/>
            <a:p>
              <a:pPr defTabSz="685800">
                <a:buClrTx/>
                <a:defRPr/>
              </a:pPr>
              <a:r>
                <a:rPr lang="en-US" sz="1350" kern="1200" dirty="0" err="1">
                  <a:solidFill>
                    <a:prstClr val="black"/>
                  </a:solidFill>
                  <a:latin typeface="Calibri"/>
                  <a:ea typeface="+mn-ea"/>
                  <a:cs typeface="+mn-cs"/>
                </a:rPr>
                <a:t>H</a:t>
              </a:r>
              <a:r>
                <a:rPr lang="en-US" sz="1350" kern="1200" baseline="-25000" dirty="0" err="1">
                  <a:solidFill>
                    <a:prstClr val="black"/>
                  </a:solidFill>
                  <a:latin typeface="Calibri"/>
                  <a:ea typeface="+mn-ea"/>
                  <a:cs typeface="+mn-cs"/>
                </a:rPr>
                <a:t>t</a:t>
              </a:r>
              <a:endParaRPr lang="en-US" sz="1350" kern="1200" baseline="-25000" dirty="0">
                <a:solidFill>
                  <a:prstClr val="black"/>
                </a:solidFill>
                <a:latin typeface="Calibri"/>
                <a:ea typeface="+mn-ea"/>
                <a:cs typeface="+mn-cs"/>
              </a:endParaRPr>
            </a:p>
          </p:txBody>
        </p:sp>
        <p:sp>
          <p:nvSpPr>
            <p:cNvPr id="97" name="TextBox 96">
              <a:extLst>
                <a:ext uri="{FF2B5EF4-FFF2-40B4-BE49-F238E27FC236}">
                  <a16:creationId xmlns:a16="http://schemas.microsoft.com/office/drawing/2014/main" id="{35880B3B-4ADE-F941-961B-5B939CD2E4D3}"/>
                </a:ext>
              </a:extLst>
            </p:cNvPr>
            <p:cNvSpPr txBox="1"/>
            <p:nvPr/>
          </p:nvSpPr>
          <p:spPr>
            <a:xfrm>
              <a:off x="8349959" y="687487"/>
              <a:ext cx="470643" cy="400108"/>
            </a:xfrm>
            <a:prstGeom prst="rect">
              <a:avLst/>
            </a:prstGeom>
            <a:noFill/>
          </p:spPr>
          <p:txBody>
            <a:bodyPr wrap="none" rtlCol="0">
              <a:spAutoFit/>
            </a:bodyPr>
            <a:lstStyle/>
            <a:p>
              <a:pPr defTabSz="685800">
                <a:buClrTx/>
                <a:defRPr/>
              </a:pPr>
              <a:r>
                <a:rPr lang="en-US" sz="1350" kern="1200" dirty="0" err="1">
                  <a:solidFill>
                    <a:prstClr val="black"/>
                  </a:solidFill>
                  <a:latin typeface="Calibri"/>
                  <a:ea typeface="+mn-ea"/>
                  <a:cs typeface="+mn-cs"/>
                </a:rPr>
                <a:t>H</a:t>
              </a:r>
              <a:r>
                <a:rPr lang="en-US" sz="1350" kern="1200" baseline="-25000" dirty="0" err="1">
                  <a:solidFill>
                    <a:prstClr val="black"/>
                  </a:solidFill>
                  <a:latin typeface="Calibri"/>
                  <a:ea typeface="+mn-ea"/>
                  <a:cs typeface="+mn-cs"/>
                </a:rPr>
                <a:t>n</a:t>
              </a:r>
              <a:endParaRPr lang="en-US" sz="1350" kern="1200" baseline="-25000" dirty="0">
                <a:solidFill>
                  <a:prstClr val="black"/>
                </a:solidFill>
                <a:latin typeface="Calibri"/>
                <a:ea typeface="+mn-ea"/>
                <a:cs typeface="+mn-cs"/>
              </a:endParaRPr>
            </a:p>
          </p:txBody>
        </p:sp>
      </p:grpSp>
      <p:sp>
        <p:nvSpPr>
          <p:cNvPr id="98" name="Rectangle 97">
            <a:extLst>
              <a:ext uri="{FF2B5EF4-FFF2-40B4-BE49-F238E27FC236}">
                <a16:creationId xmlns:a16="http://schemas.microsoft.com/office/drawing/2014/main" id="{4FFEBBBB-2623-A645-BE22-49AB28379D36}"/>
              </a:ext>
            </a:extLst>
          </p:cNvPr>
          <p:cNvSpPr/>
          <p:nvPr/>
        </p:nvSpPr>
        <p:spPr>
          <a:xfrm>
            <a:off x="4398169" y="1755016"/>
            <a:ext cx="797909" cy="1996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4364923" y="1718524"/>
            <a:ext cx="831155" cy="507831"/>
          </a:xfrm>
          <a:prstGeom prst="rect">
            <a:avLst/>
          </a:prstGeom>
          <a:noFill/>
        </p:spPr>
        <p:txBody>
          <a:bodyPr wrap="square" rtlCol="0">
            <a:spAutoFit/>
          </a:bodyPr>
          <a:lstStyle/>
          <a:p>
            <a:pPr defTabSz="685800">
              <a:buClrTx/>
              <a:defRPr/>
            </a:pPr>
            <a:r>
              <a:rPr lang="en-US" sz="1350" kern="1200" dirty="0">
                <a:solidFill>
                  <a:prstClr val="black"/>
                </a:solidFill>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5258548" y="1863104"/>
            <a:ext cx="0" cy="226034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2388430" y="4109005"/>
            <a:ext cx="2888802"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7E44E6E3-ED5F-EA46-A3F3-2FC71EED50CF}"/>
              </a:ext>
            </a:extLst>
          </p:cNvPr>
          <p:cNvSpPr/>
          <p:nvPr/>
        </p:nvSpPr>
        <p:spPr>
          <a:xfrm>
            <a:off x="4398169" y="1718524"/>
            <a:ext cx="797909" cy="2254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02" name="Rectangle 101">
            <a:extLst>
              <a:ext uri="{FF2B5EF4-FFF2-40B4-BE49-F238E27FC236}">
                <a16:creationId xmlns:a16="http://schemas.microsoft.com/office/drawing/2014/main" id="{33F974F9-F1CB-EB4F-9996-B0CAF21D948C}"/>
              </a:ext>
            </a:extLst>
          </p:cNvPr>
          <p:cNvSpPr/>
          <p:nvPr/>
        </p:nvSpPr>
        <p:spPr>
          <a:xfrm>
            <a:off x="4106216" y="2058389"/>
            <a:ext cx="1108539" cy="2132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03" name="Slide Number Placeholder 2">
            <a:extLst>
              <a:ext uri="{FF2B5EF4-FFF2-40B4-BE49-F238E27FC236}">
                <a16:creationId xmlns:a16="http://schemas.microsoft.com/office/drawing/2014/main" id="{763B7DCD-B52F-3E47-BEBE-99834B40354A}"/>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13</a:t>
            </a:fld>
            <a:endParaRPr lang="en-US" dirty="0"/>
          </a:p>
        </p:txBody>
      </p:sp>
    </p:spTree>
    <p:extLst>
      <p:ext uri="{BB962C8B-B14F-4D97-AF65-F5344CB8AC3E}">
        <p14:creationId xmlns:p14="http://schemas.microsoft.com/office/powerpoint/2010/main" val="26643578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70442" y="204107"/>
            <a:ext cx="8544983" cy="670967"/>
          </a:xfrm>
        </p:spPr>
        <p:txBody>
          <a:bodyPr>
            <a:normAutofit fontScale="90000"/>
          </a:bodyPr>
          <a:lstStyle/>
          <a:p>
            <a:r>
              <a:rPr lang="en-US" sz="3600" dirty="0"/>
              <a:t>Delay-based TCP </a:t>
            </a:r>
            <a:r>
              <a:rPr lang="en-US" dirty="0"/>
              <a:t>congestion control</a:t>
            </a:r>
          </a:p>
        </p:txBody>
      </p:sp>
      <p:sp>
        <p:nvSpPr>
          <p:cNvPr id="249" name="Rectangle 4">
            <a:extLst>
              <a:ext uri="{FF2B5EF4-FFF2-40B4-BE49-F238E27FC236}">
                <a16:creationId xmlns:a16="http://schemas.microsoft.com/office/drawing/2014/main" id="{985D8E1D-0F80-2441-BBBC-06CCE2583918}"/>
              </a:ext>
            </a:extLst>
          </p:cNvPr>
          <p:cNvSpPr txBox="1">
            <a:spLocks noChangeArrowheads="1"/>
          </p:cNvSpPr>
          <p:nvPr/>
        </p:nvSpPr>
        <p:spPr>
          <a:xfrm>
            <a:off x="430795" y="1210633"/>
            <a:ext cx="8541317" cy="1643063"/>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2906" indent="-211931" defTabSz="685800">
              <a:spcBef>
                <a:spcPts val="750"/>
              </a:spcBef>
              <a:buFont typeface="Wingdings" charset="2"/>
              <a:buChar char="§"/>
              <a:defRPr/>
            </a:pPr>
            <a:r>
              <a:rPr lang="en-US" sz="2100" dirty="0">
                <a:solidFill>
                  <a:prstClr val="black"/>
                </a:solidFill>
                <a:latin typeface="Calibri" panose="020F0502020204030204"/>
              </a:rPr>
              <a:t>congestion control without inducing/forcing loss</a:t>
            </a:r>
          </a:p>
          <a:p>
            <a:pPr marL="392906" indent="-211931" defTabSz="685800">
              <a:spcBef>
                <a:spcPts val="750"/>
              </a:spcBef>
              <a:buFont typeface="Wingdings" charset="2"/>
              <a:buChar char="§"/>
              <a:defRPr/>
            </a:pPr>
            <a:r>
              <a:rPr lang="en-US" sz="2100" dirty="0">
                <a:solidFill>
                  <a:prstClr val="black"/>
                </a:solidFill>
                <a:latin typeface="Calibri" panose="020F0502020204030204"/>
              </a:rPr>
              <a:t>maximizing throughout (“keeping the just pipe full… ”) while keeping delay low (“…but not fuller”)</a:t>
            </a:r>
          </a:p>
        </p:txBody>
      </p:sp>
      <p:sp>
        <p:nvSpPr>
          <p:cNvPr id="5" name="Rectangle 4">
            <a:extLst>
              <a:ext uri="{FF2B5EF4-FFF2-40B4-BE49-F238E27FC236}">
                <a16:creationId xmlns:a16="http://schemas.microsoft.com/office/drawing/2014/main" id="{F758D649-2F31-494F-B74A-CEF30A4B3B0E}"/>
              </a:ext>
            </a:extLst>
          </p:cNvPr>
          <p:cNvSpPr txBox="1">
            <a:spLocks noChangeArrowheads="1"/>
          </p:cNvSpPr>
          <p:nvPr/>
        </p:nvSpPr>
        <p:spPr>
          <a:xfrm>
            <a:off x="421270" y="2220283"/>
            <a:ext cx="8541317" cy="1643063"/>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2906" indent="-211931" defTabSz="685800">
              <a:spcBef>
                <a:spcPts val="750"/>
              </a:spcBef>
              <a:buFont typeface="Wingdings" charset="2"/>
              <a:buChar char="§"/>
              <a:defRPr/>
            </a:pPr>
            <a:r>
              <a:rPr lang="en-US" sz="2100" dirty="0">
                <a:solidFill>
                  <a:prstClr val="black"/>
                </a:solidFill>
                <a:latin typeface="Calibri" panose="020F0502020204030204"/>
              </a:rPr>
              <a:t>a number of deployed TCPs take a delay-based approach</a:t>
            </a:r>
          </a:p>
          <a:p>
            <a:pPr marL="650081" lvl="1" indent="-211931" defTabSz="685800">
              <a:spcBef>
                <a:spcPts val="375"/>
              </a:spcBef>
              <a:buFont typeface="Wingdings" charset="2"/>
              <a:buChar char="§"/>
              <a:defRPr/>
            </a:pPr>
            <a:r>
              <a:rPr lang="en-US" sz="2100" dirty="0">
                <a:solidFill>
                  <a:prstClr val="black"/>
                </a:solidFill>
                <a:latin typeface="Calibri" panose="020F0502020204030204"/>
              </a:rPr>
              <a:t>BBR</a:t>
            </a:r>
            <a:r>
              <a:rPr lang="en-US" sz="1800" dirty="0">
                <a:solidFill>
                  <a:prstClr val="black"/>
                </a:solidFill>
                <a:latin typeface="Calibri" panose="020F0502020204030204"/>
              </a:rPr>
              <a:t> deployed on Google’s (internal) backbone network</a:t>
            </a:r>
          </a:p>
        </p:txBody>
      </p:sp>
      <p:sp>
        <p:nvSpPr>
          <p:cNvPr id="6" name="Slide Number Placeholder 2">
            <a:extLst>
              <a:ext uri="{FF2B5EF4-FFF2-40B4-BE49-F238E27FC236}">
                <a16:creationId xmlns:a16="http://schemas.microsoft.com/office/drawing/2014/main" id="{5CA7437E-E0FF-0640-BE1C-5EF5D43C1DD1}"/>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130</a:t>
            </a:fld>
            <a:endParaRPr lang="en-US" dirty="0"/>
          </a:p>
        </p:txBody>
      </p:sp>
    </p:spTree>
    <p:extLst>
      <p:ext uri="{BB962C8B-B14F-4D97-AF65-F5344CB8AC3E}">
        <p14:creationId xmlns:p14="http://schemas.microsoft.com/office/powerpoint/2010/main" val="417127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6307814C-A578-6844-80F3-3EBEBD46801B}"/>
              </a:ext>
            </a:extLst>
          </p:cNvPr>
          <p:cNvGrpSpPr/>
          <p:nvPr/>
        </p:nvGrpSpPr>
        <p:grpSpPr>
          <a:xfrm>
            <a:off x="1687711" y="2898473"/>
            <a:ext cx="5768579" cy="1933844"/>
            <a:chOff x="2151063" y="3594045"/>
            <a:chExt cx="7691438" cy="2578459"/>
          </a:xfrm>
        </p:grpSpPr>
        <p:sp>
          <p:nvSpPr>
            <p:cNvPr id="234" name="Freeform 2">
              <a:extLst>
                <a:ext uri="{FF2B5EF4-FFF2-40B4-BE49-F238E27FC236}">
                  <a16:creationId xmlns:a16="http://schemas.microsoft.com/office/drawing/2014/main" id="{90AEE0A7-8DFE-E54C-9D65-202740436377}"/>
                </a:ext>
              </a:extLst>
            </p:cNvPr>
            <p:cNvSpPr>
              <a:spLocks/>
            </p:cNvSpPr>
            <p:nvPr/>
          </p:nvSpPr>
          <p:spPr bwMode="auto">
            <a:xfrm>
              <a:off x="4129957" y="4691367"/>
              <a:ext cx="2849563" cy="1481137"/>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a:noFill/>
            </a:ln>
          </p:spPr>
          <p:txBody>
            <a:bodyPr wrap="none" anchor="ct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235" name="Group 234">
              <a:extLst>
                <a:ext uri="{FF2B5EF4-FFF2-40B4-BE49-F238E27FC236}">
                  <a16:creationId xmlns:a16="http://schemas.microsoft.com/office/drawing/2014/main" id="{DE5C1FE8-8C99-9941-8BE3-939EFFCAAAB0}"/>
                </a:ext>
              </a:extLst>
            </p:cNvPr>
            <p:cNvGrpSpPr/>
            <p:nvPr/>
          </p:nvGrpSpPr>
          <p:grpSpPr>
            <a:xfrm>
              <a:off x="5035264" y="5554092"/>
              <a:ext cx="496248" cy="260542"/>
              <a:chOff x="7141236" y="6068702"/>
              <a:chExt cx="496248" cy="260542"/>
            </a:xfrm>
          </p:grpSpPr>
          <p:sp>
            <p:nvSpPr>
              <p:cNvPr id="397" name="Freeform 396">
                <a:extLst>
                  <a:ext uri="{FF2B5EF4-FFF2-40B4-BE49-F238E27FC236}">
                    <a16:creationId xmlns:a16="http://schemas.microsoft.com/office/drawing/2014/main" id="{39D330E3-C044-054C-869F-09C6BD03FF36}"/>
                  </a:ext>
                </a:extLst>
              </p:cNvPr>
              <p:cNvSpPr/>
              <p:nvPr/>
            </p:nvSpPr>
            <p:spPr>
              <a:xfrm>
                <a:off x="7141236" y="6158887"/>
                <a:ext cx="496248" cy="170357"/>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E40000"/>
                  </a:gs>
                  <a:gs pos="21000">
                    <a:schemeClr val="bg1"/>
                  </a:gs>
                  <a:gs pos="51000">
                    <a:srgbClr val="ED356A"/>
                  </a:gs>
                  <a:gs pos="100000">
                    <a:srgbClr val="E40000"/>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398" name="Oval 397">
                <a:extLst>
                  <a:ext uri="{FF2B5EF4-FFF2-40B4-BE49-F238E27FC236}">
                    <a16:creationId xmlns:a16="http://schemas.microsoft.com/office/drawing/2014/main" id="{34A677DD-14B8-B54F-8E7D-FB60B9C560A6}"/>
                  </a:ext>
                </a:extLst>
              </p:cNvPr>
              <p:cNvSpPr/>
              <p:nvPr/>
            </p:nvSpPr>
            <p:spPr>
              <a:xfrm>
                <a:off x="7141522" y="6068702"/>
                <a:ext cx="495647" cy="168664"/>
              </a:xfrm>
              <a:prstGeom prst="ellipse">
                <a:avLst/>
              </a:prstGeom>
              <a:solidFill>
                <a:srgbClr val="FA376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399" name="Group 398">
                <a:extLst>
                  <a:ext uri="{FF2B5EF4-FFF2-40B4-BE49-F238E27FC236}">
                    <a16:creationId xmlns:a16="http://schemas.microsoft.com/office/drawing/2014/main" id="{4E85C207-060D-3D49-8660-980FC224A927}"/>
                  </a:ext>
                </a:extLst>
              </p:cNvPr>
              <p:cNvGrpSpPr/>
              <p:nvPr/>
            </p:nvGrpSpPr>
            <p:grpSpPr>
              <a:xfrm>
                <a:off x="7214834" y="6090139"/>
                <a:ext cx="348960" cy="123931"/>
                <a:chOff x="7786941" y="2884917"/>
                <a:chExt cx="897649" cy="353919"/>
              </a:xfrm>
            </p:grpSpPr>
            <p:sp>
              <p:nvSpPr>
                <p:cNvPr id="400" name="Freeform 399">
                  <a:extLst>
                    <a:ext uri="{FF2B5EF4-FFF2-40B4-BE49-F238E27FC236}">
                      <a16:creationId xmlns:a16="http://schemas.microsoft.com/office/drawing/2014/main" id="{5219831F-5533-2C48-AC8A-F1612725666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01" name="Freeform 400">
                  <a:extLst>
                    <a:ext uri="{FF2B5EF4-FFF2-40B4-BE49-F238E27FC236}">
                      <a16:creationId xmlns:a16="http://schemas.microsoft.com/office/drawing/2014/main" id="{3FA22E6E-25E2-8444-A94B-B9F8F9AED72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02" name="Freeform 401">
                  <a:extLst>
                    <a:ext uri="{FF2B5EF4-FFF2-40B4-BE49-F238E27FC236}">
                      <a16:creationId xmlns:a16="http://schemas.microsoft.com/office/drawing/2014/main" id="{F7747A7C-8EA9-6C48-8F13-A0694FF961E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03" name="Freeform 402">
                  <a:extLst>
                    <a:ext uri="{FF2B5EF4-FFF2-40B4-BE49-F238E27FC236}">
                      <a16:creationId xmlns:a16="http://schemas.microsoft.com/office/drawing/2014/main" id="{AE551E9F-7776-7F4E-AA8D-EB09AE1181A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236" name="Group 235">
              <a:extLst>
                <a:ext uri="{FF2B5EF4-FFF2-40B4-BE49-F238E27FC236}">
                  <a16:creationId xmlns:a16="http://schemas.microsoft.com/office/drawing/2014/main" id="{6E5418A9-37BD-EC47-B574-97E826D7250C}"/>
                </a:ext>
              </a:extLst>
            </p:cNvPr>
            <p:cNvGrpSpPr/>
            <p:nvPr/>
          </p:nvGrpSpPr>
          <p:grpSpPr>
            <a:xfrm>
              <a:off x="6131364" y="5156690"/>
              <a:ext cx="496248" cy="260542"/>
              <a:chOff x="7493876" y="2774731"/>
              <a:chExt cx="1481958" cy="894622"/>
            </a:xfrm>
          </p:grpSpPr>
          <p:sp>
            <p:nvSpPr>
              <p:cNvPr id="390" name="Freeform 389">
                <a:extLst>
                  <a:ext uri="{FF2B5EF4-FFF2-40B4-BE49-F238E27FC236}">
                    <a16:creationId xmlns:a16="http://schemas.microsoft.com/office/drawing/2014/main" id="{F5B5A25A-2C95-5B4C-8FB7-F605783EFA4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391" name="Oval 390">
                <a:extLst>
                  <a:ext uri="{FF2B5EF4-FFF2-40B4-BE49-F238E27FC236}">
                    <a16:creationId xmlns:a16="http://schemas.microsoft.com/office/drawing/2014/main" id="{2CA4169C-067D-4A49-A081-369DAD0C224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392" name="Group 391">
                <a:extLst>
                  <a:ext uri="{FF2B5EF4-FFF2-40B4-BE49-F238E27FC236}">
                    <a16:creationId xmlns:a16="http://schemas.microsoft.com/office/drawing/2014/main" id="{50519048-C46F-D546-9050-61CEAF77017E}"/>
                  </a:ext>
                </a:extLst>
              </p:cNvPr>
              <p:cNvGrpSpPr/>
              <p:nvPr/>
            </p:nvGrpSpPr>
            <p:grpSpPr>
              <a:xfrm>
                <a:off x="7713663" y="2848339"/>
                <a:ext cx="1042107" cy="425543"/>
                <a:chOff x="7786941" y="2884917"/>
                <a:chExt cx="897649" cy="353919"/>
              </a:xfrm>
            </p:grpSpPr>
            <p:sp>
              <p:nvSpPr>
                <p:cNvPr id="393" name="Freeform 392">
                  <a:extLst>
                    <a:ext uri="{FF2B5EF4-FFF2-40B4-BE49-F238E27FC236}">
                      <a16:creationId xmlns:a16="http://schemas.microsoft.com/office/drawing/2014/main" id="{49DCBD6C-E987-154F-AD91-DB2A356012F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94" name="Freeform 393">
                  <a:extLst>
                    <a:ext uri="{FF2B5EF4-FFF2-40B4-BE49-F238E27FC236}">
                      <a16:creationId xmlns:a16="http://schemas.microsoft.com/office/drawing/2014/main" id="{14404909-E9A6-8C4B-9B51-D2EE4A4B84F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95" name="Freeform 394">
                  <a:extLst>
                    <a:ext uri="{FF2B5EF4-FFF2-40B4-BE49-F238E27FC236}">
                      <a16:creationId xmlns:a16="http://schemas.microsoft.com/office/drawing/2014/main" id="{292519AF-5EB3-DF4F-982E-EC0AA7D01C2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96" name="Freeform 395">
                  <a:extLst>
                    <a:ext uri="{FF2B5EF4-FFF2-40B4-BE49-F238E27FC236}">
                      <a16:creationId xmlns:a16="http://schemas.microsoft.com/office/drawing/2014/main" id="{EB30AB85-DF1C-CD4E-AD52-9098D09C7CE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237" name="Group 236">
              <a:extLst>
                <a:ext uri="{FF2B5EF4-FFF2-40B4-BE49-F238E27FC236}">
                  <a16:creationId xmlns:a16="http://schemas.microsoft.com/office/drawing/2014/main" id="{98728E54-1D17-4D45-A363-F346E81E05F7}"/>
                </a:ext>
              </a:extLst>
            </p:cNvPr>
            <p:cNvGrpSpPr/>
            <p:nvPr/>
          </p:nvGrpSpPr>
          <p:grpSpPr>
            <a:xfrm>
              <a:off x="5122533" y="4861037"/>
              <a:ext cx="496248" cy="260542"/>
              <a:chOff x="7493876" y="2774731"/>
              <a:chExt cx="1481958" cy="894622"/>
            </a:xfrm>
          </p:grpSpPr>
          <p:sp>
            <p:nvSpPr>
              <p:cNvPr id="383" name="Freeform 382">
                <a:extLst>
                  <a:ext uri="{FF2B5EF4-FFF2-40B4-BE49-F238E27FC236}">
                    <a16:creationId xmlns:a16="http://schemas.microsoft.com/office/drawing/2014/main" id="{CE4775B1-C508-CF42-AEA5-07A2A815F68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384" name="Oval 383">
                <a:extLst>
                  <a:ext uri="{FF2B5EF4-FFF2-40B4-BE49-F238E27FC236}">
                    <a16:creationId xmlns:a16="http://schemas.microsoft.com/office/drawing/2014/main" id="{92C69B4D-7678-184E-A724-7AD76CCE85E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385" name="Group 384">
                <a:extLst>
                  <a:ext uri="{FF2B5EF4-FFF2-40B4-BE49-F238E27FC236}">
                    <a16:creationId xmlns:a16="http://schemas.microsoft.com/office/drawing/2014/main" id="{0E43C550-6DB2-3343-9C12-122696B8D873}"/>
                  </a:ext>
                </a:extLst>
              </p:cNvPr>
              <p:cNvGrpSpPr/>
              <p:nvPr/>
            </p:nvGrpSpPr>
            <p:grpSpPr>
              <a:xfrm>
                <a:off x="7713663" y="2848339"/>
                <a:ext cx="1042107" cy="425543"/>
                <a:chOff x="7786941" y="2884917"/>
                <a:chExt cx="897649" cy="353919"/>
              </a:xfrm>
            </p:grpSpPr>
            <p:sp>
              <p:nvSpPr>
                <p:cNvPr id="386" name="Freeform 385">
                  <a:extLst>
                    <a:ext uri="{FF2B5EF4-FFF2-40B4-BE49-F238E27FC236}">
                      <a16:creationId xmlns:a16="http://schemas.microsoft.com/office/drawing/2014/main" id="{1D2E27C1-1C8A-FE4C-9AED-47BBDC59C58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87" name="Freeform 386">
                  <a:extLst>
                    <a:ext uri="{FF2B5EF4-FFF2-40B4-BE49-F238E27FC236}">
                      <a16:creationId xmlns:a16="http://schemas.microsoft.com/office/drawing/2014/main" id="{4EEDA6B4-A3DC-D842-8F1F-A5E715D2B79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88" name="Freeform 387">
                  <a:extLst>
                    <a:ext uri="{FF2B5EF4-FFF2-40B4-BE49-F238E27FC236}">
                      <a16:creationId xmlns:a16="http://schemas.microsoft.com/office/drawing/2014/main" id="{ED38D75D-6112-D540-88E9-E2A095CC44F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89" name="Freeform 388">
                  <a:extLst>
                    <a:ext uri="{FF2B5EF4-FFF2-40B4-BE49-F238E27FC236}">
                      <a16:creationId xmlns:a16="http://schemas.microsoft.com/office/drawing/2014/main" id="{33E74EAF-39D5-314C-B4A9-A9073DB5D35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238" name="Group 237">
              <a:extLst>
                <a:ext uri="{FF2B5EF4-FFF2-40B4-BE49-F238E27FC236}">
                  <a16:creationId xmlns:a16="http://schemas.microsoft.com/office/drawing/2014/main" id="{F485FA0C-AC91-3E4D-AA1D-2D248BAC624D}"/>
                </a:ext>
              </a:extLst>
            </p:cNvPr>
            <p:cNvGrpSpPr/>
            <p:nvPr/>
          </p:nvGrpSpPr>
          <p:grpSpPr>
            <a:xfrm>
              <a:off x="4450588" y="5823254"/>
              <a:ext cx="496248" cy="260542"/>
              <a:chOff x="7493876" y="2774731"/>
              <a:chExt cx="1481958" cy="894622"/>
            </a:xfrm>
          </p:grpSpPr>
          <p:sp>
            <p:nvSpPr>
              <p:cNvPr id="376" name="Freeform 375">
                <a:extLst>
                  <a:ext uri="{FF2B5EF4-FFF2-40B4-BE49-F238E27FC236}">
                    <a16:creationId xmlns:a16="http://schemas.microsoft.com/office/drawing/2014/main" id="{237EDD32-5C1C-FD4C-8E41-6323EE48F96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377" name="Oval 376">
                <a:extLst>
                  <a:ext uri="{FF2B5EF4-FFF2-40B4-BE49-F238E27FC236}">
                    <a16:creationId xmlns:a16="http://schemas.microsoft.com/office/drawing/2014/main" id="{3AA2CC76-F113-C14C-984F-346FA0D1B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378" name="Group 377">
                <a:extLst>
                  <a:ext uri="{FF2B5EF4-FFF2-40B4-BE49-F238E27FC236}">
                    <a16:creationId xmlns:a16="http://schemas.microsoft.com/office/drawing/2014/main" id="{7E39A53A-6A4C-9447-8041-9F0D2A00ED0E}"/>
                  </a:ext>
                </a:extLst>
              </p:cNvPr>
              <p:cNvGrpSpPr/>
              <p:nvPr/>
            </p:nvGrpSpPr>
            <p:grpSpPr>
              <a:xfrm>
                <a:off x="7713663" y="2848339"/>
                <a:ext cx="1042107" cy="425543"/>
                <a:chOff x="7786941" y="2884917"/>
                <a:chExt cx="897649" cy="353919"/>
              </a:xfrm>
            </p:grpSpPr>
            <p:sp>
              <p:nvSpPr>
                <p:cNvPr id="379" name="Freeform 378">
                  <a:extLst>
                    <a:ext uri="{FF2B5EF4-FFF2-40B4-BE49-F238E27FC236}">
                      <a16:creationId xmlns:a16="http://schemas.microsoft.com/office/drawing/2014/main" id="{FD65F441-AFFF-784A-9E7E-A12401A5055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80" name="Freeform 379">
                  <a:extLst>
                    <a:ext uri="{FF2B5EF4-FFF2-40B4-BE49-F238E27FC236}">
                      <a16:creationId xmlns:a16="http://schemas.microsoft.com/office/drawing/2014/main" id="{BDC2E7FE-33B7-6444-B08B-904F22DE214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81" name="Freeform 380">
                  <a:extLst>
                    <a:ext uri="{FF2B5EF4-FFF2-40B4-BE49-F238E27FC236}">
                      <a16:creationId xmlns:a16="http://schemas.microsoft.com/office/drawing/2014/main" id="{41F78A03-BAD1-9143-B9CC-1AB179094EB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82" name="Freeform 381">
                  <a:extLst>
                    <a:ext uri="{FF2B5EF4-FFF2-40B4-BE49-F238E27FC236}">
                      <a16:creationId xmlns:a16="http://schemas.microsoft.com/office/drawing/2014/main" id="{64595B59-938C-5946-9606-2F6D25849D5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239" name="Group 238">
              <a:extLst>
                <a:ext uri="{FF2B5EF4-FFF2-40B4-BE49-F238E27FC236}">
                  <a16:creationId xmlns:a16="http://schemas.microsoft.com/office/drawing/2014/main" id="{9DABF91B-74EC-F349-B2CC-4C1F22F9D513}"/>
                </a:ext>
              </a:extLst>
            </p:cNvPr>
            <p:cNvGrpSpPr/>
            <p:nvPr/>
          </p:nvGrpSpPr>
          <p:grpSpPr>
            <a:xfrm>
              <a:off x="4094463" y="5164346"/>
              <a:ext cx="496248" cy="260542"/>
              <a:chOff x="7493876" y="2774731"/>
              <a:chExt cx="1481958" cy="894622"/>
            </a:xfrm>
          </p:grpSpPr>
          <p:sp>
            <p:nvSpPr>
              <p:cNvPr id="369" name="Freeform 368">
                <a:extLst>
                  <a:ext uri="{FF2B5EF4-FFF2-40B4-BE49-F238E27FC236}">
                    <a16:creationId xmlns:a16="http://schemas.microsoft.com/office/drawing/2014/main" id="{BDEA1EA3-F38A-6B4E-B686-E5B780B4664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370" name="Oval 369">
                <a:extLst>
                  <a:ext uri="{FF2B5EF4-FFF2-40B4-BE49-F238E27FC236}">
                    <a16:creationId xmlns:a16="http://schemas.microsoft.com/office/drawing/2014/main" id="{40277417-D775-4543-81D3-CBD8429CBC9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371" name="Group 370">
                <a:extLst>
                  <a:ext uri="{FF2B5EF4-FFF2-40B4-BE49-F238E27FC236}">
                    <a16:creationId xmlns:a16="http://schemas.microsoft.com/office/drawing/2014/main" id="{12C08043-1778-D344-B495-58F751C8DA7E}"/>
                  </a:ext>
                </a:extLst>
              </p:cNvPr>
              <p:cNvGrpSpPr/>
              <p:nvPr/>
            </p:nvGrpSpPr>
            <p:grpSpPr>
              <a:xfrm>
                <a:off x="7713663" y="2848339"/>
                <a:ext cx="1042107" cy="425543"/>
                <a:chOff x="7786941" y="2884917"/>
                <a:chExt cx="897649" cy="353919"/>
              </a:xfrm>
            </p:grpSpPr>
            <p:sp>
              <p:nvSpPr>
                <p:cNvPr id="372" name="Freeform 371">
                  <a:extLst>
                    <a:ext uri="{FF2B5EF4-FFF2-40B4-BE49-F238E27FC236}">
                      <a16:creationId xmlns:a16="http://schemas.microsoft.com/office/drawing/2014/main" id="{AF8DCC46-AFF6-0D40-AA78-E93A5D6A57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73" name="Freeform 372">
                  <a:extLst>
                    <a:ext uri="{FF2B5EF4-FFF2-40B4-BE49-F238E27FC236}">
                      <a16:creationId xmlns:a16="http://schemas.microsoft.com/office/drawing/2014/main" id="{42D06E2B-58AF-804D-B3AC-A51B2995006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74" name="Freeform 373">
                  <a:extLst>
                    <a:ext uri="{FF2B5EF4-FFF2-40B4-BE49-F238E27FC236}">
                      <a16:creationId xmlns:a16="http://schemas.microsoft.com/office/drawing/2014/main" id="{C85306DF-5055-4A49-A2D5-B311428D9DA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75" name="Freeform 374">
                  <a:extLst>
                    <a:ext uri="{FF2B5EF4-FFF2-40B4-BE49-F238E27FC236}">
                      <a16:creationId xmlns:a16="http://schemas.microsoft.com/office/drawing/2014/main" id="{6886B3FF-5963-1C43-9ED1-FAFD9E75F4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sp>
          <p:nvSpPr>
            <p:cNvPr id="240" name="Text Box 8">
              <a:extLst>
                <a:ext uri="{FF2B5EF4-FFF2-40B4-BE49-F238E27FC236}">
                  <a16:creationId xmlns:a16="http://schemas.microsoft.com/office/drawing/2014/main" id="{CA617F7E-E61C-4A43-A504-B5C466B5B3B7}"/>
                </a:ext>
              </a:extLst>
            </p:cNvPr>
            <p:cNvSpPr txBox="1">
              <a:spLocks noChangeArrowheads="1"/>
            </p:cNvSpPr>
            <p:nvPr/>
          </p:nvSpPr>
          <p:spPr bwMode="auto">
            <a:xfrm>
              <a:off x="2945207" y="3594045"/>
              <a:ext cx="8596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200" i="1" kern="1200">
                  <a:solidFill>
                    <a:srgbClr val="000099"/>
                  </a:solidFill>
                  <a:latin typeface="Arial" panose="020B0604020202020204" pitchFamily="34" charset="0"/>
                  <a:cs typeface="+mn-cs"/>
                </a:rPr>
                <a:t>source</a:t>
              </a:r>
              <a:endParaRPr lang="en-US" altLang="en-US" sz="1500" i="1" kern="1200">
                <a:solidFill>
                  <a:srgbClr val="000099"/>
                </a:solidFill>
                <a:latin typeface="Arial" panose="020B0604020202020204" pitchFamily="34" charset="0"/>
                <a:cs typeface="+mn-cs"/>
              </a:endParaRPr>
            </a:p>
          </p:txBody>
        </p:sp>
        <p:sp>
          <p:nvSpPr>
            <p:cNvPr id="241" name="Freeform 10">
              <a:extLst>
                <a:ext uri="{FF2B5EF4-FFF2-40B4-BE49-F238E27FC236}">
                  <a16:creationId xmlns:a16="http://schemas.microsoft.com/office/drawing/2014/main" id="{0F2A6D6D-FD54-8441-8EE4-93E3032F7331}"/>
                </a:ext>
              </a:extLst>
            </p:cNvPr>
            <p:cNvSpPr>
              <a:spLocks/>
            </p:cNvSpPr>
            <p:nvPr/>
          </p:nvSpPr>
          <p:spPr bwMode="auto">
            <a:xfrm flipH="1">
              <a:off x="2481263" y="3925832"/>
              <a:ext cx="326408" cy="1262816"/>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13" h="10000">
                  <a:moveTo>
                    <a:pt x="11726" y="4661"/>
                  </a:moveTo>
                  <a:lnTo>
                    <a:pt x="0" y="0"/>
                  </a:lnTo>
                  <a:lnTo>
                    <a:pt x="0" y="10000"/>
                  </a:lnTo>
                  <a:lnTo>
                    <a:pt x="12213" y="6473"/>
                  </a:lnTo>
                  <a:lnTo>
                    <a:pt x="11726"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42" name="Rectangle 23">
              <a:extLst>
                <a:ext uri="{FF2B5EF4-FFF2-40B4-BE49-F238E27FC236}">
                  <a16:creationId xmlns:a16="http://schemas.microsoft.com/office/drawing/2014/main" id="{DC6E8990-AF84-814A-9D80-6AD45A37499C}"/>
                </a:ext>
              </a:extLst>
            </p:cNvPr>
            <p:cNvSpPr>
              <a:spLocks noChangeArrowheads="1"/>
            </p:cNvSpPr>
            <p:nvPr/>
          </p:nvSpPr>
          <p:spPr bwMode="auto">
            <a:xfrm>
              <a:off x="2854326" y="3909956"/>
              <a:ext cx="1062368" cy="12906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243" name="Rectangle 24">
              <a:extLst>
                <a:ext uri="{FF2B5EF4-FFF2-40B4-BE49-F238E27FC236}">
                  <a16:creationId xmlns:a16="http://schemas.microsoft.com/office/drawing/2014/main" id="{95E55C84-C49E-3943-9F63-9BEC1F22570E}"/>
                </a:ext>
              </a:extLst>
            </p:cNvPr>
            <p:cNvSpPr>
              <a:spLocks noChangeArrowheads="1"/>
            </p:cNvSpPr>
            <p:nvPr/>
          </p:nvSpPr>
          <p:spPr bwMode="auto">
            <a:xfrm>
              <a:off x="2814638" y="3949645"/>
              <a:ext cx="1066800" cy="1231900"/>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244" name="Line 25">
              <a:extLst>
                <a:ext uri="{FF2B5EF4-FFF2-40B4-BE49-F238E27FC236}">
                  <a16:creationId xmlns:a16="http://schemas.microsoft.com/office/drawing/2014/main" id="{CCF93ADE-A301-C143-8C67-E051B1982D1A}"/>
                </a:ext>
              </a:extLst>
            </p:cNvPr>
            <p:cNvSpPr>
              <a:spLocks noChangeShapeType="1"/>
            </p:cNvSpPr>
            <p:nvPr/>
          </p:nvSpPr>
          <p:spPr bwMode="auto">
            <a:xfrm>
              <a:off x="2814638" y="4227457"/>
              <a:ext cx="1058862"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45" name="Text Box 26">
              <a:extLst>
                <a:ext uri="{FF2B5EF4-FFF2-40B4-BE49-F238E27FC236}">
                  <a16:creationId xmlns:a16="http://schemas.microsoft.com/office/drawing/2014/main" id="{42EB455E-53D5-394F-8D6D-3CD680F09514}"/>
                </a:ext>
              </a:extLst>
            </p:cNvPr>
            <p:cNvSpPr txBox="1">
              <a:spLocks noChangeArrowheads="1"/>
            </p:cNvSpPr>
            <p:nvPr/>
          </p:nvSpPr>
          <p:spPr bwMode="auto">
            <a:xfrm>
              <a:off x="2773604" y="3957054"/>
              <a:ext cx="1104900" cy="12896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application</a:t>
              </a:r>
            </a:p>
            <a:p>
              <a:pPr algn="ctr" defTabSz="685800" eaLnBrk="0" fontAlgn="base" hangingPunct="0">
                <a:lnSpc>
                  <a:spcPct val="110000"/>
                </a:lnSpc>
                <a:spcBef>
                  <a:spcPct val="0"/>
                </a:spcBef>
                <a:spcAft>
                  <a:spcPct val="0"/>
                </a:spcAft>
                <a:buClrTx/>
                <a:defRPr/>
              </a:pPr>
              <a:r>
                <a:rPr lang="en-US" sz="1050" b="1" dirty="0">
                  <a:solidFill>
                    <a:srgbClr val="0000A3"/>
                  </a:solidFill>
                </a:rPr>
                <a:t>TCP</a:t>
              </a:r>
            </a:p>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network</a:t>
              </a:r>
            </a:p>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link</a:t>
              </a:r>
            </a:p>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physical</a:t>
              </a:r>
            </a:p>
          </p:txBody>
        </p:sp>
        <p:grpSp>
          <p:nvGrpSpPr>
            <p:cNvPr id="246" name="Group 190">
              <a:extLst>
                <a:ext uri="{FF2B5EF4-FFF2-40B4-BE49-F238E27FC236}">
                  <a16:creationId xmlns:a16="http://schemas.microsoft.com/office/drawing/2014/main" id="{8BA07847-1FE2-924D-A5E8-177866F607CF}"/>
                </a:ext>
              </a:extLst>
            </p:cNvPr>
            <p:cNvGrpSpPr>
              <a:grpSpLocks/>
            </p:cNvGrpSpPr>
            <p:nvPr/>
          </p:nvGrpSpPr>
          <p:grpSpPr bwMode="auto">
            <a:xfrm flipH="1">
              <a:off x="2151063" y="4424307"/>
              <a:ext cx="673100" cy="701675"/>
              <a:chOff x="-44" y="1473"/>
              <a:chExt cx="981" cy="1105"/>
            </a:xfrm>
          </p:grpSpPr>
          <p:pic>
            <p:nvPicPr>
              <p:cNvPr id="367" name="Picture 191" descr="desktop_computer_stylized_medium">
                <a:extLst>
                  <a:ext uri="{FF2B5EF4-FFF2-40B4-BE49-F238E27FC236}">
                    <a16:creationId xmlns:a16="http://schemas.microsoft.com/office/drawing/2014/main" id="{D956BEE7-202E-E34B-AB91-3BD63A623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192">
                <a:extLst>
                  <a:ext uri="{FF2B5EF4-FFF2-40B4-BE49-F238E27FC236}">
                    <a16:creationId xmlns:a16="http://schemas.microsoft.com/office/drawing/2014/main" id="{F17D9F48-C0E3-0D40-9073-0128DAB7053E}"/>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247" name="Line 25">
              <a:extLst>
                <a:ext uri="{FF2B5EF4-FFF2-40B4-BE49-F238E27FC236}">
                  <a16:creationId xmlns:a16="http://schemas.microsoft.com/office/drawing/2014/main" id="{74193E7E-ABF4-AB48-B6B3-AD7103E05A80}"/>
                </a:ext>
              </a:extLst>
            </p:cNvPr>
            <p:cNvSpPr>
              <a:spLocks noChangeShapeType="1"/>
            </p:cNvSpPr>
            <p:nvPr/>
          </p:nvSpPr>
          <p:spPr bwMode="auto">
            <a:xfrm>
              <a:off x="2819400" y="4456057"/>
              <a:ext cx="1058863"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48" name="Line 25">
              <a:extLst>
                <a:ext uri="{FF2B5EF4-FFF2-40B4-BE49-F238E27FC236}">
                  <a16:creationId xmlns:a16="http://schemas.microsoft.com/office/drawing/2014/main" id="{CB00E451-A7AE-EE4F-8835-AF9F763069D9}"/>
                </a:ext>
              </a:extLst>
            </p:cNvPr>
            <p:cNvSpPr>
              <a:spLocks noChangeShapeType="1"/>
            </p:cNvSpPr>
            <p:nvPr/>
          </p:nvSpPr>
          <p:spPr bwMode="auto">
            <a:xfrm>
              <a:off x="2824163" y="4684657"/>
              <a:ext cx="1058862"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49" name="Line 25">
              <a:extLst>
                <a:ext uri="{FF2B5EF4-FFF2-40B4-BE49-F238E27FC236}">
                  <a16:creationId xmlns:a16="http://schemas.microsoft.com/office/drawing/2014/main" id="{9325FC7F-231E-2049-993E-53047EAC0AA3}"/>
                </a:ext>
              </a:extLst>
            </p:cNvPr>
            <p:cNvSpPr>
              <a:spLocks noChangeShapeType="1"/>
            </p:cNvSpPr>
            <p:nvPr/>
          </p:nvSpPr>
          <p:spPr bwMode="auto">
            <a:xfrm>
              <a:off x="2827338" y="4924370"/>
              <a:ext cx="1060450"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250" name="Group 3">
              <a:extLst>
                <a:ext uri="{FF2B5EF4-FFF2-40B4-BE49-F238E27FC236}">
                  <a16:creationId xmlns:a16="http://schemas.microsoft.com/office/drawing/2014/main" id="{91CBB0DC-066D-D545-9A42-554B9369F9E7}"/>
                </a:ext>
              </a:extLst>
            </p:cNvPr>
            <p:cNvGrpSpPr>
              <a:grpSpLocks/>
            </p:cNvGrpSpPr>
            <p:nvPr/>
          </p:nvGrpSpPr>
          <p:grpSpPr bwMode="auto">
            <a:xfrm>
              <a:off x="7791153" y="3673978"/>
              <a:ext cx="2051348" cy="1635196"/>
              <a:chOff x="4879281" y="4007261"/>
              <a:chExt cx="2050287" cy="1634446"/>
            </a:xfrm>
          </p:grpSpPr>
          <p:sp>
            <p:nvSpPr>
              <p:cNvPr id="267" name="Text Box 54">
                <a:extLst>
                  <a:ext uri="{FF2B5EF4-FFF2-40B4-BE49-F238E27FC236}">
                    <a16:creationId xmlns:a16="http://schemas.microsoft.com/office/drawing/2014/main" id="{4B1FADB6-C548-2742-A709-144F432B18A8}"/>
                  </a:ext>
                </a:extLst>
              </p:cNvPr>
              <p:cNvSpPr txBox="1">
                <a:spLocks noChangeArrowheads="1"/>
              </p:cNvSpPr>
              <p:nvPr/>
            </p:nvSpPr>
            <p:spPr bwMode="auto">
              <a:xfrm>
                <a:off x="4879281" y="4007261"/>
                <a:ext cx="1233033" cy="36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200" i="1">
                    <a:solidFill>
                      <a:srgbClr val="000099"/>
                    </a:solidFill>
                    <a:latin typeface="Arial" panose="020B0604020202020204" pitchFamily="34" charset="0"/>
                    <a:cs typeface="+mn-cs"/>
                  </a:rPr>
                  <a:t>destination</a:t>
                </a:r>
                <a:endParaRPr lang="en-US" altLang="en-US" sz="1500" i="1">
                  <a:solidFill>
                    <a:srgbClr val="000099"/>
                  </a:solidFill>
                  <a:latin typeface="Arial" panose="020B0604020202020204" pitchFamily="34" charset="0"/>
                  <a:cs typeface="+mn-cs"/>
                </a:endParaRPr>
              </a:p>
            </p:txBody>
          </p:sp>
          <p:grpSp>
            <p:nvGrpSpPr>
              <p:cNvPr id="268" name="Group 2">
                <a:extLst>
                  <a:ext uri="{FF2B5EF4-FFF2-40B4-BE49-F238E27FC236}">
                    <a16:creationId xmlns:a16="http://schemas.microsoft.com/office/drawing/2014/main" id="{8402BF20-88C0-8D4F-80FD-F2C70469D90E}"/>
                  </a:ext>
                </a:extLst>
              </p:cNvPr>
              <p:cNvGrpSpPr>
                <a:grpSpLocks/>
              </p:cNvGrpSpPr>
              <p:nvPr/>
            </p:nvGrpSpPr>
            <p:grpSpPr bwMode="auto">
              <a:xfrm>
                <a:off x="4927179" y="4319856"/>
                <a:ext cx="2002389" cy="1321851"/>
                <a:chOff x="1305623" y="4714561"/>
                <a:chExt cx="2002389" cy="1321851"/>
              </a:xfrm>
            </p:grpSpPr>
            <p:sp>
              <p:nvSpPr>
                <p:cNvPr id="269" name="Freeform 10">
                  <a:extLst>
                    <a:ext uri="{FF2B5EF4-FFF2-40B4-BE49-F238E27FC236}">
                      <a16:creationId xmlns:a16="http://schemas.microsoft.com/office/drawing/2014/main" id="{7DDAA735-CA37-A94C-8CA1-EF813CE4531A}"/>
                    </a:ext>
                  </a:extLst>
                </p:cNvPr>
                <p:cNvSpPr>
                  <a:spLocks/>
                </p:cNvSpPr>
                <p:nvPr/>
              </p:nvSpPr>
              <p:spPr bwMode="auto">
                <a:xfrm>
                  <a:off x="2426569" y="4714561"/>
                  <a:ext cx="288261" cy="1290044"/>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70" name="Rectangle 23">
                  <a:extLst>
                    <a:ext uri="{FF2B5EF4-FFF2-40B4-BE49-F238E27FC236}">
                      <a16:creationId xmlns:a16="http://schemas.microsoft.com/office/drawing/2014/main" id="{BF86F11D-FABB-9D40-B265-1177D7DBB798}"/>
                    </a:ext>
                  </a:extLst>
                </p:cNvPr>
                <p:cNvSpPr>
                  <a:spLocks noChangeArrowheads="1"/>
                </p:cNvSpPr>
                <p:nvPr/>
              </p:nvSpPr>
              <p:spPr bwMode="auto">
                <a:xfrm>
                  <a:off x="1398616" y="4722494"/>
                  <a:ext cx="1045433" cy="127129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271" name="Rectangle 24">
                  <a:extLst>
                    <a:ext uri="{FF2B5EF4-FFF2-40B4-BE49-F238E27FC236}">
                      <a16:creationId xmlns:a16="http://schemas.microsoft.com/office/drawing/2014/main" id="{2212FAEC-F044-1C4B-8B14-241E43D2CF89}"/>
                    </a:ext>
                  </a:extLst>
                </p:cNvPr>
                <p:cNvSpPr>
                  <a:spLocks noChangeArrowheads="1"/>
                </p:cNvSpPr>
                <p:nvPr/>
              </p:nvSpPr>
              <p:spPr bwMode="auto">
                <a:xfrm>
                  <a:off x="1341249" y="4752754"/>
                  <a:ext cx="1067215" cy="1231976"/>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272" name="Line 25">
                  <a:extLst>
                    <a:ext uri="{FF2B5EF4-FFF2-40B4-BE49-F238E27FC236}">
                      <a16:creationId xmlns:a16="http://schemas.microsoft.com/office/drawing/2014/main" id="{DC3501DC-43AA-8B44-B7F6-96A070284A31}"/>
                    </a:ext>
                  </a:extLst>
                </p:cNvPr>
                <p:cNvSpPr>
                  <a:spLocks noChangeShapeType="1"/>
                </p:cNvSpPr>
                <p:nvPr/>
              </p:nvSpPr>
              <p:spPr bwMode="auto">
                <a:xfrm>
                  <a:off x="1341249" y="50313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73" name="Text Box 26">
                  <a:extLst>
                    <a:ext uri="{FF2B5EF4-FFF2-40B4-BE49-F238E27FC236}">
                      <a16:creationId xmlns:a16="http://schemas.microsoft.com/office/drawing/2014/main" id="{69C842DB-6938-8446-A480-C9D5EA9045C0}"/>
                    </a:ext>
                  </a:extLst>
                </p:cNvPr>
                <p:cNvSpPr txBox="1">
                  <a:spLocks noChangeArrowheads="1"/>
                </p:cNvSpPr>
                <p:nvPr/>
              </p:nvSpPr>
              <p:spPr bwMode="auto">
                <a:xfrm>
                  <a:off x="1305623" y="4747333"/>
                  <a:ext cx="1104328" cy="12890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application</a:t>
                  </a:r>
                </a:p>
                <a:p>
                  <a:pPr algn="ctr" defTabSz="685800" eaLnBrk="0" fontAlgn="base" hangingPunct="0">
                    <a:lnSpc>
                      <a:spcPct val="110000"/>
                    </a:lnSpc>
                    <a:spcBef>
                      <a:spcPct val="0"/>
                    </a:spcBef>
                    <a:spcAft>
                      <a:spcPct val="0"/>
                    </a:spcAft>
                    <a:buClrTx/>
                    <a:defRPr/>
                  </a:pPr>
                  <a:r>
                    <a:rPr lang="en-US" sz="1050" b="1" dirty="0">
                      <a:solidFill>
                        <a:srgbClr val="0000A3"/>
                      </a:solidFill>
                    </a:rPr>
                    <a:t>TCP</a:t>
                  </a:r>
                </a:p>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network</a:t>
                  </a:r>
                </a:p>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link</a:t>
                  </a:r>
                </a:p>
                <a:p>
                  <a:pPr algn="ctr" defTabSz="685800" eaLnBrk="0" fontAlgn="base" hangingPunct="0">
                    <a:lnSpc>
                      <a:spcPct val="110000"/>
                    </a:lnSpc>
                    <a:spcBef>
                      <a:spcPct val="0"/>
                    </a:spcBef>
                    <a:spcAft>
                      <a:spcPct val="0"/>
                    </a:spcAft>
                    <a:buClrTx/>
                    <a:defRPr/>
                  </a:pPr>
                  <a:r>
                    <a:rPr lang="en-US" sz="1050" dirty="0">
                      <a:solidFill>
                        <a:srgbClr val="FFFFFF">
                          <a:lumMod val="75000"/>
                        </a:srgbClr>
                      </a:solidFill>
                    </a:rPr>
                    <a:t>physical</a:t>
                  </a:r>
                </a:p>
              </p:txBody>
            </p:sp>
            <p:grpSp>
              <p:nvGrpSpPr>
                <p:cNvPr id="274" name="Group 190">
                  <a:extLst>
                    <a:ext uri="{FF2B5EF4-FFF2-40B4-BE49-F238E27FC236}">
                      <a16:creationId xmlns:a16="http://schemas.microsoft.com/office/drawing/2014/main" id="{C39AA8F4-A384-D14F-835C-118627DBC0E2}"/>
                    </a:ext>
                  </a:extLst>
                </p:cNvPr>
                <p:cNvGrpSpPr>
                  <a:grpSpLocks/>
                </p:cNvGrpSpPr>
                <p:nvPr/>
              </p:nvGrpSpPr>
              <p:grpSpPr bwMode="auto">
                <a:xfrm flipH="1">
                  <a:off x="2634682" y="5076164"/>
                  <a:ext cx="673330" cy="701684"/>
                  <a:chOff x="-44" y="1473"/>
                  <a:chExt cx="981" cy="1105"/>
                </a:xfrm>
              </p:grpSpPr>
              <p:pic>
                <p:nvPicPr>
                  <p:cNvPr id="365" name="Picture 191" descr="desktop_computer_stylized_medium">
                    <a:extLst>
                      <a:ext uri="{FF2B5EF4-FFF2-40B4-BE49-F238E27FC236}">
                        <a16:creationId xmlns:a16="http://schemas.microsoft.com/office/drawing/2014/main" id="{75D69348-5F97-F745-AD7B-8737FF9EC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6" name="Freeform 192">
                    <a:extLst>
                      <a:ext uri="{FF2B5EF4-FFF2-40B4-BE49-F238E27FC236}">
                        <a16:creationId xmlns:a16="http://schemas.microsoft.com/office/drawing/2014/main" id="{DE7B5F06-F0E7-0B4D-B440-DE1381D866D5}"/>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331" name="Line 25">
                  <a:extLst>
                    <a:ext uri="{FF2B5EF4-FFF2-40B4-BE49-F238E27FC236}">
                      <a16:creationId xmlns:a16="http://schemas.microsoft.com/office/drawing/2014/main" id="{B63E05C1-D79C-3140-8770-0DC5B61A7B3F}"/>
                    </a:ext>
                  </a:extLst>
                </p:cNvPr>
                <p:cNvSpPr>
                  <a:spLocks noChangeShapeType="1"/>
                </p:cNvSpPr>
                <p:nvPr/>
              </p:nvSpPr>
              <p:spPr bwMode="auto">
                <a:xfrm>
                  <a:off x="1345720" y="52602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56" name="Line 25">
                  <a:extLst>
                    <a:ext uri="{FF2B5EF4-FFF2-40B4-BE49-F238E27FC236}">
                      <a16:creationId xmlns:a16="http://schemas.microsoft.com/office/drawing/2014/main" id="{0DB8D764-C7DD-D749-8DAA-C861760CFB91}"/>
                    </a:ext>
                  </a:extLst>
                </p:cNvPr>
                <p:cNvSpPr>
                  <a:spLocks noChangeShapeType="1"/>
                </p:cNvSpPr>
                <p:nvPr/>
              </p:nvSpPr>
              <p:spPr bwMode="auto">
                <a:xfrm>
                  <a:off x="1350191" y="54891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64" name="Line 25">
                  <a:extLst>
                    <a:ext uri="{FF2B5EF4-FFF2-40B4-BE49-F238E27FC236}">
                      <a16:creationId xmlns:a16="http://schemas.microsoft.com/office/drawing/2014/main" id="{89F6EF96-2E93-7247-8F32-49111F2DD241}"/>
                    </a:ext>
                  </a:extLst>
                </p:cNvPr>
                <p:cNvSpPr>
                  <a:spLocks noChangeShapeType="1"/>
                </p:cNvSpPr>
                <p:nvPr/>
              </p:nvSpPr>
              <p:spPr bwMode="auto">
                <a:xfrm>
                  <a:off x="1354662" y="57282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sp>
          <p:nvSpPr>
            <p:cNvPr id="251" name="Freeform 6">
              <a:extLst>
                <a:ext uri="{FF2B5EF4-FFF2-40B4-BE49-F238E27FC236}">
                  <a16:creationId xmlns:a16="http://schemas.microsoft.com/office/drawing/2014/main" id="{166198F4-4235-5446-BB65-8864D4EEC9A1}"/>
                </a:ext>
              </a:extLst>
            </p:cNvPr>
            <p:cNvSpPr>
              <a:spLocks/>
            </p:cNvSpPr>
            <p:nvPr/>
          </p:nvSpPr>
          <p:spPr bwMode="auto">
            <a:xfrm>
              <a:off x="4581324" y="4994579"/>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52" name="Freeform 91">
              <a:extLst>
                <a:ext uri="{FF2B5EF4-FFF2-40B4-BE49-F238E27FC236}">
                  <a16:creationId xmlns:a16="http://schemas.microsoft.com/office/drawing/2014/main" id="{53DCE39E-C8A8-5641-9833-00C813F7C6B4}"/>
                </a:ext>
              </a:extLst>
            </p:cNvPr>
            <p:cNvSpPr>
              <a:spLocks/>
            </p:cNvSpPr>
            <p:nvPr/>
          </p:nvSpPr>
          <p:spPr bwMode="auto">
            <a:xfrm>
              <a:off x="5622724" y="4988229"/>
              <a:ext cx="506413"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53" name="Freeform 92">
              <a:extLst>
                <a:ext uri="{FF2B5EF4-FFF2-40B4-BE49-F238E27FC236}">
                  <a16:creationId xmlns:a16="http://schemas.microsoft.com/office/drawing/2014/main" id="{9E088270-3C1F-CF47-B4CB-AED303A1AA5C}"/>
                </a:ext>
              </a:extLst>
            </p:cNvPr>
            <p:cNvSpPr>
              <a:spLocks/>
            </p:cNvSpPr>
            <p:nvPr/>
          </p:nvSpPr>
          <p:spPr bwMode="auto">
            <a:xfrm>
              <a:off x="4557512" y="5380342"/>
              <a:ext cx="481012"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54" name="Freeform 93">
              <a:extLst>
                <a:ext uri="{FF2B5EF4-FFF2-40B4-BE49-F238E27FC236}">
                  <a16:creationId xmlns:a16="http://schemas.microsoft.com/office/drawing/2014/main" id="{D4F6429E-0B93-254B-B841-2127CDD89072}"/>
                </a:ext>
              </a:extLst>
            </p:cNvPr>
            <p:cNvSpPr>
              <a:spLocks/>
            </p:cNvSpPr>
            <p:nvPr/>
          </p:nvSpPr>
          <p:spPr bwMode="auto">
            <a:xfrm>
              <a:off x="5505249" y="5356529"/>
              <a:ext cx="630238"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55" name="Freeform 94">
              <a:extLst>
                <a:ext uri="{FF2B5EF4-FFF2-40B4-BE49-F238E27FC236}">
                  <a16:creationId xmlns:a16="http://schemas.microsoft.com/office/drawing/2014/main" id="{2BEA6A4B-6ACC-E548-AF57-1F438259AC44}"/>
                </a:ext>
              </a:extLst>
            </p:cNvPr>
            <p:cNvSpPr>
              <a:spLocks/>
            </p:cNvSpPr>
            <p:nvPr/>
          </p:nvSpPr>
          <p:spPr bwMode="auto">
            <a:xfrm>
              <a:off x="6173587" y="5410504"/>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56" name="Freeform 95">
              <a:extLst>
                <a:ext uri="{FF2B5EF4-FFF2-40B4-BE49-F238E27FC236}">
                  <a16:creationId xmlns:a16="http://schemas.microsoft.com/office/drawing/2014/main" id="{E3BE3C0E-7D89-C047-99C2-2E6475D4FD80}"/>
                </a:ext>
              </a:extLst>
            </p:cNvPr>
            <p:cNvSpPr>
              <a:spLocks/>
            </p:cNvSpPr>
            <p:nvPr/>
          </p:nvSpPr>
          <p:spPr bwMode="auto">
            <a:xfrm>
              <a:off x="4936923" y="5943904"/>
              <a:ext cx="970395" cy="81756"/>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57" name="Freeform 96">
              <a:extLst>
                <a:ext uri="{FF2B5EF4-FFF2-40B4-BE49-F238E27FC236}">
                  <a16:creationId xmlns:a16="http://schemas.microsoft.com/office/drawing/2014/main" id="{4762AE60-0604-904D-A97A-70A37FFB5995}"/>
                </a:ext>
              </a:extLst>
            </p:cNvPr>
            <p:cNvSpPr>
              <a:spLocks/>
            </p:cNvSpPr>
            <p:nvPr/>
          </p:nvSpPr>
          <p:spPr bwMode="auto">
            <a:xfrm>
              <a:off x="4400349" y="5424888"/>
              <a:ext cx="193675" cy="404716"/>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58" name="Freeform 7">
              <a:extLst>
                <a:ext uri="{FF2B5EF4-FFF2-40B4-BE49-F238E27FC236}">
                  <a16:creationId xmlns:a16="http://schemas.microsoft.com/office/drawing/2014/main" id="{65218BE6-60A3-C64E-AE98-FE5F4FDCBA69}"/>
                </a:ext>
              </a:extLst>
            </p:cNvPr>
            <p:cNvSpPr>
              <a:spLocks/>
            </p:cNvSpPr>
            <p:nvPr/>
          </p:nvSpPr>
          <p:spPr bwMode="auto">
            <a:xfrm>
              <a:off x="3329610" y="4423977"/>
              <a:ext cx="5073926" cy="1298611"/>
            </a:xfrm>
            <a:custGeom>
              <a:avLst/>
              <a:gdLst>
                <a:gd name="T0" fmla="*/ 0 w 5156094"/>
                <a:gd name="T1" fmla="*/ 0 h 1509215"/>
                <a:gd name="T2" fmla="*/ 6961 w 5156094"/>
                <a:gd name="T3" fmla="*/ 1168047 h 1509215"/>
                <a:gd name="T4" fmla="*/ 1131015 w 5156094"/>
                <a:gd name="T5" fmla="*/ 1170389 h 1509215"/>
                <a:gd name="T6" fmla="*/ 1755021 w 5156094"/>
                <a:gd name="T7" fmla="*/ 1490285 h 1509215"/>
                <a:gd name="T8" fmla="*/ 2207298 w 5156094"/>
                <a:gd name="T9" fmla="*/ 1510706 h 1509215"/>
                <a:gd name="T10" fmla="*/ 2988945 w 5156094"/>
                <a:gd name="T11" fmla="*/ 1198737 h 1509215"/>
                <a:gd name="T12" fmla="*/ 3391674 w 5156094"/>
                <a:gd name="T13" fmla="*/ 1210330 h 1509215"/>
                <a:gd name="T14" fmla="*/ 5156412 w 5156094"/>
                <a:gd name="T15" fmla="*/ 1199641 h 1509215"/>
                <a:gd name="T16" fmla="*/ 5126696 w 5156094"/>
                <a:gd name="T17" fmla="*/ 64147 h 1509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207163 w 5156094"/>
                <a:gd name="connsiteY4" fmla="*/ 1509215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5156094 w 5156094"/>
                <a:gd name="connsiteY6" fmla="*/ 1198456 h 1559667"/>
                <a:gd name="connsiteX7" fmla="*/ 5126381 w 5156094"/>
                <a:gd name="connsiteY7" fmla="*/ 64084 h 155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56094" h="1559667">
                  <a:moveTo>
                    <a:pt x="0" y="0"/>
                  </a:moveTo>
                  <a:cubicBezTo>
                    <a:pt x="2320" y="388965"/>
                    <a:pt x="4641" y="777929"/>
                    <a:pt x="6961" y="1166894"/>
                  </a:cubicBezTo>
                  <a:lnTo>
                    <a:pt x="1130946" y="1169234"/>
                  </a:lnTo>
                  <a:lnTo>
                    <a:pt x="1824854" y="1559667"/>
                  </a:lnTo>
                  <a:lnTo>
                    <a:pt x="2145216" y="1553959"/>
                  </a:lnTo>
                  <a:lnTo>
                    <a:pt x="2930257" y="1152811"/>
                  </a:lnTo>
                  <a:lnTo>
                    <a:pt x="5156094" y="1198456"/>
                  </a:lnTo>
                  <a:lnTo>
                    <a:pt x="5126381" y="64084"/>
                  </a:lnTo>
                </a:path>
              </a:pathLst>
            </a:custGeom>
            <a:noFill/>
            <a:ln w="22225">
              <a:solidFill>
                <a:srgbClr val="000090"/>
              </a:solidFill>
              <a:round/>
              <a:headEnd/>
              <a:tailEnd/>
            </a:ln>
            <a:extLst>
              <a:ext uri="{909E8E84-426E-40DD-AFC4-6F175D3DCCD1}">
                <a14:hiddenFill xmlns:a14="http://schemas.microsoft.com/office/drawing/2010/main">
                  <a:solidFill>
                    <a:srgbClr val="FFFFFF"/>
                  </a:solidFill>
                </a14:hiddenFill>
              </a:ext>
            </a:extLst>
          </p:spPr>
          <p:txBody>
            <a:bodyPr wrap="none"/>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259" name="Group 258">
              <a:extLst>
                <a:ext uri="{FF2B5EF4-FFF2-40B4-BE49-F238E27FC236}">
                  <a16:creationId xmlns:a16="http://schemas.microsoft.com/office/drawing/2014/main" id="{BA9F4108-2318-8145-849E-8BAD67BD3C2B}"/>
                </a:ext>
              </a:extLst>
            </p:cNvPr>
            <p:cNvGrpSpPr/>
            <p:nvPr/>
          </p:nvGrpSpPr>
          <p:grpSpPr>
            <a:xfrm>
              <a:off x="5868328" y="5862061"/>
              <a:ext cx="496248" cy="260542"/>
              <a:chOff x="7493876" y="2774731"/>
              <a:chExt cx="1481958" cy="894622"/>
            </a:xfrm>
          </p:grpSpPr>
          <p:sp>
            <p:nvSpPr>
              <p:cNvPr id="260" name="Freeform 259">
                <a:extLst>
                  <a:ext uri="{FF2B5EF4-FFF2-40B4-BE49-F238E27FC236}">
                    <a16:creationId xmlns:a16="http://schemas.microsoft.com/office/drawing/2014/main" id="{A9497A97-449F-CB45-B630-229DEE85F9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261" name="Oval 260">
                <a:extLst>
                  <a:ext uri="{FF2B5EF4-FFF2-40B4-BE49-F238E27FC236}">
                    <a16:creationId xmlns:a16="http://schemas.microsoft.com/office/drawing/2014/main" id="{BCDE6187-B288-FC4A-9C8F-94227663772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262" name="Group 261">
                <a:extLst>
                  <a:ext uri="{FF2B5EF4-FFF2-40B4-BE49-F238E27FC236}">
                    <a16:creationId xmlns:a16="http://schemas.microsoft.com/office/drawing/2014/main" id="{C73034EC-E40A-6648-92A0-7262DE08A4CB}"/>
                  </a:ext>
                </a:extLst>
              </p:cNvPr>
              <p:cNvGrpSpPr/>
              <p:nvPr/>
            </p:nvGrpSpPr>
            <p:grpSpPr>
              <a:xfrm>
                <a:off x="7713663" y="2848339"/>
                <a:ext cx="1042107" cy="425543"/>
                <a:chOff x="7786941" y="2884917"/>
                <a:chExt cx="897649" cy="353919"/>
              </a:xfrm>
            </p:grpSpPr>
            <p:sp>
              <p:nvSpPr>
                <p:cNvPr id="263" name="Freeform 262">
                  <a:extLst>
                    <a:ext uri="{FF2B5EF4-FFF2-40B4-BE49-F238E27FC236}">
                      <a16:creationId xmlns:a16="http://schemas.microsoft.com/office/drawing/2014/main" id="{182D8880-3D63-F346-B7BB-1267F093CA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64" name="Freeform 263">
                  <a:extLst>
                    <a:ext uri="{FF2B5EF4-FFF2-40B4-BE49-F238E27FC236}">
                      <a16:creationId xmlns:a16="http://schemas.microsoft.com/office/drawing/2014/main" id="{E38BC1DC-FFC3-CA42-98B9-07E8C5E84B2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65" name="Freeform 264">
                  <a:extLst>
                    <a:ext uri="{FF2B5EF4-FFF2-40B4-BE49-F238E27FC236}">
                      <a16:creationId xmlns:a16="http://schemas.microsoft.com/office/drawing/2014/main" id="{30D56D8E-C34F-4F47-9E6C-D516E06290C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66" name="Freeform 265">
                  <a:extLst>
                    <a:ext uri="{FF2B5EF4-FFF2-40B4-BE49-F238E27FC236}">
                      <a16:creationId xmlns:a16="http://schemas.microsoft.com/office/drawing/2014/main" id="{C2B06637-7BFA-2849-A10B-4A03CB76E58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70442" y="204107"/>
            <a:ext cx="8544983" cy="670967"/>
          </a:xfrm>
        </p:spPr>
        <p:txBody>
          <a:bodyPr>
            <a:normAutofit fontScale="90000"/>
          </a:bodyPr>
          <a:lstStyle/>
          <a:p>
            <a:r>
              <a:rPr lang="en-US" sz="3600" dirty="0"/>
              <a:t>Explicit congestion notification </a:t>
            </a:r>
            <a:r>
              <a:rPr lang="en-US" sz="2700" dirty="0"/>
              <a:t>(ECN)</a:t>
            </a:r>
            <a:endParaRPr lang="en-US" dirty="0"/>
          </a:p>
        </p:txBody>
      </p:sp>
      <p:sp>
        <p:nvSpPr>
          <p:cNvPr id="6" name="Rectangle 4">
            <a:extLst>
              <a:ext uri="{FF2B5EF4-FFF2-40B4-BE49-F238E27FC236}">
                <a16:creationId xmlns:a16="http://schemas.microsoft.com/office/drawing/2014/main" id="{A22F5639-C13F-8347-B6CF-B5A700C7EA84}"/>
              </a:ext>
            </a:extLst>
          </p:cNvPr>
          <p:cNvSpPr txBox="1">
            <a:spLocks noChangeArrowheads="1"/>
          </p:cNvSpPr>
          <p:nvPr/>
        </p:nvSpPr>
        <p:spPr>
          <a:xfrm>
            <a:off x="539729" y="955849"/>
            <a:ext cx="8383190" cy="1965164"/>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 indent="0" defTabSz="685800">
              <a:spcBef>
                <a:spcPts val="750"/>
              </a:spcBef>
              <a:buNone/>
              <a:defRPr/>
            </a:pPr>
            <a:r>
              <a:rPr lang="en-US" sz="2100" dirty="0">
                <a:solidFill>
                  <a:prstClr val="black"/>
                </a:solidFill>
                <a:latin typeface="Calibri" panose="020F0502020204030204"/>
              </a:rPr>
              <a:t>TCP deployments often implement </a:t>
            </a:r>
            <a:r>
              <a:rPr lang="en-US" sz="2100" i="1" dirty="0">
                <a:solidFill>
                  <a:srgbClr val="C00000"/>
                </a:solidFill>
                <a:latin typeface="Calibri" panose="020F0502020204030204"/>
              </a:rPr>
              <a:t>network-assisted </a:t>
            </a:r>
            <a:r>
              <a:rPr lang="en-US" sz="2100" dirty="0">
                <a:solidFill>
                  <a:prstClr val="black"/>
                </a:solidFill>
                <a:latin typeface="Calibri" panose="020F0502020204030204"/>
              </a:rPr>
              <a:t>congestion control:</a:t>
            </a:r>
          </a:p>
          <a:p>
            <a:pPr marL="342900" indent="-161925" defTabSz="685800">
              <a:spcBef>
                <a:spcPts val="300"/>
              </a:spcBef>
              <a:buFont typeface="Wingdings" charset="2"/>
              <a:buChar char="§"/>
              <a:defRPr/>
            </a:pPr>
            <a:r>
              <a:rPr lang="en-US" sz="1800" dirty="0">
                <a:solidFill>
                  <a:prstClr val="black"/>
                </a:solidFill>
                <a:latin typeface="Calibri" panose="020F0502020204030204"/>
              </a:rPr>
              <a:t>two bits in IP header (</a:t>
            </a:r>
            <a:r>
              <a:rPr lang="en-US" sz="1800" dirty="0" err="1">
                <a:solidFill>
                  <a:prstClr val="black"/>
                </a:solidFill>
                <a:latin typeface="Calibri" panose="020F0502020204030204"/>
              </a:rPr>
              <a:t>ToS</a:t>
            </a:r>
            <a:r>
              <a:rPr lang="en-US" sz="1800" dirty="0">
                <a:solidFill>
                  <a:prstClr val="black"/>
                </a:solidFill>
                <a:latin typeface="Calibri" panose="020F0502020204030204"/>
              </a:rPr>
              <a:t> field) marked </a:t>
            </a:r>
            <a:r>
              <a:rPr lang="en-US" sz="1800" i="1" dirty="0">
                <a:solidFill>
                  <a:srgbClr val="C00000"/>
                </a:solidFill>
                <a:latin typeface="Calibri" panose="020F0502020204030204"/>
              </a:rPr>
              <a:t>by network router</a:t>
            </a:r>
            <a:r>
              <a:rPr lang="en-US" sz="1800" dirty="0">
                <a:solidFill>
                  <a:srgbClr val="C00000"/>
                </a:solidFill>
                <a:latin typeface="Calibri" panose="020F0502020204030204"/>
              </a:rPr>
              <a:t> </a:t>
            </a:r>
            <a:r>
              <a:rPr lang="en-US" sz="1800" dirty="0">
                <a:solidFill>
                  <a:prstClr val="black"/>
                </a:solidFill>
                <a:latin typeface="Calibri" panose="020F0502020204030204"/>
              </a:rPr>
              <a:t>to indicate congestion</a:t>
            </a:r>
          </a:p>
          <a:p>
            <a:pPr marL="600075" lvl="1" indent="-161925" defTabSz="685800">
              <a:spcBef>
                <a:spcPts val="300"/>
              </a:spcBef>
              <a:buClr>
                <a:srgbClr val="0000A3"/>
              </a:buClr>
              <a:defRPr/>
            </a:pPr>
            <a:r>
              <a:rPr lang="en-US" sz="1800" i="1" dirty="0">
                <a:solidFill>
                  <a:prstClr val="black"/>
                </a:solidFill>
                <a:latin typeface="Calibri" panose="020F0502020204030204"/>
              </a:rPr>
              <a:t>policy </a:t>
            </a:r>
            <a:r>
              <a:rPr lang="en-US" sz="1800" dirty="0">
                <a:solidFill>
                  <a:prstClr val="black"/>
                </a:solidFill>
                <a:latin typeface="Calibri" panose="020F0502020204030204"/>
              </a:rPr>
              <a:t>to determine marking chosen by network operator</a:t>
            </a:r>
          </a:p>
          <a:p>
            <a:pPr marL="342900" indent="-161925" defTabSz="685800">
              <a:spcBef>
                <a:spcPts val="300"/>
              </a:spcBef>
              <a:buFont typeface="Wingdings" charset="2"/>
              <a:buChar char="§"/>
              <a:defRPr/>
            </a:pPr>
            <a:r>
              <a:rPr lang="en-US" sz="1800" dirty="0">
                <a:solidFill>
                  <a:prstClr val="black"/>
                </a:solidFill>
                <a:latin typeface="Calibri" panose="020F0502020204030204"/>
              </a:rPr>
              <a:t>congestion indication carried to destination</a:t>
            </a:r>
          </a:p>
          <a:p>
            <a:pPr marL="342900" indent="-161925" defTabSz="685800">
              <a:spcBef>
                <a:spcPts val="300"/>
              </a:spcBef>
              <a:buFont typeface="Wingdings" charset="2"/>
              <a:buChar char="§"/>
              <a:defRPr/>
            </a:pPr>
            <a:r>
              <a:rPr lang="en-US" sz="1800" dirty="0">
                <a:solidFill>
                  <a:prstClr val="black"/>
                </a:solidFill>
                <a:latin typeface="Calibri" panose="020F0502020204030204"/>
              </a:rPr>
              <a:t>destination sets ECE bit on ACK segment to notify sender of congestion</a:t>
            </a:r>
          </a:p>
          <a:p>
            <a:pPr marL="342900" indent="-161925" defTabSz="685800">
              <a:spcBef>
                <a:spcPts val="300"/>
              </a:spcBef>
              <a:buFont typeface="Wingdings" charset="2"/>
              <a:buChar char="§"/>
              <a:defRPr/>
            </a:pPr>
            <a:r>
              <a:rPr lang="en-US" sz="1800" dirty="0" err="1">
                <a:solidFill>
                  <a:prstClr val="black"/>
                </a:solidFill>
                <a:latin typeface="Calibri" panose="020F0502020204030204"/>
              </a:rPr>
              <a:t>involves</a:t>
            </a:r>
            <a:r>
              <a:rPr lang="en-US" sz="1800" dirty="0">
                <a:solidFill>
                  <a:prstClr val="black"/>
                </a:solidFill>
                <a:latin typeface="Calibri" panose="020F0502020204030204"/>
              </a:rPr>
              <a:t> both IP </a:t>
            </a:r>
            <a:r>
              <a:rPr lang="en-US" sz="1500" dirty="0">
                <a:solidFill>
                  <a:prstClr val="black"/>
                </a:solidFill>
                <a:latin typeface="Calibri" panose="020F0502020204030204"/>
              </a:rPr>
              <a:t>(IP header ECN bit marking) </a:t>
            </a:r>
            <a:r>
              <a:rPr lang="en-US" sz="1800" dirty="0">
                <a:solidFill>
                  <a:prstClr val="black"/>
                </a:solidFill>
                <a:latin typeface="Calibri" panose="020F0502020204030204"/>
              </a:rPr>
              <a:t>and TCP </a:t>
            </a:r>
            <a:r>
              <a:rPr lang="en-US" sz="1500" dirty="0">
                <a:solidFill>
                  <a:prstClr val="black"/>
                </a:solidFill>
                <a:latin typeface="Calibri" panose="020F0502020204030204"/>
              </a:rPr>
              <a:t>(TCP header C,E bit marking)</a:t>
            </a:r>
            <a:endParaRPr lang="en-US" sz="1800" dirty="0">
              <a:solidFill>
                <a:prstClr val="black"/>
              </a:solidFill>
              <a:latin typeface="Calibri" panose="020F0502020204030204"/>
            </a:endParaRPr>
          </a:p>
        </p:txBody>
      </p:sp>
      <p:grpSp>
        <p:nvGrpSpPr>
          <p:cNvPr id="282" name="Group 281">
            <a:extLst>
              <a:ext uri="{FF2B5EF4-FFF2-40B4-BE49-F238E27FC236}">
                <a16:creationId xmlns:a16="http://schemas.microsoft.com/office/drawing/2014/main" id="{C8849046-14FD-4644-B620-44B96406B954}"/>
              </a:ext>
            </a:extLst>
          </p:cNvPr>
          <p:cNvGrpSpPr>
            <a:grpSpLocks/>
          </p:cNvGrpSpPr>
          <p:nvPr/>
        </p:nvGrpSpPr>
        <p:grpSpPr bwMode="auto">
          <a:xfrm>
            <a:off x="2419945" y="4264551"/>
            <a:ext cx="1120379" cy="253917"/>
            <a:chOff x="1502428" y="5844331"/>
            <a:chExt cx="1493249" cy="338338"/>
          </a:xfrm>
        </p:grpSpPr>
        <p:grpSp>
          <p:nvGrpSpPr>
            <p:cNvPr id="283" name="Group 274">
              <a:extLst>
                <a:ext uri="{FF2B5EF4-FFF2-40B4-BE49-F238E27FC236}">
                  <a16:creationId xmlns:a16="http://schemas.microsoft.com/office/drawing/2014/main" id="{D4A58484-7F9A-8E42-8B98-2EEE2F1F3114}"/>
                </a:ext>
              </a:extLst>
            </p:cNvPr>
            <p:cNvGrpSpPr>
              <a:grpSpLocks/>
            </p:cNvGrpSpPr>
            <p:nvPr/>
          </p:nvGrpSpPr>
          <p:grpSpPr bwMode="auto">
            <a:xfrm>
              <a:off x="1502428" y="5844331"/>
              <a:ext cx="1493249" cy="338338"/>
              <a:chOff x="3621632" y="5775938"/>
              <a:chExt cx="1493249" cy="338338"/>
            </a:xfrm>
          </p:grpSpPr>
          <p:grpSp>
            <p:nvGrpSpPr>
              <p:cNvPr id="285" name="Group 275">
                <a:extLst>
                  <a:ext uri="{FF2B5EF4-FFF2-40B4-BE49-F238E27FC236}">
                    <a16:creationId xmlns:a16="http://schemas.microsoft.com/office/drawing/2014/main" id="{B7F414D2-F213-4442-B30E-7406937FD2C5}"/>
                  </a:ext>
                </a:extLst>
              </p:cNvPr>
              <p:cNvGrpSpPr>
                <a:grpSpLocks/>
              </p:cNvGrpSpPr>
              <p:nvPr/>
            </p:nvGrpSpPr>
            <p:grpSpPr bwMode="auto">
              <a:xfrm>
                <a:off x="3999159" y="5783287"/>
                <a:ext cx="806697" cy="257416"/>
                <a:chOff x="-2975754" y="4128742"/>
                <a:chExt cx="1258600" cy="450696"/>
              </a:xfrm>
            </p:grpSpPr>
            <p:sp>
              <p:nvSpPr>
                <p:cNvPr id="287" name="Rectangle 286">
                  <a:extLst>
                    <a:ext uri="{FF2B5EF4-FFF2-40B4-BE49-F238E27FC236}">
                      <a16:creationId xmlns:a16="http://schemas.microsoft.com/office/drawing/2014/main" id="{C5C66AE2-F8B6-3C47-B4BE-66EE478EB9B7}"/>
                    </a:ext>
                  </a:extLst>
                </p:cNvPr>
                <p:cNvSpPr/>
                <p:nvPr/>
              </p:nvSpPr>
              <p:spPr>
                <a:xfrm>
                  <a:off x="-2903722" y="4135317"/>
                  <a:ext cx="1151258" cy="341655"/>
                </a:xfrm>
                <a:prstGeom prst="rect">
                  <a:avLst/>
                </a:prstGeom>
                <a:solidFill>
                  <a:srgbClr val="008000"/>
                </a:solidFill>
                <a:ln w="12700">
                  <a:solidFill>
                    <a:srgbClr val="00CC99">
                      <a:lumMod val="50000"/>
                    </a:srgbClr>
                  </a:solidFill>
                </a:ln>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charset="0"/>
                    <a:cs typeface="ＭＳ Ｐゴシック" charset="0"/>
                  </a:endParaRPr>
                </a:p>
              </p:txBody>
            </p:sp>
            <p:sp>
              <p:nvSpPr>
                <p:cNvPr id="288" name="Rectangle 287">
                  <a:extLst>
                    <a:ext uri="{FF2B5EF4-FFF2-40B4-BE49-F238E27FC236}">
                      <a16:creationId xmlns:a16="http://schemas.microsoft.com/office/drawing/2014/main" id="{2052E598-5C0D-CA41-8C58-28B633036FB2}"/>
                    </a:ext>
                  </a:extLst>
                </p:cNvPr>
                <p:cNvSpPr/>
                <p:nvPr/>
              </p:nvSpPr>
              <p:spPr>
                <a:xfrm>
                  <a:off x="-2968093" y="4221426"/>
                  <a:ext cx="1148783" cy="344432"/>
                </a:xfrm>
                <a:prstGeom prst="rect">
                  <a:avLst/>
                </a:prstGeom>
                <a:solidFill>
                  <a:srgbClr val="008000"/>
                </a:solidFill>
                <a:ln w="12700">
                  <a:solidFill>
                    <a:srgbClr val="00CC99">
                      <a:lumMod val="50000"/>
                    </a:srgbClr>
                  </a:solidFill>
                </a:ln>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charset="0"/>
                    <a:cs typeface="ＭＳ Ｐゴシック" charset="0"/>
                  </a:endParaRPr>
                </a:p>
              </p:txBody>
            </p:sp>
            <p:sp>
              <p:nvSpPr>
                <p:cNvPr id="289" name="Freeform 288">
                  <a:extLst>
                    <a:ext uri="{FF2B5EF4-FFF2-40B4-BE49-F238E27FC236}">
                      <a16:creationId xmlns:a16="http://schemas.microsoft.com/office/drawing/2014/main" id="{113FD0E1-39AF-5E4A-80DC-7B59A17D468C}"/>
                    </a:ext>
                  </a:extLst>
                </p:cNvPr>
                <p:cNvSpPr/>
                <p:nvPr/>
              </p:nvSpPr>
              <p:spPr>
                <a:xfrm>
                  <a:off x="-2975522" y="4129762"/>
                  <a:ext cx="1223057" cy="94441"/>
                </a:xfrm>
                <a:custGeom>
                  <a:avLst/>
                  <a:gdLst>
                    <a:gd name="connsiteX0" fmla="*/ 0 w 1223105"/>
                    <a:gd name="connsiteY0" fmla="*/ 89042 h 89042"/>
                    <a:gd name="connsiteX1" fmla="*/ 70293 w 1223105"/>
                    <a:gd name="connsiteY1" fmla="*/ 0 h 89042"/>
                    <a:gd name="connsiteX2" fmla="*/ 1223105 w 1223105"/>
                    <a:gd name="connsiteY2" fmla="*/ 4687 h 89042"/>
                    <a:gd name="connsiteX3" fmla="*/ 1148126 w 1223105"/>
                    <a:gd name="connsiteY3" fmla="*/ 84356 h 89042"/>
                    <a:gd name="connsiteX4" fmla="*/ 0 w 1223105"/>
                    <a:gd name="connsiteY4" fmla="*/ 89042 h 89042"/>
                    <a:gd name="connsiteX0" fmla="*/ 0 w 1223105"/>
                    <a:gd name="connsiteY0" fmla="*/ 89042 h 103102"/>
                    <a:gd name="connsiteX1" fmla="*/ 70293 w 1223105"/>
                    <a:gd name="connsiteY1" fmla="*/ 0 h 103102"/>
                    <a:gd name="connsiteX2" fmla="*/ 1223105 w 1223105"/>
                    <a:gd name="connsiteY2" fmla="*/ 4687 h 103102"/>
                    <a:gd name="connsiteX3" fmla="*/ 1148126 w 1223105"/>
                    <a:gd name="connsiteY3" fmla="*/ 103102 h 103102"/>
                    <a:gd name="connsiteX4" fmla="*/ 0 w 1223105"/>
                    <a:gd name="connsiteY4" fmla="*/ 89042 h 103102"/>
                    <a:gd name="connsiteX0" fmla="*/ 0 w 1223105"/>
                    <a:gd name="connsiteY0" fmla="*/ 89042 h 93730"/>
                    <a:gd name="connsiteX1" fmla="*/ 70293 w 1223105"/>
                    <a:gd name="connsiteY1" fmla="*/ 0 h 93730"/>
                    <a:gd name="connsiteX2" fmla="*/ 1223105 w 1223105"/>
                    <a:gd name="connsiteY2" fmla="*/ 4687 h 93730"/>
                    <a:gd name="connsiteX3" fmla="*/ 1143439 w 1223105"/>
                    <a:gd name="connsiteY3" fmla="*/ 93730 h 93730"/>
                    <a:gd name="connsiteX4" fmla="*/ 0 w 1223105"/>
                    <a:gd name="connsiteY4" fmla="*/ 89042 h 9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93730">
                      <a:moveTo>
                        <a:pt x="0" y="89042"/>
                      </a:moveTo>
                      <a:lnTo>
                        <a:pt x="70293" y="0"/>
                      </a:lnTo>
                      <a:lnTo>
                        <a:pt x="1223105" y="4687"/>
                      </a:lnTo>
                      <a:lnTo>
                        <a:pt x="1143439" y="93730"/>
                      </a:lnTo>
                      <a:lnTo>
                        <a:pt x="0" y="89042"/>
                      </a:lnTo>
                      <a:close/>
                    </a:path>
                  </a:pathLst>
                </a:custGeom>
                <a:solidFill>
                  <a:srgbClr val="AAE2CA">
                    <a:lumMod val="50000"/>
                  </a:srgbClr>
                </a:solidFill>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charset="0"/>
                    <a:cs typeface="ＭＳ Ｐゴシック" charset="0"/>
                  </a:endParaRPr>
                </a:p>
              </p:txBody>
            </p:sp>
            <p:sp>
              <p:nvSpPr>
                <p:cNvPr id="290" name="Freeform 289">
                  <a:extLst>
                    <a:ext uri="{FF2B5EF4-FFF2-40B4-BE49-F238E27FC236}">
                      <a16:creationId xmlns:a16="http://schemas.microsoft.com/office/drawing/2014/main" id="{FE01C2D5-10A9-FE4C-858A-18EDBA471911}"/>
                    </a:ext>
                  </a:extLst>
                </p:cNvPr>
                <p:cNvSpPr/>
                <p:nvPr/>
              </p:nvSpPr>
              <p:spPr>
                <a:xfrm rot="21211447" flipV="1">
                  <a:off x="-1853972" y="4146428"/>
                  <a:ext cx="136170" cy="433318"/>
                </a:xfrm>
                <a:custGeom>
                  <a:avLst/>
                  <a:gdLst>
                    <a:gd name="connsiteX0" fmla="*/ 0 w 1223105"/>
                    <a:gd name="connsiteY0" fmla="*/ 89042 h 89042"/>
                    <a:gd name="connsiteX1" fmla="*/ 70293 w 1223105"/>
                    <a:gd name="connsiteY1" fmla="*/ 0 h 89042"/>
                    <a:gd name="connsiteX2" fmla="*/ 1223105 w 1223105"/>
                    <a:gd name="connsiteY2" fmla="*/ 4687 h 89042"/>
                    <a:gd name="connsiteX3" fmla="*/ 1148126 w 1223105"/>
                    <a:gd name="connsiteY3" fmla="*/ 84356 h 89042"/>
                    <a:gd name="connsiteX4" fmla="*/ 0 w 1223105"/>
                    <a:gd name="connsiteY4" fmla="*/ 89042 h 89042"/>
                    <a:gd name="connsiteX0" fmla="*/ 0 w 1223105"/>
                    <a:gd name="connsiteY0" fmla="*/ 89042 h 103102"/>
                    <a:gd name="connsiteX1" fmla="*/ 70293 w 1223105"/>
                    <a:gd name="connsiteY1" fmla="*/ 0 h 103102"/>
                    <a:gd name="connsiteX2" fmla="*/ 1223105 w 1223105"/>
                    <a:gd name="connsiteY2" fmla="*/ 4687 h 103102"/>
                    <a:gd name="connsiteX3" fmla="*/ 1148126 w 1223105"/>
                    <a:gd name="connsiteY3" fmla="*/ 103102 h 103102"/>
                    <a:gd name="connsiteX4" fmla="*/ 0 w 1223105"/>
                    <a:gd name="connsiteY4" fmla="*/ 89042 h 103102"/>
                    <a:gd name="connsiteX0" fmla="*/ 0 w 1223105"/>
                    <a:gd name="connsiteY0" fmla="*/ 89042 h 93730"/>
                    <a:gd name="connsiteX1" fmla="*/ 70293 w 1223105"/>
                    <a:gd name="connsiteY1" fmla="*/ 0 h 93730"/>
                    <a:gd name="connsiteX2" fmla="*/ 1223105 w 1223105"/>
                    <a:gd name="connsiteY2" fmla="*/ 4687 h 93730"/>
                    <a:gd name="connsiteX3" fmla="*/ 1143439 w 1223105"/>
                    <a:gd name="connsiteY3" fmla="*/ 93730 h 93730"/>
                    <a:gd name="connsiteX4" fmla="*/ 0 w 1223105"/>
                    <a:gd name="connsiteY4" fmla="*/ 89042 h 93730"/>
                    <a:gd name="connsiteX0" fmla="*/ 0 w 1143439"/>
                    <a:gd name="connsiteY0" fmla="*/ 604462 h 609150"/>
                    <a:gd name="connsiteX1" fmla="*/ 70293 w 1143439"/>
                    <a:gd name="connsiteY1" fmla="*/ 515420 h 609150"/>
                    <a:gd name="connsiteX2" fmla="*/ 1048102 w 1143439"/>
                    <a:gd name="connsiteY2" fmla="*/ 0 h 609150"/>
                    <a:gd name="connsiteX3" fmla="*/ 1143439 w 1143439"/>
                    <a:gd name="connsiteY3" fmla="*/ 609150 h 609150"/>
                    <a:gd name="connsiteX4" fmla="*/ 0 w 1143439"/>
                    <a:gd name="connsiteY4" fmla="*/ 604462 h 609150"/>
                    <a:gd name="connsiteX0" fmla="*/ 0 w 1143439"/>
                    <a:gd name="connsiteY0" fmla="*/ 750108 h 754796"/>
                    <a:gd name="connsiteX1" fmla="*/ 958091 w 1143439"/>
                    <a:gd name="connsiteY1" fmla="*/ 0 h 754796"/>
                    <a:gd name="connsiteX2" fmla="*/ 1048102 w 1143439"/>
                    <a:gd name="connsiteY2" fmla="*/ 145646 h 754796"/>
                    <a:gd name="connsiteX3" fmla="*/ 1143439 w 1143439"/>
                    <a:gd name="connsiteY3" fmla="*/ 754796 h 754796"/>
                    <a:gd name="connsiteX4" fmla="*/ 0 w 1143439"/>
                    <a:gd name="connsiteY4" fmla="*/ 750108 h 754796"/>
                    <a:gd name="connsiteX0" fmla="*/ 28193 w 185348"/>
                    <a:gd name="connsiteY0" fmla="*/ 675301 h 754796"/>
                    <a:gd name="connsiteX1" fmla="*/ 0 w 185348"/>
                    <a:gd name="connsiteY1" fmla="*/ 0 h 754796"/>
                    <a:gd name="connsiteX2" fmla="*/ 90011 w 185348"/>
                    <a:gd name="connsiteY2" fmla="*/ 145646 h 754796"/>
                    <a:gd name="connsiteX3" fmla="*/ 185348 w 185348"/>
                    <a:gd name="connsiteY3" fmla="*/ 754796 h 754796"/>
                    <a:gd name="connsiteX4" fmla="*/ 28193 w 185348"/>
                    <a:gd name="connsiteY4" fmla="*/ 675301 h 754796"/>
                    <a:gd name="connsiteX0" fmla="*/ 28193 w 133700"/>
                    <a:gd name="connsiteY0" fmla="*/ 675301 h 844174"/>
                    <a:gd name="connsiteX1" fmla="*/ 0 w 133700"/>
                    <a:gd name="connsiteY1" fmla="*/ 0 h 844174"/>
                    <a:gd name="connsiteX2" fmla="*/ 90011 w 133700"/>
                    <a:gd name="connsiteY2" fmla="*/ 145646 h 844174"/>
                    <a:gd name="connsiteX3" fmla="*/ 133700 w 133700"/>
                    <a:gd name="connsiteY3" fmla="*/ 844173 h 844174"/>
                    <a:gd name="connsiteX4" fmla="*/ 28193 w 133700"/>
                    <a:gd name="connsiteY4" fmla="*/ 675301 h 844174"/>
                    <a:gd name="connsiteX0" fmla="*/ 33377 w 133700"/>
                    <a:gd name="connsiteY0" fmla="*/ 683762 h 844174"/>
                    <a:gd name="connsiteX1" fmla="*/ 0 w 133700"/>
                    <a:gd name="connsiteY1" fmla="*/ 0 h 844174"/>
                    <a:gd name="connsiteX2" fmla="*/ 90011 w 133700"/>
                    <a:gd name="connsiteY2" fmla="*/ 145646 h 844174"/>
                    <a:gd name="connsiteX3" fmla="*/ 133700 w 133700"/>
                    <a:gd name="connsiteY3" fmla="*/ 844173 h 844174"/>
                    <a:gd name="connsiteX4" fmla="*/ 33377 w 133700"/>
                    <a:gd name="connsiteY4" fmla="*/ 683762 h 844174"/>
                    <a:gd name="connsiteX0" fmla="*/ 87868 w 188191"/>
                    <a:gd name="connsiteY0" fmla="*/ 816127 h 976539"/>
                    <a:gd name="connsiteX1" fmla="*/ 0 w 188191"/>
                    <a:gd name="connsiteY1" fmla="*/ 0 h 976539"/>
                    <a:gd name="connsiteX2" fmla="*/ 144502 w 188191"/>
                    <a:gd name="connsiteY2" fmla="*/ 278011 h 976539"/>
                    <a:gd name="connsiteX3" fmla="*/ 188191 w 188191"/>
                    <a:gd name="connsiteY3" fmla="*/ 976538 h 976539"/>
                    <a:gd name="connsiteX4" fmla="*/ 87868 w 188191"/>
                    <a:gd name="connsiteY4" fmla="*/ 816127 h 976539"/>
                    <a:gd name="connsiteX0" fmla="*/ 32848 w 133171"/>
                    <a:gd name="connsiteY0" fmla="*/ 674219 h 834631"/>
                    <a:gd name="connsiteX1" fmla="*/ 0 w 133171"/>
                    <a:gd name="connsiteY1" fmla="*/ 1 h 834631"/>
                    <a:gd name="connsiteX2" fmla="*/ 89482 w 133171"/>
                    <a:gd name="connsiteY2" fmla="*/ 136103 h 834631"/>
                    <a:gd name="connsiteX3" fmla="*/ 133171 w 133171"/>
                    <a:gd name="connsiteY3" fmla="*/ 834630 h 834631"/>
                    <a:gd name="connsiteX4" fmla="*/ 32848 w 133171"/>
                    <a:gd name="connsiteY4" fmla="*/ 674219 h 834631"/>
                    <a:gd name="connsiteX0" fmla="*/ 32848 w 133171"/>
                    <a:gd name="connsiteY0" fmla="*/ 674219 h 834631"/>
                    <a:gd name="connsiteX1" fmla="*/ 0 w 133171"/>
                    <a:gd name="connsiteY1" fmla="*/ 1 h 834631"/>
                    <a:gd name="connsiteX2" fmla="*/ 97738 w 133171"/>
                    <a:gd name="connsiteY2" fmla="*/ 114843 h 834631"/>
                    <a:gd name="connsiteX3" fmla="*/ 133171 w 133171"/>
                    <a:gd name="connsiteY3" fmla="*/ 834630 h 834631"/>
                    <a:gd name="connsiteX4" fmla="*/ 32848 w 133171"/>
                    <a:gd name="connsiteY4" fmla="*/ 674219 h 834631"/>
                    <a:gd name="connsiteX0" fmla="*/ 36019 w 136342"/>
                    <a:gd name="connsiteY0" fmla="*/ 731496 h 891908"/>
                    <a:gd name="connsiteX1" fmla="*/ 0 w 136342"/>
                    <a:gd name="connsiteY1" fmla="*/ 1 h 891908"/>
                    <a:gd name="connsiteX2" fmla="*/ 100909 w 136342"/>
                    <a:gd name="connsiteY2" fmla="*/ 172120 h 891908"/>
                    <a:gd name="connsiteX3" fmla="*/ 136342 w 136342"/>
                    <a:gd name="connsiteY3" fmla="*/ 891907 h 891908"/>
                    <a:gd name="connsiteX4" fmla="*/ 36019 w 136342"/>
                    <a:gd name="connsiteY4" fmla="*/ 731496 h 891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42" h="891908">
                      <a:moveTo>
                        <a:pt x="36019" y="731496"/>
                      </a:moveTo>
                      <a:lnTo>
                        <a:pt x="0" y="1"/>
                      </a:lnTo>
                      <a:lnTo>
                        <a:pt x="100909" y="172120"/>
                      </a:lnTo>
                      <a:lnTo>
                        <a:pt x="136342" y="891907"/>
                      </a:lnTo>
                      <a:lnTo>
                        <a:pt x="36019" y="731496"/>
                      </a:lnTo>
                      <a:close/>
                    </a:path>
                  </a:pathLst>
                </a:custGeom>
                <a:solidFill>
                  <a:srgbClr val="AAE2CA">
                    <a:lumMod val="50000"/>
                  </a:srgbClr>
                </a:solidFill>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charset="0"/>
                    <a:cs typeface="ＭＳ Ｐゴシック" charset="0"/>
                  </a:endParaRPr>
                </a:p>
              </p:txBody>
            </p:sp>
          </p:grpSp>
          <p:sp>
            <p:nvSpPr>
              <p:cNvPr id="286" name="TextBox 276">
                <a:extLst>
                  <a:ext uri="{FF2B5EF4-FFF2-40B4-BE49-F238E27FC236}">
                    <a16:creationId xmlns:a16="http://schemas.microsoft.com/office/drawing/2014/main" id="{E86D3ADF-23FB-2D4B-91EB-8A44EE48F641}"/>
                  </a:ext>
                </a:extLst>
              </p:cNvPr>
              <p:cNvSpPr txBox="1">
                <a:spLocks noChangeArrowheads="1"/>
              </p:cNvSpPr>
              <p:nvPr/>
            </p:nvSpPr>
            <p:spPr bwMode="auto">
              <a:xfrm>
                <a:off x="3621632" y="5775938"/>
                <a:ext cx="1493249" cy="3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050" dirty="0">
                    <a:solidFill>
                      <a:srgbClr val="FFFFFF"/>
                    </a:solidFill>
                    <a:cs typeface="+mn-cs"/>
                  </a:rPr>
                  <a:t>ECN=10</a:t>
                </a:r>
              </a:p>
            </p:txBody>
          </p:sp>
        </p:grpSp>
        <p:cxnSp>
          <p:nvCxnSpPr>
            <p:cNvPr id="284" name="Straight Arrow Connector 15">
              <a:extLst>
                <a:ext uri="{FF2B5EF4-FFF2-40B4-BE49-F238E27FC236}">
                  <a16:creationId xmlns:a16="http://schemas.microsoft.com/office/drawing/2014/main" id="{BF4048C9-7D73-BD4C-9330-448B6EC67A0C}"/>
                </a:ext>
              </a:extLst>
            </p:cNvPr>
            <p:cNvCxnSpPr>
              <a:cxnSpLocks noChangeShapeType="1"/>
            </p:cNvCxnSpPr>
            <p:nvPr/>
          </p:nvCxnSpPr>
          <p:spPr bwMode="auto">
            <a:xfrm flipV="1">
              <a:off x="2150568" y="6133267"/>
              <a:ext cx="612066" cy="1"/>
            </a:xfrm>
            <a:prstGeom prst="straightConnector1">
              <a:avLst/>
            </a:prstGeom>
            <a:noFill/>
            <a:ln w="952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1" name="Group 290">
            <a:extLst>
              <a:ext uri="{FF2B5EF4-FFF2-40B4-BE49-F238E27FC236}">
                <a16:creationId xmlns:a16="http://schemas.microsoft.com/office/drawing/2014/main" id="{78F68ED1-4B6F-A848-83AB-DCDA89D6132A}"/>
              </a:ext>
            </a:extLst>
          </p:cNvPr>
          <p:cNvGrpSpPr>
            <a:grpSpLocks/>
          </p:cNvGrpSpPr>
          <p:nvPr/>
        </p:nvGrpSpPr>
        <p:grpSpPr bwMode="auto">
          <a:xfrm>
            <a:off x="4009430" y="4213344"/>
            <a:ext cx="1120378" cy="269081"/>
            <a:chOff x="3621632" y="5775938"/>
            <a:chExt cx="1493249" cy="357723"/>
          </a:xfrm>
        </p:grpSpPr>
        <p:grpSp>
          <p:nvGrpSpPr>
            <p:cNvPr id="292" name="Group 13">
              <a:extLst>
                <a:ext uri="{FF2B5EF4-FFF2-40B4-BE49-F238E27FC236}">
                  <a16:creationId xmlns:a16="http://schemas.microsoft.com/office/drawing/2014/main" id="{5FC0ED75-C4B7-964C-AB09-988F3BAEDF94}"/>
                </a:ext>
              </a:extLst>
            </p:cNvPr>
            <p:cNvGrpSpPr>
              <a:grpSpLocks/>
            </p:cNvGrpSpPr>
            <p:nvPr/>
          </p:nvGrpSpPr>
          <p:grpSpPr bwMode="auto">
            <a:xfrm>
              <a:off x="3621632" y="5775938"/>
              <a:ext cx="1493249" cy="337561"/>
              <a:chOff x="3621632" y="5775938"/>
              <a:chExt cx="1493249" cy="337561"/>
            </a:xfrm>
          </p:grpSpPr>
          <p:grpSp>
            <p:nvGrpSpPr>
              <p:cNvPr id="294" name="Group 11">
                <a:extLst>
                  <a:ext uri="{FF2B5EF4-FFF2-40B4-BE49-F238E27FC236}">
                    <a16:creationId xmlns:a16="http://schemas.microsoft.com/office/drawing/2014/main" id="{504596ED-94E0-9144-AEA2-9B1AC3A6EDE8}"/>
                  </a:ext>
                </a:extLst>
              </p:cNvPr>
              <p:cNvGrpSpPr>
                <a:grpSpLocks/>
              </p:cNvGrpSpPr>
              <p:nvPr/>
            </p:nvGrpSpPr>
            <p:grpSpPr bwMode="auto">
              <a:xfrm>
                <a:off x="3999159" y="5783287"/>
                <a:ext cx="806697" cy="257416"/>
                <a:chOff x="-2975754" y="4128742"/>
                <a:chExt cx="1258600" cy="450696"/>
              </a:xfrm>
            </p:grpSpPr>
            <p:sp>
              <p:nvSpPr>
                <p:cNvPr id="296" name="Rectangle 295">
                  <a:extLst>
                    <a:ext uri="{FF2B5EF4-FFF2-40B4-BE49-F238E27FC236}">
                      <a16:creationId xmlns:a16="http://schemas.microsoft.com/office/drawing/2014/main" id="{A7E6A3C2-8DB0-E843-9532-97A06B65BF6B}"/>
                    </a:ext>
                  </a:extLst>
                </p:cNvPr>
                <p:cNvSpPr/>
                <p:nvPr/>
              </p:nvSpPr>
              <p:spPr>
                <a:xfrm>
                  <a:off x="-2903723" y="4135274"/>
                  <a:ext cx="1151259" cy="340871"/>
                </a:xfrm>
                <a:prstGeom prst="rect">
                  <a:avLst/>
                </a:prstGeom>
                <a:solidFill>
                  <a:srgbClr val="008000"/>
                </a:solidFill>
                <a:ln w="12700">
                  <a:solidFill>
                    <a:srgbClr val="00CC99">
                      <a:lumMod val="50000"/>
                    </a:srgbClr>
                  </a:solidFill>
                </a:ln>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charset="0"/>
                    <a:cs typeface="ＭＳ Ｐゴシック" charset="0"/>
                  </a:endParaRPr>
                </a:p>
              </p:txBody>
            </p:sp>
            <p:sp>
              <p:nvSpPr>
                <p:cNvPr id="297" name="Rectangle 296">
                  <a:extLst>
                    <a:ext uri="{FF2B5EF4-FFF2-40B4-BE49-F238E27FC236}">
                      <a16:creationId xmlns:a16="http://schemas.microsoft.com/office/drawing/2014/main" id="{AC7167DD-1A09-B944-A520-D13751F3F4A2}"/>
                    </a:ext>
                  </a:extLst>
                </p:cNvPr>
                <p:cNvSpPr/>
                <p:nvPr/>
              </p:nvSpPr>
              <p:spPr>
                <a:xfrm>
                  <a:off x="-2968095" y="4221184"/>
                  <a:ext cx="1148783" cy="343644"/>
                </a:xfrm>
                <a:prstGeom prst="rect">
                  <a:avLst/>
                </a:prstGeom>
                <a:solidFill>
                  <a:srgbClr val="008000"/>
                </a:solidFill>
                <a:ln w="12700">
                  <a:solidFill>
                    <a:srgbClr val="00CC99">
                      <a:lumMod val="50000"/>
                    </a:srgbClr>
                  </a:solidFill>
                </a:ln>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charset="0"/>
                    <a:cs typeface="ＭＳ Ｐゴシック" charset="0"/>
                  </a:endParaRPr>
                </a:p>
              </p:txBody>
            </p:sp>
            <p:sp>
              <p:nvSpPr>
                <p:cNvPr id="298" name="Freeform 297">
                  <a:extLst>
                    <a:ext uri="{FF2B5EF4-FFF2-40B4-BE49-F238E27FC236}">
                      <a16:creationId xmlns:a16="http://schemas.microsoft.com/office/drawing/2014/main" id="{23136A14-E923-0449-9DA2-7D7B68ADEFB7}"/>
                    </a:ext>
                  </a:extLst>
                </p:cNvPr>
                <p:cNvSpPr/>
                <p:nvPr/>
              </p:nvSpPr>
              <p:spPr>
                <a:xfrm>
                  <a:off x="-2975522" y="4129732"/>
                  <a:ext cx="1223057" cy="94225"/>
                </a:xfrm>
                <a:custGeom>
                  <a:avLst/>
                  <a:gdLst>
                    <a:gd name="connsiteX0" fmla="*/ 0 w 1223105"/>
                    <a:gd name="connsiteY0" fmla="*/ 89042 h 89042"/>
                    <a:gd name="connsiteX1" fmla="*/ 70293 w 1223105"/>
                    <a:gd name="connsiteY1" fmla="*/ 0 h 89042"/>
                    <a:gd name="connsiteX2" fmla="*/ 1223105 w 1223105"/>
                    <a:gd name="connsiteY2" fmla="*/ 4687 h 89042"/>
                    <a:gd name="connsiteX3" fmla="*/ 1148126 w 1223105"/>
                    <a:gd name="connsiteY3" fmla="*/ 84356 h 89042"/>
                    <a:gd name="connsiteX4" fmla="*/ 0 w 1223105"/>
                    <a:gd name="connsiteY4" fmla="*/ 89042 h 89042"/>
                    <a:gd name="connsiteX0" fmla="*/ 0 w 1223105"/>
                    <a:gd name="connsiteY0" fmla="*/ 89042 h 103102"/>
                    <a:gd name="connsiteX1" fmla="*/ 70293 w 1223105"/>
                    <a:gd name="connsiteY1" fmla="*/ 0 h 103102"/>
                    <a:gd name="connsiteX2" fmla="*/ 1223105 w 1223105"/>
                    <a:gd name="connsiteY2" fmla="*/ 4687 h 103102"/>
                    <a:gd name="connsiteX3" fmla="*/ 1148126 w 1223105"/>
                    <a:gd name="connsiteY3" fmla="*/ 103102 h 103102"/>
                    <a:gd name="connsiteX4" fmla="*/ 0 w 1223105"/>
                    <a:gd name="connsiteY4" fmla="*/ 89042 h 103102"/>
                    <a:gd name="connsiteX0" fmla="*/ 0 w 1223105"/>
                    <a:gd name="connsiteY0" fmla="*/ 89042 h 93730"/>
                    <a:gd name="connsiteX1" fmla="*/ 70293 w 1223105"/>
                    <a:gd name="connsiteY1" fmla="*/ 0 h 93730"/>
                    <a:gd name="connsiteX2" fmla="*/ 1223105 w 1223105"/>
                    <a:gd name="connsiteY2" fmla="*/ 4687 h 93730"/>
                    <a:gd name="connsiteX3" fmla="*/ 1143439 w 1223105"/>
                    <a:gd name="connsiteY3" fmla="*/ 93730 h 93730"/>
                    <a:gd name="connsiteX4" fmla="*/ 0 w 1223105"/>
                    <a:gd name="connsiteY4" fmla="*/ 89042 h 9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93730">
                      <a:moveTo>
                        <a:pt x="0" y="89042"/>
                      </a:moveTo>
                      <a:lnTo>
                        <a:pt x="70293" y="0"/>
                      </a:lnTo>
                      <a:lnTo>
                        <a:pt x="1223105" y="4687"/>
                      </a:lnTo>
                      <a:lnTo>
                        <a:pt x="1143439" y="93730"/>
                      </a:lnTo>
                      <a:lnTo>
                        <a:pt x="0" y="89042"/>
                      </a:lnTo>
                      <a:close/>
                    </a:path>
                  </a:pathLst>
                </a:custGeom>
                <a:solidFill>
                  <a:srgbClr val="AAE2CA">
                    <a:lumMod val="50000"/>
                  </a:srgbClr>
                </a:solidFill>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charset="0"/>
                    <a:cs typeface="ＭＳ Ｐゴシック" charset="0"/>
                  </a:endParaRPr>
                </a:p>
              </p:txBody>
            </p:sp>
            <p:sp>
              <p:nvSpPr>
                <p:cNvPr id="299" name="Freeform 298">
                  <a:extLst>
                    <a:ext uri="{FF2B5EF4-FFF2-40B4-BE49-F238E27FC236}">
                      <a16:creationId xmlns:a16="http://schemas.microsoft.com/office/drawing/2014/main" id="{857700B5-A094-3E46-9DFE-B9968548724C}"/>
                    </a:ext>
                  </a:extLst>
                </p:cNvPr>
                <p:cNvSpPr/>
                <p:nvPr/>
              </p:nvSpPr>
              <p:spPr>
                <a:xfrm rot="21211447" flipV="1">
                  <a:off x="-1853974" y="4146360"/>
                  <a:ext cx="136171" cy="432326"/>
                </a:xfrm>
                <a:custGeom>
                  <a:avLst/>
                  <a:gdLst>
                    <a:gd name="connsiteX0" fmla="*/ 0 w 1223105"/>
                    <a:gd name="connsiteY0" fmla="*/ 89042 h 89042"/>
                    <a:gd name="connsiteX1" fmla="*/ 70293 w 1223105"/>
                    <a:gd name="connsiteY1" fmla="*/ 0 h 89042"/>
                    <a:gd name="connsiteX2" fmla="*/ 1223105 w 1223105"/>
                    <a:gd name="connsiteY2" fmla="*/ 4687 h 89042"/>
                    <a:gd name="connsiteX3" fmla="*/ 1148126 w 1223105"/>
                    <a:gd name="connsiteY3" fmla="*/ 84356 h 89042"/>
                    <a:gd name="connsiteX4" fmla="*/ 0 w 1223105"/>
                    <a:gd name="connsiteY4" fmla="*/ 89042 h 89042"/>
                    <a:gd name="connsiteX0" fmla="*/ 0 w 1223105"/>
                    <a:gd name="connsiteY0" fmla="*/ 89042 h 103102"/>
                    <a:gd name="connsiteX1" fmla="*/ 70293 w 1223105"/>
                    <a:gd name="connsiteY1" fmla="*/ 0 h 103102"/>
                    <a:gd name="connsiteX2" fmla="*/ 1223105 w 1223105"/>
                    <a:gd name="connsiteY2" fmla="*/ 4687 h 103102"/>
                    <a:gd name="connsiteX3" fmla="*/ 1148126 w 1223105"/>
                    <a:gd name="connsiteY3" fmla="*/ 103102 h 103102"/>
                    <a:gd name="connsiteX4" fmla="*/ 0 w 1223105"/>
                    <a:gd name="connsiteY4" fmla="*/ 89042 h 103102"/>
                    <a:gd name="connsiteX0" fmla="*/ 0 w 1223105"/>
                    <a:gd name="connsiteY0" fmla="*/ 89042 h 93730"/>
                    <a:gd name="connsiteX1" fmla="*/ 70293 w 1223105"/>
                    <a:gd name="connsiteY1" fmla="*/ 0 h 93730"/>
                    <a:gd name="connsiteX2" fmla="*/ 1223105 w 1223105"/>
                    <a:gd name="connsiteY2" fmla="*/ 4687 h 93730"/>
                    <a:gd name="connsiteX3" fmla="*/ 1143439 w 1223105"/>
                    <a:gd name="connsiteY3" fmla="*/ 93730 h 93730"/>
                    <a:gd name="connsiteX4" fmla="*/ 0 w 1223105"/>
                    <a:gd name="connsiteY4" fmla="*/ 89042 h 93730"/>
                    <a:gd name="connsiteX0" fmla="*/ 0 w 1143439"/>
                    <a:gd name="connsiteY0" fmla="*/ 604462 h 609150"/>
                    <a:gd name="connsiteX1" fmla="*/ 70293 w 1143439"/>
                    <a:gd name="connsiteY1" fmla="*/ 515420 h 609150"/>
                    <a:gd name="connsiteX2" fmla="*/ 1048102 w 1143439"/>
                    <a:gd name="connsiteY2" fmla="*/ 0 h 609150"/>
                    <a:gd name="connsiteX3" fmla="*/ 1143439 w 1143439"/>
                    <a:gd name="connsiteY3" fmla="*/ 609150 h 609150"/>
                    <a:gd name="connsiteX4" fmla="*/ 0 w 1143439"/>
                    <a:gd name="connsiteY4" fmla="*/ 604462 h 609150"/>
                    <a:gd name="connsiteX0" fmla="*/ 0 w 1143439"/>
                    <a:gd name="connsiteY0" fmla="*/ 750108 h 754796"/>
                    <a:gd name="connsiteX1" fmla="*/ 958091 w 1143439"/>
                    <a:gd name="connsiteY1" fmla="*/ 0 h 754796"/>
                    <a:gd name="connsiteX2" fmla="*/ 1048102 w 1143439"/>
                    <a:gd name="connsiteY2" fmla="*/ 145646 h 754796"/>
                    <a:gd name="connsiteX3" fmla="*/ 1143439 w 1143439"/>
                    <a:gd name="connsiteY3" fmla="*/ 754796 h 754796"/>
                    <a:gd name="connsiteX4" fmla="*/ 0 w 1143439"/>
                    <a:gd name="connsiteY4" fmla="*/ 750108 h 754796"/>
                    <a:gd name="connsiteX0" fmla="*/ 28193 w 185348"/>
                    <a:gd name="connsiteY0" fmla="*/ 675301 h 754796"/>
                    <a:gd name="connsiteX1" fmla="*/ 0 w 185348"/>
                    <a:gd name="connsiteY1" fmla="*/ 0 h 754796"/>
                    <a:gd name="connsiteX2" fmla="*/ 90011 w 185348"/>
                    <a:gd name="connsiteY2" fmla="*/ 145646 h 754796"/>
                    <a:gd name="connsiteX3" fmla="*/ 185348 w 185348"/>
                    <a:gd name="connsiteY3" fmla="*/ 754796 h 754796"/>
                    <a:gd name="connsiteX4" fmla="*/ 28193 w 185348"/>
                    <a:gd name="connsiteY4" fmla="*/ 675301 h 754796"/>
                    <a:gd name="connsiteX0" fmla="*/ 28193 w 133700"/>
                    <a:gd name="connsiteY0" fmla="*/ 675301 h 844174"/>
                    <a:gd name="connsiteX1" fmla="*/ 0 w 133700"/>
                    <a:gd name="connsiteY1" fmla="*/ 0 h 844174"/>
                    <a:gd name="connsiteX2" fmla="*/ 90011 w 133700"/>
                    <a:gd name="connsiteY2" fmla="*/ 145646 h 844174"/>
                    <a:gd name="connsiteX3" fmla="*/ 133700 w 133700"/>
                    <a:gd name="connsiteY3" fmla="*/ 844173 h 844174"/>
                    <a:gd name="connsiteX4" fmla="*/ 28193 w 133700"/>
                    <a:gd name="connsiteY4" fmla="*/ 675301 h 844174"/>
                    <a:gd name="connsiteX0" fmla="*/ 33377 w 133700"/>
                    <a:gd name="connsiteY0" fmla="*/ 683762 h 844174"/>
                    <a:gd name="connsiteX1" fmla="*/ 0 w 133700"/>
                    <a:gd name="connsiteY1" fmla="*/ 0 h 844174"/>
                    <a:gd name="connsiteX2" fmla="*/ 90011 w 133700"/>
                    <a:gd name="connsiteY2" fmla="*/ 145646 h 844174"/>
                    <a:gd name="connsiteX3" fmla="*/ 133700 w 133700"/>
                    <a:gd name="connsiteY3" fmla="*/ 844173 h 844174"/>
                    <a:gd name="connsiteX4" fmla="*/ 33377 w 133700"/>
                    <a:gd name="connsiteY4" fmla="*/ 683762 h 844174"/>
                    <a:gd name="connsiteX0" fmla="*/ 87868 w 188191"/>
                    <a:gd name="connsiteY0" fmla="*/ 816127 h 976539"/>
                    <a:gd name="connsiteX1" fmla="*/ 0 w 188191"/>
                    <a:gd name="connsiteY1" fmla="*/ 0 h 976539"/>
                    <a:gd name="connsiteX2" fmla="*/ 144502 w 188191"/>
                    <a:gd name="connsiteY2" fmla="*/ 278011 h 976539"/>
                    <a:gd name="connsiteX3" fmla="*/ 188191 w 188191"/>
                    <a:gd name="connsiteY3" fmla="*/ 976538 h 976539"/>
                    <a:gd name="connsiteX4" fmla="*/ 87868 w 188191"/>
                    <a:gd name="connsiteY4" fmla="*/ 816127 h 976539"/>
                    <a:gd name="connsiteX0" fmla="*/ 32848 w 133171"/>
                    <a:gd name="connsiteY0" fmla="*/ 674219 h 834631"/>
                    <a:gd name="connsiteX1" fmla="*/ 0 w 133171"/>
                    <a:gd name="connsiteY1" fmla="*/ 1 h 834631"/>
                    <a:gd name="connsiteX2" fmla="*/ 89482 w 133171"/>
                    <a:gd name="connsiteY2" fmla="*/ 136103 h 834631"/>
                    <a:gd name="connsiteX3" fmla="*/ 133171 w 133171"/>
                    <a:gd name="connsiteY3" fmla="*/ 834630 h 834631"/>
                    <a:gd name="connsiteX4" fmla="*/ 32848 w 133171"/>
                    <a:gd name="connsiteY4" fmla="*/ 674219 h 834631"/>
                    <a:gd name="connsiteX0" fmla="*/ 32848 w 133171"/>
                    <a:gd name="connsiteY0" fmla="*/ 674219 h 834631"/>
                    <a:gd name="connsiteX1" fmla="*/ 0 w 133171"/>
                    <a:gd name="connsiteY1" fmla="*/ 1 h 834631"/>
                    <a:gd name="connsiteX2" fmla="*/ 97738 w 133171"/>
                    <a:gd name="connsiteY2" fmla="*/ 114843 h 834631"/>
                    <a:gd name="connsiteX3" fmla="*/ 133171 w 133171"/>
                    <a:gd name="connsiteY3" fmla="*/ 834630 h 834631"/>
                    <a:gd name="connsiteX4" fmla="*/ 32848 w 133171"/>
                    <a:gd name="connsiteY4" fmla="*/ 674219 h 834631"/>
                    <a:gd name="connsiteX0" fmla="*/ 36019 w 136342"/>
                    <a:gd name="connsiteY0" fmla="*/ 731496 h 891908"/>
                    <a:gd name="connsiteX1" fmla="*/ 0 w 136342"/>
                    <a:gd name="connsiteY1" fmla="*/ 1 h 891908"/>
                    <a:gd name="connsiteX2" fmla="*/ 100909 w 136342"/>
                    <a:gd name="connsiteY2" fmla="*/ 172120 h 891908"/>
                    <a:gd name="connsiteX3" fmla="*/ 136342 w 136342"/>
                    <a:gd name="connsiteY3" fmla="*/ 891907 h 891908"/>
                    <a:gd name="connsiteX4" fmla="*/ 36019 w 136342"/>
                    <a:gd name="connsiteY4" fmla="*/ 731496 h 891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42" h="891908">
                      <a:moveTo>
                        <a:pt x="36019" y="731496"/>
                      </a:moveTo>
                      <a:lnTo>
                        <a:pt x="0" y="1"/>
                      </a:lnTo>
                      <a:lnTo>
                        <a:pt x="100909" y="172120"/>
                      </a:lnTo>
                      <a:lnTo>
                        <a:pt x="136342" y="891907"/>
                      </a:lnTo>
                      <a:lnTo>
                        <a:pt x="36019" y="731496"/>
                      </a:lnTo>
                      <a:close/>
                    </a:path>
                  </a:pathLst>
                </a:custGeom>
                <a:solidFill>
                  <a:srgbClr val="AAE2CA">
                    <a:lumMod val="50000"/>
                  </a:srgbClr>
                </a:solidFill>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charset="0"/>
                    <a:cs typeface="ＭＳ Ｐゴシック" charset="0"/>
                  </a:endParaRPr>
                </a:p>
              </p:txBody>
            </p:sp>
          </p:grpSp>
          <p:sp>
            <p:nvSpPr>
              <p:cNvPr id="295" name="TextBox 12">
                <a:extLst>
                  <a:ext uri="{FF2B5EF4-FFF2-40B4-BE49-F238E27FC236}">
                    <a16:creationId xmlns:a16="http://schemas.microsoft.com/office/drawing/2014/main" id="{83DF2AC2-F4A3-8341-BA27-93B23E0B8C62}"/>
                  </a:ext>
                </a:extLst>
              </p:cNvPr>
              <p:cNvSpPr txBox="1">
                <a:spLocks noChangeArrowheads="1"/>
              </p:cNvSpPr>
              <p:nvPr/>
            </p:nvSpPr>
            <p:spPr bwMode="auto">
              <a:xfrm>
                <a:off x="3621632" y="5775938"/>
                <a:ext cx="1493249" cy="337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050" dirty="0">
                    <a:solidFill>
                      <a:srgbClr val="FFFFFF"/>
                    </a:solidFill>
                    <a:cs typeface="+mn-cs"/>
                  </a:rPr>
                  <a:t>ECN=</a:t>
                </a:r>
                <a:r>
                  <a:rPr lang="en-US" altLang="en-US" sz="1050" dirty="0">
                    <a:solidFill>
                      <a:srgbClr val="FF0000"/>
                    </a:solidFill>
                    <a:cs typeface="+mn-cs"/>
                  </a:rPr>
                  <a:t>11</a:t>
                </a:r>
              </a:p>
            </p:txBody>
          </p:sp>
        </p:grpSp>
        <p:cxnSp>
          <p:nvCxnSpPr>
            <p:cNvPr id="293" name="Straight Arrow Connector 286">
              <a:extLst>
                <a:ext uri="{FF2B5EF4-FFF2-40B4-BE49-F238E27FC236}">
                  <a16:creationId xmlns:a16="http://schemas.microsoft.com/office/drawing/2014/main" id="{0ECC51B7-58FF-1745-ABC7-DC7D16E1E77B}"/>
                </a:ext>
              </a:extLst>
            </p:cNvPr>
            <p:cNvCxnSpPr>
              <a:cxnSpLocks noChangeShapeType="1"/>
            </p:cNvCxnSpPr>
            <p:nvPr/>
          </p:nvCxnSpPr>
          <p:spPr bwMode="auto">
            <a:xfrm flipV="1">
              <a:off x="4483694" y="5949896"/>
              <a:ext cx="457353" cy="183765"/>
            </a:xfrm>
            <a:prstGeom prst="straightConnector1">
              <a:avLst/>
            </a:prstGeom>
            <a:noFill/>
            <a:ln w="952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0" name="Group 299">
            <a:extLst>
              <a:ext uri="{FF2B5EF4-FFF2-40B4-BE49-F238E27FC236}">
                <a16:creationId xmlns:a16="http://schemas.microsoft.com/office/drawing/2014/main" id="{60BC64D6-7715-054E-AF11-7FFDBEF3B85F}"/>
              </a:ext>
            </a:extLst>
          </p:cNvPr>
          <p:cNvGrpSpPr>
            <a:grpSpLocks/>
          </p:cNvGrpSpPr>
          <p:nvPr/>
        </p:nvGrpSpPr>
        <p:grpSpPr bwMode="auto">
          <a:xfrm>
            <a:off x="3043832" y="3282275"/>
            <a:ext cx="2987279" cy="284560"/>
            <a:chOff x="2334273" y="4534486"/>
            <a:chExt cx="3981995" cy="378689"/>
          </a:xfrm>
        </p:grpSpPr>
        <p:grpSp>
          <p:nvGrpSpPr>
            <p:cNvPr id="301" name="Group 27">
              <a:extLst>
                <a:ext uri="{FF2B5EF4-FFF2-40B4-BE49-F238E27FC236}">
                  <a16:creationId xmlns:a16="http://schemas.microsoft.com/office/drawing/2014/main" id="{14426F0E-58BD-1040-801B-29B3D72CAFB9}"/>
                </a:ext>
              </a:extLst>
            </p:cNvPr>
            <p:cNvGrpSpPr>
              <a:grpSpLocks/>
            </p:cNvGrpSpPr>
            <p:nvPr/>
          </p:nvGrpSpPr>
          <p:grpSpPr bwMode="auto">
            <a:xfrm>
              <a:off x="3508876" y="4534486"/>
              <a:ext cx="1493249" cy="337908"/>
              <a:chOff x="3508876" y="4414358"/>
              <a:chExt cx="1493249" cy="337908"/>
            </a:xfrm>
          </p:grpSpPr>
          <p:sp>
            <p:nvSpPr>
              <p:cNvPr id="304" name="Rectangle 303">
                <a:extLst>
                  <a:ext uri="{FF2B5EF4-FFF2-40B4-BE49-F238E27FC236}">
                    <a16:creationId xmlns:a16="http://schemas.microsoft.com/office/drawing/2014/main" id="{562BEC04-208B-AF43-8603-4D650744166E}"/>
                  </a:ext>
                </a:extLst>
              </p:cNvPr>
              <p:cNvSpPr/>
              <p:nvPr/>
            </p:nvSpPr>
            <p:spPr>
              <a:xfrm>
                <a:off x="3907074" y="4428619"/>
                <a:ext cx="736407" cy="194890"/>
              </a:xfrm>
              <a:prstGeom prst="rect">
                <a:avLst/>
              </a:prstGeom>
              <a:solidFill>
                <a:srgbClr val="008000"/>
              </a:solidFill>
              <a:ln w="12700">
                <a:solidFill>
                  <a:srgbClr val="00CC99">
                    <a:lumMod val="50000"/>
                  </a:srgbClr>
                </a:solidFill>
              </a:ln>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charset="0"/>
                  <a:cs typeface="ＭＳ Ｐゴシック" charset="0"/>
                </a:endParaRPr>
              </a:p>
            </p:txBody>
          </p:sp>
          <p:sp>
            <p:nvSpPr>
              <p:cNvPr id="305" name="Rectangle 298">
                <a:extLst>
                  <a:ext uri="{FF2B5EF4-FFF2-40B4-BE49-F238E27FC236}">
                    <a16:creationId xmlns:a16="http://schemas.microsoft.com/office/drawing/2014/main" id="{4B8356E7-805C-B94C-8997-8E1623302AD2}"/>
                  </a:ext>
                </a:extLst>
              </p:cNvPr>
              <p:cNvSpPr>
                <a:spLocks noChangeArrowheads="1"/>
              </p:cNvSpPr>
              <p:nvPr/>
            </p:nvSpPr>
            <p:spPr bwMode="auto">
              <a:xfrm>
                <a:off x="3863891" y="4478563"/>
                <a:ext cx="737073" cy="196032"/>
              </a:xfrm>
              <a:prstGeom prst="rect">
                <a:avLst/>
              </a:prstGeom>
              <a:solidFill>
                <a:srgbClr val="0000FF"/>
              </a:solidFill>
              <a:ln w="12700">
                <a:solidFill>
                  <a:srgbClr val="000090"/>
                </a:solidFill>
                <a:miter lim="800000"/>
                <a:headEnd/>
                <a:tailEnd/>
              </a:ln>
            </p:spPr>
            <p:txBody>
              <a:bodyPr wrap="none"/>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306" name="Freeform 299">
                <a:extLst>
                  <a:ext uri="{FF2B5EF4-FFF2-40B4-BE49-F238E27FC236}">
                    <a16:creationId xmlns:a16="http://schemas.microsoft.com/office/drawing/2014/main" id="{1BE10154-BCB6-F24B-8AEE-60D80B19309B}"/>
                  </a:ext>
                </a:extLst>
              </p:cNvPr>
              <p:cNvSpPr>
                <a:spLocks/>
              </p:cNvSpPr>
              <p:nvPr/>
            </p:nvSpPr>
            <p:spPr bwMode="auto">
              <a:xfrm>
                <a:off x="3859775" y="4425511"/>
                <a:ext cx="783947" cy="53534"/>
              </a:xfrm>
              <a:custGeom>
                <a:avLst/>
                <a:gdLst>
                  <a:gd name="T0" fmla="*/ 0 w 1223105"/>
                  <a:gd name="T1" fmla="*/ 9475 h 93730"/>
                  <a:gd name="T2" fmla="*/ 11863 w 1223105"/>
                  <a:gd name="T3" fmla="*/ 0 h 93730"/>
                  <a:gd name="T4" fmla="*/ 206422 w 1223105"/>
                  <a:gd name="T5" fmla="*/ 499 h 93730"/>
                  <a:gd name="T6" fmla="*/ 192977 w 1223105"/>
                  <a:gd name="T7" fmla="*/ 9975 h 93730"/>
                  <a:gd name="T8" fmla="*/ 0 w 1223105"/>
                  <a:gd name="T9" fmla="*/ 9475 h 937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3105" h="93730">
                    <a:moveTo>
                      <a:pt x="0" y="89042"/>
                    </a:moveTo>
                    <a:lnTo>
                      <a:pt x="70293" y="0"/>
                    </a:lnTo>
                    <a:lnTo>
                      <a:pt x="1223105" y="4687"/>
                    </a:lnTo>
                    <a:lnTo>
                      <a:pt x="1143439" y="93730"/>
                    </a:lnTo>
                    <a:lnTo>
                      <a:pt x="0" y="89042"/>
                    </a:lnTo>
                    <a:close/>
                  </a:path>
                </a:pathLst>
              </a:custGeom>
              <a:solidFill>
                <a:srgbClr val="3366FF"/>
              </a:solidFill>
              <a:ln w="9525">
                <a:solidFill>
                  <a:srgbClr val="000090"/>
                </a:solidFill>
                <a:round/>
                <a:headEnd/>
                <a:tailEnd/>
              </a:ln>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07" name="Freeform 300">
                <a:extLst>
                  <a:ext uri="{FF2B5EF4-FFF2-40B4-BE49-F238E27FC236}">
                    <a16:creationId xmlns:a16="http://schemas.microsoft.com/office/drawing/2014/main" id="{440256A1-2AE5-1548-8E6E-089AE8C63C4D}"/>
                  </a:ext>
                </a:extLst>
              </p:cNvPr>
              <p:cNvSpPr>
                <a:spLocks/>
              </p:cNvSpPr>
              <p:nvPr/>
            </p:nvSpPr>
            <p:spPr bwMode="auto">
              <a:xfrm rot="21211447" flipV="1">
                <a:off x="4579084" y="4434448"/>
                <a:ext cx="87388" cy="248479"/>
              </a:xfrm>
              <a:custGeom>
                <a:avLst/>
                <a:gdLst>
                  <a:gd name="T0" fmla="*/ 6079 w 136342"/>
                  <a:gd name="T1" fmla="*/ 4406 h 891908"/>
                  <a:gd name="T2" fmla="*/ 0 w 136342"/>
                  <a:gd name="T3" fmla="*/ 0 h 891908"/>
                  <a:gd name="T4" fmla="*/ 17030 w 136342"/>
                  <a:gd name="T5" fmla="*/ 1037 h 891908"/>
                  <a:gd name="T6" fmla="*/ 23010 w 136342"/>
                  <a:gd name="T7" fmla="*/ 5373 h 891908"/>
                  <a:gd name="T8" fmla="*/ 6079 w 136342"/>
                  <a:gd name="T9" fmla="*/ 4406 h 8919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342" h="891908">
                    <a:moveTo>
                      <a:pt x="36019" y="731496"/>
                    </a:moveTo>
                    <a:lnTo>
                      <a:pt x="0" y="1"/>
                    </a:lnTo>
                    <a:lnTo>
                      <a:pt x="100909" y="172120"/>
                    </a:lnTo>
                    <a:lnTo>
                      <a:pt x="136342" y="891907"/>
                    </a:lnTo>
                    <a:lnTo>
                      <a:pt x="36019" y="731496"/>
                    </a:lnTo>
                    <a:close/>
                  </a:path>
                </a:pathLst>
              </a:custGeom>
              <a:solidFill>
                <a:srgbClr val="3366FF"/>
              </a:solidFill>
              <a:ln w="9525">
                <a:solidFill>
                  <a:srgbClr val="000090"/>
                </a:solidFill>
                <a:round/>
                <a:headEnd/>
                <a:tailEnd/>
              </a:ln>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08" name="TextBox 296">
                <a:extLst>
                  <a:ext uri="{FF2B5EF4-FFF2-40B4-BE49-F238E27FC236}">
                    <a16:creationId xmlns:a16="http://schemas.microsoft.com/office/drawing/2014/main" id="{6ED803C2-8474-FE4B-A4EC-6A4A5A09C26A}"/>
                  </a:ext>
                </a:extLst>
              </p:cNvPr>
              <p:cNvSpPr txBox="1">
                <a:spLocks noChangeArrowheads="1"/>
              </p:cNvSpPr>
              <p:nvPr/>
            </p:nvSpPr>
            <p:spPr bwMode="auto">
              <a:xfrm>
                <a:off x="3508876" y="4414358"/>
                <a:ext cx="1493249" cy="337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050">
                    <a:solidFill>
                      <a:srgbClr val="FFFFFF"/>
                    </a:solidFill>
                    <a:cs typeface="+mn-cs"/>
                  </a:rPr>
                  <a:t>ECE=</a:t>
                </a:r>
                <a:r>
                  <a:rPr lang="en-US" altLang="en-US" sz="1050">
                    <a:solidFill>
                      <a:srgbClr val="FF0000"/>
                    </a:solidFill>
                    <a:cs typeface="+mn-cs"/>
                  </a:rPr>
                  <a:t>1</a:t>
                </a:r>
              </a:p>
            </p:txBody>
          </p:sp>
        </p:grpSp>
        <p:cxnSp>
          <p:nvCxnSpPr>
            <p:cNvPr id="302" name="Straight Arrow Connector 294">
              <a:extLst>
                <a:ext uri="{FF2B5EF4-FFF2-40B4-BE49-F238E27FC236}">
                  <a16:creationId xmlns:a16="http://schemas.microsoft.com/office/drawing/2014/main" id="{0333EB21-19EB-154E-B507-83BF3413D133}"/>
                </a:ext>
              </a:extLst>
            </p:cNvPr>
            <p:cNvCxnSpPr>
              <a:cxnSpLocks noChangeShapeType="1"/>
            </p:cNvCxnSpPr>
            <p:nvPr/>
          </p:nvCxnSpPr>
          <p:spPr bwMode="auto">
            <a:xfrm flipH="1" flipV="1">
              <a:off x="3801047" y="4905427"/>
              <a:ext cx="697737" cy="7748"/>
            </a:xfrm>
            <a:prstGeom prst="straightConnector1">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 name="Straight Arrow Connector 25">
              <a:extLst>
                <a:ext uri="{FF2B5EF4-FFF2-40B4-BE49-F238E27FC236}">
                  <a16:creationId xmlns:a16="http://schemas.microsoft.com/office/drawing/2014/main" id="{84C1CFE8-8FA7-D24B-BB80-A5D410D91E1F}"/>
                </a:ext>
              </a:extLst>
            </p:cNvPr>
            <p:cNvCxnSpPr>
              <a:cxnSpLocks noChangeShapeType="1"/>
            </p:cNvCxnSpPr>
            <p:nvPr/>
          </p:nvCxnSpPr>
          <p:spPr bwMode="auto">
            <a:xfrm flipH="1">
              <a:off x="2334273" y="4839428"/>
              <a:ext cx="3981995" cy="0"/>
            </a:xfrm>
            <a:prstGeom prst="straightConnector1">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9" name="Group 308">
            <a:extLst>
              <a:ext uri="{FF2B5EF4-FFF2-40B4-BE49-F238E27FC236}">
                <a16:creationId xmlns:a16="http://schemas.microsoft.com/office/drawing/2014/main" id="{E9859027-FE60-9841-9FE7-A58E608A269A}"/>
              </a:ext>
            </a:extLst>
          </p:cNvPr>
          <p:cNvGrpSpPr>
            <a:grpSpLocks/>
          </p:cNvGrpSpPr>
          <p:nvPr/>
        </p:nvGrpSpPr>
        <p:grpSpPr bwMode="auto">
          <a:xfrm>
            <a:off x="1947245" y="4502669"/>
            <a:ext cx="915636" cy="369687"/>
            <a:chOff x="872227" y="6160831"/>
            <a:chExt cx="1220749" cy="493197"/>
          </a:xfrm>
        </p:grpSpPr>
        <p:sp>
          <p:nvSpPr>
            <p:cNvPr id="310" name="TextBox 29">
              <a:extLst>
                <a:ext uri="{FF2B5EF4-FFF2-40B4-BE49-F238E27FC236}">
                  <a16:creationId xmlns:a16="http://schemas.microsoft.com/office/drawing/2014/main" id="{82440900-2334-F946-90EB-5FA8637ADF05}"/>
                </a:ext>
              </a:extLst>
            </p:cNvPr>
            <p:cNvSpPr txBox="1">
              <a:spLocks noChangeArrowheads="1"/>
            </p:cNvSpPr>
            <p:nvPr/>
          </p:nvSpPr>
          <p:spPr bwMode="auto">
            <a:xfrm>
              <a:off x="872227" y="6315280"/>
              <a:ext cx="1220749" cy="338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050">
                  <a:solidFill>
                    <a:srgbClr val="000000"/>
                  </a:solidFill>
                  <a:cs typeface="+mn-cs"/>
                </a:rPr>
                <a:t>IP datagram</a:t>
              </a:r>
            </a:p>
          </p:txBody>
        </p:sp>
        <p:cxnSp>
          <p:nvCxnSpPr>
            <p:cNvPr id="311" name="Straight Connector 31">
              <a:extLst>
                <a:ext uri="{FF2B5EF4-FFF2-40B4-BE49-F238E27FC236}">
                  <a16:creationId xmlns:a16="http://schemas.microsoft.com/office/drawing/2014/main" id="{80F4CA72-3CF5-FA41-9EB4-A49E55C16864}"/>
                </a:ext>
              </a:extLst>
            </p:cNvPr>
            <p:cNvCxnSpPr>
              <a:cxnSpLocks noChangeShapeType="1"/>
            </p:cNvCxnSpPr>
            <p:nvPr/>
          </p:nvCxnSpPr>
          <p:spPr bwMode="auto">
            <a:xfrm flipH="1">
              <a:off x="1785033" y="6160831"/>
              <a:ext cx="274620" cy="24025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12" name="Group 311">
            <a:extLst>
              <a:ext uri="{FF2B5EF4-FFF2-40B4-BE49-F238E27FC236}">
                <a16:creationId xmlns:a16="http://schemas.microsoft.com/office/drawing/2014/main" id="{D82A29D1-4C9E-CE44-A5D6-40B408BEA390}"/>
              </a:ext>
            </a:extLst>
          </p:cNvPr>
          <p:cNvGrpSpPr>
            <a:grpSpLocks/>
          </p:cNvGrpSpPr>
          <p:nvPr/>
        </p:nvGrpSpPr>
        <p:grpSpPr bwMode="auto">
          <a:xfrm>
            <a:off x="4676934" y="2878653"/>
            <a:ext cx="1247457" cy="386953"/>
            <a:chOff x="4510678" y="3996483"/>
            <a:chExt cx="1663399" cy="514832"/>
          </a:xfrm>
        </p:grpSpPr>
        <p:sp>
          <p:nvSpPr>
            <p:cNvPr id="313" name="TextBox 312">
              <a:extLst>
                <a:ext uri="{FF2B5EF4-FFF2-40B4-BE49-F238E27FC236}">
                  <a16:creationId xmlns:a16="http://schemas.microsoft.com/office/drawing/2014/main" id="{17530F4E-F3B8-5644-978B-F46D05030A46}"/>
                </a:ext>
              </a:extLst>
            </p:cNvPr>
            <p:cNvSpPr txBox="1">
              <a:spLocks noChangeArrowheads="1"/>
            </p:cNvSpPr>
            <p:nvPr/>
          </p:nvSpPr>
          <p:spPr bwMode="auto">
            <a:xfrm>
              <a:off x="4510678" y="3996483"/>
              <a:ext cx="1663399" cy="337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050">
                  <a:solidFill>
                    <a:srgbClr val="000000"/>
                  </a:solidFill>
                  <a:cs typeface="+mn-cs"/>
                </a:rPr>
                <a:t>TCP ACK segment</a:t>
              </a:r>
            </a:p>
          </p:txBody>
        </p:sp>
        <p:cxnSp>
          <p:nvCxnSpPr>
            <p:cNvPr id="314" name="Straight Connector 313">
              <a:extLst>
                <a:ext uri="{FF2B5EF4-FFF2-40B4-BE49-F238E27FC236}">
                  <a16:creationId xmlns:a16="http://schemas.microsoft.com/office/drawing/2014/main" id="{6343044A-858C-F34D-BCBF-FD46442A2B7E}"/>
                </a:ext>
              </a:extLst>
            </p:cNvPr>
            <p:cNvCxnSpPr>
              <a:cxnSpLocks noChangeShapeType="1"/>
            </p:cNvCxnSpPr>
            <p:nvPr/>
          </p:nvCxnSpPr>
          <p:spPr bwMode="auto">
            <a:xfrm flipH="1">
              <a:off x="4632144" y="4271060"/>
              <a:ext cx="274620" cy="24025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1" name="Slide Number Placeholder 2">
            <a:extLst>
              <a:ext uri="{FF2B5EF4-FFF2-40B4-BE49-F238E27FC236}">
                <a16:creationId xmlns:a16="http://schemas.microsoft.com/office/drawing/2014/main" id="{4FCB648B-CD96-D64D-8CCB-A39CAC1D9955}"/>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131</a:t>
            </a:fld>
            <a:endParaRPr lang="en-US" dirty="0"/>
          </a:p>
        </p:txBody>
      </p:sp>
    </p:spTree>
    <p:extLst>
      <p:ext uri="{BB962C8B-B14F-4D97-AF65-F5344CB8AC3E}">
        <p14:creationId xmlns:p14="http://schemas.microsoft.com/office/powerpoint/2010/main" val="202705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dissolve">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82"/>
                                        </p:tgtEl>
                                        <p:attrNameLst>
                                          <p:attrName>style.visibility</p:attrName>
                                        </p:attrNameLst>
                                      </p:cBhvr>
                                      <p:to>
                                        <p:strVal val="visible"/>
                                      </p:to>
                                    </p:set>
                                    <p:animEffect transition="in" filter="wipe(left)">
                                      <p:cBhvr>
                                        <p:cTn id="15" dur="500"/>
                                        <p:tgtEl>
                                          <p:spTgt spid="282"/>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309"/>
                                        </p:tgtEl>
                                        <p:attrNameLst>
                                          <p:attrName>style.visibility</p:attrName>
                                        </p:attrNameLst>
                                      </p:cBhvr>
                                      <p:to>
                                        <p:strVal val="visible"/>
                                      </p:to>
                                    </p:set>
                                    <p:animEffect transition="in" filter="dissolve">
                                      <p:cBhvr>
                                        <p:cTn id="19" dur="500"/>
                                        <p:tgtEl>
                                          <p:spTgt spid="309"/>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dissolve">
                                      <p:cBhvr>
                                        <p:cTn id="24" dur="500"/>
                                        <p:tgtEl>
                                          <p:spTgt spid="6">
                                            <p:txEl>
                                              <p:pRg st="3" end="3"/>
                                            </p:txEl>
                                          </p:spTgt>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291"/>
                                        </p:tgtEl>
                                        <p:attrNameLst>
                                          <p:attrName>style.visibility</p:attrName>
                                        </p:attrNameLst>
                                      </p:cBhvr>
                                      <p:to>
                                        <p:strVal val="visible"/>
                                      </p:to>
                                    </p:set>
                                    <p:animEffect transition="in" filter="wipe(left)">
                                      <p:cBhvr>
                                        <p:cTn id="28" dur="500"/>
                                        <p:tgtEl>
                                          <p:spTgt spid="29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dissolve">
                                      <p:cBhvr>
                                        <p:cTn id="33" dur="500"/>
                                        <p:tgtEl>
                                          <p:spTgt spid="6">
                                            <p:txEl>
                                              <p:pRg st="4" end="4"/>
                                            </p:txEl>
                                          </p:spTgt>
                                        </p:tgtEl>
                                      </p:cBhvr>
                                    </p:animEffect>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300"/>
                                        </p:tgtEl>
                                        <p:attrNameLst>
                                          <p:attrName>style.visibility</p:attrName>
                                        </p:attrNameLst>
                                      </p:cBhvr>
                                      <p:to>
                                        <p:strVal val="visible"/>
                                      </p:to>
                                    </p:set>
                                    <p:animEffect transition="in" filter="wipe(right)">
                                      <p:cBhvr>
                                        <p:cTn id="37" dur="500"/>
                                        <p:tgtEl>
                                          <p:spTgt spid="300"/>
                                        </p:tgtEl>
                                      </p:cBhvr>
                                    </p:animEffect>
                                  </p:childTnLst>
                                </p:cTn>
                              </p:par>
                              <p:par>
                                <p:cTn id="38" presetID="9" presetClass="entr" presetSubtype="0" fill="hold" nodeType="withEffect">
                                  <p:stCondLst>
                                    <p:cond delay="0"/>
                                  </p:stCondLst>
                                  <p:childTnLst>
                                    <p:set>
                                      <p:cBhvr>
                                        <p:cTn id="39" dur="1" fill="hold">
                                          <p:stCondLst>
                                            <p:cond delay="0"/>
                                          </p:stCondLst>
                                        </p:cTn>
                                        <p:tgtEl>
                                          <p:spTgt spid="312"/>
                                        </p:tgtEl>
                                        <p:attrNameLst>
                                          <p:attrName>style.visibility</p:attrName>
                                        </p:attrNameLst>
                                      </p:cBhvr>
                                      <p:to>
                                        <p:strVal val="visible"/>
                                      </p:to>
                                    </p:set>
                                    <p:animEffect transition="in" filter="dissolve">
                                      <p:cBhvr>
                                        <p:cTn id="40" dur="500"/>
                                        <p:tgtEl>
                                          <p:spTgt spid="3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animEffect transition="in" filter="dissolve">
                                      <p:cBhvr>
                                        <p:cTn id="4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DDBB9026-12F2-A349-BFEF-8C31C7F86092}"/>
              </a:ext>
            </a:extLst>
          </p:cNvPr>
          <p:cNvGrpSpPr/>
          <p:nvPr/>
        </p:nvGrpSpPr>
        <p:grpSpPr>
          <a:xfrm>
            <a:off x="5695321" y="2575689"/>
            <a:ext cx="825611" cy="539353"/>
            <a:chOff x="7493876" y="2774731"/>
            <a:chExt cx="1481958" cy="894622"/>
          </a:xfrm>
        </p:grpSpPr>
        <p:sp>
          <p:nvSpPr>
            <p:cNvPr id="104" name="Freeform 103">
              <a:extLst>
                <a:ext uri="{FF2B5EF4-FFF2-40B4-BE49-F238E27FC236}">
                  <a16:creationId xmlns:a16="http://schemas.microsoft.com/office/drawing/2014/main" id="{2EAD1D45-E7DC-F546-BF28-57362134135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05" name="Oval 104">
              <a:extLst>
                <a:ext uri="{FF2B5EF4-FFF2-40B4-BE49-F238E27FC236}">
                  <a16:creationId xmlns:a16="http://schemas.microsoft.com/office/drawing/2014/main" id="{C917A520-A78E-6F4B-A627-C017D0408DA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06" name="Group 105">
              <a:extLst>
                <a:ext uri="{FF2B5EF4-FFF2-40B4-BE49-F238E27FC236}">
                  <a16:creationId xmlns:a16="http://schemas.microsoft.com/office/drawing/2014/main" id="{515FCDD6-C861-564F-B521-7551F1A8280E}"/>
                </a:ext>
              </a:extLst>
            </p:cNvPr>
            <p:cNvGrpSpPr/>
            <p:nvPr/>
          </p:nvGrpSpPr>
          <p:grpSpPr>
            <a:xfrm>
              <a:off x="7713663" y="2848339"/>
              <a:ext cx="1042107" cy="425543"/>
              <a:chOff x="7786941" y="2884917"/>
              <a:chExt cx="897649" cy="353919"/>
            </a:xfrm>
          </p:grpSpPr>
          <p:sp>
            <p:nvSpPr>
              <p:cNvPr id="107" name="Freeform 106">
                <a:extLst>
                  <a:ext uri="{FF2B5EF4-FFF2-40B4-BE49-F238E27FC236}">
                    <a16:creationId xmlns:a16="http://schemas.microsoft.com/office/drawing/2014/main" id="{EB9B6B9B-3107-CD48-AEC1-E65E25BE6AC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08" name="Freeform 107">
                <a:extLst>
                  <a:ext uri="{FF2B5EF4-FFF2-40B4-BE49-F238E27FC236}">
                    <a16:creationId xmlns:a16="http://schemas.microsoft.com/office/drawing/2014/main" id="{B5DD3803-6AF8-3847-B395-25898737955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09" name="Freeform 108">
                <a:extLst>
                  <a:ext uri="{FF2B5EF4-FFF2-40B4-BE49-F238E27FC236}">
                    <a16:creationId xmlns:a16="http://schemas.microsoft.com/office/drawing/2014/main" id="{DA65177F-9EDB-4144-8C88-7E37D8240A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10" name="Freeform 109">
                <a:extLst>
                  <a:ext uri="{FF2B5EF4-FFF2-40B4-BE49-F238E27FC236}">
                    <a16:creationId xmlns:a16="http://schemas.microsoft.com/office/drawing/2014/main" id="{97906B30-472F-354C-82AF-33220C002B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95" name="Group 94">
            <a:extLst>
              <a:ext uri="{FF2B5EF4-FFF2-40B4-BE49-F238E27FC236}">
                <a16:creationId xmlns:a16="http://schemas.microsoft.com/office/drawing/2014/main" id="{70DB66D8-759D-3E45-8AD9-CC358022D572}"/>
              </a:ext>
            </a:extLst>
          </p:cNvPr>
          <p:cNvGrpSpPr/>
          <p:nvPr/>
        </p:nvGrpSpPr>
        <p:grpSpPr>
          <a:xfrm>
            <a:off x="4290095" y="2578975"/>
            <a:ext cx="825611" cy="539353"/>
            <a:chOff x="7493876" y="2774731"/>
            <a:chExt cx="1481958" cy="894622"/>
          </a:xfrm>
        </p:grpSpPr>
        <p:sp>
          <p:nvSpPr>
            <p:cNvPr id="96" name="Freeform 95">
              <a:extLst>
                <a:ext uri="{FF2B5EF4-FFF2-40B4-BE49-F238E27FC236}">
                  <a16:creationId xmlns:a16="http://schemas.microsoft.com/office/drawing/2014/main" id="{E483E17D-400D-C84C-8056-02B78CDD0DE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97" name="Oval 96">
              <a:extLst>
                <a:ext uri="{FF2B5EF4-FFF2-40B4-BE49-F238E27FC236}">
                  <a16:creationId xmlns:a16="http://schemas.microsoft.com/office/drawing/2014/main" id="{318D9153-5EE4-3340-BCD3-478931CFC7F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98" name="Group 97">
              <a:extLst>
                <a:ext uri="{FF2B5EF4-FFF2-40B4-BE49-F238E27FC236}">
                  <a16:creationId xmlns:a16="http://schemas.microsoft.com/office/drawing/2014/main" id="{DAAFD939-A5C2-6A45-BE89-14CD8870A576}"/>
                </a:ext>
              </a:extLst>
            </p:cNvPr>
            <p:cNvGrpSpPr/>
            <p:nvPr/>
          </p:nvGrpSpPr>
          <p:grpSpPr>
            <a:xfrm>
              <a:off x="7713663" y="2848339"/>
              <a:ext cx="1042107" cy="425543"/>
              <a:chOff x="7786941" y="2884917"/>
              <a:chExt cx="897649" cy="353919"/>
            </a:xfrm>
          </p:grpSpPr>
          <p:sp>
            <p:nvSpPr>
              <p:cNvPr id="99" name="Freeform 98">
                <a:extLst>
                  <a:ext uri="{FF2B5EF4-FFF2-40B4-BE49-F238E27FC236}">
                    <a16:creationId xmlns:a16="http://schemas.microsoft.com/office/drawing/2014/main" id="{762F9A94-D8D0-934F-94BA-2BF1A64428C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00" name="Freeform 99">
                <a:extLst>
                  <a:ext uri="{FF2B5EF4-FFF2-40B4-BE49-F238E27FC236}">
                    <a16:creationId xmlns:a16="http://schemas.microsoft.com/office/drawing/2014/main" id="{205790B6-6F8F-394F-AEFC-DC10F8B5D5D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01" name="Freeform 100">
                <a:extLst>
                  <a:ext uri="{FF2B5EF4-FFF2-40B4-BE49-F238E27FC236}">
                    <a16:creationId xmlns:a16="http://schemas.microsoft.com/office/drawing/2014/main" id="{355156BC-1504-E74B-8008-40A919B5BE4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02" name="Freeform 101">
                <a:extLst>
                  <a:ext uri="{FF2B5EF4-FFF2-40B4-BE49-F238E27FC236}">
                    <a16:creationId xmlns:a16="http://schemas.microsoft.com/office/drawing/2014/main" id="{216A1E01-4397-904B-AF75-454F94DE105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39" y="203816"/>
            <a:ext cx="8544983" cy="670967"/>
          </a:xfrm>
        </p:spPr>
        <p:txBody>
          <a:bodyPr>
            <a:normAutofit fontScale="90000"/>
          </a:bodyPr>
          <a:lstStyle/>
          <a:p>
            <a:r>
              <a:rPr lang="en-US" sz="3600" dirty="0"/>
              <a:t>TCP fairness</a:t>
            </a:r>
            <a:endParaRPr lang="en-US" dirty="0"/>
          </a:p>
        </p:txBody>
      </p:sp>
      <p:sp>
        <p:nvSpPr>
          <p:cNvPr id="15" name="Rectangle 4">
            <a:extLst>
              <a:ext uri="{FF2B5EF4-FFF2-40B4-BE49-F238E27FC236}">
                <a16:creationId xmlns:a16="http://schemas.microsoft.com/office/drawing/2014/main" id="{FC515608-44C0-AE4F-9716-2C57F89C9FF4}"/>
              </a:ext>
            </a:extLst>
          </p:cNvPr>
          <p:cNvSpPr txBox="1">
            <a:spLocks noChangeArrowheads="1"/>
          </p:cNvSpPr>
          <p:nvPr/>
        </p:nvSpPr>
        <p:spPr>
          <a:xfrm>
            <a:off x="657225" y="953494"/>
            <a:ext cx="7630716" cy="816769"/>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defRPr/>
            </a:pPr>
            <a:r>
              <a:rPr lang="en-US" sz="2400" dirty="0">
                <a:solidFill>
                  <a:srgbClr val="CC0000"/>
                </a:solidFill>
                <a:latin typeface="Calibri" panose="020F0502020204030204"/>
              </a:rPr>
              <a:t>Fairness goal:</a:t>
            </a:r>
            <a:r>
              <a:rPr lang="en-US" sz="2400" dirty="0">
                <a:solidFill>
                  <a:prstClr val="black"/>
                </a:solidFill>
                <a:latin typeface="Calibri" panose="020F0502020204030204"/>
              </a:rPr>
              <a:t> if</a:t>
            </a:r>
            <a:r>
              <a:rPr lang="en-US" sz="2400" i="1" dirty="0">
                <a:solidFill>
                  <a:prstClr val="black"/>
                </a:solidFill>
                <a:latin typeface="Calibri" panose="020F0502020204030204"/>
              </a:rPr>
              <a:t> K </a:t>
            </a:r>
            <a:r>
              <a:rPr lang="en-US" sz="2400" dirty="0">
                <a:solidFill>
                  <a:prstClr val="black"/>
                </a:solidFill>
                <a:latin typeface="Calibri" panose="020F0502020204030204"/>
              </a:rPr>
              <a:t>TCP sessions share same bottleneck link of bandwidth </a:t>
            </a:r>
            <a:r>
              <a:rPr lang="en-US" sz="2400" i="1" dirty="0">
                <a:solidFill>
                  <a:prstClr val="black"/>
                </a:solidFill>
                <a:latin typeface="Calibri" panose="020F0502020204030204"/>
              </a:rPr>
              <a:t>R</a:t>
            </a:r>
            <a:r>
              <a:rPr lang="en-US" sz="2400" dirty="0">
                <a:solidFill>
                  <a:prstClr val="black"/>
                </a:solidFill>
                <a:latin typeface="Calibri" panose="020F0502020204030204"/>
              </a:rPr>
              <a:t>, each should have average rate of </a:t>
            </a:r>
            <a:r>
              <a:rPr lang="en-US" sz="2400" i="1" dirty="0">
                <a:solidFill>
                  <a:prstClr val="black"/>
                </a:solidFill>
                <a:latin typeface="Calibri" panose="020F0502020204030204"/>
              </a:rPr>
              <a:t>R/K</a:t>
            </a:r>
          </a:p>
        </p:txBody>
      </p:sp>
      <p:sp>
        <p:nvSpPr>
          <p:cNvPr id="61" name="Line 68">
            <a:extLst>
              <a:ext uri="{FF2B5EF4-FFF2-40B4-BE49-F238E27FC236}">
                <a16:creationId xmlns:a16="http://schemas.microsoft.com/office/drawing/2014/main" id="{CDC7342A-49E4-EA42-944C-558FC96B498E}"/>
              </a:ext>
            </a:extLst>
          </p:cNvPr>
          <p:cNvSpPr>
            <a:spLocks noChangeShapeType="1"/>
          </p:cNvSpPr>
          <p:nvPr/>
        </p:nvSpPr>
        <p:spPr bwMode="auto">
          <a:xfrm flipV="1">
            <a:off x="5112093" y="2814637"/>
            <a:ext cx="614363" cy="6689"/>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350">
              <a:latin typeface="Tahoma" charset="0"/>
              <a:ea typeface="ＭＳ Ｐゴシック" charset="0"/>
              <a:cs typeface="+mn-cs"/>
            </a:endParaRPr>
          </a:p>
        </p:txBody>
      </p:sp>
      <p:sp>
        <p:nvSpPr>
          <p:cNvPr id="80" name="Rectangle 25">
            <a:extLst>
              <a:ext uri="{FF2B5EF4-FFF2-40B4-BE49-F238E27FC236}">
                <a16:creationId xmlns:a16="http://schemas.microsoft.com/office/drawing/2014/main" id="{75F28C3D-FB3C-2547-B5A0-31713944D0F9}"/>
              </a:ext>
            </a:extLst>
          </p:cNvPr>
          <p:cNvSpPr>
            <a:spLocks noChangeArrowheads="1"/>
          </p:cNvSpPr>
          <p:nvPr/>
        </p:nvSpPr>
        <p:spPr bwMode="auto">
          <a:xfrm>
            <a:off x="5239941" y="2664619"/>
            <a:ext cx="110728" cy="150019"/>
          </a:xfrm>
          <a:prstGeom prst="rect">
            <a:avLst/>
          </a:prstGeom>
          <a:solidFill>
            <a:srgbClr val="0099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350">
              <a:latin typeface="Tahoma" charset="0"/>
              <a:ea typeface="ＭＳ Ｐゴシック" charset="0"/>
              <a:cs typeface="+mn-cs"/>
            </a:endParaRPr>
          </a:p>
        </p:txBody>
      </p:sp>
      <p:sp>
        <p:nvSpPr>
          <p:cNvPr id="81" name="Rectangle 26">
            <a:extLst>
              <a:ext uri="{FF2B5EF4-FFF2-40B4-BE49-F238E27FC236}">
                <a16:creationId xmlns:a16="http://schemas.microsoft.com/office/drawing/2014/main" id="{2FFB7F49-0A17-8244-A6C8-A042CD8FF570}"/>
              </a:ext>
            </a:extLst>
          </p:cNvPr>
          <p:cNvSpPr>
            <a:spLocks noChangeArrowheads="1"/>
          </p:cNvSpPr>
          <p:nvPr/>
        </p:nvSpPr>
        <p:spPr bwMode="auto">
          <a:xfrm>
            <a:off x="4722019" y="2711054"/>
            <a:ext cx="110729" cy="150019"/>
          </a:xfrm>
          <a:prstGeom prst="rect">
            <a:avLst/>
          </a:prstGeom>
          <a:solidFill>
            <a:srgbClr val="0099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350">
              <a:latin typeface="Tahoma" charset="0"/>
              <a:ea typeface="ＭＳ Ｐゴシック" charset="0"/>
              <a:cs typeface="+mn-cs"/>
            </a:endParaRPr>
          </a:p>
        </p:txBody>
      </p:sp>
      <p:sp>
        <p:nvSpPr>
          <p:cNvPr id="82" name="Rectangle 27">
            <a:extLst>
              <a:ext uri="{FF2B5EF4-FFF2-40B4-BE49-F238E27FC236}">
                <a16:creationId xmlns:a16="http://schemas.microsoft.com/office/drawing/2014/main" id="{506AE97C-512B-D047-B5C2-A8583E61E051}"/>
              </a:ext>
            </a:extLst>
          </p:cNvPr>
          <p:cNvSpPr>
            <a:spLocks noChangeArrowheads="1"/>
          </p:cNvSpPr>
          <p:nvPr/>
        </p:nvSpPr>
        <p:spPr bwMode="auto">
          <a:xfrm>
            <a:off x="4939904" y="2664619"/>
            <a:ext cx="110728" cy="150019"/>
          </a:xfrm>
          <a:prstGeom prst="rect">
            <a:avLst/>
          </a:prstGeom>
          <a:solidFill>
            <a:srgbClr val="0099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350">
              <a:latin typeface="Tahoma" charset="0"/>
              <a:ea typeface="ＭＳ Ｐゴシック" charset="0"/>
              <a:cs typeface="+mn-cs"/>
            </a:endParaRPr>
          </a:p>
        </p:txBody>
      </p:sp>
      <p:sp>
        <p:nvSpPr>
          <p:cNvPr id="83" name="Text Box 28">
            <a:extLst>
              <a:ext uri="{FF2B5EF4-FFF2-40B4-BE49-F238E27FC236}">
                <a16:creationId xmlns:a16="http://schemas.microsoft.com/office/drawing/2014/main" id="{D7035546-992D-A546-9880-E3DFD92C39EA}"/>
              </a:ext>
            </a:extLst>
          </p:cNvPr>
          <p:cNvSpPr txBox="1">
            <a:spLocks noChangeArrowheads="1"/>
          </p:cNvSpPr>
          <p:nvPr/>
        </p:nvSpPr>
        <p:spPr bwMode="auto">
          <a:xfrm>
            <a:off x="1777924" y="1851161"/>
            <a:ext cx="180504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spcBef>
                <a:spcPct val="0"/>
              </a:spcBef>
              <a:spcAft>
                <a:spcPct val="0"/>
              </a:spcAft>
              <a:buClrTx/>
              <a:defRPr/>
            </a:pPr>
            <a:r>
              <a:rPr lang="en-US" sz="1800" kern="1200" dirty="0">
                <a:solidFill>
                  <a:srgbClr val="000000"/>
                </a:solidFill>
                <a:latin typeface="Calibri" panose="020F0502020204030204"/>
                <a:cs typeface="+mn-cs"/>
              </a:rPr>
              <a:t>TCP connection 1</a:t>
            </a:r>
          </a:p>
        </p:txBody>
      </p:sp>
      <p:sp>
        <p:nvSpPr>
          <p:cNvPr id="84" name="Text Box 29">
            <a:extLst>
              <a:ext uri="{FF2B5EF4-FFF2-40B4-BE49-F238E27FC236}">
                <a16:creationId xmlns:a16="http://schemas.microsoft.com/office/drawing/2014/main" id="{7297E699-0BA6-F14E-9015-0764C0BCD193}"/>
              </a:ext>
            </a:extLst>
          </p:cNvPr>
          <p:cNvSpPr txBox="1">
            <a:spLocks noChangeArrowheads="1"/>
          </p:cNvSpPr>
          <p:nvPr/>
        </p:nvSpPr>
        <p:spPr bwMode="auto">
          <a:xfrm>
            <a:off x="4109550" y="3206563"/>
            <a:ext cx="1186480"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90000"/>
              </a:lnSpc>
              <a:spcBef>
                <a:spcPct val="0"/>
              </a:spcBef>
              <a:spcAft>
                <a:spcPct val="0"/>
              </a:spcAft>
              <a:buClrTx/>
              <a:defRPr/>
            </a:pPr>
            <a:r>
              <a:rPr lang="en-US" sz="1800" kern="1200" dirty="0">
                <a:solidFill>
                  <a:srgbClr val="000000"/>
                </a:solidFill>
                <a:latin typeface="Calibri" panose="020F0502020204030204"/>
                <a:cs typeface="+mn-cs"/>
              </a:rPr>
              <a:t>bottleneck</a:t>
            </a:r>
          </a:p>
          <a:p>
            <a:pPr algn="ctr" defTabSz="685800" eaLnBrk="0" fontAlgn="base" hangingPunct="0">
              <a:lnSpc>
                <a:spcPct val="90000"/>
              </a:lnSpc>
              <a:spcBef>
                <a:spcPct val="0"/>
              </a:spcBef>
              <a:spcAft>
                <a:spcPct val="0"/>
              </a:spcAft>
              <a:buClrTx/>
              <a:defRPr/>
            </a:pPr>
            <a:r>
              <a:rPr lang="en-US" sz="1800" kern="1200" dirty="0">
                <a:solidFill>
                  <a:srgbClr val="000000"/>
                </a:solidFill>
                <a:latin typeface="Calibri" panose="020F0502020204030204"/>
                <a:cs typeface="+mn-cs"/>
              </a:rPr>
              <a:t>router</a:t>
            </a:r>
          </a:p>
          <a:p>
            <a:pPr algn="ctr" defTabSz="685800" eaLnBrk="0" fontAlgn="base" hangingPunct="0">
              <a:lnSpc>
                <a:spcPct val="90000"/>
              </a:lnSpc>
              <a:spcBef>
                <a:spcPct val="0"/>
              </a:spcBef>
              <a:spcAft>
                <a:spcPct val="0"/>
              </a:spcAft>
              <a:buClrTx/>
              <a:defRPr/>
            </a:pPr>
            <a:r>
              <a:rPr lang="en-US" sz="1800" kern="1200" dirty="0">
                <a:solidFill>
                  <a:srgbClr val="000000"/>
                </a:solidFill>
                <a:latin typeface="Calibri" panose="020F0502020204030204"/>
                <a:cs typeface="+mn-cs"/>
              </a:rPr>
              <a:t>capacity R</a:t>
            </a:r>
          </a:p>
        </p:txBody>
      </p:sp>
      <p:sp>
        <p:nvSpPr>
          <p:cNvPr id="85" name="Freeform 40">
            <a:extLst>
              <a:ext uri="{FF2B5EF4-FFF2-40B4-BE49-F238E27FC236}">
                <a16:creationId xmlns:a16="http://schemas.microsoft.com/office/drawing/2014/main" id="{7B18511C-E0F5-ED42-B886-442969765A2C}"/>
              </a:ext>
            </a:extLst>
          </p:cNvPr>
          <p:cNvSpPr>
            <a:spLocks/>
          </p:cNvSpPr>
          <p:nvPr/>
        </p:nvSpPr>
        <p:spPr bwMode="auto">
          <a:xfrm>
            <a:off x="3574257" y="2225964"/>
            <a:ext cx="3170492" cy="539354"/>
          </a:xfrm>
          <a:custGeom>
            <a:avLst/>
            <a:gdLst>
              <a:gd name="T0" fmla="*/ 0 w 2412"/>
              <a:gd name="T1" fmla="*/ 0 h 453"/>
              <a:gd name="T2" fmla="*/ 2147483647 w 2412"/>
              <a:gd name="T3" fmla="*/ 2147483647 h 453"/>
              <a:gd name="T4" fmla="*/ 2147483647 w 2412"/>
              <a:gd name="T5" fmla="*/ 2147483647 h 453"/>
              <a:gd name="T6" fmla="*/ 0 60000 65536"/>
              <a:gd name="T7" fmla="*/ 0 60000 65536"/>
              <a:gd name="T8" fmla="*/ 0 60000 65536"/>
            </a:gdLst>
            <a:ahLst/>
            <a:cxnLst>
              <a:cxn ang="T6">
                <a:pos x="T0" y="T1"/>
              </a:cxn>
              <a:cxn ang="T7">
                <a:pos x="T2" y="T3"/>
              </a:cxn>
              <a:cxn ang="T8">
                <a:pos x="T4" y="T5"/>
              </a:cxn>
            </a:cxnLst>
            <a:rect l="0" t="0" r="r" b="b"/>
            <a:pathLst>
              <a:path w="2412" h="453">
                <a:moveTo>
                  <a:pt x="0" y="0"/>
                </a:moveTo>
                <a:cubicBezTo>
                  <a:pt x="93" y="65"/>
                  <a:pt x="156" y="318"/>
                  <a:pt x="558" y="390"/>
                </a:cubicBezTo>
                <a:cubicBezTo>
                  <a:pt x="959" y="453"/>
                  <a:pt x="2026" y="423"/>
                  <a:pt x="2412" y="432"/>
                </a:cubicBezTo>
              </a:path>
            </a:pathLst>
          </a:custGeom>
          <a:noFill/>
          <a:ln w="38100" cap="flat" cmpd="sng">
            <a:solidFill>
              <a:srgbClr val="0099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685800" eaLnBrk="0" fontAlgn="base" hangingPunct="0">
              <a:spcBef>
                <a:spcPct val="0"/>
              </a:spcBef>
              <a:spcAft>
                <a:spcPct val="0"/>
              </a:spcAft>
              <a:buClrTx/>
              <a:defRPr/>
            </a:pPr>
            <a:endParaRPr lang="en-US" sz="1350" kern="1200">
              <a:latin typeface="Tahoma" panose="020B0604030504040204" pitchFamily="34" charset="0"/>
              <a:ea typeface="ＭＳ Ｐゴシック" panose="020B0600070205080204" pitchFamily="34" charset="-128"/>
              <a:cs typeface="+mn-cs"/>
            </a:endParaRPr>
          </a:p>
        </p:txBody>
      </p:sp>
      <p:sp>
        <p:nvSpPr>
          <p:cNvPr id="86" name="Rectangle 41">
            <a:extLst>
              <a:ext uri="{FF2B5EF4-FFF2-40B4-BE49-F238E27FC236}">
                <a16:creationId xmlns:a16="http://schemas.microsoft.com/office/drawing/2014/main" id="{B87FB624-4166-674A-B3AB-E61FF504C187}"/>
              </a:ext>
            </a:extLst>
          </p:cNvPr>
          <p:cNvSpPr>
            <a:spLocks noChangeArrowheads="1"/>
          </p:cNvSpPr>
          <p:nvPr/>
        </p:nvSpPr>
        <p:spPr bwMode="auto">
          <a:xfrm>
            <a:off x="4843462" y="2711054"/>
            <a:ext cx="110729" cy="150019"/>
          </a:xfrm>
          <a:prstGeom prst="rect">
            <a:avLst/>
          </a:prstGeom>
          <a:solidFill>
            <a:srgbClr val="3333CC"/>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350">
              <a:latin typeface="Tahoma" charset="0"/>
              <a:ea typeface="ＭＳ Ｐゴシック" charset="0"/>
              <a:cs typeface="+mn-cs"/>
            </a:endParaRPr>
          </a:p>
        </p:txBody>
      </p:sp>
      <p:sp>
        <p:nvSpPr>
          <p:cNvPr id="87" name="Freeform 42">
            <a:extLst>
              <a:ext uri="{FF2B5EF4-FFF2-40B4-BE49-F238E27FC236}">
                <a16:creationId xmlns:a16="http://schemas.microsoft.com/office/drawing/2014/main" id="{219FFC1B-3A12-DC4B-B53E-9BB5E48658B7}"/>
              </a:ext>
            </a:extLst>
          </p:cNvPr>
          <p:cNvSpPr>
            <a:spLocks/>
          </p:cNvSpPr>
          <p:nvPr/>
        </p:nvSpPr>
        <p:spPr bwMode="auto">
          <a:xfrm>
            <a:off x="3543300" y="2822973"/>
            <a:ext cx="3201449" cy="539353"/>
          </a:xfrm>
          <a:custGeom>
            <a:avLst/>
            <a:gdLst>
              <a:gd name="T0" fmla="*/ 0 w 2412"/>
              <a:gd name="T1" fmla="*/ 2147483647 h 453"/>
              <a:gd name="T2" fmla="*/ 2147483647 w 2412"/>
              <a:gd name="T3" fmla="*/ 2147483647 h 453"/>
              <a:gd name="T4" fmla="*/ 2147483647 w 2412"/>
              <a:gd name="T5" fmla="*/ 2147483647 h 453"/>
              <a:gd name="T6" fmla="*/ 0 60000 65536"/>
              <a:gd name="T7" fmla="*/ 0 60000 65536"/>
              <a:gd name="T8" fmla="*/ 0 60000 65536"/>
            </a:gdLst>
            <a:ahLst/>
            <a:cxnLst>
              <a:cxn ang="T6">
                <a:pos x="T0" y="T1"/>
              </a:cxn>
              <a:cxn ang="T7">
                <a:pos x="T2" y="T3"/>
              </a:cxn>
              <a:cxn ang="T8">
                <a:pos x="T4" y="T5"/>
              </a:cxn>
            </a:cxnLst>
            <a:rect l="0" t="0" r="r" b="b"/>
            <a:pathLst>
              <a:path w="2412" h="453">
                <a:moveTo>
                  <a:pt x="0" y="453"/>
                </a:moveTo>
                <a:cubicBezTo>
                  <a:pt x="93" y="388"/>
                  <a:pt x="156" y="134"/>
                  <a:pt x="558" y="63"/>
                </a:cubicBezTo>
                <a:cubicBezTo>
                  <a:pt x="959" y="0"/>
                  <a:pt x="2026" y="36"/>
                  <a:pt x="2412" y="29"/>
                </a:cubicBezTo>
              </a:path>
            </a:pathLst>
          </a:custGeom>
          <a:noFill/>
          <a:ln w="38100" cap="flat" cmpd="sng">
            <a:solidFill>
              <a:srgbClr val="3333CC"/>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685800" eaLnBrk="0" fontAlgn="base" hangingPunct="0">
              <a:spcBef>
                <a:spcPct val="0"/>
              </a:spcBef>
              <a:spcAft>
                <a:spcPct val="0"/>
              </a:spcAft>
              <a:buClrTx/>
              <a:defRPr/>
            </a:pPr>
            <a:endParaRPr lang="en-US" sz="1350">
              <a:latin typeface="Tahoma" panose="020B0604030504040204" pitchFamily="34" charset="0"/>
              <a:ea typeface="ＭＳ Ｐゴシック" panose="020B0600070205080204" pitchFamily="34" charset="-128"/>
              <a:cs typeface="+mn-cs"/>
            </a:endParaRPr>
          </a:p>
        </p:txBody>
      </p:sp>
      <p:sp>
        <p:nvSpPr>
          <p:cNvPr id="88" name="Text Box 48">
            <a:extLst>
              <a:ext uri="{FF2B5EF4-FFF2-40B4-BE49-F238E27FC236}">
                <a16:creationId xmlns:a16="http://schemas.microsoft.com/office/drawing/2014/main" id="{1859B4C2-A97D-4B48-B306-9FC98BD5A129}"/>
              </a:ext>
            </a:extLst>
          </p:cNvPr>
          <p:cNvSpPr txBox="1">
            <a:spLocks noChangeArrowheads="1"/>
          </p:cNvSpPr>
          <p:nvPr/>
        </p:nvSpPr>
        <p:spPr bwMode="auto">
          <a:xfrm>
            <a:off x="1765786" y="3519711"/>
            <a:ext cx="180504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spcBef>
                <a:spcPct val="0"/>
              </a:spcBef>
              <a:spcAft>
                <a:spcPct val="0"/>
              </a:spcAft>
              <a:buClrTx/>
              <a:defRPr/>
            </a:pPr>
            <a:r>
              <a:rPr lang="en-US" sz="1800" kern="1200" dirty="0">
                <a:solidFill>
                  <a:srgbClr val="000000"/>
                </a:solidFill>
                <a:latin typeface="Calibri" panose="020F0502020204030204"/>
                <a:cs typeface="+mn-cs"/>
              </a:rPr>
              <a:t>TCP connection 2</a:t>
            </a:r>
          </a:p>
        </p:txBody>
      </p:sp>
      <p:grpSp>
        <p:nvGrpSpPr>
          <p:cNvPr id="89" name="Group 69">
            <a:extLst>
              <a:ext uri="{FF2B5EF4-FFF2-40B4-BE49-F238E27FC236}">
                <a16:creationId xmlns:a16="http://schemas.microsoft.com/office/drawing/2014/main" id="{E41C4D8C-20B4-204B-B9D2-EF53C43D06A8}"/>
              </a:ext>
            </a:extLst>
          </p:cNvPr>
          <p:cNvGrpSpPr>
            <a:grpSpLocks/>
          </p:cNvGrpSpPr>
          <p:nvPr/>
        </p:nvGrpSpPr>
        <p:grpSpPr bwMode="auto">
          <a:xfrm>
            <a:off x="2981326" y="2145506"/>
            <a:ext cx="575072" cy="528638"/>
            <a:chOff x="-44" y="1473"/>
            <a:chExt cx="981" cy="1105"/>
          </a:xfrm>
        </p:grpSpPr>
        <p:pic>
          <p:nvPicPr>
            <p:cNvPr id="90" name="Picture 70" descr="desktop_computer_stylized_medium">
              <a:extLst>
                <a:ext uri="{FF2B5EF4-FFF2-40B4-BE49-F238E27FC236}">
                  <a16:creationId xmlns:a16="http://schemas.microsoft.com/office/drawing/2014/main" id="{0A14B506-3AAE-F546-9A74-AC6072F15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71">
              <a:extLst>
                <a:ext uri="{FF2B5EF4-FFF2-40B4-BE49-F238E27FC236}">
                  <a16:creationId xmlns:a16="http://schemas.microsoft.com/office/drawing/2014/main" id="{F6DE560E-4DD1-2842-AD9C-065090AD368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350">
                <a:latin typeface="Tahoma" panose="020B0604030504040204" pitchFamily="34" charset="0"/>
                <a:ea typeface="ＭＳ Ｐゴシック" panose="020B0600070205080204" pitchFamily="34" charset="-128"/>
                <a:cs typeface="+mn-cs"/>
              </a:endParaRPr>
            </a:p>
          </p:txBody>
        </p:sp>
      </p:grpSp>
      <p:grpSp>
        <p:nvGrpSpPr>
          <p:cNvPr id="92" name="Group 72">
            <a:extLst>
              <a:ext uri="{FF2B5EF4-FFF2-40B4-BE49-F238E27FC236}">
                <a16:creationId xmlns:a16="http://schemas.microsoft.com/office/drawing/2014/main" id="{D4B132ED-F65A-8349-9956-0282CD84A913}"/>
              </a:ext>
            </a:extLst>
          </p:cNvPr>
          <p:cNvGrpSpPr>
            <a:grpSpLocks/>
          </p:cNvGrpSpPr>
          <p:nvPr/>
        </p:nvGrpSpPr>
        <p:grpSpPr bwMode="auto">
          <a:xfrm>
            <a:off x="2983707" y="3080147"/>
            <a:ext cx="575072" cy="528638"/>
            <a:chOff x="-44" y="1473"/>
            <a:chExt cx="981" cy="1105"/>
          </a:xfrm>
        </p:grpSpPr>
        <p:pic>
          <p:nvPicPr>
            <p:cNvPr id="93" name="Picture 73" descr="desktop_computer_stylized_medium">
              <a:extLst>
                <a:ext uri="{FF2B5EF4-FFF2-40B4-BE49-F238E27FC236}">
                  <a16:creationId xmlns:a16="http://schemas.microsoft.com/office/drawing/2014/main" id="{4A386E2E-C0EC-8A47-9B1E-88CB80A47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Freeform 74">
              <a:extLst>
                <a:ext uri="{FF2B5EF4-FFF2-40B4-BE49-F238E27FC236}">
                  <a16:creationId xmlns:a16="http://schemas.microsoft.com/office/drawing/2014/main" id="{021EC07F-1EE7-F54E-88B9-7C2A3644AA1B}"/>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350">
                <a:latin typeface="Tahoma" panose="020B0604030504040204" pitchFamily="34" charset="0"/>
                <a:ea typeface="ＭＳ Ｐゴシック" panose="020B0600070205080204" pitchFamily="34" charset="-128"/>
                <a:cs typeface="+mn-cs"/>
              </a:endParaRPr>
            </a:p>
          </p:txBody>
        </p:sp>
      </p:grpSp>
      <p:sp>
        <p:nvSpPr>
          <p:cNvPr id="36" name="Slide Number Placeholder 2">
            <a:extLst>
              <a:ext uri="{FF2B5EF4-FFF2-40B4-BE49-F238E27FC236}">
                <a16:creationId xmlns:a16="http://schemas.microsoft.com/office/drawing/2014/main" id="{BB114D03-0978-4146-94B8-68FCC4AA261B}"/>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132</a:t>
            </a:fld>
            <a:endParaRPr lang="en-US" dirty="0"/>
          </a:p>
        </p:txBody>
      </p:sp>
    </p:spTree>
    <p:extLst>
      <p:ext uri="{BB962C8B-B14F-4D97-AF65-F5344CB8AC3E}">
        <p14:creationId xmlns:p14="http://schemas.microsoft.com/office/powerpoint/2010/main" val="30415736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175894"/>
            <a:ext cx="8544983" cy="670967"/>
          </a:xfrm>
        </p:spPr>
        <p:txBody>
          <a:bodyPr>
            <a:normAutofit fontScale="90000"/>
          </a:bodyPr>
          <a:lstStyle/>
          <a:p>
            <a:r>
              <a:rPr lang="en-US" sz="3600" dirty="0"/>
              <a:t>Q: is TCP Fair?</a:t>
            </a:r>
            <a:endParaRPr lang="en-US" dirty="0"/>
          </a:p>
        </p:txBody>
      </p:sp>
      <p:sp>
        <p:nvSpPr>
          <p:cNvPr id="37" name="Rectangle 3">
            <a:extLst>
              <a:ext uri="{FF2B5EF4-FFF2-40B4-BE49-F238E27FC236}">
                <a16:creationId xmlns:a16="http://schemas.microsoft.com/office/drawing/2014/main" id="{F376200C-B032-3845-A02F-653A6DB1CA80}"/>
              </a:ext>
            </a:extLst>
          </p:cNvPr>
          <p:cNvSpPr txBox="1">
            <a:spLocks noChangeArrowheads="1"/>
          </p:cNvSpPr>
          <p:nvPr/>
        </p:nvSpPr>
        <p:spPr>
          <a:xfrm>
            <a:off x="771087" y="907256"/>
            <a:ext cx="7982388" cy="348615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None/>
              <a:defRPr/>
            </a:pPr>
            <a:r>
              <a:rPr lang="en-US" sz="2400" dirty="0">
                <a:solidFill>
                  <a:prstClr val="black"/>
                </a:solidFill>
                <a:latin typeface="Calibri" panose="020F0502020204030204"/>
              </a:rPr>
              <a:t>Example: two competing TCP sessions:</a:t>
            </a:r>
          </a:p>
          <a:p>
            <a:pPr marL="342900" indent="-161925" defTabSz="685800">
              <a:spcBef>
                <a:spcPts val="750"/>
              </a:spcBef>
              <a:buFont typeface="Wingdings" charset="2"/>
              <a:buChar char="§"/>
              <a:defRPr/>
            </a:pPr>
            <a:r>
              <a:rPr lang="en-US" sz="2100" dirty="0">
                <a:solidFill>
                  <a:prstClr val="black"/>
                </a:solidFill>
                <a:latin typeface="Calibri" panose="020F0502020204030204"/>
              </a:rPr>
              <a:t>additive increase gives slope of 1, as throughout increases</a:t>
            </a:r>
          </a:p>
          <a:p>
            <a:pPr marL="342900" indent="-161925" defTabSz="685800">
              <a:spcBef>
                <a:spcPts val="750"/>
              </a:spcBef>
              <a:buFont typeface="Wingdings" charset="2"/>
              <a:buChar char="§"/>
              <a:defRPr/>
            </a:pPr>
            <a:r>
              <a:rPr lang="en-US" sz="2100" dirty="0">
                <a:solidFill>
                  <a:prstClr val="black"/>
                </a:solidFill>
                <a:latin typeface="Calibri" panose="020F0502020204030204"/>
              </a:rPr>
              <a:t>multiplicative decrease decreases throughput proportionally </a:t>
            </a:r>
          </a:p>
        </p:txBody>
      </p:sp>
      <p:sp>
        <p:nvSpPr>
          <p:cNvPr id="58" name="Line 4">
            <a:extLst>
              <a:ext uri="{FF2B5EF4-FFF2-40B4-BE49-F238E27FC236}">
                <a16:creationId xmlns:a16="http://schemas.microsoft.com/office/drawing/2014/main" id="{DBA281FC-CC2B-3B4C-8CA6-4EDCC95E7FC5}"/>
              </a:ext>
            </a:extLst>
          </p:cNvPr>
          <p:cNvSpPr>
            <a:spLocks noChangeShapeType="1"/>
          </p:cNvSpPr>
          <p:nvPr/>
        </p:nvSpPr>
        <p:spPr bwMode="auto">
          <a:xfrm>
            <a:off x="1276350" y="4568428"/>
            <a:ext cx="2728913" cy="0"/>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9" name="Line 5">
            <a:extLst>
              <a:ext uri="{FF2B5EF4-FFF2-40B4-BE49-F238E27FC236}">
                <a16:creationId xmlns:a16="http://schemas.microsoft.com/office/drawing/2014/main" id="{B4E196DB-854B-3549-98E9-F41F0D1F00AE}"/>
              </a:ext>
            </a:extLst>
          </p:cNvPr>
          <p:cNvSpPr>
            <a:spLocks noChangeShapeType="1"/>
          </p:cNvSpPr>
          <p:nvPr/>
        </p:nvSpPr>
        <p:spPr bwMode="auto">
          <a:xfrm flipV="1">
            <a:off x="1276350" y="2246709"/>
            <a:ext cx="0" cy="2314575"/>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0" name="Line 6">
            <a:extLst>
              <a:ext uri="{FF2B5EF4-FFF2-40B4-BE49-F238E27FC236}">
                <a16:creationId xmlns:a16="http://schemas.microsoft.com/office/drawing/2014/main" id="{5542C2C0-67F6-994A-AEFC-E5B2460F1F4B}"/>
              </a:ext>
            </a:extLst>
          </p:cNvPr>
          <p:cNvSpPr>
            <a:spLocks noChangeShapeType="1"/>
          </p:cNvSpPr>
          <p:nvPr/>
        </p:nvSpPr>
        <p:spPr bwMode="auto">
          <a:xfrm rot="-2938105" flipH="1" flipV="1">
            <a:off x="821532" y="3548063"/>
            <a:ext cx="2670572" cy="10715"/>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2" name="Line 7">
            <a:extLst>
              <a:ext uri="{FF2B5EF4-FFF2-40B4-BE49-F238E27FC236}">
                <a16:creationId xmlns:a16="http://schemas.microsoft.com/office/drawing/2014/main" id="{7A0A4AB6-5EF9-8440-BAF1-06A321FDC132}"/>
              </a:ext>
            </a:extLst>
          </p:cNvPr>
          <p:cNvSpPr>
            <a:spLocks noChangeShapeType="1"/>
          </p:cNvSpPr>
          <p:nvPr/>
        </p:nvSpPr>
        <p:spPr bwMode="auto">
          <a:xfrm>
            <a:off x="1262063" y="2432447"/>
            <a:ext cx="2114550" cy="2107406"/>
          </a:xfrm>
          <a:prstGeom prst="line">
            <a:avLst/>
          </a:prstGeom>
          <a:noFill/>
          <a:ln w="38100">
            <a:solidFill>
              <a:srgbClr val="3333CC"/>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3" name="Text Box 8">
            <a:extLst>
              <a:ext uri="{FF2B5EF4-FFF2-40B4-BE49-F238E27FC236}">
                <a16:creationId xmlns:a16="http://schemas.microsoft.com/office/drawing/2014/main" id="{17AEECBA-CCAD-AA47-9887-C9E20B6826AC}"/>
              </a:ext>
            </a:extLst>
          </p:cNvPr>
          <p:cNvSpPr txBox="1">
            <a:spLocks noChangeArrowheads="1"/>
          </p:cNvSpPr>
          <p:nvPr/>
        </p:nvSpPr>
        <p:spPr bwMode="auto">
          <a:xfrm>
            <a:off x="998935" y="2303859"/>
            <a:ext cx="302419" cy="3231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50000"/>
              </a:spcBef>
              <a:spcAft>
                <a:spcPct val="0"/>
              </a:spcAft>
              <a:buClrTx/>
              <a:defRPr/>
            </a:pPr>
            <a:r>
              <a:rPr lang="en-US" sz="1500" kern="1200">
                <a:solidFill>
                  <a:srgbClr val="000000"/>
                </a:solidFill>
                <a:latin typeface="Arial" charset="0"/>
                <a:cs typeface="+mn-cs"/>
              </a:rPr>
              <a:t>R</a:t>
            </a:r>
            <a:endParaRPr lang="en-US" sz="750" kern="1200">
              <a:solidFill>
                <a:srgbClr val="000000"/>
              </a:solidFill>
              <a:latin typeface="Arial" charset="0"/>
              <a:cs typeface="+mn-cs"/>
            </a:endParaRPr>
          </a:p>
        </p:txBody>
      </p:sp>
      <p:sp>
        <p:nvSpPr>
          <p:cNvPr id="64" name="Text Box 9">
            <a:extLst>
              <a:ext uri="{FF2B5EF4-FFF2-40B4-BE49-F238E27FC236}">
                <a16:creationId xmlns:a16="http://schemas.microsoft.com/office/drawing/2014/main" id="{5D2A8ED6-62FA-AA4E-B95C-0B1A80981086}"/>
              </a:ext>
            </a:extLst>
          </p:cNvPr>
          <p:cNvSpPr txBox="1">
            <a:spLocks noChangeArrowheads="1"/>
          </p:cNvSpPr>
          <p:nvPr/>
        </p:nvSpPr>
        <p:spPr bwMode="auto">
          <a:xfrm>
            <a:off x="3213498" y="4589859"/>
            <a:ext cx="302419" cy="3231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50000"/>
              </a:spcBef>
              <a:spcAft>
                <a:spcPct val="0"/>
              </a:spcAft>
              <a:buClrTx/>
              <a:defRPr/>
            </a:pPr>
            <a:r>
              <a:rPr lang="en-US" sz="1500" kern="1200">
                <a:solidFill>
                  <a:srgbClr val="000000"/>
                </a:solidFill>
                <a:latin typeface="Arial" charset="0"/>
                <a:cs typeface="+mn-cs"/>
              </a:rPr>
              <a:t>R</a:t>
            </a:r>
            <a:endParaRPr lang="en-US" sz="750" kern="1200">
              <a:solidFill>
                <a:srgbClr val="000000"/>
              </a:solidFill>
              <a:latin typeface="Arial" charset="0"/>
              <a:cs typeface="+mn-cs"/>
            </a:endParaRPr>
          </a:p>
        </p:txBody>
      </p:sp>
      <p:sp>
        <p:nvSpPr>
          <p:cNvPr id="65" name="Text Box 10">
            <a:extLst>
              <a:ext uri="{FF2B5EF4-FFF2-40B4-BE49-F238E27FC236}">
                <a16:creationId xmlns:a16="http://schemas.microsoft.com/office/drawing/2014/main" id="{B2E2FDC0-B672-3448-804D-624A98C1841A}"/>
              </a:ext>
            </a:extLst>
          </p:cNvPr>
          <p:cNvSpPr txBox="1">
            <a:spLocks noChangeArrowheads="1"/>
          </p:cNvSpPr>
          <p:nvPr/>
        </p:nvSpPr>
        <p:spPr bwMode="auto">
          <a:xfrm>
            <a:off x="1920479" y="2296715"/>
            <a:ext cx="2659856" cy="3000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50000"/>
              </a:spcBef>
              <a:spcAft>
                <a:spcPct val="0"/>
              </a:spcAft>
              <a:buClrTx/>
              <a:defRPr/>
            </a:pPr>
            <a:r>
              <a:rPr lang="en-US" sz="1350" kern="1200">
                <a:solidFill>
                  <a:srgbClr val="000000"/>
                </a:solidFill>
                <a:latin typeface="Arial" charset="0"/>
                <a:cs typeface="+mn-cs"/>
              </a:rPr>
              <a:t>equal bandwidth share</a:t>
            </a:r>
            <a:endParaRPr lang="en-US" sz="750" kern="1200">
              <a:solidFill>
                <a:srgbClr val="000000"/>
              </a:solidFill>
              <a:latin typeface="Arial" charset="0"/>
              <a:cs typeface="+mn-cs"/>
            </a:endParaRPr>
          </a:p>
        </p:txBody>
      </p:sp>
      <p:sp>
        <p:nvSpPr>
          <p:cNvPr id="66" name="Text Box 11">
            <a:extLst>
              <a:ext uri="{FF2B5EF4-FFF2-40B4-BE49-F238E27FC236}">
                <a16:creationId xmlns:a16="http://schemas.microsoft.com/office/drawing/2014/main" id="{14F93699-B5A1-D14D-8FB0-AA9B53890B69}"/>
              </a:ext>
            </a:extLst>
          </p:cNvPr>
          <p:cNvSpPr txBox="1">
            <a:spLocks noChangeArrowheads="1"/>
          </p:cNvSpPr>
          <p:nvPr/>
        </p:nvSpPr>
        <p:spPr bwMode="auto">
          <a:xfrm>
            <a:off x="856060" y="4575571"/>
            <a:ext cx="2659856" cy="3000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50000"/>
              </a:spcBef>
              <a:spcAft>
                <a:spcPct val="0"/>
              </a:spcAft>
              <a:buClrTx/>
              <a:defRPr/>
            </a:pPr>
            <a:r>
              <a:rPr lang="en-US" sz="1350" kern="1200">
                <a:solidFill>
                  <a:srgbClr val="000000"/>
                </a:solidFill>
                <a:latin typeface="Arial" charset="0"/>
                <a:cs typeface="+mn-cs"/>
              </a:rPr>
              <a:t>Connection 1 throughput</a:t>
            </a:r>
            <a:endParaRPr lang="en-US" sz="750" kern="1200">
              <a:solidFill>
                <a:srgbClr val="000000"/>
              </a:solidFill>
              <a:latin typeface="Arial" charset="0"/>
              <a:cs typeface="+mn-cs"/>
            </a:endParaRPr>
          </a:p>
        </p:txBody>
      </p:sp>
      <p:sp>
        <p:nvSpPr>
          <p:cNvPr id="67" name="Text Box 12">
            <a:extLst>
              <a:ext uri="{FF2B5EF4-FFF2-40B4-BE49-F238E27FC236}">
                <a16:creationId xmlns:a16="http://schemas.microsoft.com/office/drawing/2014/main" id="{21CCCAB1-09D9-8E4C-AB43-05B1CC4E61F5}"/>
              </a:ext>
            </a:extLst>
          </p:cNvPr>
          <p:cNvSpPr txBox="1">
            <a:spLocks noChangeArrowheads="1"/>
          </p:cNvSpPr>
          <p:nvPr/>
        </p:nvSpPr>
        <p:spPr bwMode="auto">
          <a:xfrm rot="-5396642">
            <a:off x="-205383" y="3467078"/>
            <a:ext cx="2659856" cy="3000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50000"/>
              </a:spcBef>
              <a:spcAft>
                <a:spcPct val="0"/>
              </a:spcAft>
              <a:buClrTx/>
              <a:defRPr/>
            </a:pPr>
            <a:r>
              <a:rPr lang="en-US" sz="1350" kern="1200">
                <a:solidFill>
                  <a:srgbClr val="000000"/>
                </a:solidFill>
                <a:latin typeface="Arial" charset="0"/>
                <a:cs typeface="+mn-cs"/>
              </a:rPr>
              <a:t>Connection 2 throughput</a:t>
            </a:r>
            <a:endParaRPr lang="en-US" sz="750" kern="1200">
              <a:solidFill>
                <a:srgbClr val="000000"/>
              </a:solidFill>
              <a:latin typeface="Arial" charset="0"/>
              <a:cs typeface="+mn-cs"/>
            </a:endParaRPr>
          </a:p>
        </p:txBody>
      </p:sp>
      <p:sp>
        <p:nvSpPr>
          <p:cNvPr id="68" name="Line 13">
            <a:extLst>
              <a:ext uri="{FF2B5EF4-FFF2-40B4-BE49-F238E27FC236}">
                <a16:creationId xmlns:a16="http://schemas.microsoft.com/office/drawing/2014/main" id="{5F5EBC46-A27F-8D4B-BB71-A9A69889B2CA}"/>
              </a:ext>
            </a:extLst>
          </p:cNvPr>
          <p:cNvSpPr>
            <a:spLocks noChangeShapeType="1"/>
          </p:cNvSpPr>
          <p:nvPr/>
        </p:nvSpPr>
        <p:spPr bwMode="auto">
          <a:xfrm rot="-2938105" flipH="1" flipV="1">
            <a:off x="2103834" y="4011216"/>
            <a:ext cx="970360" cy="3572"/>
          </a:xfrm>
          <a:prstGeom prst="line">
            <a:avLst/>
          </a:prstGeom>
          <a:noFill/>
          <a:ln w="19050">
            <a:solidFill>
              <a:srgbClr val="C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69" name="Text Box 14">
            <a:extLst>
              <a:ext uri="{FF2B5EF4-FFF2-40B4-BE49-F238E27FC236}">
                <a16:creationId xmlns:a16="http://schemas.microsoft.com/office/drawing/2014/main" id="{40C340D3-D186-C146-A88F-B4C6DA375773}"/>
              </a:ext>
            </a:extLst>
          </p:cNvPr>
          <p:cNvSpPr txBox="1">
            <a:spLocks noChangeArrowheads="1"/>
          </p:cNvSpPr>
          <p:nvPr/>
        </p:nvSpPr>
        <p:spPr bwMode="auto">
          <a:xfrm>
            <a:off x="2606279" y="3689747"/>
            <a:ext cx="3402806" cy="2769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50000"/>
              </a:spcBef>
              <a:spcAft>
                <a:spcPct val="0"/>
              </a:spcAft>
              <a:buClrTx/>
              <a:defRPr/>
            </a:pPr>
            <a:r>
              <a:rPr lang="en-US" sz="1200" kern="1200">
                <a:solidFill>
                  <a:srgbClr val="000000"/>
                </a:solidFill>
                <a:latin typeface="Arial" charset="0"/>
                <a:cs typeface="+mn-cs"/>
              </a:rPr>
              <a:t>congestion avoidance: additive increase</a:t>
            </a:r>
            <a:endParaRPr lang="en-US" sz="750" kern="1200">
              <a:solidFill>
                <a:srgbClr val="000000"/>
              </a:solidFill>
              <a:latin typeface="Arial" charset="0"/>
              <a:cs typeface="+mn-cs"/>
            </a:endParaRPr>
          </a:p>
        </p:txBody>
      </p:sp>
      <p:sp>
        <p:nvSpPr>
          <p:cNvPr id="70" name="Line 15">
            <a:extLst>
              <a:ext uri="{FF2B5EF4-FFF2-40B4-BE49-F238E27FC236}">
                <a16:creationId xmlns:a16="http://schemas.microsoft.com/office/drawing/2014/main" id="{F674B59D-1466-9848-98C7-F85A4B7C2667}"/>
              </a:ext>
            </a:extLst>
          </p:cNvPr>
          <p:cNvSpPr>
            <a:spLocks noChangeShapeType="1"/>
          </p:cNvSpPr>
          <p:nvPr/>
        </p:nvSpPr>
        <p:spPr bwMode="auto">
          <a:xfrm flipH="1">
            <a:off x="2019301" y="3661172"/>
            <a:ext cx="878681" cy="473869"/>
          </a:xfrm>
          <a:prstGeom prst="line">
            <a:avLst/>
          </a:prstGeom>
          <a:noFill/>
          <a:ln w="1905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71" name="Text Box 16">
            <a:extLst>
              <a:ext uri="{FF2B5EF4-FFF2-40B4-BE49-F238E27FC236}">
                <a16:creationId xmlns:a16="http://schemas.microsoft.com/office/drawing/2014/main" id="{0A077D32-CBC6-0E40-85C7-A1E8D5167F22}"/>
              </a:ext>
            </a:extLst>
          </p:cNvPr>
          <p:cNvSpPr txBox="1">
            <a:spLocks noChangeArrowheads="1"/>
          </p:cNvSpPr>
          <p:nvPr/>
        </p:nvSpPr>
        <p:spPr bwMode="auto">
          <a:xfrm>
            <a:off x="2973067" y="3506391"/>
            <a:ext cx="2659703" cy="2769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0000"/>
                </a:solidFill>
                <a:latin typeface="Arial" charset="0"/>
                <a:cs typeface="+mn-cs"/>
              </a:rPr>
              <a:t>loss: decrease window by factor of 2</a:t>
            </a:r>
            <a:endParaRPr lang="en-US" sz="750" kern="1200">
              <a:solidFill>
                <a:srgbClr val="000000"/>
              </a:solidFill>
              <a:latin typeface="Arial" charset="0"/>
              <a:cs typeface="+mn-cs"/>
            </a:endParaRPr>
          </a:p>
        </p:txBody>
      </p:sp>
      <p:sp>
        <p:nvSpPr>
          <p:cNvPr id="72" name="Line 17">
            <a:extLst>
              <a:ext uri="{FF2B5EF4-FFF2-40B4-BE49-F238E27FC236}">
                <a16:creationId xmlns:a16="http://schemas.microsoft.com/office/drawing/2014/main" id="{B9476A6C-10EE-1541-8903-FE6263CE8822}"/>
              </a:ext>
            </a:extLst>
          </p:cNvPr>
          <p:cNvSpPr>
            <a:spLocks noChangeShapeType="1"/>
          </p:cNvSpPr>
          <p:nvPr/>
        </p:nvSpPr>
        <p:spPr bwMode="auto">
          <a:xfrm rot="-2938105" flipH="1" flipV="1">
            <a:off x="1863329" y="3765947"/>
            <a:ext cx="977503" cy="17860"/>
          </a:xfrm>
          <a:prstGeom prst="line">
            <a:avLst/>
          </a:prstGeom>
          <a:noFill/>
          <a:ln w="19050">
            <a:solidFill>
              <a:srgbClr val="C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73" name="Text Box 18">
            <a:extLst>
              <a:ext uri="{FF2B5EF4-FFF2-40B4-BE49-F238E27FC236}">
                <a16:creationId xmlns:a16="http://schemas.microsoft.com/office/drawing/2014/main" id="{FCED3372-6EB5-0244-B6B3-A1566B98227B}"/>
              </a:ext>
            </a:extLst>
          </p:cNvPr>
          <p:cNvSpPr txBox="1">
            <a:spLocks noChangeArrowheads="1"/>
          </p:cNvSpPr>
          <p:nvPr/>
        </p:nvSpPr>
        <p:spPr bwMode="auto">
          <a:xfrm>
            <a:off x="2391967" y="3325416"/>
            <a:ext cx="3402806" cy="2769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50000"/>
              </a:spcBef>
              <a:spcAft>
                <a:spcPct val="0"/>
              </a:spcAft>
              <a:buClrTx/>
              <a:defRPr/>
            </a:pPr>
            <a:r>
              <a:rPr lang="en-US" sz="1200" kern="1200">
                <a:solidFill>
                  <a:srgbClr val="000000"/>
                </a:solidFill>
                <a:latin typeface="Arial" charset="0"/>
                <a:cs typeface="+mn-cs"/>
              </a:rPr>
              <a:t>congestion avoidance: additive increase</a:t>
            </a:r>
            <a:endParaRPr lang="en-US" sz="750" kern="1200">
              <a:solidFill>
                <a:srgbClr val="000000"/>
              </a:solidFill>
              <a:latin typeface="Arial" charset="0"/>
              <a:cs typeface="+mn-cs"/>
            </a:endParaRPr>
          </a:p>
        </p:txBody>
      </p:sp>
      <p:sp>
        <p:nvSpPr>
          <p:cNvPr id="74" name="Line 19">
            <a:extLst>
              <a:ext uri="{FF2B5EF4-FFF2-40B4-BE49-F238E27FC236}">
                <a16:creationId xmlns:a16="http://schemas.microsoft.com/office/drawing/2014/main" id="{4E5DDD32-0D26-E049-B9F7-C4FBF7E6512E}"/>
              </a:ext>
            </a:extLst>
          </p:cNvPr>
          <p:cNvSpPr>
            <a:spLocks noChangeShapeType="1"/>
          </p:cNvSpPr>
          <p:nvPr/>
        </p:nvSpPr>
        <p:spPr bwMode="auto">
          <a:xfrm flipH="1">
            <a:off x="1912144" y="3446860"/>
            <a:ext cx="735806" cy="573881"/>
          </a:xfrm>
          <a:prstGeom prst="line">
            <a:avLst/>
          </a:prstGeom>
          <a:noFill/>
          <a:ln w="1905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75" name="Text Box 20">
            <a:extLst>
              <a:ext uri="{FF2B5EF4-FFF2-40B4-BE49-F238E27FC236}">
                <a16:creationId xmlns:a16="http://schemas.microsoft.com/office/drawing/2014/main" id="{A03E8186-B72C-F340-B288-4F7DBF876180}"/>
              </a:ext>
            </a:extLst>
          </p:cNvPr>
          <p:cNvSpPr txBox="1">
            <a:spLocks noChangeArrowheads="1"/>
          </p:cNvSpPr>
          <p:nvPr/>
        </p:nvSpPr>
        <p:spPr bwMode="auto">
          <a:xfrm>
            <a:off x="2673030" y="3170635"/>
            <a:ext cx="2659703" cy="2769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0000"/>
                </a:solidFill>
                <a:latin typeface="Arial" charset="0"/>
                <a:cs typeface="+mn-cs"/>
              </a:rPr>
              <a:t>loss: decrease window by factor of 2</a:t>
            </a:r>
            <a:endParaRPr lang="en-US" sz="750" kern="1200">
              <a:solidFill>
                <a:srgbClr val="000000"/>
              </a:solidFill>
              <a:latin typeface="Arial" charset="0"/>
              <a:cs typeface="+mn-cs"/>
            </a:endParaRPr>
          </a:p>
        </p:txBody>
      </p:sp>
      <p:sp>
        <p:nvSpPr>
          <p:cNvPr id="76" name="Line 21">
            <a:extLst>
              <a:ext uri="{FF2B5EF4-FFF2-40B4-BE49-F238E27FC236}">
                <a16:creationId xmlns:a16="http://schemas.microsoft.com/office/drawing/2014/main" id="{23ACBCF3-355B-D845-A208-0AA50EB86E08}"/>
              </a:ext>
            </a:extLst>
          </p:cNvPr>
          <p:cNvSpPr>
            <a:spLocks noChangeShapeType="1"/>
          </p:cNvSpPr>
          <p:nvPr/>
        </p:nvSpPr>
        <p:spPr bwMode="auto">
          <a:xfrm rot="-2938105" flipH="1" flipV="1">
            <a:off x="1755577" y="3655815"/>
            <a:ext cx="959644" cy="10715"/>
          </a:xfrm>
          <a:prstGeom prst="line">
            <a:avLst/>
          </a:prstGeom>
          <a:noFill/>
          <a:ln w="19050">
            <a:solidFill>
              <a:srgbClr val="C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77" name="Line 22">
            <a:extLst>
              <a:ext uri="{FF2B5EF4-FFF2-40B4-BE49-F238E27FC236}">
                <a16:creationId xmlns:a16="http://schemas.microsoft.com/office/drawing/2014/main" id="{E273C730-C7D8-1A43-9E3B-00ABA35C5306}"/>
              </a:ext>
            </a:extLst>
          </p:cNvPr>
          <p:cNvSpPr>
            <a:spLocks noChangeShapeType="1"/>
          </p:cNvSpPr>
          <p:nvPr/>
        </p:nvSpPr>
        <p:spPr bwMode="auto">
          <a:xfrm flipH="1">
            <a:off x="1862138" y="3311128"/>
            <a:ext cx="683419" cy="666750"/>
          </a:xfrm>
          <a:prstGeom prst="line">
            <a:avLst/>
          </a:prstGeom>
          <a:noFill/>
          <a:ln w="1905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78" name="Line 23">
            <a:extLst>
              <a:ext uri="{FF2B5EF4-FFF2-40B4-BE49-F238E27FC236}">
                <a16:creationId xmlns:a16="http://schemas.microsoft.com/office/drawing/2014/main" id="{D3308B5F-47D8-A74E-B415-FFCEF8B0042F}"/>
              </a:ext>
            </a:extLst>
          </p:cNvPr>
          <p:cNvSpPr>
            <a:spLocks noChangeShapeType="1"/>
          </p:cNvSpPr>
          <p:nvPr/>
        </p:nvSpPr>
        <p:spPr bwMode="auto">
          <a:xfrm rot="-2938105" flipH="1" flipV="1">
            <a:off x="1696046" y="3608190"/>
            <a:ext cx="959644" cy="10715"/>
          </a:xfrm>
          <a:prstGeom prst="line">
            <a:avLst/>
          </a:prstGeom>
          <a:noFill/>
          <a:ln w="19050">
            <a:solidFill>
              <a:srgbClr val="C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nvGrpSpPr>
          <p:cNvPr id="8" name="Group 7">
            <a:extLst>
              <a:ext uri="{FF2B5EF4-FFF2-40B4-BE49-F238E27FC236}">
                <a16:creationId xmlns:a16="http://schemas.microsoft.com/office/drawing/2014/main" id="{27161D4D-6036-7840-9C2A-DD136DFE6AC3}"/>
              </a:ext>
            </a:extLst>
          </p:cNvPr>
          <p:cNvGrpSpPr/>
          <p:nvPr/>
        </p:nvGrpSpPr>
        <p:grpSpPr>
          <a:xfrm>
            <a:off x="5987333" y="2403958"/>
            <a:ext cx="2898031" cy="2035094"/>
            <a:chOff x="7983110" y="3205277"/>
            <a:chExt cx="3864041" cy="2713458"/>
          </a:xfrm>
        </p:grpSpPr>
        <p:sp>
          <p:nvSpPr>
            <p:cNvPr id="4" name="TextBox 3">
              <a:extLst>
                <a:ext uri="{FF2B5EF4-FFF2-40B4-BE49-F238E27FC236}">
                  <a16:creationId xmlns:a16="http://schemas.microsoft.com/office/drawing/2014/main" id="{4F689499-145C-2146-9B69-DB52B42A4EDB}"/>
                </a:ext>
              </a:extLst>
            </p:cNvPr>
            <p:cNvSpPr txBox="1"/>
            <p:nvPr/>
          </p:nvSpPr>
          <p:spPr>
            <a:xfrm>
              <a:off x="8130707" y="3671674"/>
              <a:ext cx="3703160" cy="2228302"/>
            </a:xfrm>
            <a:prstGeom prst="rect">
              <a:avLst/>
            </a:prstGeom>
            <a:noFill/>
          </p:spPr>
          <p:txBody>
            <a:bodyPr wrap="square" rtlCol="0">
              <a:spAutoFit/>
            </a:bodyPr>
            <a:lstStyle/>
            <a:p>
              <a:pPr defTabSz="685800">
                <a:lnSpc>
                  <a:spcPct val="90000"/>
                </a:lnSpc>
                <a:buClrTx/>
                <a:defRPr/>
              </a:pPr>
              <a:r>
                <a:rPr lang="en-US" sz="2100" i="1" kern="1200" dirty="0">
                  <a:solidFill>
                    <a:srgbClr val="C00000"/>
                  </a:solidFill>
                  <a:latin typeface="Calibri" panose="020F0502020204030204"/>
                  <a:ea typeface="+mn-ea"/>
                  <a:cs typeface="+mn-cs"/>
                </a:rPr>
                <a:t>A: </a:t>
              </a:r>
              <a:r>
                <a:rPr lang="en-US" sz="2100" kern="1200" dirty="0">
                  <a:solidFill>
                    <a:prstClr val="black"/>
                  </a:solidFill>
                  <a:latin typeface="Calibri" panose="020F0502020204030204"/>
                  <a:ea typeface="+mn-ea"/>
                  <a:cs typeface="+mn-cs"/>
                </a:rPr>
                <a:t>Yes, under idealized assumptions:</a:t>
              </a:r>
            </a:p>
            <a:p>
              <a:pPr marL="257175" indent="-171450" defTabSz="685800">
                <a:lnSpc>
                  <a:spcPct val="90000"/>
                </a:lnSpc>
                <a:buClr>
                  <a:srgbClr val="0000A8"/>
                </a:buClr>
                <a:buFont typeface="Wingdings" pitchFamily="2" charset="2"/>
                <a:buChar char="§"/>
                <a:defRPr/>
              </a:pPr>
              <a:r>
                <a:rPr lang="en-US" sz="1800" kern="1200" dirty="0">
                  <a:solidFill>
                    <a:prstClr val="black"/>
                  </a:solidFill>
                  <a:latin typeface="Calibri" panose="020F0502020204030204"/>
                  <a:ea typeface="+mn-ea"/>
                  <a:cs typeface="+mn-cs"/>
                </a:rPr>
                <a:t>same RTT</a:t>
              </a:r>
            </a:p>
            <a:p>
              <a:pPr marL="257175" indent="-171450" defTabSz="685800">
                <a:lnSpc>
                  <a:spcPct val="90000"/>
                </a:lnSpc>
                <a:buClr>
                  <a:srgbClr val="0000A8"/>
                </a:buClr>
                <a:buFont typeface="Wingdings" pitchFamily="2" charset="2"/>
                <a:buChar char="§"/>
                <a:defRPr/>
              </a:pPr>
              <a:r>
                <a:rPr lang="en-US" sz="1800" kern="1200" dirty="0">
                  <a:solidFill>
                    <a:prstClr val="black"/>
                  </a:solidFill>
                  <a:latin typeface="Calibri" panose="020F0502020204030204"/>
                  <a:ea typeface="+mn-ea"/>
                  <a:cs typeface="+mn-cs"/>
                </a:rPr>
                <a:t>fixed number of sessions only in congestion avoidance </a:t>
              </a:r>
            </a:p>
          </p:txBody>
        </p:sp>
        <p:sp>
          <p:nvSpPr>
            <p:cNvPr id="5" name="Rectangle 4">
              <a:extLst>
                <a:ext uri="{FF2B5EF4-FFF2-40B4-BE49-F238E27FC236}">
                  <a16:creationId xmlns:a16="http://schemas.microsoft.com/office/drawing/2014/main" id="{81B3A82D-3CAE-9B48-AD89-484CB7470DDC}"/>
                </a:ext>
              </a:extLst>
            </p:cNvPr>
            <p:cNvSpPr/>
            <p:nvPr/>
          </p:nvSpPr>
          <p:spPr>
            <a:xfrm>
              <a:off x="7983110" y="3468687"/>
              <a:ext cx="3864041" cy="2450048"/>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7" name="Rectangle 6">
              <a:extLst>
                <a:ext uri="{FF2B5EF4-FFF2-40B4-BE49-F238E27FC236}">
                  <a16:creationId xmlns:a16="http://schemas.microsoft.com/office/drawing/2014/main" id="{0810BBF2-F84D-F54A-8EA9-8C4CDEC1F8FC}"/>
                </a:ext>
              </a:extLst>
            </p:cNvPr>
            <p:cNvSpPr/>
            <p:nvPr/>
          </p:nvSpPr>
          <p:spPr>
            <a:xfrm>
              <a:off x="8338252" y="3328994"/>
              <a:ext cx="1762727" cy="2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6" name="TextBox 5">
              <a:extLst>
                <a:ext uri="{FF2B5EF4-FFF2-40B4-BE49-F238E27FC236}">
                  <a16:creationId xmlns:a16="http://schemas.microsoft.com/office/drawing/2014/main" id="{7AF32648-965E-544D-9501-D321D85B1D2E}"/>
                </a:ext>
              </a:extLst>
            </p:cNvPr>
            <p:cNvSpPr txBox="1"/>
            <p:nvPr/>
          </p:nvSpPr>
          <p:spPr>
            <a:xfrm>
              <a:off x="8332482" y="3205277"/>
              <a:ext cx="1832724" cy="553997"/>
            </a:xfrm>
            <a:prstGeom prst="rect">
              <a:avLst/>
            </a:prstGeom>
            <a:noFill/>
          </p:spPr>
          <p:txBody>
            <a:bodyPr wrap="none" rtlCol="0">
              <a:spAutoFit/>
            </a:bodyPr>
            <a:lstStyle/>
            <a:p>
              <a:pPr defTabSz="685800">
                <a:buClrTx/>
                <a:defRPr/>
              </a:pPr>
              <a:r>
                <a:rPr lang="en-US" sz="2100" i="1" kern="1200" dirty="0">
                  <a:solidFill>
                    <a:srgbClr val="C00000"/>
                  </a:solidFill>
                  <a:latin typeface="Calibri" panose="020F0502020204030204"/>
                  <a:ea typeface="+mn-ea"/>
                  <a:cs typeface="+mn-cs"/>
                </a:rPr>
                <a:t>Is</a:t>
              </a:r>
              <a:r>
                <a:rPr lang="en-US" sz="2100" kern="1200" dirty="0">
                  <a:solidFill>
                    <a:srgbClr val="C00000"/>
                  </a:solidFill>
                  <a:latin typeface="Calibri" panose="020F0502020204030204"/>
                  <a:ea typeface="+mn-ea"/>
                  <a:cs typeface="+mn-cs"/>
                </a:rPr>
                <a:t> TCP fair?</a:t>
              </a:r>
            </a:p>
          </p:txBody>
        </p:sp>
      </p:grpSp>
      <p:sp>
        <p:nvSpPr>
          <p:cNvPr id="9" name="Oval 8">
            <a:extLst>
              <a:ext uri="{FF2B5EF4-FFF2-40B4-BE49-F238E27FC236}">
                <a16:creationId xmlns:a16="http://schemas.microsoft.com/office/drawing/2014/main" id="{7F874365-E6FC-E74F-ABF0-F2402AFDE7DD}"/>
              </a:ext>
            </a:extLst>
          </p:cNvPr>
          <p:cNvSpPr/>
          <p:nvPr/>
        </p:nvSpPr>
        <p:spPr>
          <a:xfrm>
            <a:off x="2248706" y="4271535"/>
            <a:ext cx="124691" cy="1246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0" name="Slide Number Placeholder 2">
            <a:extLst>
              <a:ext uri="{FF2B5EF4-FFF2-40B4-BE49-F238E27FC236}">
                <a16:creationId xmlns:a16="http://schemas.microsoft.com/office/drawing/2014/main" id="{06E0EBD2-9213-6D40-8DF6-4E431B8B6AC1}"/>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133</a:t>
            </a:fld>
            <a:endParaRPr lang="en-US" dirty="0"/>
          </a:p>
        </p:txBody>
      </p:sp>
    </p:spTree>
    <p:extLst>
      <p:ext uri="{BB962C8B-B14F-4D97-AF65-F5344CB8AC3E}">
        <p14:creationId xmlns:p14="http://schemas.microsoft.com/office/powerpoint/2010/main" val="129582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dissolve">
                                      <p:cBhvr>
                                        <p:cTn id="14" dur="500"/>
                                        <p:tgtEl>
                                          <p:spTgt spid="69"/>
                                        </p:tgtEl>
                                      </p:cBhvr>
                                    </p:animEffect>
                                  </p:childTnLst>
                                  <p:subTnLst>
                                    <p:set>
                                      <p:cBhvr override="childStyle">
                                        <p:cTn dur="1" fill="hold" display="0" masterRel="nextClick" afterEffect="1"/>
                                        <p:tgtEl>
                                          <p:spTgt spid="6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wipe(right)">
                                      <p:cBhvr>
                                        <p:cTn id="19" dur="500"/>
                                        <p:tgtEl>
                                          <p:spTgt spid="70"/>
                                        </p:tgtEl>
                                      </p:cBhvr>
                                    </p:animEffect>
                                  </p:childTnLst>
                                </p:cTn>
                              </p:par>
                            </p:childTnLst>
                          </p:cTn>
                        </p:par>
                        <p:par>
                          <p:cTn id="20" fill="hold">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dissolve">
                                      <p:cBhvr>
                                        <p:cTn id="23" dur="500"/>
                                        <p:tgtEl>
                                          <p:spTgt spid="71"/>
                                        </p:tgtEl>
                                      </p:cBhvr>
                                    </p:animEffect>
                                  </p:childTnLst>
                                  <p:subTnLst>
                                    <p:set>
                                      <p:cBhvr override="childStyle">
                                        <p:cTn dur="1" fill="hold" display="0" masterRel="nextClick" afterEffect="1"/>
                                        <p:tgtEl>
                                          <p:spTgt spid="71"/>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wipe(left)">
                                      <p:cBhvr>
                                        <p:cTn id="28" dur="500"/>
                                        <p:tgtEl>
                                          <p:spTgt spid="72"/>
                                        </p:tgtEl>
                                      </p:cBhvr>
                                    </p:animEffect>
                                  </p:childTnLst>
                                </p:cTn>
                              </p:par>
                            </p:childTnLst>
                          </p:cTn>
                        </p:par>
                        <p:par>
                          <p:cTn id="29" fill="hold">
                            <p:stCondLst>
                              <p:cond delay="500"/>
                            </p:stCondLst>
                            <p:childTnLst>
                              <p:par>
                                <p:cTn id="30" presetID="9" presetClass="entr" presetSubtype="0" fill="hold" grpId="0" nodeType="after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dissolve">
                                      <p:cBhvr>
                                        <p:cTn id="32" dur="500"/>
                                        <p:tgtEl>
                                          <p:spTgt spid="73"/>
                                        </p:tgtEl>
                                      </p:cBhvr>
                                    </p:animEffec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wipe(right)">
                                      <p:cBhvr>
                                        <p:cTn id="37" dur="500"/>
                                        <p:tgtEl>
                                          <p:spTgt spid="74"/>
                                        </p:tgtEl>
                                      </p:cBhvr>
                                    </p:animEffect>
                                  </p:childTnLst>
                                </p:cTn>
                              </p:par>
                            </p:childTnLst>
                          </p:cTn>
                        </p:par>
                        <p:par>
                          <p:cTn id="38" fill="hold">
                            <p:stCondLst>
                              <p:cond delay="500"/>
                            </p:stCondLst>
                            <p:childTnLst>
                              <p:par>
                                <p:cTn id="39" presetID="9"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dissolve">
                                      <p:cBhvr>
                                        <p:cTn id="41" dur="500"/>
                                        <p:tgtEl>
                                          <p:spTgt spid="75"/>
                                        </p:tgtEl>
                                      </p:cBhvr>
                                    </p:animEffect>
                                  </p:childTnLst>
                                  <p:subTnLst>
                                    <p:set>
                                      <p:cBhvr override="childStyle">
                                        <p:cTn dur="1" fill="hold" display="0" masterRel="nextClick" afterEffect="1"/>
                                        <p:tgtEl>
                                          <p:spTgt spid="75"/>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wipe(left)">
                                      <p:cBhvr>
                                        <p:cTn id="46" dur="500"/>
                                        <p:tgtEl>
                                          <p:spTgt spid="7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wipe(right)">
                                      <p:cBhvr>
                                        <p:cTn id="51" dur="500"/>
                                        <p:tgtEl>
                                          <p:spTgt spid="7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78"/>
                                        </p:tgtEl>
                                        <p:attrNameLst>
                                          <p:attrName>style.visibility</p:attrName>
                                        </p:attrNameLst>
                                      </p:cBhvr>
                                      <p:to>
                                        <p:strVal val="visible"/>
                                      </p:to>
                                    </p:set>
                                    <p:animEffect transition="in" filter="wipe(left)">
                                      <p:cBhvr>
                                        <p:cTn id="56" dur="500"/>
                                        <p:tgtEl>
                                          <p:spTgt spid="78"/>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dissolve">
                                      <p:cBhvr>
                                        <p:cTn id="6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utoUpdateAnimBg="0"/>
      <p:bldP spid="71" grpId="0" autoUpdateAnimBg="0"/>
      <p:bldP spid="73" grpId="0" autoUpdateAnimBg="0"/>
      <p:bldP spid="75" grpId="0" autoUpdateAnimBg="0"/>
      <p:bldP spid="9"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85259" y="195808"/>
            <a:ext cx="8125883" cy="670967"/>
          </a:xfrm>
        </p:spPr>
        <p:txBody>
          <a:bodyPr>
            <a:normAutofit fontScale="90000"/>
          </a:bodyPr>
          <a:lstStyle/>
          <a:p>
            <a:r>
              <a:rPr lang="en-US" sz="3600" dirty="0"/>
              <a:t>Fairness: must all network apps be “fair”?</a:t>
            </a:r>
            <a:endParaRPr lang="en-US" dirty="0"/>
          </a:p>
        </p:txBody>
      </p:sp>
      <p:sp>
        <p:nvSpPr>
          <p:cNvPr id="30" name="Rectangle 3">
            <a:extLst>
              <a:ext uri="{FF2B5EF4-FFF2-40B4-BE49-F238E27FC236}">
                <a16:creationId xmlns:a16="http://schemas.microsoft.com/office/drawing/2014/main" id="{BC3F9D5B-2A52-F04E-8551-FB9FA3EB2D43}"/>
              </a:ext>
            </a:extLst>
          </p:cNvPr>
          <p:cNvSpPr txBox="1">
            <a:spLocks noChangeArrowheads="1"/>
          </p:cNvSpPr>
          <p:nvPr/>
        </p:nvSpPr>
        <p:spPr>
          <a:xfrm>
            <a:off x="561975" y="914400"/>
            <a:ext cx="3905250" cy="3486150"/>
          </a:xfrm>
          <a:prstGeom prst="rect">
            <a:avLst/>
          </a:prstGeom>
        </p:spPr>
        <p:txBody>
          <a:bodyPr vert="horz" lIns="68580" tIns="34290" rIns="68580" bIns="3429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None/>
              <a:defRPr/>
            </a:pPr>
            <a:r>
              <a:rPr lang="en-US" sz="2400" dirty="0">
                <a:solidFill>
                  <a:srgbClr val="000099"/>
                </a:solidFill>
                <a:latin typeface="Calibri" panose="020F0502020204030204"/>
              </a:rPr>
              <a:t>Fairness and UDP</a:t>
            </a:r>
          </a:p>
          <a:p>
            <a:pPr marL="264319" indent="-166688" defTabSz="685800">
              <a:spcBef>
                <a:spcPts val="750"/>
              </a:spcBef>
              <a:buFont typeface="Wingdings" charset="2"/>
              <a:buChar char="§"/>
              <a:defRPr/>
            </a:pPr>
            <a:r>
              <a:rPr lang="en-US" sz="2100" dirty="0">
                <a:solidFill>
                  <a:prstClr val="black"/>
                </a:solidFill>
                <a:latin typeface="Calibri" panose="020F0502020204030204"/>
              </a:rPr>
              <a:t>multimedia apps often do not use TCP</a:t>
            </a:r>
          </a:p>
          <a:p>
            <a:pPr marL="521494" lvl="1" indent="-173831" defTabSz="685800">
              <a:spcBef>
                <a:spcPts val="375"/>
              </a:spcBef>
              <a:buFont typeface="Arial"/>
              <a:buChar char="•"/>
              <a:defRPr/>
            </a:pPr>
            <a:r>
              <a:rPr lang="en-US" sz="1800" dirty="0">
                <a:solidFill>
                  <a:prstClr val="black"/>
                </a:solidFill>
                <a:latin typeface="Calibri" panose="020F0502020204030204"/>
              </a:rPr>
              <a:t>do not want rate throttled by congestion control</a:t>
            </a:r>
          </a:p>
          <a:p>
            <a:pPr marL="264319" indent="-166688" defTabSz="685800">
              <a:spcBef>
                <a:spcPts val="750"/>
              </a:spcBef>
              <a:buFont typeface="Wingdings" charset="2"/>
              <a:buChar char="§"/>
              <a:defRPr/>
            </a:pPr>
            <a:r>
              <a:rPr lang="en-US" sz="2100" dirty="0">
                <a:solidFill>
                  <a:prstClr val="black"/>
                </a:solidFill>
                <a:latin typeface="Calibri" panose="020F0502020204030204"/>
              </a:rPr>
              <a:t>instead use UDP:</a:t>
            </a:r>
          </a:p>
          <a:p>
            <a:pPr marL="521494" lvl="1" indent="-173831" defTabSz="685800">
              <a:spcBef>
                <a:spcPts val="375"/>
              </a:spcBef>
              <a:buFont typeface="Arial"/>
              <a:buChar char="•"/>
              <a:defRPr/>
            </a:pPr>
            <a:r>
              <a:rPr lang="en-US" sz="1800" dirty="0">
                <a:solidFill>
                  <a:prstClr val="black"/>
                </a:solidFill>
                <a:latin typeface="Calibri" panose="020F0502020204030204"/>
              </a:rPr>
              <a:t>send audio/video at constant rate, tolerate packet loss</a:t>
            </a:r>
          </a:p>
          <a:p>
            <a:pPr marL="264319" indent="-166688" defTabSz="685800">
              <a:spcBef>
                <a:spcPts val="750"/>
              </a:spcBef>
              <a:defRPr/>
            </a:pPr>
            <a:r>
              <a:rPr lang="en-US" sz="2100" dirty="0">
                <a:solidFill>
                  <a:prstClr val="black"/>
                </a:solidFill>
                <a:latin typeface="Calibri" panose="020F0502020204030204"/>
              </a:rPr>
              <a:t>there is no “Internet police” policing use of congestion control</a:t>
            </a:r>
          </a:p>
          <a:p>
            <a:pPr marL="264319" indent="-166688" defTabSz="685800">
              <a:spcBef>
                <a:spcPts val="750"/>
              </a:spcBef>
              <a:buFont typeface="Wingdings" charset="2"/>
              <a:buChar char="§"/>
              <a:defRPr/>
            </a:pPr>
            <a:endParaRPr lang="en-US" sz="2100" dirty="0">
              <a:solidFill>
                <a:prstClr val="black"/>
              </a:solidFill>
              <a:latin typeface="Calibri" panose="020F0502020204030204"/>
            </a:endParaRPr>
          </a:p>
        </p:txBody>
      </p:sp>
      <p:sp>
        <p:nvSpPr>
          <p:cNvPr id="31" name="Rectangle 4">
            <a:extLst>
              <a:ext uri="{FF2B5EF4-FFF2-40B4-BE49-F238E27FC236}">
                <a16:creationId xmlns:a16="http://schemas.microsoft.com/office/drawing/2014/main" id="{87BD890A-15A2-C240-921B-F2A9B54123D0}"/>
              </a:ext>
            </a:extLst>
          </p:cNvPr>
          <p:cNvSpPr txBox="1">
            <a:spLocks noChangeArrowheads="1"/>
          </p:cNvSpPr>
          <p:nvPr/>
        </p:nvSpPr>
        <p:spPr>
          <a:xfrm>
            <a:off x="4657726" y="895350"/>
            <a:ext cx="4181475" cy="3800475"/>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defRPr/>
            </a:pPr>
            <a:r>
              <a:rPr lang="en-US" sz="2400" dirty="0">
                <a:solidFill>
                  <a:srgbClr val="000099"/>
                </a:solidFill>
                <a:latin typeface="Calibri" panose="020F0502020204030204"/>
              </a:rPr>
              <a:t>Fairness, parallel TCP connections</a:t>
            </a:r>
          </a:p>
          <a:p>
            <a:pPr marL="264319" indent="-166688" defTabSz="685800">
              <a:spcBef>
                <a:spcPts val="750"/>
              </a:spcBef>
              <a:buFont typeface="Wingdings" charset="2"/>
              <a:buChar char="§"/>
              <a:defRPr/>
            </a:pPr>
            <a:r>
              <a:rPr lang="en-US" sz="2100" dirty="0">
                <a:solidFill>
                  <a:prstClr val="black"/>
                </a:solidFill>
                <a:latin typeface="Calibri" panose="020F0502020204030204"/>
              </a:rPr>
              <a:t>application can open </a:t>
            </a:r>
            <a:r>
              <a:rPr lang="en-US" sz="2100" i="1" dirty="0">
                <a:solidFill>
                  <a:prstClr val="black"/>
                </a:solidFill>
                <a:latin typeface="Calibri" panose="020F0502020204030204"/>
              </a:rPr>
              <a:t>multiple</a:t>
            </a:r>
            <a:r>
              <a:rPr lang="en-US" sz="2100" dirty="0">
                <a:solidFill>
                  <a:prstClr val="black"/>
                </a:solidFill>
                <a:latin typeface="Calibri" panose="020F0502020204030204"/>
              </a:rPr>
              <a:t> parallel connections between two hosts</a:t>
            </a:r>
          </a:p>
          <a:p>
            <a:pPr marL="264319" indent="-166688" defTabSz="685800">
              <a:spcBef>
                <a:spcPts val="750"/>
              </a:spcBef>
              <a:buFont typeface="Wingdings" charset="2"/>
              <a:buChar char="§"/>
              <a:defRPr/>
            </a:pPr>
            <a:r>
              <a:rPr lang="en-US" sz="2100" dirty="0">
                <a:solidFill>
                  <a:prstClr val="black"/>
                </a:solidFill>
                <a:latin typeface="Calibri" panose="020F0502020204030204"/>
              </a:rPr>
              <a:t>web browsers do this , e.g., link of rate R with 9 existing connections:</a:t>
            </a:r>
          </a:p>
          <a:p>
            <a:pPr marL="521494" lvl="1" indent="-173831" defTabSz="685800">
              <a:spcBef>
                <a:spcPts val="375"/>
              </a:spcBef>
              <a:buFont typeface="Arial"/>
              <a:buChar char="•"/>
              <a:defRPr/>
            </a:pPr>
            <a:r>
              <a:rPr lang="en-US" sz="1800" dirty="0">
                <a:solidFill>
                  <a:prstClr val="black"/>
                </a:solidFill>
                <a:latin typeface="Calibri" panose="020F0502020204030204"/>
              </a:rPr>
              <a:t>new app asks for 1 TCP, gets rate R/10</a:t>
            </a:r>
          </a:p>
          <a:p>
            <a:pPr marL="521494" lvl="1" indent="-173831" defTabSz="685800">
              <a:spcBef>
                <a:spcPts val="375"/>
              </a:spcBef>
              <a:buFont typeface="Arial"/>
              <a:buChar char="•"/>
              <a:defRPr/>
            </a:pPr>
            <a:r>
              <a:rPr lang="en-US" sz="1800" dirty="0">
                <a:solidFill>
                  <a:prstClr val="black"/>
                </a:solidFill>
                <a:latin typeface="Calibri" panose="020F0502020204030204"/>
              </a:rPr>
              <a:t>new app asks for 11 TCPs, gets R/2 </a:t>
            </a:r>
          </a:p>
          <a:p>
            <a:pPr marL="264319" indent="-166688" defTabSz="685800">
              <a:spcBef>
                <a:spcPts val="750"/>
              </a:spcBef>
              <a:buFont typeface="Wingdings" charset="2"/>
              <a:buChar char="§"/>
              <a:defRPr/>
            </a:pPr>
            <a:endParaRPr lang="en-US" sz="1800" dirty="0">
              <a:solidFill>
                <a:prstClr val="black"/>
              </a:solidFill>
              <a:latin typeface="Calibri" panose="020F0502020204030204"/>
            </a:endParaRPr>
          </a:p>
          <a:p>
            <a:pPr marL="264319" indent="-166688" defTabSz="685800">
              <a:spcBef>
                <a:spcPts val="750"/>
              </a:spcBef>
              <a:buFont typeface="Wingdings" charset="2"/>
              <a:buChar char="§"/>
              <a:defRPr/>
            </a:pPr>
            <a:endParaRPr lang="en-US" sz="2100" dirty="0">
              <a:solidFill>
                <a:prstClr val="black"/>
              </a:solidFill>
              <a:latin typeface="Calibri" panose="020F0502020204030204"/>
            </a:endParaRPr>
          </a:p>
        </p:txBody>
      </p:sp>
      <p:sp>
        <p:nvSpPr>
          <p:cNvPr id="5" name="Slide Number Placeholder 2">
            <a:extLst>
              <a:ext uri="{FF2B5EF4-FFF2-40B4-BE49-F238E27FC236}">
                <a16:creationId xmlns:a16="http://schemas.microsoft.com/office/drawing/2014/main" id="{3FCF3160-EC3C-DC4B-A6F8-97BCA1C983A2}"/>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134</a:t>
            </a:fld>
            <a:endParaRPr lang="en-US" dirty="0"/>
          </a:p>
        </p:txBody>
      </p:sp>
    </p:spTree>
    <p:extLst>
      <p:ext uri="{BB962C8B-B14F-4D97-AF65-F5344CB8AC3E}">
        <p14:creationId xmlns:p14="http://schemas.microsoft.com/office/powerpoint/2010/main" val="96675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886700" cy="670967"/>
          </a:xfrm>
        </p:spPr>
        <p:txBody>
          <a:bodyPr>
            <a:normAutofit fontScale="90000"/>
          </a:bodyPr>
          <a:lstStyle/>
          <a:p>
            <a:r>
              <a:rPr lang="en-US" altLang="en-US" dirty="0">
                <a:cs typeface="Calibri" panose="020F0502020204030204" pitchFamily="34" charset="0"/>
              </a:rPr>
              <a:t>Transport layer: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99018" y="1060508"/>
            <a:ext cx="4963582" cy="3771809"/>
          </a:xfrm>
        </p:spPr>
        <p:txBody>
          <a:bodyPr>
            <a:normAutofit fontScale="85000" lnSpcReduction="10000"/>
          </a:bodyPr>
          <a:lstStyle/>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Transport-layer services</a:t>
            </a:r>
          </a:p>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Multiplexing and demultiplexing</a:t>
            </a:r>
          </a:p>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Connectionless transport: UDP</a:t>
            </a:r>
          </a:p>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Principles of reliable data transfer </a:t>
            </a:r>
          </a:p>
          <a:p>
            <a:pPr marL="302419" indent="-214313">
              <a:spcBef>
                <a:spcPts val="600"/>
              </a:spcBef>
              <a:buClr>
                <a:schemeClr val="bg1">
                  <a:lumMod val="75000"/>
                </a:schemeClr>
              </a:buClr>
            </a:pPr>
            <a:r>
              <a:rPr lang="en-US" sz="2400" dirty="0">
                <a:solidFill>
                  <a:schemeClr val="bg1">
                    <a:lumMod val="75000"/>
                  </a:schemeClr>
                </a:solidFill>
              </a:rPr>
              <a:t>Connection-oriented transport: TCP</a:t>
            </a:r>
          </a:p>
          <a:p>
            <a:pPr marL="302419" indent="-214313">
              <a:spcBef>
                <a:spcPts val="600"/>
              </a:spcBef>
              <a:buClr>
                <a:schemeClr val="bg1">
                  <a:lumMod val="75000"/>
                </a:schemeClr>
              </a:buClr>
            </a:pPr>
            <a:r>
              <a:rPr lang="en-US" sz="2400" dirty="0">
                <a:solidFill>
                  <a:schemeClr val="bg1">
                    <a:lumMod val="75000"/>
                  </a:schemeClr>
                </a:solidFill>
              </a:rPr>
              <a:t>Principles of congestion control</a:t>
            </a:r>
          </a:p>
          <a:p>
            <a:pPr marL="302419" indent="-214313">
              <a:spcBef>
                <a:spcPts val="600"/>
              </a:spcBef>
              <a:buClr>
                <a:schemeClr val="bg1">
                  <a:lumMod val="75000"/>
                </a:schemeClr>
              </a:buClr>
            </a:pPr>
            <a:r>
              <a:rPr lang="en-US" sz="2400" dirty="0">
                <a:solidFill>
                  <a:schemeClr val="bg1">
                    <a:lumMod val="75000"/>
                  </a:schemeClr>
                </a:solidFill>
              </a:rPr>
              <a:t>TCP congestion control</a:t>
            </a:r>
          </a:p>
          <a:p>
            <a:pPr marL="302419" indent="-214313">
              <a:spcBef>
                <a:spcPts val="600"/>
              </a:spcBef>
            </a:pPr>
            <a:r>
              <a:rPr lang="en-US" sz="2400" dirty="0"/>
              <a:t>Evolution of transport-layer functionality</a:t>
            </a:r>
          </a:p>
          <a:p>
            <a:pPr eaLnBrk="1" hangingPunct="1">
              <a:buFont typeface="Wingdings" panose="05000000000000000000" pitchFamily="2" charset="2"/>
              <a:buNone/>
            </a:pPr>
            <a:endParaRPr lang="en-US" altLang="en-US"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r>
              <a:rPr lang="en-US" dirty="0"/>
              <a:t>Transport Layer: 3-</a:t>
            </a:r>
            <a:fld id="{C4204591-24BD-A542-B9D5-F8D8A88D2FEE}" type="slidenum">
              <a:rPr lang="en-US" smtClean="0"/>
              <a:pPr/>
              <a:t>135</a:t>
            </a:fld>
            <a:endParaRPr lang="en-US" dirty="0"/>
          </a:p>
        </p:txBody>
      </p:sp>
      <p:pic>
        <p:nvPicPr>
          <p:cNvPr id="6" name="Picture 5">
            <a:extLst>
              <a:ext uri="{FF2B5EF4-FFF2-40B4-BE49-F238E27FC236}">
                <a16:creationId xmlns:a16="http://schemas.microsoft.com/office/drawing/2014/main" id="{B5217D21-27CC-7A47-BB4E-CFF70DA5C979}"/>
              </a:ext>
            </a:extLst>
          </p:cNvPr>
          <p:cNvPicPr>
            <a:picLocks noChangeAspect="1"/>
          </p:cNvPicPr>
          <p:nvPr/>
        </p:nvPicPr>
        <p:blipFill>
          <a:blip r:embed="rId3"/>
          <a:stretch>
            <a:fillRect/>
          </a:stretch>
        </p:blipFill>
        <p:spPr>
          <a:xfrm>
            <a:off x="5830747" y="970103"/>
            <a:ext cx="2743200" cy="2057400"/>
          </a:xfrm>
          <a:prstGeom prst="rect">
            <a:avLst/>
          </a:prstGeom>
        </p:spPr>
      </p:pic>
    </p:spTree>
    <p:extLst>
      <p:ext uri="{BB962C8B-B14F-4D97-AF65-F5344CB8AC3E}">
        <p14:creationId xmlns:p14="http://schemas.microsoft.com/office/powerpoint/2010/main" val="3238201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BE99872-69B3-414D-97BD-8B6006EA809D}"/>
              </a:ext>
            </a:extLst>
          </p:cNvPr>
          <p:cNvSpPr>
            <a:spLocks noGrp="1"/>
          </p:cNvSpPr>
          <p:nvPr>
            <p:ph idx="1"/>
          </p:nvPr>
        </p:nvSpPr>
        <p:spPr>
          <a:xfrm>
            <a:off x="619125" y="1116933"/>
            <a:ext cx="7886700" cy="740443"/>
          </a:xfrm>
        </p:spPr>
        <p:txBody>
          <a:bodyPr>
            <a:normAutofit fontScale="77500" lnSpcReduction="20000"/>
          </a:bodyPr>
          <a:lstStyle/>
          <a:p>
            <a:pPr>
              <a:spcBef>
                <a:spcPts val="450"/>
              </a:spcBef>
            </a:pPr>
            <a:r>
              <a:rPr lang="en-US" dirty="0"/>
              <a:t>TCP, UDP: principal transport protocols for 40 years</a:t>
            </a:r>
            <a:endParaRPr lang="en-US" sz="1950" dirty="0"/>
          </a:p>
          <a:p>
            <a:pPr>
              <a:spcBef>
                <a:spcPts val="450"/>
              </a:spcBef>
            </a:pPr>
            <a:r>
              <a:rPr lang="en-US" dirty="0"/>
              <a:t>different “flavors” of TCP developed, for specific scenarios:</a:t>
            </a:r>
            <a:endParaRPr lang="en-US" sz="1950" dirty="0"/>
          </a:p>
          <a:p>
            <a:pPr marL="347663" lvl="1" indent="0">
              <a:buNone/>
            </a:pPr>
            <a:endParaRPr lang="en-US" dirty="0"/>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3600" dirty="0"/>
              <a:t>Evolving transport-layer functionality</a:t>
            </a:r>
            <a:endParaRPr lang="en-US" dirty="0"/>
          </a:p>
        </p:txBody>
      </p:sp>
      <p:sp>
        <p:nvSpPr>
          <p:cNvPr id="5" name="Content Placeholder 3">
            <a:extLst>
              <a:ext uri="{FF2B5EF4-FFF2-40B4-BE49-F238E27FC236}">
                <a16:creationId xmlns:a16="http://schemas.microsoft.com/office/drawing/2014/main" id="{45FE7A73-4472-5C4F-8062-0327803AB9C7}"/>
              </a:ext>
            </a:extLst>
          </p:cNvPr>
          <p:cNvSpPr txBox="1">
            <a:spLocks/>
          </p:cNvSpPr>
          <p:nvPr/>
        </p:nvSpPr>
        <p:spPr>
          <a:xfrm>
            <a:off x="590550" y="3714750"/>
            <a:ext cx="7886700" cy="1114425"/>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7663" lvl="1" indent="0" defTabSz="685800">
              <a:spcBef>
                <a:spcPts val="375"/>
              </a:spcBef>
              <a:buNone/>
              <a:defRPr/>
            </a:pPr>
            <a:endParaRPr lang="en-US" sz="1800" dirty="0">
              <a:solidFill>
                <a:prstClr val="black"/>
              </a:solidFill>
              <a:latin typeface="Calibri" panose="020F0502020204030204"/>
            </a:endParaRPr>
          </a:p>
          <a:p>
            <a:pPr marL="264319" indent="-166688" defTabSz="685800">
              <a:spcBef>
                <a:spcPts val="750"/>
              </a:spcBef>
              <a:defRPr/>
            </a:pPr>
            <a:r>
              <a:rPr lang="en-US" sz="2100" dirty="0">
                <a:solidFill>
                  <a:prstClr val="black"/>
                </a:solidFill>
                <a:latin typeface="Calibri" panose="020F0502020204030204"/>
              </a:rPr>
              <a:t>moving transport–layer functions to application layer, on top of UDP</a:t>
            </a:r>
          </a:p>
          <a:p>
            <a:pPr marL="521494" lvl="1" indent="-173831" defTabSz="685800">
              <a:spcBef>
                <a:spcPts val="375"/>
              </a:spcBef>
              <a:defRPr/>
            </a:pPr>
            <a:r>
              <a:rPr lang="en-US" sz="2100" dirty="0">
                <a:solidFill>
                  <a:prstClr val="black"/>
                </a:solidFill>
                <a:latin typeface="Calibri" panose="020F0502020204030204"/>
              </a:rPr>
              <a:t>HTTP/3: QUIC</a:t>
            </a:r>
          </a:p>
        </p:txBody>
      </p:sp>
      <p:graphicFrame>
        <p:nvGraphicFramePr>
          <p:cNvPr id="10" name="Table 9">
            <a:extLst>
              <a:ext uri="{FF2B5EF4-FFF2-40B4-BE49-F238E27FC236}">
                <a16:creationId xmlns:a16="http://schemas.microsoft.com/office/drawing/2014/main" id="{FDDAA714-AEA1-4F44-A514-E68A84833FFD}"/>
              </a:ext>
            </a:extLst>
          </p:cNvPr>
          <p:cNvGraphicFramePr>
            <a:graphicFrameLocks noGrp="1"/>
          </p:cNvGraphicFramePr>
          <p:nvPr/>
        </p:nvGraphicFramePr>
        <p:xfrm>
          <a:off x="1593055" y="1943696"/>
          <a:ext cx="5941220" cy="1828800"/>
        </p:xfrm>
        <a:graphic>
          <a:graphicData uri="http://schemas.openxmlformats.org/drawingml/2006/table">
            <a:tbl>
              <a:tblPr firstRow="1" firstCol="1" bandRow="1"/>
              <a:tblGrid>
                <a:gridCol w="2588420">
                  <a:extLst>
                    <a:ext uri="{9D8B030D-6E8A-4147-A177-3AD203B41FA5}">
                      <a16:colId xmlns:a16="http://schemas.microsoft.com/office/drawing/2014/main" val="934503476"/>
                    </a:ext>
                  </a:extLst>
                </a:gridCol>
                <a:gridCol w="3352800">
                  <a:extLst>
                    <a:ext uri="{9D8B030D-6E8A-4147-A177-3AD203B41FA5}">
                      <a16:colId xmlns:a16="http://schemas.microsoft.com/office/drawing/2014/main" val="597467060"/>
                    </a:ext>
                  </a:extLst>
                </a:gridCol>
              </a:tblGrid>
              <a:tr h="228600">
                <a:tc>
                  <a:txBody>
                    <a:bodyPr/>
                    <a:lstStyle/>
                    <a:p>
                      <a:pPr marL="0" marR="0">
                        <a:spcBef>
                          <a:spcPts val="0"/>
                        </a:spcBef>
                        <a:spcAft>
                          <a:spcPts val="0"/>
                        </a:spcAft>
                      </a:pPr>
                      <a:r>
                        <a:rPr lang="en-US" sz="15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Scenario</a:t>
                      </a:r>
                      <a:endPar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marL="0" marR="0">
                        <a:spcBef>
                          <a:spcPts val="0"/>
                        </a:spcBef>
                        <a:spcAft>
                          <a:spcPts val="0"/>
                        </a:spcAft>
                      </a:pPr>
                      <a:r>
                        <a:rPr lang="en-US" sz="15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Challenges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3750764183"/>
                  </a:ext>
                </a:extLst>
              </a:tr>
              <a:tr h="457200">
                <a:tc>
                  <a:txBody>
                    <a:bodyPr/>
                    <a:lstStyle/>
                    <a:p>
                      <a:pPr marL="0" marR="0">
                        <a:spcBef>
                          <a:spcPts val="0"/>
                        </a:spcBef>
                        <a:spcAft>
                          <a:spcPts val="0"/>
                        </a:spcAft>
                      </a:pPr>
                      <a:r>
                        <a:rPr lang="en-US" sz="1500" dirty="0">
                          <a:effectLst/>
                          <a:latin typeface="Calibri" panose="020F0502020204030204" pitchFamily="34" charset="0"/>
                          <a:ea typeface="Calibri" panose="020F0502020204030204" pitchFamily="34" charset="0"/>
                          <a:cs typeface="Times New Roman" panose="02020603050405020304" pitchFamily="18" charset="0"/>
                        </a:rPr>
                        <a:t>Long, fat pipes (large data transfers)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Many packets “in flight”; loss shuts down pipeline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1949484"/>
                  </a:ext>
                </a:extLst>
              </a:tr>
              <a:tr h="457200">
                <a:tc>
                  <a:txBody>
                    <a:bodyPr/>
                    <a:lstStyle/>
                    <a:p>
                      <a:pPr marL="0" marR="0">
                        <a:spcBef>
                          <a:spcPts val="0"/>
                        </a:spcBef>
                        <a:spcAft>
                          <a:spcPts val="0"/>
                        </a:spcAft>
                      </a:pPr>
                      <a:r>
                        <a:rPr lang="en-US" sz="1500" dirty="0">
                          <a:effectLst/>
                          <a:latin typeface="Calibri" panose="020F0502020204030204" pitchFamily="34" charset="0"/>
                          <a:ea typeface="Calibri" panose="020F0502020204030204" pitchFamily="34" charset="0"/>
                          <a:cs typeface="Times New Roman" panose="02020603050405020304" pitchFamily="18" charset="0"/>
                        </a:rPr>
                        <a:t>Wireless networks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Loss due to noisy wireless links, mobility; TCP treat this as congestion loss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4712956"/>
                  </a:ext>
                </a:extLst>
              </a:tr>
              <a:tr h="228600">
                <a:tc>
                  <a:txBody>
                    <a:bodyPr/>
                    <a:lstStyle/>
                    <a:p>
                      <a:pPr marL="0" marR="0">
                        <a:spcBef>
                          <a:spcPts val="0"/>
                        </a:spcBef>
                        <a:spcAft>
                          <a:spcPts val="0"/>
                        </a:spcAft>
                      </a:pPr>
                      <a:r>
                        <a:rPr lang="en-US" sz="1500" dirty="0">
                          <a:effectLst/>
                          <a:latin typeface="Calibri" panose="020F0502020204030204" pitchFamily="34" charset="0"/>
                          <a:ea typeface="Calibri" panose="020F0502020204030204" pitchFamily="34" charset="0"/>
                          <a:cs typeface="Times New Roman" panose="02020603050405020304" pitchFamily="18" charset="0"/>
                        </a:rPr>
                        <a:t>Long-delay links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Extremely long RTTs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4242864"/>
                  </a:ext>
                </a:extLst>
              </a:tr>
              <a:tr h="228600">
                <a:tc>
                  <a:txBody>
                    <a:bodyPr/>
                    <a:lstStyle/>
                    <a:p>
                      <a:pPr marL="0" marR="0">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Data center networks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Latency sensitive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7012720"/>
                  </a:ext>
                </a:extLst>
              </a:tr>
              <a:tr h="228600">
                <a:tc>
                  <a:txBody>
                    <a:bodyPr/>
                    <a:lstStyle/>
                    <a:p>
                      <a:pPr marL="0" marR="0">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Background traffic flows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500" dirty="0">
                          <a:effectLst/>
                          <a:latin typeface="Calibri" panose="020F0502020204030204" pitchFamily="34" charset="0"/>
                          <a:ea typeface="Calibri" panose="020F0502020204030204" pitchFamily="34" charset="0"/>
                          <a:cs typeface="Times New Roman" panose="02020603050405020304" pitchFamily="18" charset="0"/>
                        </a:rPr>
                        <a:t>Low priority, “background” TCP flows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1502626"/>
                  </a:ext>
                </a:extLst>
              </a:tr>
            </a:tbl>
          </a:graphicData>
        </a:graphic>
      </p:graphicFrame>
      <p:sp>
        <p:nvSpPr>
          <p:cNvPr id="6" name="Slide Number Placeholder 2">
            <a:extLst>
              <a:ext uri="{FF2B5EF4-FFF2-40B4-BE49-F238E27FC236}">
                <a16:creationId xmlns:a16="http://schemas.microsoft.com/office/drawing/2014/main" id="{82B6E534-05AF-3F4E-8ECD-9B33089B5A38}"/>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136</a:t>
            </a:fld>
            <a:endParaRPr lang="en-US" dirty="0"/>
          </a:p>
        </p:txBody>
      </p:sp>
    </p:spTree>
    <p:extLst>
      <p:ext uri="{BB962C8B-B14F-4D97-AF65-F5344CB8AC3E}">
        <p14:creationId xmlns:p14="http://schemas.microsoft.com/office/powerpoint/2010/main" val="113567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BE99872-69B3-414D-97BD-8B6006EA809D}"/>
              </a:ext>
            </a:extLst>
          </p:cNvPr>
          <p:cNvSpPr>
            <a:spLocks noGrp="1"/>
          </p:cNvSpPr>
          <p:nvPr>
            <p:ph idx="1"/>
          </p:nvPr>
        </p:nvSpPr>
        <p:spPr>
          <a:xfrm>
            <a:off x="628650" y="1155033"/>
            <a:ext cx="7886700" cy="1064293"/>
          </a:xfrm>
        </p:spPr>
        <p:txBody>
          <a:bodyPr>
            <a:normAutofit fontScale="77500" lnSpcReduction="20000"/>
          </a:bodyPr>
          <a:lstStyle/>
          <a:p>
            <a:r>
              <a:rPr lang="en-US" dirty="0"/>
              <a:t>application-layer protocol, on top of UDP</a:t>
            </a:r>
          </a:p>
          <a:p>
            <a:pPr lvl="1"/>
            <a:r>
              <a:rPr lang="en-US" sz="1950" dirty="0"/>
              <a:t>increase performance of HTTP</a:t>
            </a:r>
          </a:p>
          <a:p>
            <a:pPr lvl="1"/>
            <a:r>
              <a:rPr lang="en-US" sz="1950" dirty="0"/>
              <a:t>deployed on many Google servers, apps (Chrome, mobile YouTube app) </a:t>
            </a:r>
          </a:p>
          <a:p>
            <a:pPr marL="97631" indent="0">
              <a:buNone/>
            </a:pPr>
            <a:endParaRPr lang="en-US" dirty="0"/>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3600" dirty="0"/>
              <a:t>QUIC: Quick UDP Internet Connections</a:t>
            </a:r>
            <a:endParaRPr lang="en-US" dirty="0"/>
          </a:p>
        </p:txBody>
      </p:sp>
      <p:grpSp>
        <p:nvGrpSpPr>
          <p:cNvPr id="32" name="Group 31">
            <a:extLst>
              <a:ext uri="{FF2B5EF4-FFF2-40B4-BE49-F238E27FC236}">
                <a16:creationId xmlns:a16="http://schemas.microsoft.com/office/drawing/2014/main" id="{82974A2A-C05C-BE4B-A84F-F72D6260BF90}"/>
              </a:ext>
            </a:extLst>
          </p:cNvPr>
          <p:cNvGrpSpPr/>
          <p:nvPr/>
        </p:nvGrpSpPr>
        <p:grpSpPr>
          <a:xfrm>
            <a:off x="1863027" y="2522219"/>
            <a:ext cx="5143426" cy="2084670"/>
            <a:chOff x="2217336" y="1877058"/>
            <a:chExt cx="6857901" cy="2779559"/>
          </a:xfrm>
        </p:grpSpPr>
        <p:sp>
          <p:nvSpPr>
            <p:cNvPr id="6" name="Rectangle 5">
              <a:extLst>
                <a:ext uri="{FF2B5EF4-FFF2-40B4-BE49-F238E27FC236}">
                  <a16:creationId xmlns:a16="http://schemas.microsoft.com/office/drawing/2014/main" id="{0CB91BD2-7430-FF40-862B-D62E51C13B78}"/>
                </a:ext>
              </a:extLst>
            </p:cNvPr>
            <p:cNvSpPr/>
            <p:nvPr/>
          </p:nvSpPr>
          <p:spPr>
            <a:xfrm>
              <a:off x="3743058" y="3625405"/>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1350">
                <a:solidFill>
                  <a:prstClr val="white"/>
                </a:solidFill>
                <a:latin typeface="Calibri"/>
                <a:ea typeface="+mn-ea"/>
                <a:cs typeface="+mn-cs"/>
              </a:endParaRPr>
            </a:p>
          </p:txBody>
        </p:sp>
        <p:sp>
          <p:nvSpPr>
            <p:cNvPr id="7" name="TextBox 6">
              <a:extLst>
                <a:ext uri="{FF2B5EF4-FFF2-40B4-BE49-F238E27FC236}">
                  <a16:creationId xmlns:a16="http://schemas.microsoft.com/office/drawing/2014/main" id="{2DC3333F-D7CB-6047-9756-0368D1C36C82}"/>
                </a:ext>
              </a:extLst>
            </p:cNvPr>
            <p:cNvSpPr txBox="1"/>
            <p:nvPr/>
          </p:nvSpPr>
          <p:spPr>
            <a:xfrm>
              <a:off x="4518545" y="3668766"/>
              <a:ext cx="423621" cy="400109"/>
            </a:xfrm>
            <a:prstGeom prst="rect">
              <a:avLst/>
            </a:prstGeom>
            <a:noFill/>
          </p:spPr>
          <p:txBody>
            <a:bodyPr wrap="none" rtlCol="0">
              <a:spAutoFit/>
            </a:bodyPr>
            <a:lstStyle/>
            <a:p>
              <a:pPr defTabSz="342900">
                <a:buClrTx/>
                <a:defRPr/>
              </a:pPr>
              <a:r>
                <a:rPr lang="en-US" sz="1350" dirty="0">
                  <a:solidFill>
                    <a:prstClr val="black"/>
                  </a:solidFill>
                  <a:latin typeface="Calibri" panose="020F0502020204030204"/>
                  <a:ea typeface="+mn-ea"/>
                  <a:cs typeface="+mn-cs"/>
                </a:rPr>
                <a:t>IP</a:t>
              </a:r>
            </a:p>
          </p:txBody>
        </p:sp>
        <p:sp>
          <p:nvSpPr>
            <p:cNvPr id="8" name="Rectangle 7">
              <a:extLst>
                <a:ext uri="{FF2B5EF4-FFF2-40B4-BE49-F238E27FC236}">
                  <a16:creationId xmlns:a16="http://schemas.microsoft.com/office/drawing/2014/main" id="{E6F710B7-CEAE-3748-A70E-8CA66C64F502}"/>
                </a:ext>
              </a:extLst>
            </p:cNvPr>
            <p:cNvSpPr/>
            <p:nvPr/>
          </p:nvSpPr>
          <p:spPr>
            <a:xfrm>
              <a:off x="3744927" y="3054009"/>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1350">
                <a:solidFill>
                  <a:prstClr val="white"/>
                </a:solidFill>
                <a:latin typeface="Calibri"/>
                <a:ea typeface="+mn-ea"/>
                <a:cs typeface="+mn-cs"/>
              </a:endParaRPr>
            </a:p>
          </p:txBody>
        </p:sp>
        <p:sp>
          <p:nvSpPr>
            <p:cNvPr id="9" name="TextBox 8">
              <a:extLst>
                <a:ext uri="{FF2B5EF4-FFF2-40B4-BE49-F238E27FC236}">
                  <a16:creationId xmlns:a16="http://schemas.microsoft.com/office/drawing/2014/main" id="{D2BE3861-D7DF-2F47-83DF-E982BA8E06C3}"/>
                </a:ext>
              </a:extLst>
            </p:cNvPr>
            <p:cNvSpPr txBox="1"/>
            <p:nvPr/>
          </p:nvSpPr>
          <p:spPr>
            <a:xfrm>
              <a:off x="4434744" y="3100445"/>
              <a:ext cx="603157" cy="400109"/>
            </a:xfrm>
            <a:prstGeom prst="rect">
              <a:avLst/>
            </a:prstGeom>
            <a:noFill/>
          </p:spPr>
          <p:txBody>
            <a:bodyPr wrap="none" rtlCol="0">
              <a:spAutoFit/>
            </a:bodyPr>
            <a:lstStyle/>
            <a:p>
              <a:pPr defTabSz="342900">
                <a:buClrTx/>
                <a:defRPr/>
              </a:pPr>
              <a:r>
                <a:rPr lang="en-US" sz="1350" dirty="0">
                  <a:solidFill>
                    <a:prstClr val="black"/>
                  </a:solidFill>
                  <a:latin typeface="Calibri" panose="020F0502020204030204"/>
                  <a:ea typeface="+mn-ea"/>
                  <a:cs typeface="+mn-cs"/>
                </a:rPr>
                <a:t>TCP</a:t>
              </a:r>
            </a:p>
          </p:txBody>
        </p:sp>
        <p:sp>
          <p:nvSpPr>
            <p:cNvPr id="10" name="Rectangle 9">
              <a:extLst>
                <a:ext uri="{FF2B5EF4-FFF2-40B4-BE49-F238E27FC236}">
                  <a16:creationId xmlns:a16="http://schemas.microsoft.com/office/drawing/2014/main" id="{CA7A8357-DCFE-9B48-83E4-CE95B4014FAD}"/>
                </a:ext>
              </a:extLst>
            </p:cNvPr>
            <p:cNvSpPr/>
            <p:nvPr/>
          </p:nvSpPr>
          <p:spPr>
            <a:xfrm>
              <a:off x="3745776" y="2472222"/>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1350">
                <a:solidFill>
                  <a:prstClr val="white"/>
                </a:solidFill>
                <a:latin typeface="Calibri"/>
                <a:ea typeface="+mn-ea"/>
                <a:cs typeface="+mn-cs"/>
              </a:endParaRPr>
            </a:p>
          </p:txBody>
        </p:sp>
        <p:sp>
          <p:nvSpPr>
            <p:cNvPr id="11" name="TextBox 10">
              <a:extLst>
                <a:ext uri="{FF2B5EF4-FFF2-40B4-BE49-F238E27FC236}">
                  <a16:creationId xmlns:a16="http://schemas.microsoft.com/office/drawing/2014/main" id="{B97A3820-7A9E-0540-A30D-999E193AA083}"/>
                </a:ext>
              </a:extLst>
            </p:cNvPr>
            <p:cNvSpPr txBox="1"/>
            <p:nvPr/>
          </p:nvSpPr>
          <p:spPr>
            <a:xfrm>
              <a:off x="4435593" y="2518658"/>
              <a:ext cx="562547" cy="400109"/>
            </a:xfrm>
            <a:prstGeom prst="rect">
              <a:avLst/>
            </a:prstGeom>
            <a:noFill/>
          </p:spPr>
          <p:txBody>
            <a:bodyPr wrap="none" rtlCol="0">
              <a:spAutoFit/>
            </a:bodyPr>
            <a:lstStyle/>
            <a:p>
              <a:pPr defTabSz="342900">
                <a:buClrTx/>
                <a:defRPr/>
              </a:pPr>
              <a:r>
                <a:rPr lang="en-US" sz="1350" dirty="0">
                  <a:solidFill>
                    <a:prstClr val="black"/>
                  </a:solidFill>
                  <a:latin typeface="Calibri" panose="020F0502020204030204"/>
                  <a:ea typeface="+mn-ea"/>
                  <a:cs typeface="+mn-cs"/>
                </a:rPr>
                <a:t>TLS</a:t>
              </a:r>
            </a:p>
          </p:txBody>
        </p:sp>
        <p:grpSp>
          <p:nvGrpSpPr>
            <p:cNvPr id="12" name="Group 11">
              <a:extLst>
                <a:ext uri="{FF2B5EF4-FFF2-40B4-BE49-F238E27FC236}">
                  <a16:creationId xmlns:a16="http://schemas.microsoft.com/office/drawing/2014/main" id="{D739B097-1736-A841-A9F9-F4C6C666351C}"/>
                </a:ext>
              </a:extLst>
            </p:cNvPr>
            <p:cNvGrpSpPr/>
            <p:nvPr/>
          </p:nvGrpSpPr>
          <p:grpSpPr>
            <a:xfrm>
              <a:off x="3743058" y="1887725"/>
              <a:ext cx="1905057" cy="455283"/>
              <a:chOff x="975444" y="4703759"/>
              <a:chExt cx="2128813" cy="498521"/>
            </a:xfrm>
          </p:grpSpPr>
          <p:sp>
            <p:nvSpPr>
              <p:cNvPr id="13" name="Rectangle 12">
                <a:extLst>
                  <a:ext uri="{FF2B5EF4-FFF2-40B4-BE49-F238E27FC236}">
                    <a16:creationId xmlns:a16="http://schemas.microsoft.com/office/drawing/2014/main" id="{8F480D08-6139-BE4C-8708-6738598DE58D}"/>
                  </a:ext>
                </a:extLst>
              </p:cNvPr>
              <p:cNvSpPr/>
              <p:nvPr/>
            </p:nvSpPr>
            <p:spPr>
              <a:xfrm>
                <a:off x="975444" y="4703759"/>
                <a:ext cx="2128813" cy="498521"/>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1350">
                  <a:solidFill>
                    <a:prstClr val="white"/>
                  </a:solidFill>
                  <a:latin typeface="Calibri"/>
                  <a:ea typeface="+mn-ea"/>
                  <a:cs typeface="+mn-cs"/>
                </a:endParaRPr>
              </a:p>
            </p:txBody>
          </p:sp>
          <p:sp>
            <p:nvSpPr>
              <p:cNvPr id="14" name="TextBox 13">
                <a:extLst>
                  <a:ext uri="{FF2B5EF4-FFF2-40B4-BE49-F238E27FC236}">
                    <a16:creationId xmlns:a16="http://schemas.microsoft.com/office/drawing/2014/main" id="{162BE277-7E2A-FE46-B0AF-38F4EEC0195F}"/>
                  </a:ext>
                </a:extLst>
              </p:cNvPr>
              <p:cNvSpPr txBox="1"/>
              <p:nvPr/>
            </p:nvSpPr>
            <p:spPr>
              <a:xfrm>
                <a:off x="1576948" y="4754605"/>
                <a:ext cx="1053751" cy="438108"/>
              </a:xfrm>
              <a:prstGeom prst="rect">
                <a:avLst/>
              </a:prstGeom>
              <a:noFill/>
            </p:spPr>
            <p:txBody>
              <a:bodyPr wrap="none" rtlCol="0">
                <a:spAutoFit/>
              </a:bodyPr>
              <a:lstStyle/>
              <a:p>
                <a:pPr defTabSz="342900">
                  <a:buClrTx/>
                  <a:defRPr/>
                </a:pPr>
                <a:r>
                  <a:rPr lang="en-US" sz="1350" dirty="0">
                    <a:solidFill>
                      <a:prstClr val="black"/>
                    </a:solidFill>
                    <a:latin typeface="Calibri" panose="020F0502020204030204"/>
                    <a:ea typeface="+mn-ea"/>
                    <a:cs typeface="+mn-cs"/>
                  </a:rPr>
                  <a:t>HTTP/2</a:t>
                </a:r>
              </a:p>
            </p:txBody>
          </p:sp>
        </p:grpSp>
        <p:sp>
          <p:nvSpPr>
            <p:cNvPr id="15" name="Rectangle 14">
              <a:extLst>
                <a:ext uri="{FF2B5EF4-FFF2-40B4-BE49-F238E27FC236}">
                  <a16:creationId xmlns:a16="http://schemas.microsoft.com/office/drawing/2014/main" id="{2D1151AF-C5B3-A045-AEE1-3269AA4A552C}"/>
                </a:ext>
              </a:extLst>
            </p:cNvPr>
            <p:cNvSpPr/>
            <p:nvPr/>
          </p:nvSpPr>
          <p:spPr>
            <a:xfrm>
              <a:off x="6229839" y="3627880"/>
              <a:ext cx="1905057" cy="455279"/>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1350">
                <a:solidFill>
                  <a:prstClr val="white"/>
                </a:solidFill>
                <a:latin typeface="Calibri"/>
                <a:ea typeface="+mn-ea"/>
                <a:cs typeface="+mn-cs"/>
              </a:endParaRPr>
            </a:p>
          </p:txBody>
        </p:sp>
        <p:sp>
          <p:nvSpPr>
            <p:cNvPr id="16" name="TextBox 15">
              <a:extLst>
                <a:ext uri="{FF2B5EF4-FFF2-40B4-BE49-F238E27FC236}">
                  <a16:creationId xmlns:a16="http://schemas.microsoft.com/office/drawing/2014/main" id="{73345EA0-B0B7-F44C-8F38-D5AFE6085FC8}"/>
                </a:ext>
              </a:extLst>
            </p:cNvPr>
            <p:cNvSpPr txBox="1"/>
            <p:nvPr/>
          </p:nvSpPr>
          <p:spPr>
            <a:xfrm>
              <a:off x="7005326" y="3671238"/>
              <a:ext cx="423621" cy="400109"/>
            </a:xfrm>
            <a:prstGeom prst="rect">
              <a:avLst/>
            </a:prstGeom>
            <a:noFill/>
          </p:spPr>
          <p:txBody>
            <a:bodyPr wrap="none" rtlCol="0">
              <a:spAutoFit/>
            </a:bodyPr>
            <a:lstStyle/>
            <a:p>
              <a:pPr defTabSz="342900">
                <a:buClrTx/>
                <a:defRPr/>
              </a:pPr>
              <a:r>
                <a:rPr lang="en-US" sz="1350" dirty="0">
                  <a:solidFill>
                    <a:prstClr val="black"/>
                  </a:solidFill>
                  <a:latin typeface="Calibri" panose="020F0502020204030204"/>
                  <a:ea typeface="+mn-ea"/>
                  <a:cs typeface="+mn-cs"/>
                </a:rPr>
                <a:t>IP</a:t>
              </a:r>
            </a:p>
          </p:txBody>
        </p:sp>
        <p:sp>
          <p:nvSpPr>
            <p:cNvPr id="17" name="Rectangle 16">
              <a:extLst>
                <a:ext uri="{FF2B5EF4-FFF2-40B4-BE49-F238E27FC236}">
                  <a16:creationId xmlns:a16="http://schemas.microsoft.com/office/drawing/2014/main" id="{9E61329C-3A7C-604A-9A8E-01F3C99E2079}"/>
                </a:ext>
              </a:extLst>
            </p:cNvPr>
            <p:cNvSpPr/>
            <p:nvPr/>
          </p:nvSpPr>
          <p:spPr>
            <a:xfrm>
              <a:off x="6231708" y="3143406"/>
              <a:ext cx="1905057" cy="368352"/>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1350">
                <a:solidFill>
                  <a:prstClr val="white"/>
                </a:solidFill>
                <a:latin typeface="Calibri"/>
                <a:ea typeface="+mn-ea"/>
                <a:cs typeface="+mn-cs"/>
              </a:endParaRPr>
            </a:p>
          </p:txBody>
        </p:sp>
        <p:sp>
          <p:nvSpPr>
            <p:cNvPr id="18" name="TextBox 17">
              <a:extLst>
                <a:ext uri="{FF2B5EF4-FFF2-40B4-BE49-F238E27FC236}">
                  <a16:creationId xmlns:a16="http://schemas.microsoft.com/office/drawing/2014/main" id="{468920E0-FF76-6644-B051-4E77A3191FF8}"/>
                </a:ext>
              </a:extLst>
            </p:cNvPr>
            <p:cNvSpPr txBox="1"/>
            <p:nvPr/>
          </p:nvSpPr>
          <p:spPr>
            <a:xfrm>
              <a:off x="6908533" y="3132142"/>
              <a:ext cx="654453" cy="400109"/>
            </a:xfrm>
            <a:prstGeom prst="rect">
              <a:avLst/>
            </a:prstGeom>
            <a:noFill/>
          </p:spPr>
          <p:txBody>
            <a:bodyPr wrap="none" rtlCol="0">
              <a:spAutoFit/>
            </a:bodyPr>
            <a:lstStyle/>
            <a:p>
              <a:pPr defTabSz="342900">
                <a:buClrTx/>
                <a:defRPr/>
              </a:pPr>
              <a:r>
                <a:rPr lang="en-US" sz="1350" dirty="0">
                  <a:solidFill>
                    <a:prstClr val="black"/>
                  </a:solidFill>
                  <a:latin typeface="Calibri" panose="020F0502020204030204"/>
                  <a:ea typeface="+mn-ea"/>
                  <a:cs typeface="+mn-cs"/>
                </a:rPr>
                <a:t>UDP</a:t>
              </a:r>
            </a:p>
          </p:txBody>
        </p:sp>
        <p:sp>
          <p:nvSpPr>
            <p:cNvPr id="19" name="Rectangle 18">
              <a:extLst>
                <a:ext uri="{FF2B5EF4-FFF2-40B4-BE49-F238E27FC236}">
                  <a16:creationId xmlns:a16="http://schemas.microsoft.com/office/drawing/2014/main" id="{35D51034-DDE5-974C-82AE-142E75CC3E19}"/>
                </a:ext>
              </a:extLst>
            </p:cNvPr>
            <p:cNvSpPr/>
            <p:nvPr/>
          </p:nvSpPr>
          <p:spPr>
            <a:xfrm>
              <a:off x="6232557" y="2348686"/>
              <a:ext cx="1905057" cy="574888"/>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1350">
                <a:solidFill>
                  <a:prstClr val="white"/>
                </a:solidFill>
                <a:latin typeface="Calibri"/>
                <a:ea typeface="+mn-ea"/>
                <a:cs typeface="+mn-cs"/>
              </a:endParaRPr>
            </a:p>
          </p:txBody>
        </p:sp>
        <p:sp>
          <p:nvSpPr>
            <p:cNvPr id="20" name="TextBox 19">
              <a:extLst>
                <a:ext uri="{FF2B5EF4-FFF2-40B4-BE49-F238E27FC236}">
                  <a16:creationId xmlns:a16="http://schemas.microsoft.com/office/drawing/2014/main" id="{A167D951-0F22-A44F-8F1F-8321B2215BAD}"/>
                </a:ext>
              </a:extLst>
            </p:cNvPr>
            <p:cNvSpPr txBox="1"/>
            <p:nvPr/>
          </p:nvSpPr>
          <p:spPr>
            <a:xfrm>
              <a:off x="6790902" y="2455138"/>
              <a:ext cx="731397" cy="400109"/>
            </a:xfrm>
            <a:prstGeom prst="rect">
              <a:avLst/>
            </a:prstGeom>
            <a:noFill/>
          </p:spPr>
          <p:txBody>
            <a:bodyPr wrap="none" rtlCol="0">
              <a:spAutoFit/>
            </a:bodyPr>
            <a:lstStyle/>
            <a:p>
              <a:pPr defTabSz="342900">
                <a:buClrTx/>
                <a:defRPr/>
              </a:pPr>
              <a:r>
                <a:rPr lang="en-US" sz="1350" dirty="0">
                  <a:solidFill>
                    <a:prstClr val="black"/>
                  </a:solidFill>
                  <a:latin typeface="Calibri" panose="020F0502020204030204"/>
                  <a:ea typeface="+mn-ea"/>
                  <a:cs typeface="+mn-cs"/>
                </a:rPr>
                <a:t>QUIC</a:t>
              </a:r>
            </a:p>
          </p:txBody>
        </p:sp>
        <p:sp>
          <p:nvSpPr>
            <p:cNvPr id="21" name="Rectangle 20">
              <a:extLst>
                <a:ext uri="{FF2B5EF4-FFF2-40B4-BE49-F238E27FC236}">
                  <a16:creationId xmlns:a16="http://schemas.microsoft.com/office/drawing/2014/main" id="{0C963114-2E56-3B45-9DC9-15BC9AF2AD0E}"/>
                </a:ext>
              </a:extLst>
            </p:cNvPr>
            <p:cNvSpPr/>
            <p:nvPr/>
          </p:nvSpPr>
          <p:spPr>
            <a:xfrm>
              <a:off x="6229839" y="1877061"/>
              <a:ext cx="1905057" cy="397789"/>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1350">
                <a:solidFill>
                  <a:prstClr val="white"/>
                </a:solidFill>
                <a:latin typeface="Calibri"/>
                <a:ea typeface="+mn-ea"/>
                <a:cs typeface="+mn-cs"/>
              </a:endParaRPr>
            </a:p>
          </p:txBody>
        </p:sp>
        <p:sp>
          <p:nvSpPr>
            <p:cNvPr id="22" name="TextBox 21">
              <a:extLst>
                <a:ext uri="{FF2B5EF4-FFF2-40B4-BE49-F238E27FC236}">
                  <a16:creationId xmlns:a16="http://schemas.microsoft.com/office/drawing/2014/main" id="{777A77CA-7D7A-C746-8993-B09B1D569932}"/>
                </a:ext>
              </a:extLst>
            </p:cNvPr>
            <p:cNvSpPr txBox="1"/>
            <p:nvPr/>
          </p:nvSpPr>
          <p:spPr>
            <a:xfrm>
              <a:off x="6351472" y="1877058"/>
              <a:ext cx="1832125" cy="400109"/>
            </a:xfrm>
            <a:prstGeom prst="rect">
              <a:avLst/>
            </a:prstGeom>
            <a:noFill/>
          </p:spPr>
          <p:txBody>
            <a:bodyPr wrap="none" rtlCol="0">
              <a:spAutoFit/>
            </a:bodyPr>
            <a:lstStyle/>
            <a:p>
              <a:pPr defTabSz="342900">
                <a:buClrTx/>
                <a:defRPr/>
              </a:pPr>
              <a:r>
                <a:rPr lang="en-US" sz="1350" dirty="0">
                  <a:solidFill>
                    <a:prstClr val="black"/>
                  </a:solidFill>
                  <a:latin typeface="Calibri" panose="020F0502020204030204"/>
                  <a:ea typeface="+mn-ea"/>
                  <a:cs typeface="+mn-cs"/>
                </a:rPr>
                <a:t>HTTP/2 </a:t>
              </a:r>
              <a:r>
                <a:rPr lang="en-US" sz="1200" dirty="0">
                  <a:solidFill>
                    <a:prstClr val="black"/>
                  </a:solidFill>
                  <a:latin typeface="Calibri" panose="020F0502020204030204"/>
                  <a:ea typeface="+mn-ea"/>
                  <a:cs typeface="+mn-cs"/>
                </a:rPr>
                <a:t>(slimmed)</a:t>
              </a:r>
            </a:p>
          </p:txBody>
        </p:sp>
        <p:cxnSp>
          <p:nvCxnSpPr>
            <p:cNvPr id="23" name="Straight Connector 22">
              <a:extLst>
                <a:ext uri="{FF2B5EF4-FFF2-40B4-BE49-F238E27FC236}">
                  <a16:creationId xmlns:a16="http://schemas.microsoft.com/office/drawing/2014/main" id="{CB33742C-9EB1-AA42-AA29-FE8D1AAAC5E7}"/>
                </a:ext>
              </a:extLst>
            </p:cNvPr>
            <p:cNvCxnSpPr/>
            <p:nvPr/>
          </p:nvCxnSpPr>
          <p:spPr>
            <a:xfrm>
              <a:off x="3333329" y="3569813"/>
              <a:ext cx="5147262" cy="0"/>
            </a:xfrm>
            <a:prstGeom prst="line">
              <a:avLst/>
            </a:prstGeom>
            <a:noFill/>
            <a:ln w="12700" cap="flat" cmpd="sng" algn="ctr">
              <a:solidFill>
                <a:sysClr val="windowText" lastClr="000000"/>
              </a:solidFill>
              <a:prstDash val="dash"/>
            </a:ln>
            <a:effectLst/>
          </p:spPr>
        </p:cxnSp>
        <p:cxnSp>
          <p:nvCxnSpPr>
            <p:cNvPr id="24" name="Straight Connector 23">
              <a:extLst>
                <a:ext uri="{FF2B5EF4-FFF2-40B4-BE49-F238E27FC236}">
                  <a16:creationId xmlns:a16="http://schemas.microsoft.com/office/drawing/2014/main" id="{E357E849-F864-8D4E-A565-17A2DCC74B86}"/>
                </a:ext>
              </a:extLst>
            </p:cNvPr>
            <p:cNvCxnSpPr/>
            <p:nvPr/>
          </p:nvCxnSpPr>
          <p:spPr>
            <a:xfrm>
              <a:off x="3352451" y="2994658"/>
              <a:ext cx="5147262" cy="0"/>
            </a:xfrm>
            <a:prstGeom prst="line">
              <a:avLst/>
            </a:prstGeom>
            <a:noFill/>
            <a:ln w="12700" cap="flat" cmpd="sng" algn="ctr">
              <a:solidFill>
                <a:sysClr val="windowText" lastClr="000000"/>
              </a:solidFill>
              <a:prstDash val="dash"/>
            </a:ln>
            <a:effectLst/>
          </p:spPr>
        </p:cxnSp>
        <p:sp>
          <p:nvSpPr>
            <p:cNvPr id="25" name="TextBox 24">
              <a:extLst>
                <a:ext uri="{FF2B5EF4-FFF2-40B4-BE49-F238E27FC236}">
                  <a16:creationId xmlns:a16="http://schemas.microsoft.com/office/drawing/2014/main" id="{3D37B3DB-1C25-9644-805A-16F0B5732706}"/>
                </a:ext>
              </a:extLst>
            </p:cNvPr>
            <p:cNvSpPr txBox="1"/>
            <p:nvPr/>
          </p:nvSpPr>
          <p:spPr>
            <a:xfrm>
              <a:off x="2349067" y="3671236"/>
              <a:ext cx="1224388" cy="400109"/>
            </a:xfrm>
            <a:prstGeom prst="rect">
              <a:avLst/>
            </a:prstGeom>
            <a:noFill/>
          </p:spPr>
          <p:txBody>
            <a:bodyPr wrap="square" rtlCol="0">
              <a:spAutoFit/>
            </a:bodyPr>
            <a:lstStyle/>
            <a:p>
              <a:pPr algn="r" defTabSz="342900">
                <a:buClrTx/>
                <a:defRPr/>
              </a:pPr>
              <a:r>
                <a:rPr lang="en-US" sz="1350" dirty="0">
                  <a:solidFill>
                    <a:prstClr val="black"/>
                  </a:solidFill>
                  <a:latin typeface="Calibri" panose="020F0502020204030204"/>
                  <a:ea typeface="+mn-ea"/>
                  <a:cs typeface="+mn-cs"/>
                </a:rPr>
                <a:t>Network</a:t>
              </a:r>
            </a:p>
          </p:txBody>
        </p:sp>
        <p:sp>
          <p:nvSpPr>
            <p:cNvPr id="26" name="TextBox 25">
              <a:extLst>
                <a:ext uri="{FF2B5EF4-FFF2-40B4-BE49-F238E27FC236}">
                  <a16:creationId xmlns:a16="http://schemas.microsoft.com/office/drawing/2014/main" id="{56FEFD46-159C-5848-865A-A466E6DF5BEF}"/>
                </a:ext>
              </a:extLst>
            </p:cNvPr>
            <p:cNvSpPr txBox="1"/>
            <p:nvPr/>
          </p:nvSpPr>
          <p:spPr>
            <a:xfrm>
              <a:off x="2355239" y="3077265"/>
              <a:ext cx="1224388" cy="400109"/>
            </a:xfrm>
            <a:prstGeom prst="rect">
              <a:avLst/>
            </a:prstGeom>
            <a:noFill/>
          </p:spPr>
          <p:txBody>
            <a:bodyPr wrap="square" rtlCol="0">
              <a:spAutoFit/>
            </a:bodyPr>
            <a:lstStyle/>
            <a:p>
              <a:pPr algn="r" defTabSz="342900">
                <a:buClrTx/>
                <a:defRPr/>
              </a:pPr>
              <a:r>
                <a:rPr lang="en-US" sz="1350" dirty="0">
                  <a:solidFill>
                    <a:prstClr val="black"/>
                  </a:solidFill>
                  <a:latin typeface="Calibri" panose="020F0502020204030204"/>
                  <a:ea typeface="+mn-ea"/>
                  <a:cs typeface="+mn-cs"/>
                </a:rPr>
                <a:t>Transport</a:t>
              </a:r>
            </a:p>
          </p:txBody>
        </p:sp>
        <p:sp>
          <p:nvSpPr>
            <p:cNvPr id="27" name="TextBox 26">
              <a:extLst>
                <a:ext uri="{FF2B5EF4-FFF2-40B4-BE49-F238E27FC236}">
                  <a16:creationId xmlns:a16="http://schemas.microsoft.com/office/drawing/2014/main" id="{2A05840F-E8F9-1248-A8B0-64F7DE49604B}"/>
                </a:ext>
              </a:extLst>
            </p:cNvPr>
            <p:cNvSpPr txBox="1"/>
            <p:nvPr/>
          </p:nvSpPr>
          <p:spPr>
            <a:xfrm>
              <a:off x="2217336" y="2204825"/>
              <a:ext cx="1379851" cy="400109"/>
            </a:xfrm>
            <a:prstGeom prst="rect">
              <a:avLst/>
            </a:prstGeom>
            <a:noFill/>
          </p:spPr>
          <p:txBody>
            <a:bodyPr wrap="square" rtlCol="0">
              <a:spAutoFit/>
            </a:bodyPr>
            <a:lstStyle/>
            <a:p>
              <a:pPr algn="r" defTabSz="342900">
                <a:buClrTx/>
                <a:defRPr/>
              </a:pPr>
              <a:r>
                <a:rPr lang="en-US" sz="1350" dirty="0">
                  <a:solidFill>
                    <a:prstClr val="black"/>
                  </a:solidFill>
                  <a:latin typeface="Calibri" panose="020F0502020204030204"/>
                  <a:ea typeface="+mn-ea"/>
                  <a:cs typeface="+mn-cs"/>
                </a:rPr>
                <a:t>Application</a:t>
              </a:r>
            </a:p>
          </p:txBody>
        </p:sp>
        <p:sp>
          <p:nvSpPr>
            <p:cNvPr id="28" name="TextBox 27">
              <a:extLst>
                <a:ext uri="{FF2B5EF4-FFF2-40B4-BE49-F238E27FC236}">
                  <a16:creationId xmlns:a16="http://schemas.microsoft.com/office/drawing/2014/main" id="{16D08199-2156-5E47-8400-89F2FF7E05B6}"/>
                </a:ext>
              </a:extLst>
            </p:cNvPr>
            <p:cNvSpPr txBox="1"/>
            <p:nvPr/>
          </p:nvSpPr>
          <p:spPr>
            <a:xfrm>
              <a:off x="3887697" y="4256508"/>
              <a:ext cx="1825715" cy="400109"/>
            </a:xfrm>
            <a:prstGeom prst="rect">
              <a:avLst/>
            </a:prstGeom>
            <a:noFill/>
          </p:spPr>
          <p:txBody>
            <a:bodyPr wrap="none" rtlCol="0">
              <a:spAutoFit/>
            </a:bodyPr>
            <a:lstStyle/>
            <a:p>
              <a:pPr defTabSz="342900">
                <a:buClrTx/>
                <a:defRPr/>
              </a:pPr>
              <a:r>
                <a:rPr lang="en-US" sz="1350" dirty="0">
                  <a:solidFill>
                    <a:prstClr val="black"/>
                  </a:solidFill>
                  <a:latin typeface="Calibri" panose="020F0502020204030204"/>
                  <a:ea typeface="+mn-ea"/>
                  <a:cs typeface="+mn-cs"/>
                </a:rPr>
                <a:t>HTTP/2 over TCP</a:t>
              </a:r>
            </a:p>
          </p:txBody>
        </p:sp>
        <p:sp>
          <p:nvSpPr>
            <p:cNvPr id="29" name="Right Brace 28">
              <a:extLst>
                <a:ext uri="{FF2B5EF4-FFF2-40B4-BE49-F238E27FC236}">
                  <a16:creationId xmlns:a16="http://schemas.microsoft.com/office/drawing/2014/main" id="{A2D8FD90-2BF4-CC45-9AB0-51A5BE04C10B}"/>
                </a:ext>
              </a:extLst>
            </p:cNvPr>
            <p:cNvSpPr/>
            <p:nvPr/>
          </p:nvSpPr>
          <p:spPr>
            <a:xfrm>
              <a:off x="8194669" y="1877058"/>
              <a:ext cx="155448" cy="1050444"/>
            </a:xfrm>
            <a:prstGeom prst="rightBrace">
              <a:avLst/>
            </a:prstGeom>
            <a:noFill/>
            <a:ln w="12700" cap="flat" cmpd="sng" algn="ctr">
              <a:solidFill>
                <a:sysClr val="windowText" lastClr="000000"/>
              </a:solidFill>
              <a:prstDash val="solid"/>
            </a:ln>
            <a:effectLst/>
          </p:spPr>
          <p:txBody>
            <a:bodyPr rtlCol="0" anchor="ctr"/>
            <a:lstStyle/>
            <a:p>
              <a:pPr algn="ctr" defTabSz="342900">
                <a:buClrTx/>
                <a:defRPr/>
              </a:pPr>
              <a:endParaRPr lang="en-US" sz="1350">
                <a:solidFill>
                  <a:prstClr val="black"/>
                </a:solidFill>
                <a:latin typeface="Calibri"/>
                <a:ea typeface="+mn-ea"/>
                <a:cs typeface="+mn-cs"/>
              </a:endParaRPr>
            </a:p>
          </p:txBody>
        </p:sp>
        <p:sp>
          <p:nvSpPr>
            <p:cNvPr id="30" name="TextBox 29">
              <a:extLst>
                <a:ext uri="{FF2B5EF4-FFF2-40B4-BE49-F238E27FC236}">
                  <a16:creationId xmlns:a16="http://schemas.microsoft.com/office/drawing/2014/main" id="{62CBF145-CA1B-E44D-9B14-4357D6C18D99}"/>
                </a:ext>
              </a:extLst>
            </p:cNvPr>
            <p:cNvSpPr txBox="1"/>
            <p:nvPr/>
          </p:nvSpPr>
          <p:spPr>
            <a:xfrm>
              <a:off x="8175178" y="2220885"/>
              <a:ext cx="900059" cy="369332"/>
            </a:xfrm>
            <a:prstGeom prst="rect">
              <a:avLst/>
            </a:prstGeom>
            <a:noFill/>
          </p:spPr>
          <p:txBody>
            <a:bodyPr wrap="square" rtlCol="0">
              <a:spAutoFit/>
            </a:bodyPr>
            <a:lstStyle/>
            <a:p>
              <a:pPr algn="r" defTabSz="342900">
                <a:buClrTx/>
                <a:defRPr/>
              </a:pPr>
              <a:r>
                <a:rPr lang="en-US" sz="1200" dirty="0">
                  <a:solidFill>
                    <a:prstClr val="black"/>
                  </a:solidFill>
                  <a:latin typeface="Calibri" panose="020F0502020204030204"/>
                  <a:ea typeface="+mn-ea"/>
                  <a:cs typeface="+mn-cs"/>
                </a:rPr>
                <a:t>HTTP/3</a:t>
              </a:r>
            </a:p>
          </p:txBody>
        </p:sp>
        <p:sp>
          <p:nvSpPr>
            <p:cNvPr id="31" name="TextBox 30">
              <a:extLst>
                <a:ext uri="{FF2B5EF4-FFF2-40B4-BE49-F238E27FC236}">
                  <a16:creationId xmlns:a16="http://schemas.microsoft.com/office/drawing/2014/main" id="{CB088D5D-930F-554A-8373-AC6F0FD83F5E}"/>
                </a:ext>
              </a:extLst>
            </p:cNvPr>
            <p:cNvSpPr txBox="1"/>
            <p:nvPr/>
          </p:nvSpPr>
          <p:spPr>
            <a:xfrm>
              <a:off x="6183312" y="4220148"/>
              <a:ext cx="2887971" cy="400109"/>
            </a:xfrm>
            <a:prstGeom prst="rect">
              <a:avLst/>
            </a:prstGeom>
            <a:noFill/>
          </p:spPr>
          <p:txBody>
            <a:bodyPr wrap="none" rtlCol="0">
              <a:spAutoFit/>
            </a:bodyPr>
            <a:lstStyle/>
            <a:p>
              <a:pPr defTabSz="342900">
                <a:buClrTx/>
                <a:defRPr/>
              </a:pPr>
              <a:r>
                <a:rPr lang="en-US" sz="1350" dirty="0">
                  <a:solidFill>
                    <a:prstClr val="black"/>
                  </a:solidFill>
                  <a:latin typeface="Calibri" panose="020F0502020204030204"/>
                  <a:ea typeface="+mn-ea"/>
                  <a:cs typeface="+mn-cs"/>
                </a:rPr>
                <a:t>HTTP/2 over QUIC over UDP</a:t>
              </a:r>
            </a:p>
          </p:txBody>
        </p:sp>
      </p:grpSp>
      <p:sp>
        <p:nvSpPr>
          <p:cNvPr id="33" name="Rectangle 32">
            <a:extLst>
              <a:ext uri="{FF2B5EF4-FFF2-40B4-BE49-F238E27FC236}">
                <a16:creationId xmlns:a16="http://schemas.microsoft.com/office/drawing/2014/main" id="{F0C2C813-D5E8-1E4C-8CB3-7D545EA865A4}"/>
              </a:ext>
            </a:extLst>
          </p:cNvPr>
          <p:cNvSpPr/>
          <p:nvPr/>
        </p:nvSpPr>
        <p:spPr>
          <a:xfrm>
            <a:off x="4600575" y="2295525"/>
            <a:ext cx="3705225" cy="2619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34" name="Slide Number Placeholder 2">
            <a:extLst>
              <a:ext uri="{FF2B5EF4-FFF2-40B4-BE49-F238E27FC236}">
                <a16:creationId xmlns:a16="http://schemas.microsoft.com/office/drawing/2014/main" id="{FD449AB4-BB35-4340-ACBD-E3F110433666}"/>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137</a:t>
            </a:fld>
            <a:endParaRPr lang="en-US" dirty="0"/>
          </a:p>
        </p:txBody>
      </p:sp>
    </p:spTree>
    <p:extLst>
      <p:ext uri="{BB962C8B-B14F-4D97-AF65-F5344CB8AC3E}">
        <p14:creationId xmlns:p14="http://schemas.microsoft.com/office/powerpoint/2010/main" val="38473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33"/>
                                        </p:tgtEl>
                                      </p:cBhvr>
                                    </p:animEffect>
                                    <p:set>
                                      <p:cBhvr>
                                        <p:cTn id="12"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3600" dirty="0"/>
              <a:t>QUIC: Quick UDP Internet Connections</a:t>
            </a:r>
            <a:endParaRPr lang="en-US" dirty="0"/>
          </a:p>
        </p:txBody>
      </p:sp>
      <p:sp>
        <p:nvSpPr>
          <p:cNvPr id="5" name="Content Placeholder 3">
            <a:extLst>
              <a:ext uri="{FF2B5EF4-FFF2-40B4-BE49-F238E27FC236}">
                <a16:creationId xmlns:a16="http://schemas.microsoft.com/office/drawing/2014/main" id="{2E9214B3-CD75-BA4B-9D47-70445519F4F9}"/>
              </a:ext>
            </a:extLst>
          </p:cNvPr>
          <p:cNvSpPr txBox="1">
            <a:spLocks/>
          </p:cNvSpPr>
          <p:nvPr/>
        </p:nvSpPr>
        <p:spPr>
          <a:xfrm>
            <a:off x="542925" y="1123951"/>
            <a:ext cx="7886700" cy="771524"/>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7631" indent="0" defTabSz="685800">
              <a:spcBef>
                <a:spcPts val="1650"/>
              </a:spcBef>
              <a:buNone/>
              <a:defRPr/>
            </a:pPr>
            <a:r>
              <a:rPr lang="en-US" sz="2400" dirty="0">
                <a:solidFill>
                  <a:prstClr val="black"/>
                </a:solidFill>
                <a:latin typeface="Calibri"/>
              </a:rPr>
              <a:t>adopts approaches we’ve studied in this chapter for connection establishment, error control, congestion control</a:t>
            </a:r>
          </a:p>
          <a:p>
            <a:pPr marL="97631" indent="0" defTabSz="685800">
              <a:spcBef>
                <a:spcPts val="750"/>
              </a:spcBef>
              <a:buNone/>
              <a:defRPr/>
            </a:pPr>
            <a:endParaRPr lang="en-US" sz="2100" dirty="0">
              <a:solidFill>
                <a:prstClr val="black"/>
              </a:solidFill>
              <a:latin typeface="Calibri"/>
            </a:endParaRPr>
          </a:p>
        </p:txBody>
      </p:sp>
      <p:sp>
        <p:nvSpPr>
          <p:cNvPr id="7" name="Content Placeholder 6">
            <a:extLst>
              <a:ext uri="{FF2B5EF4-FFF2-40B4-BE49-F238E27FC236}">
                <a16:creationId xmlns:a16="http://schemas.microsoft.com/office/drawing/2014/main" id="{3777E4FE-DA5A-4E48-B610-6339C350A768}"/>
              </a:ext>
            </a:extLst>
          </p:cNvPr>
          <p:cNvSpPr>
            <a:spLocks noGrp="1"/>
          </p:cNvSpPr>
          <p:nvPr>
            <p:ph idx="1"/>
          </p:nvPr>
        </p:nvSpPr>
        <p:spPr>
          <a:xfrm>
            <a:off x="605104" y="3563149"/>
            <a:ext cx="7988560" cy="1256501"/>
          </a:xfrm>
        </p:spPr>
        <p:txBody>
          <a:bodyPr>
            <a:normAutofit lnSpcReduction="10000"/>
          </a:bodyPr>
          <a:lstStyle/>
          <a:p>
            <a:r>
              <a:rPr lang="en-US" dirty="0"/>
              <a:t> multiple application-level “streams” multiplexed over single QUIC connection</a:t>
            </a:r>
          </a:p>
          <a:p>
            <a:pPr lvl="1"/>
            <a:r>
              <a:rPr lang="en-US" dirty="0"/>
              <a:t>separate reliable data transfer, security</a:t>
            </a:r>
          </a:p>
          <a:p>
            <a:pPr lvl="1"/>
            <a:r>
              <a:rPr lang="en-US" dirty="0"/>
              <a:t>common congestion control</a:t>
            </a:r>
          </a:p>
          <a:p>
            <a:endParaRPr lang="en-US" dirty="0"/>
          </a:p>
        </p:txBody>
      </p:sp>
      <p:sp>
        <p:nvSpPr>
          <p:cNvPr id="8" name="Content Placeholder 3">
            <a:extLst>
              <a:ext uri="{FF2B5EF4-FFF2-40B4-BE49-F238E27FC236}">
                <a16:creationId xmlns:a16="http://schemas.microsoft.com/office/drawing/2014/main" id="{10DF9673-8E09-094A-B15C-D9EA31F6C15C}"/>
              </a:ext>
            </a:extLst>
          </p:cNvPr>
          <p:cNvSpPr txBox="1">
            <a:spLocks/>
          </p:cNvSpPr>
          <p:nvPr/>
        </p:nvSpPr>
        <p:spPr>
          <a:xfrm>
            <a:off x="504825" y="1924051"/>
            <a:ext cx="7886700" cy="1571624"/>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21494" lvl="1" indent="-173831" defTabSz="685800">
              <a:spcBef>
                <a:spcPts val="375"/>
              </a:spcBef>
              <a:defRPr/>
            </a:pPr>
            <a:r>
              <a:rPr lang="en-US" sz="1950" b="1" dirty="0">
                <a:solidFill>
                  <a:srgbClr val="0000A3"/>
                </a:solidFill>
                <a:latin typeface="Calibri"/>
              </a:rPr>
              <a:t>error and congestion control: </a:t>
            </a:r>
            <a:r>
              <a:rPr lang="en-US" sz="1950" dirty="0">
                <a:solidFill>
                  <a:prstClr val="black"/>
                </a:solidFill>
                <a:latin typeface="Calibri"/>
              </a:rPr>
              <a:t>“Readers familiar with TCP’s loss detection and congestion control will find algorithms here that parallel well-known TCP ones.” </a:t>
            </a:r>
            <a:r>
              <a:rPr lang="en-US" sz="1350" dirty="0">
                <a:solidFill>
                  <a:prstClr val="black"/>
                </a:solidFill>
                <a:latin typeface="Calibri"/>
              </a:rPr>
              <a:t>[from QUIC specification]</a:t>
            </a:r>
          </a:p>
          <a:p>
            <a:pPr marL="521494" lvl="1" indent="-173831" defTabSz="685800">
              <a:spcBef>
                <a:spcPts val="375"/>
              </a:spcBef>
              <a:defRPr/>
            </a:pPr>
            <a:r>
              <a:rPr lang="en-US" sz="1950" b="1" dirty="0">
                <a:solidFill>
                  <a:srgbClr val="0000A3"/>
                </a:solidFill>
                <a:latin typeface="Calibri"/>
              </a:rPr>
              <a:t>connection establishment: </a:t>
            </a:r>
            <a:r>
              <a:rPr lang="en-US" sz="1950" dirty="0">
                <a:solidFill>
                  <a:prstClr val="black"/>
                </a:solidFill>
                <a:latin typeface="Calibri"/>
              </a:rPr>
              <a:t>reliability, congestion control, authentication, encryption, state established in one RTT</a:t>
            </a:r>
          </a:p>
          <a:p>
            <a:pPr marL="521494" lvl="1" indent="-173831" defTabSz="685800">
              <a:spcBef>
                <a:spcPts val="375"/>
              </a:spcBef>
              <a:defRPr/>
            </a:pPr>
            <a:endParaRPr lang="en-US" sz="1800" dirty="0">
              <a:solidFill>
                <a:prstClr val="black"/>
              </a:solidFill>
              <a:latin typeface="Calibri"/>
            </a:endParaRPr>
          </a:p>
          <a:p>
            <a:pPr marL="97631" indent="0" defTabSz="685800">
              <a:spcBef>
                <a:spcPts val="750"/>
              </a:spcBef>
              <a:buNone/>
              <a:defRPr/>
            </a:pPr>
            <a:endParaRPr lang="en-US" sz="2100" dirty="0">
              <a:solidFill>
                <a:prstClr val="black"/>
              </a:solidFill>
              <a:latin typeface="Calibri"/>
            </a:endParaRPr>
          </a:p>
        </p:txBody>
      </p:sp>
      <p:sp>
        <p:nvSpPr>
          <p:cNvPr id="6" name="Slide Number Placeholder 2">
            <a:extLst>
              <a:ext uri="{FF2B5EF4-FFF2-40B4-BE49-F238E27FC236}">
                <a16:creationId xmlns:a16="http://schemas.microsoft.com/office/drawing/2014/main" id="{4E07038B-ED19-5842-A33E-2BCFB1164603}"/>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138</a:t>
            </a:fld>
            <a:endParaRPr lang="en-US" dirty="0"/>
          </a:p>
        </p:txBody>
      </p:sp>
    </p:spTree>
    <p:extLst>
      <p:ext uri="{BB962C8B-B14F-4D97-AF65-F5344CB8AC3E}">
        <p14:creationId xmlns:p14="http://schemas.microsoft.com/office/powerpoint/2010/main" val="311062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dissolve">
                                      <p:cBhvr>
                                        <p:cTn id="17" dur="500"/>
                                        <p:tgtEl>
                                          <p:spTgt spid="7">
                                            <p:txEl>
                                              <p:pRg st="0" end="0"/>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dissolve">
                                      <p:cBhvr>
                                        <p:cTn id="20" dur="500"/>
                                        <p:tgtEl>
                                          <p:spTgt spid="7">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dissolve">
                                      <p:cBhvr>
                                        <p:cTn id="23"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bldLvl="2"/>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fontScale="90000"/>
          </a:bodyPr>
          <a:lstStyle/>
          <a:p>
            <a:r>
              <a:rPr lang="en-US" sz="3600" dirty="0"/>
              <a:t>QUIC: Connection establishment</a:t>
            </a:r>
            <a:endParaRPr lang="en-US" dirty="0"/>
          </a:p>
        </p:txBody>
      </p:sp>
      <p:sp>
        <p:nvSpPr>
          <p:cNvPr id="5" name="Line 25">
            <a:extLst>
              <a:ext uri="{FF2B5EF4-FFF2-40B4-BE49-F238E27FC236}">
                <a16:creationId xmlns:a16="http://schemas.microsoft.com/office/drawing/2014/main" id="{9C4BED4D-BA37-BE46-96DD-07DADA1A1BED}"/>
              </a:ext>
            </a:extLst>
          </p:cNvPr>
          <p:cNvSpPr>
            <a:spLocks noChangeShapeType="1"/>
          </p:cNvSpPr>
          <p:nvPr/>
        </p:nvSpPr>
        <p:spPr bwMode="auto">
          <a:xfrm>
            <a:off x="2301338" y="1785637"/>
            <a:ext cx="8810" cy="1324745"/>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6" name="Line 39">
            <a:extLst>
              <a:ext uri="{FF2B5EF4-FFF2-40B4-BE49-F238E27FC236}">
                <a16:creationId xmlns:a16="http://schemas.microsoft.com/office/drawing/2014/main" id="{88C45933-40B9-E64A-85D5-07042017B5E6}"/>
              </a:ext>
            </a:extLst>
          </p:cNvPr>
          <p:cNvSpPr>
            <a:spLocks noChangeShapeType="1"/>
          </p:cNvSpPr>
          <p:nvPr/>
        </p:nvSpPr>
        <p:spPr bwMode="auto">
          <a:xfrm flipH="1">
            <a:off x="3425780" y="1840407"/>
            <a:ext cx="22130" cy="1303783"/>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35" name="Line 104">
            <a:extLst>
              <a:ext uri="{FF2B5EF4-FFF2-40B4-BE49-F238E27FC236}">
                <a16:creationId xmlns:a16="http://schemas.microsoft.com/office/drawing/2014/main" id="{DEA43D0F-FE4E-6444-803A-4AC3D317AF1D}"/>
              </a:ext>
            </a:extLst>
          </p:cNvPr>
          <p:cNvSpPr>
            <a:spLocks noChangeShapeType="1"/>
          </p:cNvSpPr>
          <p:nvPr/>
        </p:nvSpPr>
        <p:spPr bwMode="auto">
          <a:xfrm>
            <a:off x="2334675" y="1864219"/>
            <a:ext cx="1109663" cy="23693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1" name="Text Box 110">
            <a:extLst>
              <a:ext uri="{FF2B5EF4-FFF2-40B4-BE49-F238E27FC236}">
                <a16:creationId xmlns:a16="http://schemas.microsoft.com/office/drawing/2014/main" id="{20BA3ED4-36CC-9544-98A9-EA509F55B659}"/>
              </a:ext>
            </a:extLst>
          </p:cNvPr>
          <p:cNvSpPr txBox="1">
            <a:spLocks noChangeArrowheads="1"/>
          </p:cNvSpPr>
          <p:nvPr/>
        </p:nvSpPr>
        <p:spPr bwMode="auto">
          <a:xfrm>
            <a:off x="1033568" y="1834623"/>
            <a:ext cx="130035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a:solidFill>
                  <a:srgbClr val="CC0000"/>
                </a:solidFill>
                <a:cs typeface="+mn-cs"/>
              </a:rPr>
              <a:t>TCP handshake</a:t>
            </a:r>
          </a:p>
          <a:p>
            <a:pPr algn="ctr" defTabSz="685800" eaLnBrk="0" fontAlgn="base" hangingPunct="0">
              <a:spcBef>
                <a:spcPct val="0"/>
              </a:spcBef>
              <a:spcAft>
                <a:spcPct val="0"/>
              </a:spcAft>
              <a:buClrTx/>
              <a:defRPr/>
            </a:pPr>
            <a:r>
              <a:rPr lang="en-US" sz="1200" dirty="0">
                <a:solidFill>
                  <a:prstClr val="black"/>
                </a:solidFill>
                <a:cs typeface="+mn-cs"/>
              </a:rPr>
              <a:t>(transport layer)</a:t>
            </a:r>
          </a:p>
        </p:txBody>
      </p:sp>
      <p:grpSp>
        <p:nvGrpSpPr>
          <p:cNvPr id="45" name="Group 116">
            <a:extLst>
              <a:ext uri="{FF2B5EF4-FFF2-40B4-BE49-F238E27FC236}">
                <a16:creationId xmlns:a16="http://schemas.microsoft.com/office/drawing/2014/main" id="{05B15A5D-4328-A441-B3FC-F81F57D4EEB2}"/>
              </a:ext>
            </a:extLst>
          </p:cNvPr>
          <p:cNvGrpSpPr>
            <a:grpSpLocks/>
          </p:cNvGrpSpPr>
          <p:nvPr/>
        </p:nvGrpSpPr>
        <p:grpSpPr bwMode="auto">
          <a:xfrm>
            <a:off x="1947723" y="1383207"/>
            <a:ext cx="465535" cy="365522"/>
            <a:chOff x="-44" y="1473"/>
            <a:chExt cx="981" cy="1105"/>
          </a:xfrm>
        </p:grpSpPr>
        <p:pic>
          <p:nvPicPr>
            <p:cNvPr id="79" name="Picture 117" descr="desktop_computer_stylized_medium">
              <a:extLst>
                <a:ext uri="{FF2B5EF4-FFF2-40B4-BE49-F238E27FC236}">
                  <a16:creationId xmlns:a16="http://schemas.microsoft.com/office/drawing/2014/main" id="{4F29F569-59F0-9C46-911D-DD62143FA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118">
              <a:extLst>
                <a:ext uri="{FF2B5EF4-FFF2-40B4-BE49-F238E27FC236}">
                  <a16:creationId xmlns:a16="http://schemas.microsoft.com/office/drawing/2014/main" id="{DF44085E-A434-B74D-9FFC-405767956F4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46" name="Group 119">
            <a:extLst>
              <a:ext uri="{FF2B5EF4-FFF2-40B4-BE49-F238E27FC236}">
                <a16:creationId xmlns:a16="http://schemas.microsoft.com/office/drawing/2014/main" id="{A7B90A8A-D028-4B44-A36B-2A3A02C52290}"/>
              </a:ext>
            </a:extLst>
          </p:cNvPr>
          <p:cNvGrpSpPr>
            <a:grpSpLocks/>
          </p:cNvGrpSpPr>
          <p:nvPr/>
        </p:nvGrpSpPr>
        <p:grpSpPr bwMode="auto">
          <a:xfrm>
            <a:off x="3303844" y="1368919"/>
            <a:ext cx="252413" cy="384572"/>
            <a:chOff x="4140" y="429"/>
            <a:chExt cx="1425" cy="2396"/>
          </a:xfrm>
        </p:grpSpPr>
        <p:sp>
          <p:nvSpPr>
            <p:cNvPr id="47" name="Freeform 120">
              <a:extLst>
                <a:ext uri="{FF2B5EF4-FFF2-40B4-BE49-F238E27FC236}">
                  <a16:creationId xmlns:a16="http://schemas.microsoft.com/office/drawing/2014/main" id="{08B25BDC-C11B-7445-9ACE-530694381C9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8" name="Rectangle 121">
              <a:extLst>
                <a:ext uri="{FF2B5EF4-FFF2-40B4-BE49-F238E27FC236}">
                  <a16:creationId xmlns:a16="http://schemas.microsoft.com/office/drawing/2014/main" id="{B20D776D-D65C-E547-99EE-D97FD4573207}"/>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9" name="Freeform 122">
              <a:extLst>
                <a:ext uri="{FF2B5EF4-FFF2-40B4-BE49-F238E27FC236}">
                  <a16:creationId xmlns:a16="http://schemas.microsoft.com/office/drawing/2014/main" id="{2EF7936B-B98E-C14D-9E56-4F80B95855C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0" name="Freeform 123">
              <a:extLst>
                <a:ext uri="{FF2B5EF4-FFF2-40B4-BE49-F238E27FC236}">
                  <a16:creationId xmlns:a16="http://schemas.microsoft.com/office/drawing/2014/main" id="{C22063C8-98A9-4343-AEF8-2EFD61950B6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1" name="Rectangle 124">
              <a:extLst>
                <a:ext uri="{FF2B5EF4-FFF2-40B4-BE49-F238E27FC236}">
                  <a16:creationId xmlns:a16="http://schemas.microsoft.com/office/drawing/2014/main" id="{C86D734F-6A3D-5740-AD55-1591F613841E}"/>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52" name="Group 125">
              <a:extLst>
                <a:ext uri="{FF2B5EF4-FFF2-40B4-BE49-F238E27FC236}">
                  <a16:creationId xmlns:a16="http://schemas.microsoft.com/office/drawing/2014/main" id="{7DC279C6-96EE-8646-BB6A-A80EB220F3AA}"/>
                </a:ext>
              </a:extLst>
            </p:cNvPr>
            <p:cNvGrpSpPr>
              <a:grpSpLocks/>
            </p:cNvGrpSpPr>
            <p:nvPr/>
          </p:nvGrpSpPr>
          <p:grpSpPr bwMode="auto">
            <a:xfrm>
              <a:off x="4749" y="668"/>
              <a:ext cx="581" cy="145"/>
              <a:chOff x="614" y="2568"/>
              <a:chExt cx="725" cy="139"/>
            </a:xfrm>
          </p:grpSpPr>
          <p:sp>
            <p:nvSpPr>
              <p:cNvPr id="77" name="AutoShape 126">
                <a:extLst>
                  <a:ext uri="{FF2B5EF4-FFF2-40B4-BE49-F238E27FC236}">
                    <a16:creationId xmlns:a16="http://schemas.microsoft.com/office/drawing/2014/main" id="{0B36DDBF-CF03-9041-B023-1348757494C3}"/>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78" name="AutoShape 127">
                <a:extLst>
                  <a:ext uri="{FF2B5EF4-FFF2-40B4-BE49-F238E27FC236}">
                    <a16:creationId xmlns:a16="http://schemas.microsoft.com/office/drawing/2014/main" id="{7A59F2CB-A29D-CA45-B239-ABC8A50C4D0C}"/>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53" name="Rectangle 128">
              <a:extLst>
                <a:ext uri="{FF2B5EF4-FFF2-40B4-BE49-F238E27FC236}">
                  <a16:creationId xmlns:a16="http://schemas.microsoft.com/office/drawing/2014/main" id="{812143BC-E04E-3643-88D3-F518F08FDF0B}"/>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54" name="Group 129">
              <a:extLst>
                <a:ext uri="{FF2B5EF4-FFF2-40B4-BE49-F238E27FC236}">
                  <a16:creationId xmlns:a16="http://schemas.microsoft.com/office/drawing/2014/main" id="{354CCBB5-B9C6-6942-AC5F-3687938C3258}"/>
                </a:ext>
              </a:extLst>
            </p:cNvPr>
            <p:cNvGrpSpPr>
              <a:grpSpLocks/>
            </p:cNvGrpSpPr>
            <p:nvPr/>
          </p:nvGrpSpPr>
          <p:grpSpPr bwMode="auto">
            <a:xfrm>
              <a:off x="4747" y="994"/>
              <a:ext cx="581" cy="134"/>
              <a:chOff x="614" y="2568"/>
              <a:chExt cx="725" cy="139"/>
            </a:xfrm>
          </p:grpSpPr>
          <p:sp>
            <p:nvSpPr>
              <p:cNvPr id="75" name="AutoShape 130">
                <a:extLst>
                  <a:ext uri="{FF2B5EF4-FFF2-40B4-BE49-F238E27FC236}">
                    <a16:creationId xmlns:a16="http://schemas.microsoft.com/office/drawing/2014/main" id="{EB7C97D8-291A-DA46-98C3-1C910333F417}"/>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76" name="AutoShape 131">
                <a:extLst>
                  <a:ext uri="{FF2B5EF4-FFF2-40B4-BE49-F238E27FC236}">
                    <a16:creationId xmlns:a16="http://schemas.microsoft.com/office/drawing/2014/main" id="{B1B8D70D-52FE-834D-B584-42FAD990E0A9}"/>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55" name="Rectangle 132">
              <a:extLst>
                <a:ext uri="{FF2B5EF4-FFF2-40B4-BE49-F238E27FC236}">
                  <a16:creationId xmlns:a16="http://schemas.microsoft.com/office/drawing/2014/main" id="{6F44B4E7-0BAF-BD4D-AB09-8F68566849C1}"/>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6" name="Rectangle 133">
              <a:extLst>
                <a:ext uri="{FF2B5EF4-FFF2-40B4-BE49-F238E27FC236}">
                  <a16:creationId xmlns:a16="http://schemas.microsoft.com/office/drawing/2014/main" id="{E096E649-FB98-A440-A0AA-87ACB61BF19E}"/>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57" name="Group 134">
              <a:extLst>
                <a:ext uri="{FF2B5EF4-FFF2-40B4-BE49-F238E27FC236}">
                  <a16:creationId xmlns:a16="http://schemas.microsoft.com/office/drawing/2014/main" id="{4A761FF6-BF42-0C42-B867-FBBD6C66E1F2}"/>
                </a:ext>
              </a:extLst>
            </p:cNvPr>
            <p:cNvGrpSpPr>
              <a:grpSpLocks/>
            </p:cNvGrpSpPr>
            <p:nvPr/>
          </p:nvGrpSpPr>
          <p:grpSpPr bwMode="auto">
            <a:xfrm>
              <a:off x="4735" y="1627"/>
              <a:ext cx="582" cy="151"/>
              <a:chOff x="614" y="2568"/>
              <a:chExt cx="725" cy="139"/>
            </a:xfrm>
          </p:grpSpPr>
          <p:sp>
            <p:nvSpPr>
              <p:cNvPr id="73" name="AutoShape 135">
                <a:extLst>
                  <a:ext uri="{FF2B5EF4-FFF2-40B4-BE49-F238E27FC236}">
                    <a16:creationId xmlns:a16="http://schemas.microsoft.com/office/drawing/2014/main" id="{5464F3AB-216D-124D-939F-704C7CCC22CF}"/>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74" name="AutoShape 136">
                <a:extLst>
                  <a:ext uri="{FF2B5EF4-FFF2-40B4-BE49-F238E27FC236}">
                    <a16:creationId xmlns:a16="http://schemas.microsoft.com/office/drawing/2014/main" id="{ED89168E-72D2-FF4F-B7EF-6AB182DDFB2A}"/>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58" name="Freeform 137">
              <a:extLst>
                <a:ext uri="{FF2B5EF4-FFF2-40B4-BE49-F238E27FC236}">
                  <a16:creationId xmlns:a16="http://schemas.microsoft.com/office/drawing/2014/main" id="{678B45D0-D6A4-E547-A6AB-6CA05B4F04E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59" name="Group 138">
              <a:extLst>
                <a:ext uri="{FF2B5EF4-FFF2-40B4-BE49-F238E27FC236}">
                  <a16:creationId xmlns:a16="http://schemas.microsoft.com/office/drawing/2014/main" id="{93894FC4-66FF-A141-A8FA-F4467B81742C}"/>
                </a:ext>
              </a:extLst>
            </p:cNvPr>
            <p:cNvGrpSpPr>
              <a:grpSpLocks/>
            </p:cNvGrpSpPr>
            <p:nvPr/>
          </p:nvGrpSpPr>
          <p:grpSpPr bwMode="auto">
            <a:xfrm>
              <a:off x="4739" y="1327"/>
              <a:ext cx="582" cy="139"/>
              <a:chOff x="614" y="2568"/>
              <a:chExt cx="725" cy="139"/>
            </a:xfrm>
          </p:grpSpPr>
          <p:sp>
            <p:nvSpPr>
              <p:cNvPr id="71" name="AutoShape 139">
                <a:extLst>
                  <a:ext uri="{FF2B5EF4-FFF2-40B4-BE49-F238E27FC236}">
                    <a16:creationId xmlns:a16="http://schemas.microsoft.com/office/drawing/2014/main" id="{0B5B4221-43A5-794B-8779-2C6FA0946B47}"/>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72" name="AutoShape 140">
                <a:extLst>
                  <a:ext uri="{FF2B5EF4-FFF2-40B4-BE49-F238E27FC236}">
                    <a16:creationId xmlns:a16="http://schemas.microsoft.com/office/drawing/2014/main" id="{C2AF8E78-80D6-6944-986D-4D173EA2B990}"/>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60" name="Rectangle 141">
              <a:extLst>
                <a:ext uri="{FF2B5EF4-FFF2-40B4-BE49-F238E27FC236}">
                  <a16:creationId xmlns:a16="http://schemas.microsoft.com/office/drawing/2014/main" id="{E8A6DBCF-DF01-4B4B-A482-6EE295F9469A}"/>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1" name="Freeform 142">
              <a:extLst>
                <a:ext uri="{FF2B5EF4-FFF2-40B4-BE49-F238E27FC236}">
                  <a16:creationId xmlns:a16="http://schemas.microsoft.com/office/drawing/2014/main" id="{4A8FDAF3-5C2E-4549-BC2D-F5D371A5BF8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62" name="Freeform 143">
              <a:extLst>
                <a:ext uri="{FF2B5EF4-FFF2-40B4-BE49-F238E27FC236}">
                  <a16:creationId xmlns:a16="http://schemas.microsoft.com/office/drawing/2014/main" id="{27C6D15B-AD3A-974C-955B-6AC23ACE581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63" name="Oval 144">
              <a:extLst>
                <a:ext uri="{FF2B5EF4-FFF2-40B4-BE49-F238E27FC236}">
                  <a16:creationId xmlns:a16="http://schemas.microsoft.com/office/drawing/2014/main" id="{DE337FA2-6FB5-6140-BAED-B6974915AFA5}"/>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4" name="Freeform 145">
              <a:extLst>
                <a:ext uri="{FF2B5EF4-FFF2-40B4-BE49-F238E27FC236}">
                  <a16:creationId xmlns:a16="http://schemas.microsoft.com/office/drawing/2014/main" id="{E36437D8-92DB-2B4F-90B6-43453829C48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65" name="AutoShape 146">
              <a:extLst>
                <a:ext uri="{FF2B5EF4-FFF2-40B4-BE49-F238E27FC236}">
                  <a16:creationId xmlns:a16="http://schemas.microsoft.com/office/drawing/2014/main" id="{1C6066DD-9182-8B41-BADA-B3930EFFFA59}"/>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6" name="AutoShape 147">
              <a:extLst>
                <a:ext uri="{FF2B5EF4-FFF2-40B4-BE49-F238E27FC236}">
                  <a16:creationId xmlns:a16="http://schemas.microsoft.com/office/drawing/2014/main" id="{5346E090-AA71-5047-9BDF-1A7AA07BF421}"/>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7" name="Oval 148">
              <a:extLst>
                <a:ext uri="{FF2B5EF4-FFF2-40B4-BE49-F238E27FC236}">
                  <a16:creationId xmlns:a16="http://schemas.microsoft.com/office/drawing/2014/main" id="{5CDD94BB-1E90-0744-8E1D-646B97296F47}"/>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8" name="Oval 149">
              <a:extLst>
                <a:ext uri="{FF2B5EF4-FFF2-40B4-BE49-F238E27FC236}">
                  <a16:creationId xmlns:a16="http://schemas.microsoft.com/office/drawing/2014/main" id="{557ADED5-CBD1-6747-85B1-2230D000C7B9}"/>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69" name="Oval 150">
              <a:extLst>
                <a:ext uri="{FF2B5EF4-FFF2-40B4-BE49-F238E27FC236}">
                  <a16:creationId xmlns:a16="http://schemas.microsoft.com/office/drawing/2014/main" id="{22F5D6E9-CAC5-8D45-977C-D459EA43C6B7}"/>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70" name="Rectangle 151">
              <a:extLst>
                <a:ext uri="{FF2B5EF4-FFF2-40B4-BE49-F238E27FC236}">
                  <a16:creationId xmlns:a16="http://schemas.microsoft.com/office/drawing/2014/main" id="{C49F52B6-7EBB-D740-89BC-D73BFAF70D66}"/>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45" name="Line 104">
            <a:extLst>
              <a:ext uri="{FF2B5EF4-FFF2-40B4-BE49-F238E27FC236}">
                <a16:creationId xmlns:a16="http://schemas.microsoft.com/office/drawing/2014/main" id="{C05A0638-0561-184C-B88A-83CE0B99673B}"/>
              </a:ext>
            </a:extLst>
          </p:cNvPr>
          <p:cNvSpPr>
            <a:spLocks noChangeShapeType="1"/>
          </p:cNvSpPr>
          <p:nvPr/>
        </p:nvSpPr>
        <p:spPr bwMode="auto">
          <a:xfrm flipH="1">
            <a:off x="2309671" y="2139253"/>
            <a:ext cx="1109663" cy="23693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6" name="Line 104">
            <a:extLst>
              <a:ext uri="{FF2B5EF4-FFF2-40B4-BE49-F238E27FC236}">
                <a16:creationId xmlns:a16="http://schemas.microsoft.com/office/drawing/2014/main" id="{8B56918A-5014-8F46-8CCE-CBEA09440003}"/>
              </a:ext>
            </a:extLst>
          </p:cNvPr>
          <p:cNvSpPr>
            <a:spLocks noChangeShapeType="1"/>
          </p:cNvSpPr>
          <p:nvPr/>
        </p:nvSpPr>
        <p:spPr bwMode="auto">
          <a:xfrm>
            <a:off x="2318346" y="2386734"/>
            <a:ext cx="1109663" cy="23693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7" name="Text Box 110">
            <a:extLst>
              <a:ext uri="{FF2B5EF4-FFF2-40B4-BE49-F238E27FC236}">
                <a16:creationId xmlns:a16="http://schemas.microsoft.com/office/drawing/2014/main" id="{E13AB8A0-1586-CE49-B5BB-BC4585309466}"/>
              </a:ext>
            </a:extLst>
          </p:cNvPr>
          <p:cNvSpPr txBox="1">
            <a:spLocks noChangeArrowheads="1"/>
          </p:cNvSpPr>
          <p:nvPr/>
        </p:nvSpPr>
        <p:spPr bwMode="auto">
          <a:xfrm>
            <a:off x="1068442" y="2490488"/>
            <a:ext cx="12170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a:solidFill>
                  <a:srgbClr val="CC0000"/>
                </a:solidFill>
                <a:cs typeface="+mn-cs"/>
              </a:rPr>
              <a:t>TLS handshake</a:t>
            </a:r>
          </a:p>
          <a:p>
            <a:pPr algn="ctr" defTabSz="685800" eaLnBrk="0" fontAlgn="base" hangingPunct="0">
              <a:spcBef>
                <a:spcPct val="0"/>
              </a:spcBef>
              <a:spcAft>
                <a:spcPct val="0"/>
              </a:spcAft>
              <a:buClrTx/>
              <a:defRPr/>
            </a:pPr>
            <a:r>
              <a:rPr lang="en-US" sz="1200" dirty="0">
                <a:solidFill>
                  <a:prstClr val="black"/>
                </a:solidFill>
                <a:cs typeface="+mn-cs"/>
              </a:rPr>
              <a:t>(security)</a:t>
            </a:r>
          </a:p>
        </p:txBody>
      </p:sp>
      <p:sp>
        <p:nvSpPr>
          <p:cNvPr id="148" name="Line 104">
            <a:extLst>
              <a:ext uri="{FF2B5EF4-FFF2-40B4-BE49-F238E27FC236}">
                <a16:creationId xmlns:a16="http://schemas.microsoft.com/office/drawing/2014/main" id="{2A8075BB-6199-564E-A2AE-27CBCD566ED0}"/>
              </a:ext>
            </a:extLst>
          </p:cNvPr>
          <p:cNvSpPr>
            <a:spLocks noChangeShapeType="1"/>
          </p:cNvSpPr>
          <p:nvPr/>
        </p:nvSpPr>
        <p:spPr bwMode="auto">
          <a:xfrm flipH="1">
            <a:off x="2293342" y="2661768"/>
            <a:ext cx="1109663" cy="23693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9" name="Content Placeholder 3">
            <a:extLst>
              <a:ext uri="{FF2B5EF4-FFF2-40B4-BE49-F238E27FC236}">
                <a16:creationId xmlns:a16="http://schemas.microsoft.com/office/drawing/2014/main" id="{9696F7E8-2582-4947-8032-1DACA9C53819}"/>
              </a:ext>
            </a:extLst>
          </p:cNvPr>
          <p:cNvSpPr txBox="1">
            <a:spLocks/>
          </p:cNvSpPr>
          <p:nvPr/>
        </p:nvSpPr>
        <p:spPr>
          <a:xfrm>
            <a:off x="898921" y="3316016"/>
            <a:ext cx="3339704" cy="1570309"/>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7631" indent="0" defTabSz="685800">
              <a:spcBef>
                <a:spcPts val="750"/>
              </a:spcBef>
              <a:buNone/>
              <a:defRPr/>
            </a:pPr>
            <a:r>
              <a:rPr lang="en-US" sz="2100" dirty="0">
                <a:solidFill>
                  <a:prstClr val="black"/>
                </a:solidFill>
                <a:latin typeface="Calibri" panose="020F0502020204030204"/>
              </a:rPr>
              <a:t>TCP </a:t>
            </a:r>
            <a:r>
              <a:rPr lang="en-US" sz="1500" dirty="0">
                <a:solidFill>
                  <a:prstClr val="black"/>
                </a:solidFill>
                <a:latin typeface="Calibri" panose="020F0502020204030204"/>
              </a:rPr>
              <a:t>(reliability, congestion control state) </a:t>
            </a:r>
            <a:r>
              <a:rPr lang="en-US" sz="2100" dirty="0">
                <a:solidFill>
                  <a:prstClr val="black"/>
                </a:solidFill>
                <a:latin typeface="Calibri" panose="020F0502020204030204"/>
              </a:rPr>
              <a:t>+ TLS </a:t>
            </a:r>
            <a:r>
              <a:rPr lang="en-US" sz="1500" dirty="0">
                <a:solidFill>
                  <a:prstClr val="black"/>
                </a:solidFill>
                <a:latin typeface="Calibri" panose="020F0502020204030204"/>
              </a:rPr>
              <a:t>(authentication, crypto state)</a:t>
            </a:r>
          </a:p>
          <a:p>
            <a:pPr marL="381000" indent="-161925" defTabSz="685800">
              <a:spcBef>
                <a:spcPts val="750"/>
              </a:spcBef>
              <a:defRPr/>
            </a:pPr>
            <a:r>
              <a:rPr lang="en-US" sz="2100" dirty="0">
                <a:solidFill>
                  <a:prstClr val="black"/>
                </a:solidFill>
                <a:latin typeface="Calibri" panose="020F0502020204030204"/>
              </a:rPr>
              <a:t>2 serial handshakes</a:t>
            </a:r>
          </a:p>
          <a:p>
            <a:pPr marL="97631" indent="0" defTabSz="685800">
              <a:spcBef>
                <a:spcPts val="750"/>
              </a:spcBef>
              <a:buNone/>
              <a:defRPr/>
            </a:pPr>
            <a:endParaRPr lang="en-US" sz="2100" dirty="0">
              <a:solidFill>
                <a:prstClr val="black"/>
              </a:solidFill>
              <a:latin typeface="Calibri" panose="020F0502020204030204"/>
            </a:endParaRPr>
          </a:p>
        </p:txBody>
      </p:sp>
      <p:sp>
        <p:nvSpPr>
          <p:cNvPr id="194" name="Line 104">
            <a:extLst>
              <a:ext uri="{FF2B5EF4-FFF2-40B4-BE49-F238E27FC236}">
                <a16:creationId xmlns:a16="http://schemas.microsoft.com/office/drawing/2014/main" id="{A731BD8A-822C-8E41-AB22-2027DB7C0735}"/>
              </a:ext>
            </a:extLst>
          </p:cNvPr>
          <p:cNvSpPr>
            <a:spLocks noChangeShapeType="1"/>
          </p:cNvSpPr>
          <p:nvPr/>
        </p:nvSpPr>
        <p:spPr bwMode="auto">
          <a:xfrm>
            <a:off x="2315625" y="2931019"/>
            <a:ext cx="1109663" cy="2369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5" name="TextBox 194">
            <a:extLst>
              <a:ext uri="{FF2B5EF4-FFF2-40B4-BE49-F238E27FC236}">
                <a16:creationId xmlns:a16="http://schemas.microsoft.com/office/drawing/2014/main" id="{13979F95-5F08-4B4E-B3AF-BB5A69DC5771}"/>
              </a:ext>
            </a:extLst>
          </p:cNvPr>
          <p:cNvSpPr txBox="1"/>
          <p:nvPr/>
        </p:nvSpPr>
        <p:spPr>
          <a:xfrm>
            <a:off x="2628901" y="2895600"/>
            <a:ext cx="496739" cy="300082"/>
          </a:xfrm>
          <a:prstGeom prst="rect">
            <a:avLst/>
          </a:prstGeom>
          <a:solidFill>
            <a:schemeClr val="bg1"/>
          </a:solidFill>
        </p:spPr>
        <p:txBody>
          <a:bodyPr wrap="none" rtlCol="0">
            <a:spAutoFit/>
          </a:bodyPr>
          <a:lstStyle/>
          <a:p>
            <a:pPr defTabSz="685800">
              <a:buClrTx/>
              <a:defRPr/>
            </a:pPr>
            <a:r>
              <a:rPr lang="en-US" sz="1350" kern="1200" dirty="0">
                <a:solidFill>
                  <a:prstClr val="black"/>
                </a:solidFill>
                <a:latin typeface="Calibri" panose="020F0502020204030204"/>
                <a:ea typeface="+mn-ea"/>
                <a:cs typeface="+mn-cs"/>
              </a:rPr>
              <a:t>data</a:t>
            </a:r>
          </a:p>
        </p:txBody>
      </p:sp>
      <p:grpSp>
        <p:nvGrpSpPr>
          <p:cNvPr id="4" name="Group 3">
            <a:extLst>
              <a:ext uri="{FF2B5EF4-FFF2-40B4-BE49-F238E27FC236}">
                <a16:creationId xmlns:a16="http://schemas.microsoft.com/office/drawing/2014/main" id="{B27720B8-7CD9-3D46-8BE1-8522E3B30B72}"/>
              </a:ext>
            </a:extLst>
          </p:cNvPr>
          <p:cNvGrpSpPr/>
          <p:nvPr/>
        </p:nvGrpSpPr>
        <p:grpSpPr>
          <a:xfrm>
            <a:off x="4764070" y="1387969"/>
            <a:ext cx="3817956" cy="3565031"/>
            <a:chOff x="6352092" y="1850625"/>
            <a:chExt cx="5090608" cy="4753374"/>
          </a:xfrm>
        </p:grpSpPr>
        <p:sp>
          <p:nvSpPr>
            <p:cNvPr id="150" name="Line 25">
              <a:extLst>
                <a:ext uri="{FF2B5EF4-FFF2-40B4-BE49-F238E27FC236}">
                  <a16:creationId xmlns:a16="http://schemas.microsoft.com/office/drawing/2014/main" id="{E201D1E1-11DD-1D41-965A-182F8EFC7560}"/>
                </a:ext>
              </a:extLst>
            </p:cNvPr>
            <p:cNvSpPr>
              <a:spLocks noChangeShapeType="1"/>
            </p:cNvSpPr>
            <p:nvPr/>
          </p:nvSpPr>
          <p:spPr bwMode="auto">
            <a:xfrm>
              <a:off x="8046851" y="2406250"/>
              <a:ext cx="11746" cy="1766326"/>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51" name="Line 39">
              <a:extLst>
                <a:ext uri="{FF2B5EF4-FFF2-40B4-BE49-F238E27FC236}">
                  <a16:creationId xmlns:a16="http://schemas.microsoft.com/office/drawing/2014/main" id="{E8CE9184-8004-6B4B-B08A-3AD4A505DEC2}"/>
                </a:ext>
              </a:extLst>
            </p:cNvPr>
            <p:cNvSpPr>
              <a:spLocks noChangeShapeType="1"/>
            </p:cNvSpPr>
            <p:nvPr/>
          </p:nvSpPr>
          <p:spPr bwMode="auto">
            <a:xfrm flipH="1">
              <a:off x="9546107" y="2479275"/>
              <a:ext cx="29506" cy="1738377"/>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52" name="Line 104">
              <a:extLst>
                <a:ext uri="{FF2B5EF4-FFF2-40B4-BE49-F238E27FC236}">
                  <a16:creationId xmlns:a16="http://schemas.microsoft.com/office/drawing/2014/main" id="{2F4BD7E0-F5D3-F84E-9962-D7160263FE7C}"/>
                </a:ext>
              </a:extLst>
            </p:cNvPr>
            <p:cNvSpPr>
              <a:spLocks noChangeShapeType="1"/>
            </p:cNvSpPr>
            <p:nvPr/>
          </p:nvSpPr>
          <p:spPr bwMode="auto">
            <a:xfrm>
              <a:off x="8091300" y="2511025"/>
              <a:ext cx="1479550" cy="3159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3" name="Text Box 110">
              <a:extLst>
                <a:ext uri="{FF2B5EF4-FFF2-40B4-BE49-F238E27FC236}">
                  <a16:creationId xmlns:a16="http://schemas.microsoft.com/office/drawing/2014/main" id="{142BBA39-1F6E-E049-B451-16DA815897F9}"/>
                </a:ext>
              </a:extLst>
            </p:cNvPr>
            <p:cNvSpPr txBox="1">
              <a:spLocks noChangeArrowheads="1"/>
            </p:cNvSpPr>
            <p:nvPr/>
          </p:nvSpPr>
          <p:spPr bwMode="auto">
            <a:xfrm>
              <a:off x="6352092" y="2649364"/>
              <a:ext cx="176800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a:solidFill>
                    <a:srgbClr val="CC0000"/>
                  </a:solidFill>
                  <a:cs typeface="+mn-cs"/>
                </a:rPr>
                <a:t>QUIC handshake</a:t>
              </a:r>
            </a:p>
          </p:txBody>
        </p:sp>
        <p:grpSp>
          <p:nvGrpSpPr>
            <p:cNvPr id="154" name="Group 116">
              <a:extLst>
                <a:ext uri="{FF2B5EF4-FFF2-40B4-BE49-F238E27FC236}">
                  <a16:creationId xmlns:a16="http://schemas.microsoft.com/office/drawing/2014/main" id="{0333952F-7029-3942-B0B2-A306607461AF}"/>
                </a:ext>
              </a:extLst>
            </p:cNvPr>
            <p:cNvGrpSpPr>
              <a:grpSpLocks/>
            </p:cNvGrpSpPr>
            <p:nvPr/>
          </p:nvGrpSpPr>
          <p:grpSpPr bwMode="auto">
            <a:xfrm>
              <a:off x="7575363" y="1869675"/>
              <a:ext cx="620713" cy="487363"/>
              <a:chOff x="-44" y="1473"/>
              <a:chExt cx="981" cy="1105"/>
            </a:xfrm>
          </p:grpSpPr>
          <p:pic>
            <p:nvPicPr>
              <p:cNvPr id="155" name="Picture 117" descr="desktop_computer_stylized_medium">
                <a:extLst>
                  <a:ext uri="{FF2B5EF4-FFF2-40B4-BE49-F238E27FC236}">
                    <a16:creationId xmlns:a16="http://schemas.microsoft.com/office/drawing/2014/main" id="{8C72C79C-1EF7-DC4C-8FEF-AEDFD872B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Freeform 118">
                <a:extLst>
                  <a:ext uri="{FF2B5EF4-FFF2-40B4-BE49-F238E27FC236}">
                    <a16:creationId xmlns:a16="http://schemas.microsoft.com/office/drawing/2014/main" id="{E79F1797-B686-D046-AD47-8338B66A2AAC}"/>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157" name="Group 119">
              <a:extLst>
                <a:ext uri="{FF2B5EF4-FFF2-40B4-BE49-F238E27FC236}">
                  <a16:creationId xmlns:a16="http://schemas.microsoft.com/office/drawing/2014/main" id="{1921DDFF-2705-6C46-8A29-C8670E801926}"/>
                </a:ext>
              </a:extLst>
            </p:cNvPr>
            <p:cNvGrpSpPr>
              <a:grpSpLocks/>
            </p:cNvGrpSpPr>
            <p:nvPr/>
          </p:nvGrpSpPr>
          <p:grpSpPr bwMode="auto">
            <a:xfrm>
              <a:off x="9383525" y="1850625"/>
              <a:ext cx="336550" cy="512763"/>
              <a:chOff x="4140" y="429"/>
              <a:chExt cx="1425" cy="2396"/>
            </a:xfrm>
          </p:grpSpPr>
          <p:sp>
            <p:nvSpPr>
              <p:cNvPr id="158" name="Freeform 120">
                <a:extLst>
                  <a:ext uri="{FF2B5EF4-FFF2-40B4-BE49-F238E27FC236}">
                    <a16:creationId xmlns:a16="http://schemas.microsoft.com/office/drawing/2014/main" id="{72456C31-EC36-8A44-B815-A2C6390A18E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59" name="Rectangle 121">
                <a:extLst>
                  <a:ext uri="{FF2B5EF4-FFF2-40B4-BE49-F238E27FC236}">
                    <a16:creationId xmlns:a16="http://schemas.microsoft.com/office/drawing/2014/main" id="{E0D0A96C-1B65-FB45-B4AC-BE954CCF223D}"/>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60" name="Freeform 122">
                <a:extLst>
                  <a:ext uri="{FF2B5EF4-FFF2-40B4-BE49-F238E27FC236}">
                    <a16:creationId xmlns:a16="http://schemas.microsoft.com/office/drawing/2014/main" id="{9BD4CF73-E838-F54D-8021-8ED53EE4FE2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61" name="Freeform 123">
                <a:extLst>
                  <a:ext uri="{FF2B5EF4-FFF2-40B4-BE49-F238E27FC236}">
                    <a16:creationId xmlns:a16="http://schemas.microsoft.com/office/drawing/2014/main" id="{DBF50D50-0488-C94B-8D14-F5DA31992A1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62" name="Rectangle 124">
                <a:extLst>
                  <a:ext uri="{FF2B5EF4-FFF2-40B4-BE49-F238E27FC236}">
                    <a16:creationId xmlns:a16="http://schemas.microsoft.com/office/drawing/2014/main" id="{9A12FE8D-764D-FD4C-A7F0-EF3E10F1E966}"/>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63" name="Group 125">
                <a:extLst>
                  <a:ext uri="{FF2B5EF4-FFF2-40B4-BE49-F238E27FC236}">
                    <a16:creationId xmlns:a16="http://schemas.microsoft.com/office/drawing/2014/main" id="{F033A249-6CC0-4B49-890B-E3CF3DE1BF77}"/>
                  </a:ext>
                </a:extLst>
              </p:cNvPr>
              <p:cNvGrpSpPr>
                <a:grpSpLocks/>
              </p:cNvGrpSpPr>
              <p:nvPr/>
            </p:nvGrpSpPr>
            <p:grpSpPr bwMode="auto">
              <a:xfrm>
                <a:off x="4749" y="668"/>
                <a:ext cx="581" cy="145"/>
                <a:chOff x="614" y="2568"/>
                <a:chExt cx="725" cy="139"/>
              </a:xfrm>
            </p:grpSpPr>
            <p:sp>
              <p:nvSpPr>
                <p:cNvPr id="188" name="AutoShape 126">
                  <a:extLst>
                    <a:ext uri="{FF2B5EF4-FFF2-40B4-BE49-F238E27FC236}">
                      <a16:creationId xmlns:a16="http://schemas.microsoft.com/office/drawing/2014/main" id="{C1DDDDBD-29CE-2444-934A-402C23FAE014}"/>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89" name="AutoShape 127">
                  <a:extLst>
                    <a:ext uri="{FF2B5EF4-FFF2-40B4-BE49-F238E27FC236}">
                      <a16:creationId xmlns:a16="http://schemas.microsoft.com/office/drawing/2014/main" id="{01E11103-D127-9F4D-8782-4F2BD127B8B5}"/>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64" name="Rectangle 128">
                <a:extLst>
                  <a:ext uri="{FF2B5EF4-FFF2-40B4-BE49-F238E27FC236}">
                    <a16:creationId xmlns:a16="http://schemas.microsoft.com/office/drawing/2014/main" id="{309ED177-B672-A84A-B0B1-070CA5D0950C}"/>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65" name="Group 129">
                <a:extLst>
                  <a:ext uri="{FF2B5EF4-FFF2-40B4-BE49-F238E27FC236}">
                    <a16:creationId xmlns:a16="http://schemas.microsoft.com/office/drawing/2014/main" id="{9F93E2F1-42AF-834D-A362-20CC6806EC35}"/>
                  </a:ext>
                </a:extLst>
              </p:cNvPr>
              <p:cNvGrpSpPr>
                <a:grpSpLocks/>
              </p:cNvGrpSpPr>
              <p:nvPr/>
            </p:nvGrpSpPr>
            <p:grpSpPr bwMode="auto">
              <a:xfrm>
                <a:off x="4747" y="994"/>
                <a:ext cx="581" cy="134"/>
                <a:chOff x="614" y="2568"/>
                <a:chExt cx="725" cy="139"/>
              </a:xfrm>
            </p:grpSpPr>
            <p:sp>
              <p:nvSpPr>
                <p:cNvPr id="186" name="AutoShape 130">
                  <a:extLst>
                    <a:ext uri="{FF2B5EF4-FFF2-40B4-BE49-F238E27FC236}">
                      <a16:creationId xmlns:a16="http://schemas.microsoft.com/office/drawing/2014/main" id="{5E4B6035-A038-8C40-AFB1-37B8051A2A72}"/>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87" name="AutoShape 131">
                  <a:extLst>
                    <a:ext uri="{FF2B5EF4-FFF2-40B4-BE49-F238E27FC236}">
                      <a16:creationId xmlns:a16="http://schemas.microsoft.com/office/drawing/2014/main" id="{C38DD557-C19B-304D-8127-436E9900635D}"/>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66" name="Rectangle 132">
                <a:extLst>
                  <a:ext uri="{FF2B5EF4-FFF2-40B4-BE49-F238E27FC236}">
                    <a16:creationId xmlns:a16="http://schemas.microsoft.com/office/drawing/2014/main" id="{08715FEE-F588-F143-AC60-6D5B71EF7CC9}"/>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67" name="Rectangle 133">
                <a:extLst>
                  <a:ext uri="{FF2B5EF4-FFF2-40B4-BE49-F238E27FC236}">
                    <a16:creationId xmlns:a16="http://schemas.microsoft.com/office/drawing/2014/main" id="{BA1EA49C-C760-6F48-8C48-289CF64926D5}"/>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68" name="Group 134">
                <a:extLst>
                  <a:ext uri="{FF2B5EF4-FFF2-40B4-BE49-F238E27FC236}">
                    <a16:creationId xmlns:a16="http://schemas.microsoft.com/office/drawing/2014/main" id="{D8DFEBA3-E77F-8E48-9A41-EEF1D51A60FD}"/>
                  </a:ext>
                </a:extLst>
              </p:cNvPr>
              <p:cNvGrpSpPr>
                <a:grpSpLocks/>
              </p:cNvGrpSpPr>
              <p:nvPr/>
            </p:nvGrpSpPr>
            <p:grpSpPr bwMode="auto">
              <a:xfrm>
                <a:off x="4735" y="1627"/>
                <a:ext cx="582" cy="151"/>
                <a:chOff x="614" y="2568"/>
                <a:chExt cx="725" cy="139"/>
              </a:xfrm>
            </p:grpSpPr>
            <p:sp>
              <p:nvSpPr>
                <p:cNvPr id="184" name="AutoShape 135">
                  <a:extLst>
                    <a:ext uri="{FF2B5EF4-FFF2-40B4-BE49-F238E27FC236}">
                      <a16:creationId xmlns:a16="http://schemas.microsoft.com/office/drawing/2014/main" id="{C752ED2A-E2B4-9F4E-845F-CBDF46C550EC}"/>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85" name="AutoShape 136">
                  <a:extLst>
                    <a:ext uri="{FF2B5EF4-FFF2-40B4-BE49-F238E27FC236}">
                      <a16:creationId xmlns:a16="http://schemas.microsoft.com/office/drawing/2014/main" id="{C2C11B86-CECA-A146-A8D0-DF29718C2A35}"/>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69" name="Freeform 137">
                <a:extLst>
                  <a:ext uri="{FF2B5EF4-FFF2-40B4-BE49-F238E27FC236}">
                    <a16:creationId xmlns:a16="http://schemas.microsoft.com/office/drawing/2014/main" id="{BF8347B1-8D84-444E-9C7A-A0226B12E759}"/>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70" name="Group 138">
                <a:extLst>
                  <a:ext uri="{FF2B5EF4-FFF2-40B4-BE49-F238E27FC236}">
                    <a16:creationId xmlns:a16="http://schemas.microsoft.com/office/drawing/2014/main" id="{B86A0881-2586-E745-91C0-A9EEAF365369}"/>
                  </a:ext>
                </a:extLst>
              </p:cNvPr>
              <p:cNvGrpSpPr>
                <a:grpSpLocks/>
              </p:cNvGrpSpPr>
              <p:nvPr/>
            </p:nvGrpSpPr>
            <p:grpSpPr bwMode="auto">
              <a:xfrm>
                <a:off x="4739" y="1327"/>
                <a:ext cx="582" cy="139"/>
                <a:chOff x="614" y="2568"/>
                <a:chExt cx="725" cy="139"/>
              </a:xfrm>
            </p:grpSpPr>
            <p:sp>
              <p:nvSpPr>
                <p:cNvPr id="182" name="AutoShape 139">
                  <a:extLst>
                    <a:ext uri="{FF2B5EF4-FFF2-40B4-BE49-F238E27FC236}">
                      <a16:creationId xmlns:a16="http://schemas.microsoft.com/office/drawing/2014/main" id="{8F3176E2-453E-A944-9524-460848590AE7}"/>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83" name="AutoShape 140">
                  <a:extLst>
                    <a:ext uri="{FF2B5EF4-FFF2-40B4-BE49-F238E27FC236}">
                      <a16:creationId xmlns:a16="http://schemas.microsoft.com/office/drawing/2014/main" id="{D9ECBD1E-1FB9-7546-B5F3-96E9B15F1E32}"/>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71" name="Rectangle 141">
                <a:extLst>
                  <a:ext uri="{FF2B5EF4-FFF2-40B4-BE49-F238E27FC236}">
                    <a16:creationId xmlns:a16="http://schemas.microsoft.com/office/drawing/2014/main" id="{198F89FB-15E2-CB45-88B8-F35EA6778CCA}"/>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72" name="Freeform 142">
                <a:extLst>
                  <a:ext uri="{FF2B5EF4-FFF2-40B4-BE49-F238E27FC236}">
                    <a16:creationId xmlns:a16="http://schemas.microsoft.com/office/drawing/2014/main" id="{C9FAF84F-B72B-6D46-B188-9B574847C9B8}"/>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73" name="Freeform 143">
                <a:extLst>
                  <a:ext uri="{FF2B5EF4-FFF2-40B4-BE49-F238E27FC236}">
                    <a16:creationId xmlns:a16="http://schemas.microsoft.com/office/drawing/2014/main" id="{582E367C-A34C-A846-9C7A-DE789F8E2A9E}"/>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74" name="Oval 144">
                <a:extLst>
                  <a:ext uri="{FF2B5EF4-FFF2-40B4-BE49-F238E27FC236}">
                    <a16:creationId xmlns:a16="http://schemas.microsoft.com/office/drawing/2014/main" id="{BA8D7A9E-E319-A447-828A-D12E64ADF2FC}"/>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75" name="Freeform 145">
                <a:extLst>
                  <a:ext uri="{FF2B5EF4-FFF2-40B4-BE49-F238E27FC236}">
                    <a16:creationId xmlns:a16="http://schemas.microsoft.com/office/drawing/2014/main" id="{5D67583A-13E1-7040-8F02-CFDB1E4ABCC1}"/>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76" name="AutoShape 146">
                <a:extLst>
                  <a:ext uri="{FF2B5EF4-FFF2-40B4-BE49-F238E27FC236}">
                    <a16:creationId xmlns:a16="http://schemas.microsoft.com/office/drawing/2014/main" id="{A41D811A-0B3A-EA43-B53F-9961FC724220}"/>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77" name="AutoShape 147">
                <a:extLst>
                  <a:ext uri="{FF2B5EF4-FFF2-40B4-BE49-F238E27FC236}">
                    <a16:creationId xmlns:a16="http://schemas.microsoft.com/office/drawing/2014/main" id="{1395E5A4-7186-2E41-A799-83AC1178B8E0}"/>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78" name="Oval 148">
                <a:extLst>
                  <a:ext uri="{FF2B5EF4-FFF2-40B4-BE49-F238E27FC236}">
                    <a16:creationId xmlns:a16="http://schemas.microsoft.com/office/drawing/2014/main" id="{52AAE838-7095-594F-AF17-209102C732CF}"/>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79" name="Oval 149">
                <a:extLst>
                  <a:ext uri="{FF2B5EF4-FFF2-40B4-BE49-F238E27FC236}">
                    <a16:creationId xmlns:a16="http://schemas.microsoft.com/office/drawing/2014/main" id="{207C24F3-3B0D-D04B-B402-9403C691B94E}"/>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180" name="Oval 150">
                <a:extLst>
                  <a:ext uri="{FF2B5EF4-FFF2-40B4-BE49-F238E27FC236}">
                    <a16:creationId xmlns:a16="http://schemas.microsoft.com/office/drawing/2014/main" id="{CEE23A7C-2A05-774E-B5E0-BFB5CA451AF8}"/>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81" name="Rectangle 151">
                <a:extLst>
                  <a:ext uri="{FF2B5EF4-FFF2-40B4-BE49-F238E27FC236}">
                    <a16:creationId xmlns:a16="http://schemas.microsoft.com/office/drawing/2014/main" id="{12772A9C-EE75-2946-9A80-3CF597850C3D}"/>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90" name="Line 104">
              <a:extLst>
                <a:ext uri="{FF2B5EF4-FFF2-40B4-BE49-F238E27FC236}">
                  <a16:creationId xmlns:a16="http://schemas.microsoft.com/office/drawing/2014/main" id="{C32C9152-944C-0443-B162-C35AD962F4BB}"/>
                </a:ext>
              </a:extLst>
            </p:cNvPr>
            <p:cNvSpPr>
              <a:spLocks noChangeShapeType="1"/>
            </p:cNvSpPr>
            <p:nvPr/>
          </p:nvSpPr>
          <p:spPr bwMode="auto">
            <a:xfrm flipH="1">
              <a:off x="8057962" y="2877737"/>
              <a:ext cx="1479550" cy="3159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6" name="Line 104">
              <a:extLst>
                <a:ext uri="{FF2B5EF4-FFF2-40B4-BE49-F238E27FC236}">
                  <a16:creationId xmlns:a16="http://schemas.microsoft.com/office/drawing/2014/main" id="{6C11F641-A69C-F948-9D99-5183E3D8662F}"/>
                </a:ext>
              </a:extLst>
            </p:cNvPr>
            <p:cNvSpPr>
              <a:spLocks noChangeShapeType="1"/>
            </p:cNvSpPr>
            <p:nvPr/>
          </p:nvSpPr>
          <p:spPr bwMode="auto">
            <a:xfrm>
              <a:off x="8078600" y="3222225"/>
              <a:ext cx="1479550" cy="31591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7" name="TextBox 196">
              <a:extLst>
                <a:ext uri="{FF2B5EF4-FFF2-40B4-BE49-F238E27FC236}">
                  <a16:creationId xmlns:a16="http://schemas.microsoft.com/office/drawing/2014/main" id="{EF839E5A-4073-7045-9C85-68AAE37BE384}"/>
                </a:ext>
              </a:extLst>
            </p:cNvPr>
            <p:cNvSpPr txBox="1"/>
            <p:nvPr/>
          </p:nvSpPr>
          <p:spPr>
            <a:xfrm>
              <a:off x="8496300" y="3174999"/>
              <a:ext cx="662319" cy="400109"/>
            </a:xfrm>
            <a:prstGeom prst="rect">
              <a:avLst/>
            </a:prstGeom>
            <a:solidFill>
              <a:schemeClr val="bg1"/>
            </a:solidFill>
          </p:spPr>
          <p:txBody>
            <a:bodyPr wrap="none" rtlCol="0">
              <a:spAutoFit/>
            </a:bodyPr>
            <a:lstStyle/>
            <a:p>
              <a:pPr defTabSz="685800">
                <a:buClrTx/>
                <a:defRPr/>
              </a:pPr>
              <a:r>
                <a:rPr lang="en-US" sz="1350" kern="1200" dirty="0">
                  <a:solidFill>
                    <a:prstClr val="black"/>
                  </a:solidFill>
                  <a:latin typeface="Calibri" panose="020F0502020204030204"/>
                  <a:ea typeface="+mn-ea"/>
                  <a:cs typeface="+mn-cs"/>
                </a:rPr>
                <a:t>data</a:t>
              </a:r>
            </a:p>
          </p:txBody>
        </p:sp>
        <p:sp>
          <p:nvSpPr>
            <p:cNvPr id="198" name="Content Placeholder 3">
              <a:extLst>
                <a:ext uri="{FF2B5EF4-FFF2-40B4-BE49-F238E27FC236}">
                  <a16:creationId xmlns:a16="http://schemas.microsoft.com/office/drawing/2014/main" id="{4785F480-FB34-9244-B6AF-5A362BE466B1}"/>
                </a:ext>
              </a:extLst>
            </p:cNvPr>
            <p:cNvSpPr txBox="1">
              <a:spLocks/>
            </p:cNvSpPr>
            <p:nvPr/>
          </p:nvSpPr>
          <p:spPr>
            <a:xfrm>
              <a:off x="6354761" y="4510254"/>
              <a:ext cx="5087939" cy="2093745"/>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7631" indent="0" defTabSz="685800">
                <a:spcBef>
                  <a:spcPts val="750"/>
                </a:spcBef>
                <a:buNone/>
                <a:defRPr/>
              </a:pPr>
              <a:r>
                <a:rPr lang="en-US" sz="2100" dirty="0">
                  <a:solidFill>
                    <a:prstClr val="black"/>
                  </a:solidFill>
                  <a:latin typeface="Calibri" panose="020F0502020204030204"/>
                </a:rPr>
                <a:t>QUIC:  </a:t>
              </a:r>
              <a:r>
                <a:rPr lang="en-US" sz="1800" dirty="0">
                  <a:solidFill>
                    <a:prstClr val="black"/>
                  </a:solidFill>
                  <a:latin typeface="Calibri" panose="020F0502020204030204"/>
                </a:rPr>
                <a:t>reliability, congestion control, authentication, crypto state</a:t>
              </a:r>
            </a:p>
            <a:p>
              <a:pPr marL="381000" indent="-171450" defTabSz="685800">
                <a:spcBef>
                  <a:spcPts val="750"/>
                </a:spcBef>
                <a:defRPr/>
              </a:pPr>
              <a:r>
                <a:rPr lang="en-US" sz="2100" dirty="0">
                  <a:solidFill>
                    <a:prstClr val="black"/>
                  </a:solidFill>
                  <a:latin typeface="Calibri" panose="020F0502020204030204"/>
                </a:rPr>
                <a:t>1 handshake</a:t>
              </a:r>
            </a:p>
            <a:p>
              <a:pPr marL="97631" indent="0" defTabSz="685800">
                <a:spcBef>
                  <a:spcPts val="750"/>
                </a:spcBef>
                <a:buNone/>
                <a:defRPr/>
              </a:pPr>
              <a:endParaRPr lang="en-US" sz="2100" dirty="0">
                <a:solidFill>
                  <a:prstClr val="black"/>
                </a:solidFill>
                <a:latin typeface="Calibri" panose="020F0502020204030204"/>
              </a:endParaRPr>
            </a:p>
          </p:txBody>
        </p:sp>
      </p:grpSp>
      <p:sp>
        <p:nvSpPr>
          <p:cNvPr id="95" name="Slide Number Placeholder 2">
            <a:extLst>
              <a:ext uri="{FF2B5EF4-FFF2-40B4-BE49-F238E27FC236}">
                <a16:creationId xmlns:a16="http://schemas.microsoft.com/office/drawing/2014/main" id="{85D67011-CAAC-B04E-97F1-C640602C28EB}"/>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139</a:t>
            </a:fld>
            <a:endParaRPr lang="en-US" dirty="0"/>
          </a:p>
        </p:txBody>
      </p:sp>
    </p:spTree>
    <p:extLst>
      <p:ext uri="{BB962C8B-B14F-4D97-AF65-F5344CB8AC3E}">
        <p14:creationId xmlns:p14="http://schemas.microsoft.com/office/powerpoint/2010/main" val="307060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06136" y="620486"/>
            <a:ext cx="8931728" cy="3554711"/>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a:solidFill>
                    <a:srgbClr val="000000"/>
                  </a:solidFill>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a:solidFill>
                    <a:srgbClr val="000000"/>
                  </a:solidFill>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2100">
                  <a:solidFill>
                    <a:srgbClr val="FF0000"/>
                  </a:solidFill>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310134" cy="364866"/>
            </a:xfrm>
            <a:prstGeom prst="rect">
              <a:avLst/>
            </a:prstGeom>
            <a:noFill/>
          </p:spPr>
          <p:txBody>
            <a:bodyPr wrap="none" rtlCol="0">
              <a:spAutoFit/>
            </a:bodyPr>
            <a:lstStyle/>
            <a:p>
              <a:pPr defTabSz="685800">
                <a:buClrTx/>
                <a:defRPr/>
              </a:pPr>
              <a:r>
                <a:rPr lang="en-US" sz="2100" kern="1200" dirty="0">
                  <a:solidFill>
                    <a:prstClr val="black"/>
                  </a:solidFill>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84271" cy="364866"/>
            </a:xfrm>
            <a:prstGeom prst="rect">
              <a:avLst/>
            </a:prstGeom>
            <a:noFill/>
          </p:spPr>
          <p:txBody>
            <a:bodyPr wrap="none" rtlCol="0">
              <a:spAutoFit/>
            </a:bodyPr>
            <a:lstStyle/>
            <a:p>
              <a:pPr defTabSz="685800">
                <a:buClrTx/>
                <a:defRPr/>
              </a:pPr>
              <a:r>
                <a:rPr lang="en-US" sz="2100" kern="1200" dirty="0">
                  <a:solidFill>
                    <a:prstClr val="black"/>
                  </a:solidFill>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3267440" y="3724250"/>
            <a:ext cx="2345531" cy="112395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defTabSz="685800" eaLnBrk="0" fontAlgn="base" hangingPunct="0">
              <a:spcBef>
                <a:spcPct val="0"/>
              </a:spcBef>
              <a:spcAft>
                <a:spcPct val="0"/>
              </a:spcAft>
              <a:buClrTx/>
              <a:defRPr/>
            </a:pPr>
            <a:endParaRPr lang="en-US" sz="2100" kern="1200">
              <a:latin typeface="Calibri"/>
              <a:ea typeface="ＭＳ Ｐゴシック" panose="020B0600070205080204" pitchFamily="34" charset="-128"/>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3708164" y="2006949"/>
            <a:ext cx="1645609" cy="130937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2403343" y="2246696"/>
            <a:ext cx="0" cy="1876748"/>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7B18E3F3-40BD-0C49-8324-41152F4086DF}"/>
              </a:ext>
            </a:extLst>
          </p:cNvPr>
          <p:cNvGrpSpPr/>
          <p:nvPr/>
        </p:nvGrpSpPr>
        <p:grpSpPr>
          <a:xfrm>
            <a:off x="3080323" y="4171373"/>
            <a:ext cx="1238567" cy="522861"/>
            <a:chOff x="8349959" y="687487"/>
            <a:chExt cx="1651423" cy="697146"/>
          </a:xfrm>
        </p:grpSpPr>
        <p:sp>
          <p:nvSpPr>
            <p:cNvPr id="94" name="Rectangle 93">
              <a:extLst>
                <a:ext uri="{FF2B5EF4-FFF2-40B4-BE49-F238E27FC236}">
                  <a16:creationId xmlns:a16="http://schemas.microsoft.com/office/drawing/2014/main" id="{40BFCB17-7AF9-A04A-B142-3A8A74A0F13F}"/>
                </a:ext>
              </a:extLst>
            </p:cNvPr>
            <p:cNvSpPr/>
            <p:nvPr/>
          </p:nvSpPr>
          <p:spPr>
            <a:xfrm>
              <a:off x="8369532" y="756182"/>
              <a:ext cx="1631850"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95" name="TextBox 94">
              <a:extLst>
                <a:ext uri="{FF2B5EF4-FFF2-40B4-BE49-F238E27FC236}">
                  <a16:creationId xmlns:a16="http://schemas.microsoft.com/office/drawing/2014/main" id="{77480891-1114-0843-9D86-8F8D5F0BD098}"/>
                </a:ext>
              </a:extLst>
            </p:cNvPr>
            <p:cNvSpPr txBox="1"/>
            <p:nvPr/>
          </p:nvSpPr>
          <p:spPr>
            <a:xfrm>
              <a:off x="8893175" y="707526"/>
              <a:ext cx="1108206" cy="677107"/>
            </a:xfrm>
            <a:prstGeom prst="rect">
              <a:avLst/>
            </a:prstGeom>
            <a:noFill/>
          </p:spPr>
          <p:txBody>
            <a:bodyPr wrap="square" rtlCol="0">
              <a:spAutoFit/>
            </a:bodyPr>
            <a:lstStyle/>
            <a:p>
              <a:pPr defTabSz="685800">
                <a:buClrTx/>
                <a:defRPr/>
              </a:pPr>
              <a:r>
                <a:rPr lang="en-US" sz="1350" kern="1200" dirty="0">
                  <a:solidFill>
                    <a:prstClr val="black"/>
                  </a:solidFill>
                  <a:latin typeface="Calibri"/>
                  <a:ea typeface="+mn-ea"/>
                  <a:cs typeface="+mn-cs"/>
                </a:rPr>
                <a:t>HTTP msg</a:t>
              </a:r>
            </a:p>
          </p:txBody>
        </p:sp>
        <p:sp>
          <p:nvSpPr>
            <p:cNvPr id="96" name="TextBox 95">
              <a:extLst>
                <a:ext uri="{FF2B5EF4-FFF2-40B4-BE49-F238E27FC236}">
                  <a16:creationId xmlns:a16="http://schemas.microsoft.com/office/drawing/2014/main" id="{C180BA86-1AC2-8249-A8BF-24B0BD4B001D}"/>
                </a:ext>
              </a:extLst>
            </p:cNvPr>
            <p:cNvSpPr txBox="1"/>
            <p:nvPr/>
          </p:nvSpPr>
          <p:spPr>
            <a:xfrm>
              <a:off x="8593764" y="690692"/>
              <a:ext cx="440720" cy="400108"/>
            </a:xfrm>
            <a:prstGeom prst="rect">
              <a:avLst/>
            </a:prstGeom>
            <a:noFill/>
          </p:spPr>
          <p:txBody>
            <a:bodyPr wrap="none" rtlCol="0">
              <a:spAutoFit/>
            </a:bodyPr>
            <a:lstStyle/>
            <a:p>
              <a:pPr defTabSz="685800">
                <a:buClrTx/>
                <a:defRPr/>
              </a:pPr>
              <a:r>
                <a:rPr lang="en-US" sz="1350" kern="1200" dirty="0" err="1">
                  <a:solidFill>
                    <a:prstClr val="black"/>
                  </a:solidFill>
                  <a:latin typeface="Calibri"/>
                  <a:ea typeface="+mn-ea"/>
                  <a:cs typeface="+mn-cs"/>
                </a:rPr>
                <a:t>H</a:t>
              </a:r>
              <a:r>
                <a:rPr lang="en-US" sz="1350" kern="1200" baseline="-25000" dirty="0" err="1">
                  <a:solidFill>
                    <a:prstClr val="black"/>
                  </a:solidFill>
                  <a:latin typeface="Calibri"/>
                  <a:ea typeface="+mn-ea"/>
                  <a:cs typeface="+mn-cs"/>
                </a:rPr>
                <a:t>t</a:t>
              </a:r>
              <a:endParaRPr lang="en-US" sz="1350" kern="1200" baseline="-25000" dirty="0">
                <a:solidFill>
                  <a:prstClr val="black"/>
                </a:solidFill>
                <a:latin typeface="Calibri"/>
                <a:ea typeface="+mn-ea"/>
                <a:cs typeface="+mn-cs"/>
              </a:endParaRPr>
            </a:p>
          </p:txBody>
        </p:sp>
        <p:sp>
          <p:nvSpPr>
            <p:cNvPr id="97" name="TextBox 96">
              <a:extLst>
                <a:ext uri="{FF2B5EF4-FFF2-40B4-BE49-F238E27FC236}">
                  <a16:creationId xmlns:a16="http://schemas.microsoft.com/office/drawing/2014/main" id="{35880B3B-4ADE-F941-961B-5B939CD2E4D3}"/>
                </a:ext>
              </a:extLst>
            </p:cNvPr>
            <p:cNvSpPr txBox="1"/>
            <p:nvPr/>
          </p:nvSpPr>
          <p:spPr>
            <a:xfrm>
              <a:off x="8349959" y="687487"/>
              <a:ext cx="470643" cy="400108"/>
            </a:xfrm>
            <a:prstGeom prst="rect">
              <a:avLst/>
            </a:prstGeom>
            <a:noFill/>
          </p:spPr>
          <p:txBody>
            <a:bodyPr wrap="none" rtlCol="0">
              <a:spAutoFit/>
            </a:bodyPr>
            <a:lstStyle/>
            <a:p>
              <a:pPr defTabSz="685800">
                <a:buClrTx/>
                <a:defRPr/>
              </a:pPr>
              <a:r>
                <a:rPr lang="en-US" sz="1350" kern="1200" dirty="0" err="1">
                  <a:solidFill>
                    <a:prstClr val="black"/>
                  </a:solidFill>
                  <a:latin typeface="Calibri"/>
                  <a:ea typeface="+mn-ea"/>
                  <a:cs typeface="+mn-cs"/>
                </a:rPr>
                <a:t>H</a:t>
              </a:r>
              <a:r>
                <a:rPr lang="en-US" sz="1350" kern="1200" baseline="-25000" dirty="0" err="1">
                  <a:solidFill>
                    <a:prstClr val="black"/>
                  </a:solidFill>
                  <a:latin typeface="Calibri"/>
                  <a:ea typeface="+mn-ea"/>
                  <a:cs typeface="+mn-cs"/>
                </a:rPr>
                <a:t>n</a:t>
              </a:r>
              <a:endParaRPr lang="en-US" sz="1350" kern="1200" baseline="-25000" dirty="0">
                <a:solidFill>
                  <a:prstClr val="black"/>
                </a:solidFill>
                <a:latin typeface="Calibri"/>
                <a:ea typeface="+mn-ea"/>
                <a:cs typeface="+mn-cs"/>
              </a:endParaRPr>
            </a:p>
          </p:txBody>
        </p:sp>
      </p:gr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5258548" y="1863104"/>
            <a:ext cx="0" cy="226034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2388430" y="4109005"/>
            <a:ext cx="2888802"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1B834CFE-E231-7940-A2C6-E5A762AAF408}"/>
              </a:ext>
            </a:extLst>
          </p:cNvPr>
          <p:cNvCxnSpPr/>
          <p:nvPr/>
        </p:nvCxnSpPr>
        <p:spPr>
          <a:xfrm flipH="1">
            <a:off x="2776432" y="4330961"/>
            <a:ext cx="22519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8" name="Slide Number Placeholder 2">
            <a:extLst>
              <a:ext uri="{FF2B5EF4-FFF2-40B4-BE49-F238E27FC236}">
                <a16:creationId xmlns:a16="http://schemas.microsoft.com/office/drawing/2014/main" id="{9D27FD24-CD71-B149-A674-58F712CA9599}"/>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14</a:t>
            </a:fld>
            <a:endParaRPr lang="en-US" dirty="0"/>
          </a:p>
        </p:txBody>
      </p:sp>
    </p:spTree>
    <p:extLst>
      <p:ext uri="{BB962C8B-B14F-4D97-AF65-F5344CB8AC3E}">
        <p14:creationId xmlns:p14="http://schemas.microsoft.com/office/powerpoint/2010/main" val="109338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right)">
                                      <p:cBhvr>
                                        <p:cTn id="7" dur="500"/>
                                        <p:tgtEl>
                                          <p:spTgt spid="9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955F75D-B0C1-5C4D-ACD5-A79B738E0D4C}"/>
              </a:ext>
            </a:extLst>
          </p:cNvPr>
          <p:cNvSpPr>
            <a:spLocks noGrp="1"/>
          </p:cNvSpPr>
          <p:nvPr>
            <p:ph type="title"/>
          </p:nvPr>
        </p:nvSpPr>
        <p:spPr>
          <a:xfrm>
            <a:off x="628650" y="338866"/>
            <a:ext cx="7886700" cy="670967"/>
          </a:xfrm>
        </p:spPr>
        <p:txBody>
          <a:bodyPr>
            <a:normAutofit fontScale="90000"/>
          </a:bodyPr>
          <a:lstStyle/>
          <a:p>
            <a:r>
              <a:rPr lang="en-US" sz="3600" dirty="0"/>
              <a:t>QUIC: streams: parallelism, no HOL blocking</a:t>
            </a:r>
            <a:endParaRPr lang="en-US" dirty="0"/>
          </a:p>
        </p:txBody>
      </p:sp>
      <p:sp>
        <p:nvSpPr>
          <p:cNvPr id="322" name="TextBox 321">
            <a:extLst>
              <a:ext uri="{FF2B5EF4-FFF2-40B4-BE49-F238E27FC236}">
                <a16:creationId xmlns:a16="http://schemas.microsoft.com/office/drawing/2014/main" id="{1DEB22C4-6CDE-A443-83AD-7C9A17A5F03C}"/>
              </a:ext>
            </a:extLst>
          </p:cNvPr>
          <p:cNvSpPr txBox="1"/>
          <p:nvPr/>
        </p:nvSpPr>
        <p:spPr>
          <a:xfrm>
            <a:off x="1907983" y="4526838"/>
            <a:ext cx="1127232" cy="323165"/>
          </a:xfrm>
          <a:prstGeom prst="rect">
            <a:avLst/>
          </a:prstGeom>
          <a:noFill/>
        </p:spPr>
        <p:txBody>
          <a:bodyPr wrap="none" rtlCol="0">
            <a:spAutoFit/>
          </a:bodyPr>
          <a:lstStyle/>
          <a:p>
            <a:pPr defTabSz="342900">
              <a:buClrTx/>
              <a:defRPr/>
            </a:pPr>
            <a:r>
              <a:rPr lang="en-US" sz="1500" dirty="0">
                <a:solidFill>
                  <a:prstClr val="black"/>
                </a:solidFill>
                <a:latin typeface="Calibri" panose="020F0502020204030204"/>
                <a:ea typeface="+mn-ea"/>
                <a:cs typeface="+mn-cs"/>
              </a:rPr>
              <a:t>(a) HTTP 1.1</a:t>
            </a:r>
          </a:p>
        </p:txBody>
      </p:sp>
      <p:sp>
        <p:nvSpPr>
          <p:cNvPr id="195" name="Rectangle 194">
            <a:extLst>
              <a:ext uri="{FF2B5EF4-FFF2-40B4-BE49-F238E27FC236}">
                <a16:creationId xmlns:a16="http://schemas.microsoft.com/office/drawing/2014/main" id="{2D4653D6-BC4E-EF43-8900-840CE61D8374}"/>
              </a:ext>
            </a:extLst>
          </p:cNvPr>
          <p:cNvSpPr/>
          <p:nvPr/>
        </p:nvSpPr>
        <p:spPr>
          <a:xfrm>
            <a:off x="790696" y="1183990"/>
            <a:ext cx="1474175" cy="1631402"/>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100">
              <a:solidFill>
                <a:prstClr val="white"/>
              </a:solidFill>
              <a:latin typeface="Calibri"/>
              <a:ea typeface="+mn-ea"/>
              <a:cs typeface="+mn-cs"/>
            </a:endParaRPr>
          </a:p>
        </p:txBody>
      </p:sp>
      <p:sp>
        <p:nvSpPr>
          <p:cNvPr id="196" name="Rectangle 195">
            <a:extLst>
              <a:ext uri="{FF2B5EF4-FFF2-40B4-BE49-F238E27FC236}">
                <a16:creationId xmlns:a16="http://schemas.microsoft.com/office/drawing/2014/main" id="{4C795773-27B5-804B-897D-F51DCADB59B0}"/>
              </a:ext>
            </a:extLst>
          </p:cNvPr>
          <p:cNvSpPr/>
          <p:nvPr/>
        </p:nvSpPr>
        <p:spPr>
          <a:xfrm>
            <a:off x="777130" y="3014363"/>
            <a:ext cx="1474175" cy="958910"/>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100">
              <a:solidFill>
                <a:prstClr val="white"/>
              </a:solidFill>
              <a:latin typeface="Calibri"/>
              <a:ea typeface="+mn-ea"/>
              <a:cs typeface="+mn-cs"/>
            </a:endParaRPr>
          </a:p>
        </p:txBody>
      </p:sp>
      <p:sp>
        <p:nvSpPr>
          <p:cNvPr id="197" name="Rectangle 196">
            <a:extLst>
              <a:ext uri="{FF2B5EF4-FFF2-40B4-BE49-F238E27FC236}">
                <a16:creationId xmlns:a16="http://schemas.microsoft.com/office/drawing/2014/main" id="{25113ADF-5571-4349-8CD1-2C89C0BE47EC}"/>
              </a:ext>
            </a:extLst>
          </p:cNvPr>
          <p:cNvSpPr/>
          <p:nvPr/>
        </p:nvSpPr>
        <p:spPr>
          <a:xfrm>
            <a:off x="836718" y="2441663"/>
            <a:ext cx="1372474" cy="336866"/>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100">
              <a:solidFill>
                <a:prstClr val="white"/>
              </a:solidFill>
              <a:latin typeface="Calibri"/>
              <a:ea typeface="+mn-ea"/>
              <a:cs typeface="+mn-cs"/>
            </a:endParaRPr>
          </a:p>
        </p:txBody>
      </p:sp>
      <p:sp>
        <p:nvSpPr>
          <p:cNvPr id="198" name="TextBox 197">
            <a:extLst>
              <a:ext uri="{FF2B5EF4-FFF2-40B4-BE49-F238E27FC236}">
                <a16:creationId xmlns:a16="http://schemas.microsoft.com/office/drawing/2014/main" id="{130EA656-CE8C-E146-9ADF-ED15CA2DADD3}"/>
              </a:ext>
            </a:extLst>
          </p:cNvPr>
          <p:cNvSpPr txBox="1"/>
          <p:nvPr/>
        </p:nvSpPr>
        <p:spPr>
          <a:xfrm>
            <a:off x="936756" y="2428013"/>
            <a:ext cx="1226618" cy="369332"/>
          </a:xfrm>
          <a:prstGeom prst="rect">
            <a:avLst/>
          </a:prstGeom>
          <a:noFill/>
        </p:spPr>
        <p:txBody>
          <a:bodyPr wrap="none" rtlCol="0">
            <a:spAutoFit/>
          </a:bodyPr>
          <a:lstStyle/>
          <a:p>
            <a:pPr defTabSz="342900">
              <a:buClrTx/>
              <a:defRPr/>
            </a:pPr>
            <a:r>
              <a:rPr lang="en-US" sz="1800" dirty="0">
                <a:solidFill>
                  <a:prstClr val="black"/>
                </a:solidFill>
                <a:latin typeface="Calibri" panose="020F0502020204030204"/>
                <a:ea typeface="+mn-ea"/>
                <a:cs typeface="+mn-cs"/>
              </a:rPr>
              <a:t>TLS </a:t>
            </a:r>
            <a:r>
              <a:rPr lang="en-US" sz="1200" dirty="0">
                <a:solidFill>
                  <a:prstClr val="black"/>
                </a:solidFill>
                <a:latin typeface="Calibri" panose="020F0502020204030204"/>
                <a:ea typeface="+mn-ea"/>
                <a:cs typeface="+mn-cs"/>
              </a:rPr>
              <a:t>encryption</a:t>
            </a:r>
            <a:endParaRPr lang="en-US" sz="1800" dirty="0">
              <a:solidFill>
                <a:prstClr val="black"/>
              </a:solidFill>
              <a:latin typeface="Calibri" panose="020F0502020204030204"/>
              <a:ea typeface="+mn-ea"/>
              <a:cs typeface="+mn-cs"/>
            </a:endParaRPr>
          </a:p>
        </p:txBody>
      </p:sp>
      <p:grpSp>
        <p:nvGrpSpPr>
          <p:cNvPr id="199" name="Group 198">
            <a:extLst>
              <a:ext uri="{FF2B5EF4-FFF2-40B4-BE49-F238E27FC236}">
                <a16:creationId xmlns:a16="http://schemas.microsoft.com/office/drawing/2014/main" id="{3F30BB02-5749-E946-8541-686AB05A015E}"/>
              </a:ext>
            </a:extLst>
          </p:cNvPr>
          <p:cNvGrpSpPr/>
          <p:nvPr/>
        </p:nvGrpSpPr>
        <p:grpSpPr>
          <a:xfrm>
            <a:off x="836720" y="3127437"/>
            <a:ext cx="1372474" cy="373600"/>
            <a:chOff x="985206" y="5016160"/>
            <a:chExt cx="1509130" cy="271861"/>
          </a:xfrm>
        </p:grpSpPr>
        <p:sp>
          <p:nvSpPr>
            <p:cNvPr id="200" name="Rectangle 199">
              <a:extLst>
                <a:ext uri="{FF2B5EF4-FFF2-40B4-BE49-F238E27FC236}">
                  <a16:creationId xmlns:a16="http://schemas.microsoft.com/office/drawing/2014/main" id="{40BEF2AB-F8E8-5E41-A96C-61F14C59AD84}"/>
                </a:ext>
              </a:extLst>
            </p:cNvPr>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100">
                <a:solidFill>
                  <a:prstClr val="white"/>
                </a:solidFill>
                <a:latin typeface="Calibri"/>
                <a:ea typeface="+mn-ea"/>
                <a:cs typeface="+mn-cs"/>
              </a:endParaRPr>
            </a:p>
          </p:txBody>
        </p:sp>
        <p:sp>
          <p:nvSpPr>
            <p:cNvPr id="201" name="TextBox 200">
              <a:extLst>
                <a:ext uri="{FF2B5EF4-FFF2-40B4-BE49-F238E27FC236}">
                  <a16:creationId xmlns:a16="http://schemas.microsoft.com/office/drawing/2014/main" id="{B456323E-FBE4-1A43-AA7B-F212C4B0B9F1}"/>
                </a:ext>
              </a:extLst>
            </p:cNvPr>
            <p:cNvSpPr txBox="1"/>
            <p:nvPr/>
          </p:nvSpPr>
          <p:spPr>
            <a:xfrm>
              <a:off x="1170162" y="5019266"/>
              <a:ext cx="1068496" cy="268755"/>
            </a:xfrm>
            <a:prstGeom prst="rect">
              <a:avLst/>
            </a:prstGeom>
            <a:noFill/>
          </p:spPr>
          <p:txBody>
            <a:bodyPr wrap="none" rtlCol="0">
              <a:spAutoFit/>
            </a:bodyPr>
            <a:lstStyle/>
            <a:p>
              <a:pPr defTabSz="342900">
                <a:buClrTx/>
                <a:defRPr/>
              </a:pPr>
              <a:r>
                <a:rPr lang="en-US" sz="1800" dirty="0">
                  <a:solidFill>
                    <a:prstClr val="black"/>
                  </a:solidFill>
                  <a:latin typeface="Calibri" panose="020F0502020204030204"/>
                  <a:ea typeface="+mn-ea"/>
                  <a:cs typeface="+mn-cs"/>
                </a:rPr>
                <a:t>TCP RDT</a:t>
              </a:r>
            </a:p>
          </p:txBody>
        </p:sp>
      </p:grpSp>
      <p:grpSp>
        <p:nvGrpSpPr>
          <p:cNvPr id="202" name="Group 201">
            <a:extLst>
              <a:ext uri="{FF2B5EF4-FFF2-40B4-BE49-F238E27FC236}">
                <a16:creationId xmlns:a16="http://schemas.microsoft.com/office/drawing/2014/main" id="{52268243-BD57-944E-89DF-6418BA3B82B2}"/>
              </a:ext>
            </a:extLst>
          </p:cNvPr>
          <p:cNvGrpSpPr/>
          <p:nvPr/>
        </p:nvGrpSpPr>
        <p:grpSpPr>
          <a:xfrm>
            <a:off x="790696" y="3513513"/>
            <a:ext cx="1443989" cy="577081"/>
            <a:chOff x="948938" y="5006227"/>
            <a:chExt cx="1587767" cy="419933"/>
          </a:xfrm>
        </p:grpSpPr>
        <p:sp>
          <p:nvSpPr>
            <p:cNvPr id="203" name="Rectangle 202">
              <a:extLst>
                <a:ext uri="{FF2B5EF4-FFF2-40B4-BE49-F238E27FC236}">
                  <a16:creationId xmlns:a16="http://schemas.microsoft.com/office/drawing/2014/main" id="{8ADB00AA-1BC5-8A46-92DB-BC78D9ACA84D}"/>
                </a:ext>
              </a:extLst>
            </p:cNvPr>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100">
                <a:solidFill>
                  <a:prstClr val="white"/>
                </a:solidFill>
                <a:latin typeface="Calibri"/>
                <a:ea typeface="+mn-ea"/>
                <a:cs typeface="+mn-cs"/>
              </a:endParaRPr>
            </a:p>
          </p:txBody>
        </p:sp>
        <p:sp>
          <p:nvSpPr>
            <p:cNvPr id="204" name="TextBox 203">
              <a:extLst>
                <a:ext uri="{FF2B5EF4-FFF2-40B4-BE49-F238E27FC236}">
                  <a16:creationId xmlns:a16="http://schemas.microsoft.com/office/drawing/2014/main" id="{27086AFB-B8AA-C845-87C5-C1FC9E45CD3C}"/>
                </a:ext>
              </a:extLst>
            </p:cNvPr>
            <p:cNvSpPr txBox="1"/>
            <p:nvPr/>
          </p:nvSpPr>
          <p:spPr>
            <a:xfrm>
              <a:off x="948938" y="5006227"/>
              <a:ext cx="1587767" cy="419933"/>
            </a:xfrm>
            <a:prstGeom prst="rect">
              <a:avLst/>
            </a:prstGeom>
            <a:noFill/>
          </p:spPr>
          <p:txBody>
            <a:bodyPr wrap="square" rtlCol="0">
              <a:spAutoFit/>
            </a:bodyPr>
            <a:lstStyle/>
            <a:p>
              <a:pPr defTabSz="342900">
                <a:buClrTx/>
                <a:defRPr/>
              </a:pPr>
              <a:r>
                <a:rPr lang="en-US" sz="1800" dirty="0">
                  <a:solidFill>
                    <a:prstClr val="black"/>
                  </a:solidFill>
                  <a:latin typeface="Calibri" panose="020F0502020204030204"/>
                  <a:ea typeface="+mn-ea"/>
                  <a:cs typeface="+mn-cs"/>
                </a:rPr>
                <a:t>TCP </a:t>
              </a:r>
              <a:r>
                <a:rPr lang="en-US" sz="1350" dirty="0">
                  <a:solidFill>
                    <a:prstClr val="black"/>
                  </a:solidFill>
                  <a:latin typeface="Calibri" panose="020F0502020204030204"/>
                  <a:ea typeface="+mn-ea"/>
                  <a:cs typeface="+mn-cs"/>
                </a:rPr>
                <a:t>Cong. Contr.</a:t>
              </a:r>
              <a:endParaRPr lang="en-US" sz="1200" dirty="0">
                <a:solidFill>
                  <a:prstClr val="black"/>
                </a:solidFill>
                <a:latin typeface="Calibri" panose="020F0502020204030204"/>
                <a:ea typeface="+mn-ea"/>
                <a:cs typeface="+mn-cs"/>
              </a:endParaRPr>
            </a:p>
          </p:txBody>
        </p:sp>
      </p:grpSp>
      <p:sp>
        <p:nvSpPr>
          <p:cNvPr id="217" name="Rectangle 216">
            <a:extLst>
              <a:ext uri="{FF2B5EF4-FFF2-40B4-BE49-F238E27FC236}">
                <a16:creationId xmlns:a16="http://schemas.microsoft.com/office/drawing/2014/main" id="{66EA7720-45BB-CE4D-9001-D63D6FEA1615}"/>
              </a:ext>
            </a:extLst>
          </p:cNvPr>
          <p:cNvSpPr/>
          <p:nvPr/>
        </p:nvSpPr>
        <p:spPr>
          <a:xfrm>
            <a:off x="2760586" y="1168232"/>
            <a:ext cx="1474175" cy="1631402"/>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100">
              <a:solidFill>
                <a:prstClr val="white"/>
              </a:solidFill>
              <a:latin typeface="Calibri"/>
              <a:ea typeface="+mn-ea"/>
              <a:cs typeface="+mn-cs"/>
            </a:endParaRPr>
          </a:p>
        </p:txBody>
      </p:sp>
      <p:sp>
        <p:nvSpPr>
          <p:cNvPr id="324" name="TextBox 323">
            <a:extLst>
              <a:ext uri="{FF2B5EF4-FFF2-40B4-BE49-F238E27FC236}">
                <a16:creationId xmlns:a16="http://schemas.microsoft.com/office/drawing/2014/main" id="{887CA181-E3E1-4C41-B8A8-C1BE3C77300C}"/>
              </a:ext>
            </a:extLst>
          </p:cNvPr>
          <p:cNvSpPr txBox="1"/>
          <p:nvPr/>
        </p:nvSpPr>
        <p:spPr>
          <a:xfrm rot="16200000">
            <a:off x="-199122" y="3301652"/>
            <a:ext cx="917239" cy="323165"/>
          </a:xfrm>
          <a:prstGeom prst="rect">
            <a:avLst/>
          </a:prstGeom>
          <a:noFill/>
        </p:spPr>
        <p:txBody>
          <a:bodyPr wrap="none" rtlCol="0">
            <a:spAutoFit/>
          </a:bodyPr>
          <a:lstStyle/>
          <a:p>
            <a:pPr defTabSz="342900">
              <a:buClrTx/>
              <a:defRPr/>
            </a:pPr>
            <a:r>
              <a:rPr lang="en-US" sz="1500" i="1" dirty="0">
                <a:solidFill>
                  <a:prstClr val="black"/>
                </a:solidFill>
                <a:latin typeface="Calibri" panose="020F0502020204030204"/>
                <a:ea typeface="+mn-ea"/>
                <a:cs typeface="+mn-cs"/>
              </a:rPr>
              <a:t>transport</a:t>
            </a:r>
          </a:p>
        </p:txBody>
      </p:sp>
      <p:sp>
        <p:nvSpPr>
          <p:cNvPr id="325" name="TextBox 324">
            <a:extLst>
              <a:ext uri="{FF2B5EF4-FFF2-40B4-BE49-F238E27FC236}">
                <a16:creationId xmlns:a16="http://schemas.microsoft.com/office/drawing/2014/main" id="{6D0A2F96-C1F0-0143-B197-7F9C1351C97A}"/>
              </a:ext>
            </a:extLst>
          </p:cNvPr>
          <p:cNvSpPr txBox="1"/>
          <p:nvPr/>
        </p:nvSpPr>
        <p:spPr>
          <a:xfrm rot="16200000">
            <a:off x="-210291" y="1838109"/>
            <a:ext cx="1059906" cy="323165"/>
          </a:xfrm>
          <a:prstGeom prst="rect">
            <a:avLst/>
          </a:prstGeom>
          <a:noFill/>
        </p:spPr>
        <p:txBody>
          <a:bodyPr wrap="none" rtlCol="0">
            <a:spAutoFit/>
          </a:bodyPr>
          <a:lstStyle/>
          <a:p>
            <a:pPr defTabSz="342900">
              <a:buClrTx/>
              <a:defRPr/>
            </a:pPr>
            <a:r>
              <a:rPr lang="en-US" sz="1500" i="1" dirty="0">
                <a:solidFill>
                  <a:prstClr val="black"/>
                </a:solidFill>
                <a:latin typeface="Calibri" panose="020F0502020204030204"/>
                <a:ea typeface="+mn-ea"/>
                <a:cs typeface="+mn-cs"/>
              </a:rPr>
              <a:t>application</a:t>
            </a:r>
          </a:p>
        </p:txBody>
      </p:sp>
      <p:cxnSp>
        <p:nvCxnSpPr>
          <p:cNvPr id="326" name="Straight Connector 325">
            <a:extLst>
              <a:ext uri="{FF2B5EF4-FFF2-40B4-BE49-F238E27FC236}">
                <a16:creationId xmlns:a16="http://schemas.microsoft.com/office/drawing/2014/main" id="{7E58084D-96D5-6047-8E32-A0A00E0D0039}"/>
              </a:ext>
            </a:extLst>
          </p:cNvPr>
          <p:cNvCxnSpPr/>
          <p:nvPr/>
        </p:nvCxnSpPr>
        <p:spPr>
          <a:xfrm>
            <a:off x="783221" y="2899951"/>
            <a:ext cx="3376471" cy="0"/>
          </a:xfrm>
          <a:prstGeom prst="line">
            <a:avLst/>
          </a:prstGeom>
          <a:noFill/>
          <a:ln w="12700" cap="flat" cmpd="sng" algn="ctr">
            <a:solidFill>
              <a:sysClr val="windowText" lastClr="000000"/>
            </a:solidFill>
            <a:prstDash val="dash"/>
          </a:ln>
          <a:effectLst/>
        </p:spPr>
      </p:cxnSp>
      <p:sp>
        <p:nvSpPr>
          <p:cNvPr id="323" name="TextBox 322">
            <a:extLst>
              <a:ext uri="{FF2B5EF4-FFF2-40B4-BE49-F238E27FC236}">
                <a16:creationId xmlns:a16="http://schemas.microsoft.com/office/drawing/2014/main" id="{80BD7FCB-A075-574B-8C3F-3776F31142C8}"/>
              </a:ext>
            </a:extLst>
          </p:cNvPr>
          <p:cNvSpPr txBox="1"/>
          <p:nvPr/>
        </p:nvSpPr>
        <p:spPr>
          <a:xfrm>
            <a:off x="5081567" y="4519133"/>
            <a:ext cx="3222357" cy="323165"/>
          </a:xfrm>
          <a:prstGeom prst="rect">
            <a:avLst/>
          </a:prstGeom>
          <a:noFill/>
        </p:spPr>
        <p:txBody>
          <a:bodyPr wrap="none" rtlCol="0">
            <a:spAutoFit/>
          </a:bodyPr>
          <a:lstStyle/>
          <a:p>
            <a:pPr defTabSz="342900">
              <a:buClrTx/>
              <a:defRPr/>
            </a:pPr>
            <a:r>
              <a:rPr lang="en-US" sz="1500" dirty="0">
                <a:solidFill>
                  <a:prstClr val="black"/>
                </a:solidFill>
                <a:latin typeface="Calibri" panose="020F0502020204030204"/>
                <a:ea typeface="+mn-ea"/>
                <a:cs typeface="+mn-cs"/>
              </a:rPr>
              <a:t>(b) HTTP/2 with QUIC: no HOL blocking</a:t>
            </a:r>
          </a:p>
        </p:txBody>
      </p:sp>
      <p:grpSp>
        <p:nvGrpSpPr>
          <p:cNvPr id="12" name="Group 11">
            <a:extLst>
              <a:ext uri="{FF2B5EF4-FFF2-40B4-BE49-F238E27FC236}">
                <a16:creationId xmlns:a16="http://schemas.microsoft.com/office/drawing/2014/main" id="{3D2CB1AA-2F3F-0244-A0D5-3981E4178EEC}"/>
              </a:ext>
            </a:extLst>
          </p:cNvPr>
          <p:cNvGrpSpPr/>
          <p:nvPr/>
        </p:nvGrpSpPr>
        <p:grpSpPr>
          <a:xfrm>
            <a:off x="2740669" y="3016304"/>
            <a:ext cx="1474175" cy="1076232"/>
            <a:chOff x="3654226" y="3933249"/>
            <a:chExt cx="1965566" cy="1434976"/>
          </a:xfrm>
        </p:grpSpPr>
        <p:sp>
          <p:nvSpPr>
            <p:cNvPr id="328" name="Rectangle 327">
              <a:extLst>
                <a:ext uri="{FF2B5EF4-FFF2-40B4-BE49-F238E27FC236}">
                  <a16:creationId xmlns:a16="http://schemas.microsoft.com/office/drawing/2014/main" id="{C366968B-E5E9-E342-8B23-F97D694251AA}"/>
                </a:ext>
              </a:extLst>
            </p:cNvPr>
            <p:cNvSpPr/>
            <p:nvPr/>
          </p:nvSpPr>
          <p:spPr>
            <a:xfrm>
              <a:off x="3654226" y="3933249"/>
              <a:ext cx="1965566" cy="1278547"/>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100">
                <a:solidFill>
                  <a:prstClr val="white"/>
                </a:solidFill>
                <a:latin typeface="Calibri"/>
                <a:ea typeface="+mn-ea"/>
                <a:cs typeface="+mn-cs"/>
              </a:endParaRPr>
            </a:p>
          </p:txBody>
        </p:sp>
        <p:grpSp>
          <p:nvGrpSpPr>
            <p:cNvPr id="329" name="Group 328">
              <a:extLst>
                <a:ext uri="{FF2B5EF4-FFF2-40B4-BE49-F238E27FC236}">
                  <a16:creationId xmlns:a16="http://schemas.microsoft.com/office/drawing/2014/main" id="{397F2BD3-8F29-1D46-AB35-10C73F47FB55}"/>
                </a:ext>
              </a:extLst>
            </p:cNvPr>
            <p:cNvGrpSpPr/>
            <p:nvPr/>
          </p:nvGrpSpPr>
          <p:grpSpPr>
            <a:xfrm>
              <a:off x="3733679" y="4084016"/>
              <a:ext cx="1829965" cy="498133"/>
              <a:chOff x="985206" y="5016160"/>
              <a:chExt cx="1509130" cy="271861"/>
            </a:xfrm>
          </p:grpSpPr>
          <p:sp>
            <p:nvSpPr>
              <p:cNvPr id="330" name="Rectangle 329">
                <a:extLst>
                  <a:ext uri="{FF2B5EF4-FFF2-40B4-BE49-F238E27FC236}">
                    <a16:creationId xmlns:a16="http://schemas.microsoft.com/office/drawing/2014/main" id="{7386AB60-4013-8340-8460-905C3A1D4430}"/>
                  </a:ext>
                </a:extLst>
              </p:cNvPr>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100">
                  <a:solidFill>
                    <a:prstClr val="white"/>
                  </a:solidFill>
                  <a:latin typeface="Calibri"/>
                  <a:ea typeface="+mn-ea"/>
                  <a:cs typeface="+mn-cs"/>
                </a:endParaRPr>
              </a:p>
            </p:txBody>
          </p:sp>
          <p:sp>
            <p:nvSpPr>
              <p:cNvPr id="331" name="TextBox 330">
                <a:extLst>
                  <a:ext uri="{FF2B5EF4-FFF2-40B4-BE49-F238E27FC236}">
                    <a16:creationId xmlns:a16="http://schemas.microsoft.com/office/drawing/2014/main" id="{4206B08B-27A9-BC49-A405-BD93FEF199DF}"/>
                  </a:ext>
                </a:extLst>
              </p:cNvPr>
              <p:cNvSpPr txBox="1"/>
              <p:nvPr/>
            </p:nvSpPr>
            <p:spPr>
              <a:xfrm>
                <a:off x="1170162" y="5019266"/>
                <a:ext cx="1068496" cy="268755"/>
              </a:xfrm>
              <a:prstGeom prst="rect">
                <a:avLst/>
              </a:prstGeom>
              <a:noFill/>
            </p:spPr>
            <p:txBody>
              <a:bodyPr wrap="none" rtlCol="0">
                <a:spAutoFit/>
              </a:bodyPr>
              <a:lstStyle/>
              <a:p>
                <a:pPr defTabSz="342900">
                  <a:buClrTx/>
                  <a:defRPr/>
                </a:pPr>
                <a:r>
                  <a:rPr lang="en-US" sz="1800" dirty="0">
                    <a:solidFill>
                      <a:prstClr val="black"/>
                    </a:solidFill>
                    <a:latin typeface="Calibri" panose="020F0502020204030204"/>
                    <a:ea typeface="+mn-ea"/>
                    <a:cs typeface="+mn-cs"/>
                  </a:rPr>
                  <a:t>TCP RDT</a:t>
                </a:r>
              </a:p>
            </p:txBody>
          </p:sp>
        </p:grpSp>
        <p:grpSp>
          <p:nvGrpSpPr>
            <p:cNvPr id="332" name="Group 331">
              <a:extLst>
                <a:ext uri="{FF2B5EF4-FFF2-40B4-BE49-F238E27FC236}">
                  <a16:creationId xmlns:a16="http://schemas.microsoft.com/office/drawing/2014/main" id="{75C66236-1686-6A4E-8701-672D2E5C5D42}"/>
                </a:ext>
              </a:extLst>
            </p:cNvPr>
            <p:cNvGrpSpPr/>
            <p:nvPr/>
          </p:nvGrpSpPr>
          <p:grpSpPr>
            <a:xfrm>
              <a:off x="3672313" y="4598783"/>
              <a:ext cx="1925319" cy="769442"/>
              <a:chOff x="948938" y="5006227"/>
              <a:chExt cx="1587767" cy="419933"/>
            </a:xfrm>
          </p:grpSpPr>
          <p:sp>
            <p:nvSpPr>
              <p:cNvPr id="333" name="Rectangle 332">
                <a:extLst>
                  <a:ext uri="{FF2B5EF4-FFF2-40B4-BE49-F238E27FC236}">
                    <a16:creationId xmlns:a16="http://schemas.microsoft.com/office/drawing/2014/main" id="{3F6B969C-D9C4-494A-8ECC-516C3B70E818}"/>
                  </a:ext>
                </a:extLst>
              </p:cNvPr>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100">
                  <a:solidFill>
                    <a:prstClr val="white"/>
                  </a:solidFill>
                  <a:latin typeface="Calibri"/>
                  <a:ea typeface="+mn-ea"/>
                  <a:cs typeface="+mn-cs"/>
                </a:endParaRPr>
              </a:p>
            </p:txBody>
          </p:sp>
          <p:sp>
            <p:nvSpPr>
              <p:cNvPr id="334" name="TextBox 333">
                <a:extLst>
                  <a:ext uri="{FF2B5EF4-FFF2-40B4-BE49-F238E27FC236}">
                    <a16:creationId xmlns:a16="http://schemas.microsoft.com/office/drawing/2014/main" id="{686D42E1-A462-784D-83B5-AC6D4D4BF2CC}"/>
                  </a:ext>
                </a:extLst>
              </p:cNvPr>
              <p:cNvSpPr txBox="1"/>
              <p:nvPr/>
            </p:nvSpPr>
            <p:spPr>
              <a:xfrm>
                <a:off x="948938" y="5006227"/>
                <a:ext cx="1587767" cy="419933"/>
              </a:xfrm>
              <a:prstGeom prst="rect">
                <a:avLst/>
              </a:prstGeom>
              <a:noFill/>
            </p:spPr>
            <p:txBody>
              <a:bodyPr wrap="square" rtlCol="0">
                <a:spAutoFit/>
              </a:bodyPr>
              <a:lstStyle/>
              <a:p>
                <a:pPr defTabSz="342900">
                  <a:buClrTx/>
                  <a:defRPr/>
                </a:pPr>
                <a:r>
                  <a:rPr lang="en-US" sz="1800" dirty="0">
                    <a:solidFill>
                      <a:prstClr val="black"/>
                    </a:solidFill>
                    <a:latin typeface="Calibri" panose="020F0502020204030204"/>
                    <a:ea typeface="+mn-ea"/>
                    <a:cs typeface="+mn-cs"/>
                  </a:rPr>
                  <a:t>TCP </a:t>
                </a:r>
                <a:r>
                  <a:rPr lang="en-US" sz="1350" dirty="0">
                    <a:solidFill>
                      <a:prstClr val="black"/>
                    </a:solidFill>
                    <a:latin typeface="Calibri" panose="020F0502020204030204"/>
                    <a:ea typeface="+mn-ea"/>
                    <a:cs typeface="+mn-cs"/>
                  </a:rPr>
                  <a:t>Cong. Contr.</a:t>
                </a:r>
                <a:endParaRPr lang="en-US" sz="1200" dirty="0">
                  <a:solidFill>
                    <a:prstClr val="black"/>
                  </a:solidFill>
                  <a:latin typeface="Calibri" panose="020F0502020204030204"/>
                  <a:ea typeface="+mn-ea"/>
                  <a:cs typeface="+mn-cs"/>
                </a:endParaRPr>
              </a:p>
            </p:txBody>
          </p:sp>
        </p:grpSp>
      </p:grpSp>
      <p:sp>
        <p:nvSpPr>
          <p:cNvPr id="335" name="Rectangle 334">
            <a:extLst>
              <a:ext uri="{FF2B5EF4-FFF2-40B4-BE49-F238E27FC236}">
                <a16:creationId xmlns:a16="http://schemas.microsoft.com/office/drawing/2014/main" id="{F5B2DE59-67EE-F44D-85CD-882FD9434387}"/>
              </a:ext>
            </a:extLst>
          </p:cNvPr>
          <p:cNvSpPr/>
          <p:nvPr/>
        </p:nvSpPr>
        <p:spPr>
          <a:xfrm>
            <a:off x="2867113" y="2445931"/>
            <a:ext cx="1372474" cy="336866"/>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100">
              <a:solidFill>
                <a:prstClr val="white"/>
              </a:solidFill>
              <a:latin typeface="Calibri"/>
              <a:ea typeface="+mn-ea"/>
              <a:cs typeface="+mn-cs"/>
            </a:endParaRPr>
          </a:p>
        </p:txBody>
      </p:sp>
      <p:sp>
        <p:nvSpPr>
          <p:cNvPr id="336" name="TextBox 335">
            <a:extLst>
              <a:ext uri="{FF2B5EF4-FFF2-40B4-BE49-F238E27FC236}">
                <a16:creationId xmlns:a16="http://schemas.microsoft.com/office/drawing/2014/main" id="{C0AE0BBE-F280-254C-B457-CB9FD30F30DA}"/>
              </a:ext>
            </a:extLst>
          </p:cNvPr>
          <p:cNvSpPr txBox="1"/>
          <p:nvPr/>
        </p:nvSpPr>
        <p:spPr>
          <a:xfrm>
            <a:off x="2961620" y="2432280"/>
            <a:ext cx="1226618" cy="369332"/>
          </a:xfrm>
          <a:prstGeom prst="rect">
            <a:avLst/>
          </a:prstGeom>
          <a:noFill/>
        </p:spPr>
        <p:txBody>
          <a:bodyPr wrap="none" rtlCol="0">
            <a:spAutoFit/>
          </a:bodyPr>
          <a:lstStyle/>
          <a:p>
            <a:pPr defTabSz="342900">
              <a:buClrTx/>
              <a:defRPr/>
            </a:pPr>
            <a:r>
              <a:rPr lang="en-US" sz="1800" dirty="0">
                <a:solidFill>
                  <a:prstClr val="black"/>
                </a:solidFill>
                <a:latin typeface="Calibri" panose="020F0502020204030204"/>
                <a:ea typeface="+mn-ea"/>
                <a:cs typeface="+mn-cs"/>
              </a:rPr>
              <a:t>TLS </a:t>
            </a:r>
            <a:r>
              <a:rPr lang="en-US" sz="1200" dirty="0">
                <a:solidFill>
                  <a:prstClr val="black"/>
                </a:solidFill>
                <a:latin typeface="Calibri" panose="020F0502020204030204"/>
                <a:ea typeface="+mn-ea"/>
                <a:cs typeface="+mn-cs"/>
              </a:rPr>
              <a:t>encryption</a:t>
            </a:r>
            <a:endParaRPr lang="en-US" sz="1800" dirty="0">
              <a:solidFill>
                <a:prstClr val="black"/>
              </a:solidFill>
              <a:latin typeface="Calibri" panose="020F0502020204030204"/>
              <a:ea typeface="+mn-ea"/>
              <a:cs typeface="+mn-cs"/>
            </a:endParaRPr>
          </a:p>
        </p:txBody>
      </p:sp>
      <p:sp>
        <p:nvSpPr>
          <p:cNvPr id="13" name="Freeform 12">
            <a:extLst>
              <a:ext uri="{FF2B5EF4-FFF2-40B4-BE49-F238E27FC236}">
                <a16:creationId xmlns:a16="http://schemas.microsoft.com/office/drawing/2014/main" id="{8412A817-8AC0-F04B-93B0-EB9246C835BD}"/>
              </a:ext>
            </a:extLst>
          </p:cNvPr>
          <p:cNvSpPr/>
          <p:nvPr/>
        </p:nvSpPr>
        <p:spPr>
          <a:xfrm>
            <a:off x="1731486" y="1990971"/>
            <a:ext cx="1283110" cy="2118238"/>
          </a:xfrm>
          <a:custGeom>
            <a:avLst/>
            <a:gdLst>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 name="connsiteX6" fmla="*/ 1600200 w 1710813"/>
              <a:gd name="connsiteY6" fmla="*/ 0 h 2824317"/>
              <a:gd name="connsiteX7" fmla="*/ 1482213 w 1710813"/>
              <a:gd name="connsiteY7" fmla="*/ 29497 h 2824317"/>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 name="connsiteX6" fmla="*/ 1600200 w 1710813"/>
              <a:gd name="connsiteY6" fmla="*/ 0 h 2824317"/>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0813" h="2824317">
                <a:moveTo>
                  <a:pt x="0" y="376084"/>
                </a:moveTo>
                <a:lnTo>
                  <a:pt x="0" y="2824317"/>
                </a:lnTo>
                <a:lnTo>
                  <a:pt x="95865" y="2824317"/>
                </a:lnTo>
                <a:lnTo>
                  <a:pt x="1710813" y="2824317"/>
                </a:lnTo>
                <a:lnTo>
                  <a:pt x="1710813" y="2676833"/>
                </a:lnTo>
                <a:lnTo>
                  <a:pt x="1710813" y="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4" name="Freeform 13">
            <a:extLst>
              <a:ext uri="{FF2B5EF4-FFF2-40B4-BE49-F238E27FC236}">
                <a16:creationId xmlns:a16="http://schemas.microsoft.com/office/drawing/2014/main" id="{245B157C-7205-F646-8AAF-DBD20FCCBC4C}"/>
              </a:ext>
            </a:extLst>
          </p:cNvPr>
          <p:cNvSpPr/>
          <p:nvPr/>
        </p:nvSpPr>
        <p:spPr>
          <a:xfrm>
            <a:off x="1460714" y="1808143"/>
            <a:ext cx="1747116" cy="2357024"/>
          </a:xfrm>
          <a:custGeom>
            <a:avLst/>
            <a:gdLst>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5" fmla="*/ 2263877 w 2455606"/>
              <a:gd name="connsiteY5" fmla="*/ 0 h 3008671"/>
              <a:gd name="connsiteX6" fmla="*/ 2263877 w 2455606"/>
              <a:gd name="connsiteY6" fmla="*/ 0 h 3008671"/>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5" fmla="*/ 2263877 w 2455606"/>
              <a:gd name="connsiteY5" fmla="*/ 0 h 3008671"/>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0" fmla="*/ 0 w 2455606"/>
              <a:gd name="connsiteY0" fmla="*/ 0 h 2831690"/>
              <a:gd name="connsiteX1" fmla="*/ 0 w 2455606"/>
              <a:gd name="connsiteY1" fmla="*/ 2831690 h 2831690"/>
              <a:gd name="connsiteX2" fmla="*/ 88490 w 2455606"/>
              <a:gd name="connsiteY2" fmla="*/ 2831690 h 2831690"/>
              <a:gd name="connsiteX3" fmla="*/ 2455606 w 2455606"/>
              <a:gd name="connsiteY3" fmla="*/ 2831690 h 2831690"/>
              <a:gd name="connsiteX4" fmla="*/ 2455606 w 2455606"/>
              <a:gd name="connsiteY4" fmla="*/ 1755057 h 2831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606" h="2831690">
                <a:moveTo>
                  <a:pt x="0" y="0"/>
                </a:moveTo>
                <a:lnTo>
                  <a:pt x="0" y="2831690"/>
                </a:lnTo>
                <a:lnTo>
                  <a:pt x="88490" y="2831690"/>
                </a:lnTo>
                <a:lnTo>
                  <a:pt x="2455606" y="2831690"/>
                </a:lnTo>
                <a:lnTo>
                  <a:pt x="2455606" y="1755057"/>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 name="Freeform 14">
            <a:extLst>
              <a:ext uri="{FF2B5EF4-FFF2-40B4-BE49-F238E27FC236}">
                <a16:creationId xmlns:a16="http://schemas.microsoft.com/office/drawing/2014/main" id="{CB54907B-9C97-AE47-A125-9A587644726D}"/>
              </a:ext>
            </a:extLst>
          </p:cNvPr>
          <p:cNvSpPr/>
          <p:nvPr/>
        </p:nvSpPr>
        <p:spPr>
          <a:xfrm>
            <a:off x="1590097" y="3315105"/>
            <a:ext cx="1713596" cy="818536"/>
          </a:xfrm>
          <a:custGeom>
            <a:avLst/>
            <a:gdLst>
              <a:gd name="connsiteX0" fmla="*/ 2558845 w 2558845"/>
              <a:gd name="connsiteY0" fmla="*/ 0 h 1091381"/>
              <a:gd name="connsiteX1" fmla="*/ 2558845 w 2558845"/>
              <a:gd name="connsiteY1" fmla="*/ 1091381 h 1091381"/>
              <a:gd name="connsiteX2" fmla="*/ 2485103 w 2558845"/>
              <a:gd name="connsiteY2" fmla="*/ 1091381 h 1091381"/>
              <a:gd name="connsiteX3" fmla="*/ 0 w 2558845"/>
              <a:gd name="connsiteY3" fmla="*/ 1091381 h 1091381"/>
              <a:gd name="connsiteX4" fmla="*/ 0 w 2558845"/>
              <a:gd name="connsiteY4" fmla="*/ 582562 h 1091381"/>
              <a:gd name="connsiteX5" fmla="*/ 0 w 2558845"/>
              <a:gd name="connsiteY5" fmla="*/ 14749 h 109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8845" h="1091381">
                <a:moveTo>
                  <a:pt x="2558845" y="0"/>
                </a:moveTo>
                <a:lnTo>
                  <a:pt x="2558845" y="1091381"/>
                </a:lnTo>
                <a:lnTo>
                  <a:pt x="2485103" y="1091381"/>
                </a:lnTo>
                <a:lnTo>
                  <a:pt x="0" y="1091381"/>
                </a:lnTo>
                <a:lnTo>
                  <a:pt x="0" y="582562"/>
                </a:lnTo>
                <a:lnTo>
                  <a:pt x="0" y="14749"/>
                </a:ln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6" name="TextBox 15">
            <a:extLst>
              <a:ext uri="{FF2B5EF4-FFF2-40B4-BE49-F238E27FC236}">
                <a16:creationId xmlns:a16="http://schemas.microsoft.com/office/drawing/2014/main" id="{CA9366A1-45EC-1249-B0C2-FDBAC7838D9A}"/>
              </a:ext>
            </a:extLst>
          </p:cNvPr>
          <p:cNvSpPr txBox="1"/>
          <p:nvPr/>
        </p:nvSpPr>
        <p:spPr>
          <a:xfrm>
            <a:off x="3014086" y="3197007"/>
            <a:ext cx="478831" cy="415498"/>
          </a:xfrm>
          <a:prstGeom prst="rect">
            <a:avLst/>
          </a:prstGeom>
          <a:solidFill>
            <a:schemeClr val="bg1"/>
          </a:solidFill>
        </p:spPr>
        <p:txBody>
          <a:bodyPr wrap="square" rtlCol="0">
            <a:spAutoFit/>
          </a:bodyPr>
          <a:lstStyle/>
          <a:p>
            <a:pPr defTabSz="685800">
              <a:buClrTx/>
              <a:defRPr/>
            </a:pPr>
            <a:r>
              <a:rPr lang="en-US" sz="1050" kern="1200" dirty="0">
                <a:solidFill>
                  <a:srgbClr val="FF0000"/>
                </a:solidFill>
                <a:latin typeface="Calibri" panose="020F0502020204030204"/>
                <a:ea typeface="+mn-ea"/>
                <a:cs typeface="+mn-cs"/>
              </a:rPr>
              <a:t>error!</a:t>
            </a:r>
            <a:endParaRPr lang="en-US" sz="900" kern="1200" dirty="0">
              <a:solidFill>
                <a:srgbClr val="FF0000"/>
              </a:solidFill>
              <a:latin typeface="Calibri" panose="020F0502020204030204"/>
              <a:ea typeface="+mn-ea"/>
              <a:cs typeface="+mn-cs"/>
            </a:endParaRPr>
          </a:p>
        </p:txBody>
      </p:sp>
      <p:sp>
        <p:nvSpPr>
          <p:cNvPr id="17" name="Freeform 16">
            <a:extLst>
              <a:ext uri="{FF2B5EF4-FFF2-40B4-BE49-F238E27FC236}">
                <a16:creationId xmlns:a16="http://schemas.microsoft.com/office/drawing/2014/main" id="{4FF0A73C-FDFB-784B-8FA0-EA173D5E9471}"/>
              </a:ext>
            </a:extLst>
          </p:cNvPr>
          <p:cNvSpPr/>
          <p:nvPr/>
        </p:nvSpPr>
        <p:spPr>
          <a:xfrm>
            <a:off x="1621974" y="1901706"/>
            <a:ext cx="1759041" cy="2267564"/>
          </a:xfrm>
          <a:custGeom>
            <a:avLst/>
            <a:gdLst>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4" fmla="*/ 2470355 w 2573594"/>
              <a:gd name="connsiteY4" fmla="*/ 0 h 3023419"/>
              <a:gd name="connsiteX5" fmla="*/ 2470355 w 2573594"/>
              <a:gd name="connsiteY5" fmla="*/ 0 h 3023419"/>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4" fmla="*/ 2470355 w 2573594"/>
              <a:gd name="connsiteY4" fmla="*/ 0 h 3023419"/>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Lst>
            <a:ahLst/>
            <a:cxnLst>
              <a:cxn ang="0">
                <a:pos x="connsiteX0" y="connsiteY0"/>
              </a:cxn>
              <a:cxn ang="0">
                <a:pos x="connsiteX1" y="connsiteY1"/>
              </a:cxn>
              <a:cxn ang="0">
                <a:pos x="connsiteX2" y="connsiteY2"/>
              </a:cxn>
              <a:cxn ang="0">
                <a:pos x="connsiteX3" y="connsiteY3"/>
              </a:cxn>
            </a:cxnLst>
            <a:rect l="l" t="t" r="r" b="b"/>
            <a:pathLst>
              <a:path w="2573594" h="3023419">
                <a:moveTo>
                  <a:pt x="0" y="1976284"/>
                </a:moveTo>
                <a:lnTo>
                  <a:pt x="0" y="3023419"/>
                </a:lnTo>
                <a:lnTo>
                  <a:pt x="2573594" y="3023419"/>
                </a:lnTo>
                <a:lnTo>
                  <a:pt x="2573594" y="0"/>
                </a:lnTo>
              </a:path>
            </a:pathLst>
          </a:custGeom>
          <a:noFill/>
          <a:ln w="25400">
            <a:solidFill>
              <a:srgbClr val="0000A3"/>
            </a:solidFill>
            <a:headEnd type="none"/>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panose="020F0502020204030204"/>
            </a:endParaRPr>
          </a:p>
        </p:txBody>
      </p:sp>
      <p:sp>
        <p:nvSpPr>
          <p:cNvPr id="18" name="Freeform 17">
            <a:extLst>
              <a:ext uri="{FF2B5EF4-FFF2-40B4-BE49-F238E27FC236}">
                <a16:creationId xmlns:a16="http://schemas.microsoft.com/office/drawing/2014/main" id="{C5C7DDD7-BE3F-B143-A4C4-AF528D4540D7}"/>
              </a:ext>
            </a:extLst>
          </p:cNvPr>
          <p:cNvSpPr/>
          <p:nvPr/>
        </p:nvSpPr>
        <p:spPr>
          <a:xfrm>
            <a:off x="1285875" y="1680210"/>
            <a:ext cx="2391728" cy="2486025"/>
          </a:xfrm>
          <a:custGeom>
            <a:avLst/>
            <a:gdLst>
              <a:gd name="connsiteX0" fmla="*/ 0 w 3188970"/>
              <a:gd name="connsiteY0" fmla="*/ 0 h 3314700"/>
              <a:gd name="connsiteX1" fmla="*/ 0 w 3188970"/>
              <a:gd name="connsiteY1" fmla="*/ 3314700 h 3314700"/>
              <a:gd name="connsiteX2" fmla="*/ 3188970 w 3188970"/>
              <a:gd name="connsiteY2" fmla="*/ 3314700 h 3314700"/>
              <a:gd name="connsiteX3" fmla="*/ 3188970 w 3188970"/>
              <a:gd name="connsiteY3" fmla="*/ 11430 h 3314700"/>
              <a:gd name="connsiteX4" fmla="*/ 3188970 w 3188970"/>
              <a:gd name="connsiteY4" fmla="*/ 1143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8970" h="3314700">
                <a:moveTo>
                  <a:pt x="0" y="0"/>
                </a:moveTo>
                <a:lnTo>
                  <a:pt x="0" y="3314700"/>
                </a:lnTo>
                <a:lnTo>
                  <a:pt x="3188970" y="3314700"/>
                </a:lnTo>
                <a:lnTo>
                  <a:pt x="3188970" y="11430"/>
                </a:lnTo>
                <a:lnTo>
                  <a:pt x="3188970" y="1143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nvGrpSpPr>
          <p:cNvPr id="11" name="Group 10">
            <a:extLst>
              <a:ext uri="{FF2B5EF4-FFF2-40B4-BE49-F238E27FC236}">
                <a16:creationId xmlns:a16="http://schemas.microsoft.com/office/drawing/2014/main" id="{6E76BA7D-D912-094B-A280-BDBC4F9149F0}"/>
              </a:ext>
            </a:extLst>
          </p:cNvPr>
          <p:cNvGrpSpPr/>
          <p:nvPr/>
        </p:nvGrpSpPr>
        <p:grpSpPr>
          <a:xfrm>
            <a:off x="935901" y="1361714"/>
            <a:ext cx="771693" cy="371099"/>
            <a:chOff x="1247868" y="1815620"/>
            <a:chExt cx="1028924" cy="494799"/>
          </a:xfrm>
        </p:grpSpPr>
        <p:sp>
          <p:nvSpPr>
            <p:cNvPr id="206" name="Rectangle 205">
              <a:extLst>
                <a:ext uri="{FF2B5EF4-FFF2-40B4-BE49-F238E27FC236}">
                  <a16:creationId xmlns:a16="http://schemas.microsoft.com/office/drawing/2014/main" id="{A007FA27-9CF4-7743-A2DC-8BD8D1DCB92D}"/>
                </a:ext>
              </a:extLst>
            </p:cNvPr>
            <p:cNvSpPr/>
            <p:nvPr/>
          </p:nvSpPr>
          <p:spPr>
            <a:xfrm>
              <a:off x="1428787" y="1815620"/>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100">
                <a:solidFill>
                  <a:prstClr val="white"/>
                </a:solidFill>
                <a:latin typeface="Calibri"/>
                <a:ea typeface="+mn-ea"/>
                <a:cs typeface="+mn-cs"/>
              </a:endParaRPr>
            </a:p>
          </p:txBody>
        </p:sp>
        <p:sp>
          <p:nvSpPr>
            <p:cNvPr id="207" name="TextBox 206">
              <a:extLst>
                <a:ext uri="{FF2B5EF4-FFF2-40B4-BE49-F238E27FC236}">
                  <a16:creationId xmlns:a16="http://schemas.microsoft.com/office/drawing/2014/main" id="{DCFCC0BC-A346-6D46-A4D1-0C72F2009BF4}"/>
                </a:ext>
              </a:extLst>
            </p:cNvPr>
            <p:cNvSpPr txBox="1"/>
            <p:nvPr/>
          </p:nvSpPr>
          <p:spPr>
            <a:xfrm>
              <a:off x="1247868" y="1838324"/>
              <a:ext cx="1028924" cy="472095"/>
            </a:xfrm>
            <a:prstGeom prst="rect">
              <a:avLst/>
            </a:prstGeom>
            <a:noFill/>
          </p:spPr>
          <p:txBody>
            <a:bodyPr wrap="square" rtlCol="0">
              <a:spAutoFit/>
            </a:bodyPr>
            <a:lstStyle/>
            <a:p>
              <a:pPr algn="ctr" defTabSz="342900">
                <a:lnSpc>
                  <a:spcPct val="80000"/>
                </a:lnSpc>
                <a:buClrTx/>
                <a:defRPr/>
              </a:pPr>
              <a:r>
                <a:rPr lang="en-US" sz="1050" dirty="0">
                  <a:solidFill>
                    <a:prstClr val="black"/>
                  </a:solidFill>
                  <a:latin typeface="Calibri" panose="020F0502020204030204"/>
                  <a:ea typeface="+mn-ea"/>
                  <a:cs typeface="+mn-cs"/>
                </a:rPr>
                <a:t>HTTP </a:t>
              </a:r>
            </a:p>
            <a:p>
              <a:pPr algn="ctr" defTabSz="342900">
                <a:lnSpc>
                  <a:spcPct val="80000"/>
                </a:lnSpc>
                <a:buClrTx/>
                <a:defRPr/>
              </a:pPr>
              <a:r>
                <a:rPr lang="en-US" sz="1050" dirty="0">
                  <a:solidFill>
                    <a:prstClr val="black"/>
                  </a:solidFill>
                  <a:latin typeface="Calibri" panose="020F0502020204030204"/>
                  <a:ea typeface="+mn-ea"/>
                  <a:cs typeface="+mn-cs"/>
                </a:rPr>
                <a:t>GET </a:t>
              </a:r>
            </a:p>
          </p:txBody>
        </p:sp>
      </p:grpSp>
      <p:grpSp>
        <p:nvGrpSpPr>
          <p:cNvPr id="10" name="Group 9">
            <a:extLst>
              <a:ext uri="{FF2B5EF4-FFF2-40B4-BE49-F238E27FC236}">
                <a16:creationId xmlns:a16="http://schemas.microsoft.com/office/drawing/2014/main" id="{B1B4F9FC-DCD7-4D4F-8B15-6589ACCBB428}"/>
              </a:ext>
            </a:extLst>
          </p:cNvPr>
          <p:cNvGrpSpPr/>
          <p:nvPr/>
        </p:nvGrpSpPr>
        <p:grpSpPr>
          <a:xfrm>
            <a:off x="1132861" y="1656715"/>
            <a:ext cx="771693" cy="371099"/>
            <a:chOff x="1549462" y="2216434"/>
            <a:chExt cx="1028924" cy="494799"/>
          </a:xfrm>
        </p:grpSpPr>
        <p:sp>
          <p:nvSpPr>
            <p:cNvPr id="210" name="Rectangle 209">
              <a:extLst>
                <a:ext uri="{FF2B5EF4-FFF2-40B4-BE49-F238E27FC236}">
                  <a16:creationId xmlns:a16="http://schemas.microsoft.com/office/drawing/2014/main" id="{329C110D-8068-9C41-8799-25E9F5DFC0F3}"/>
                </a:ext>
              </a:extLst>
            </p:cNvPr>
            <p:cNvSpPr/>
            <p:nvPr/>
          </p:nvSpPr>
          <p:spPr>
            <a:xfrm>
              <a:off x="1709684" y="2216434"/>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100">
                <a:solidFill>
                  <a:prstClr val="white"/>
                </a:solidFill>
                <a:latin typeface="Calibri"/>
                <a:ea typeface="+mn-ea"/>
                <a:cs typeface="+mn-cs"/>
              </a:endParaRPr>
            </a:p>
          </p:txBody>
        </p:sp>
        <p:sp>
          <p:nvSpPr>
            <p:cNvPr id="211" name="TextBox 210">
              <a:extLst>
                <a:ext uri="{FF2B5EF4-FFF2-40B4-BE49-F238E27FC236}">
                  <a16:creationId xmlns:a16="http://schemas.microsoft.com/office/drawing/2014/main" id="{6EA9AB61-0444-624B-B17B-4BA90A2554D5}"/>
                </a:ext>
              </a:extLst>
            </p:cNvPr>
            <p:cNvSpPr txBox="1"/>
            <p:nvPr/>
          </p:nvSpPr>
          <p:spPr>
            <a:xfrm>
              <a:off x="1549462" y="2239138"/>
              <a:ext cx="1028924" cy="472095"/>
            </a:xfrm>
            <a:prstGeom prst="rect">
              <a:avLst/>
            </a:prstGeom>
            <a:noFill/>
          </p:spPr>
          <p:txBody>
            <a:bodyPr wrap="square" rtlCol="0">
              <a:spAutoFit/>
            </a:bodyPr>
            <a:lstStyle/>
            <a:p>
              <a:pPr algn="ctr" defTabSz="342900">
                <a:lnSpc>
                  <a:spcPct val="80000"/>
                </a:lnSpc>
                <a:buClrTx/>
                <a:defRPr/>
              </a:pPr>
              <a:r>
                <a:rPr lang="en-US" sz="1050" dirty="0">
                  <a:solidFill>
                    <a:prstClr val="black"/>
                  </a:solidFill>
                  <a:latin typeface="Calibri" panose="020F0502020204030204"/>
                  <a:ea typeface="+mn-ea"/>
                  <a:cs typeface="+mn-cs"/>
                </a:rPr>
                <a:t>HTTP </a:t>
              </a:r>
            </a:p>
            <a:p>
              <a:pPr algn="ctr" defTabSz="342900">
                <a:lnSpc>
                  <a:spcPct val="80000"/>
                </a:lnSpc>
                <a:buClrTx/>
                <a:defRPr/>
              </a:pPr>
              <a:r>
                <a:rPr lang="en-US" sz="1050" dirty="0">
                  <a:solidFill>
                    <a:prstClr val="black"/>
                  </a:solidFill>
                  <a:latin typeface="Calibri" panose="020F0502020204030204"/>
                  <a:ea typeface="+mn-ea"/>
                  <a:cs typeface="+mn-cs"/>
                </a:rPr>
                <a:t>GET </a:t>
              </a:r>
            </a:p>
          </p:txBody>
        </p:sp>
      </p:grpSp>
      <p:grpSp>
        <p:nvGrpSpPr>
          <p:cNvPr id="337" name="Group 321">
            <a:extLst>
              <a:ext uri="{FF2B5EF4-FFF2-40B4-BE49-F238E27FC236}">
                <a16:creationId xmlns:a16="http://schemas.microsoft.com/office/drawing/2014/main" id="{CE43EBA3-78B5-3F40-8C70-2C81174FED92}"/>
              </a:ext>
            </a:extLst>
          </p:cNvPr>
          <p:cNvGrpSpPr>
            <a:grpSpLocks/>
          </p:cNvGrpSpPr>
          <p:nvPr/>
        </p:nvGrpSpPr>
        <p:grpSpPr bwMode="auto">
          <a:xfrm>
            <a:off x="4039651" y="1020417"/>
            <a:ext cx="232721" cy="471643"/>
            <a:chOff x="4140" y="429"/>
            <a:chExt cx="1425" cy="2396"/>
          </a:xfrm>
        </p:grpSpPr>
        <p:sp>
          <p:nvSpPr>
            <p:cNvPr id="338" name="Freeform 322">
              <a:extLst>
                <a:ext uri="{FF2B5EF4-FFF2-40B4-BE49-F238E27FC236}">
                  <a16:creationId xmlns:a16="http://schemas.microsoft.com/office/drawing/2014/main" id="{368EA2FA-44C8-834E-854B-7B514A744AD2}"/>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39" name="Rectangle 323">
              <a:extLst>
                <a:ext uri="{FF2B5EF4-FFF2-40B4-BE49-F238E27FC236}">
                  <a16:creationId xmlns:a16="http://schemas.microsoft.com/office/drawing/2014/main" id="{70E7981D-F5CF-0F4F-95BC-59CAE7F3785B}"/>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40" name="Freeform 324">
              <a:extLst>
                <a:ext uri="{FF2B5EF4-FFF2-40B4-BE49-F238E27FC236}">
                  <a16:creationId xmlns:a16="http://schemas.microsoft.com/office/drawing/2014/main" id="{D34DC0AC-CA88-1949-9FF3-5446E9BDC0B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41" name="Freeform 325">
              <a:extLst>
                <a:ext uri="{FF2B5EF4-FFF2-40B4-BE49-F238E27FC236}">
                  <a16:creationId xmlns:a16="http://schemas.microsoft.com/office/drawing/2014/main" id="{1C01594E-61F9-E249-9FA4-5D3422C2FD32}"/>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42" name="Rectangle 326">
              <a:extLst>
                <a:ext uri="{FF2B5EF4-FFF2-40B4-BE49-F238E27FC236}">
                  <a16:creationId xmlns:a16="http://schemas.microsoft.com/office/drawing/2014/main" id="{D77E1E19-E42D-9746-8590-DDBDBCF2ED1D}"/>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43" name="Group 327">
              <a:extLst>
                <a:ext uri="{FF2B5EF4-FFF2-40B4-BE49-F238E27FC236}">
                  <a16:creationId xmlns:a16="http://schemas.microsoft.com/office/drawing/2014/main" id="{D43FBF8D-840F-7746-9599-7361C09F7B3C}"/>
                </a:ext>
              </a:extLst>
            </p:cNvPr>
            <p:cNvGrpSpPr>
              <a:grpSpLocks/>
            </p:cNvGrpSpPr>
            <p:nvPr/>
          </p:nvGrpSpPr>
          <p:grpSpPr bwMode="auto">
            <a:xfrm>
              <a:off x="4749" y="668"/>
              <a:ext cx="581" cy="145"/>
              <a:chOff x="614" y="2568"/>
              <a:chExt cx="725" cy="139"/>
            </a:xfrm>
          </p:grpSpPr>
          <p:sp>
            <p:nvSpPr>
              <p:cNvPr id="368" name="AutoShape 328">
                <a:extLst>
                  <a:ext uri="{FF2B5EF4-FFF2-40B4-BE49-F238E27FC236}">
                    <a16:creationId xmlns:a16="http://schemas.microsoft.com/office/drawing/2014/main" id="{F4FD27B7-CFFA-9E41-9435-D5C0C9F83E61}"/>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69" name="AutoShape 329">
                <a:extLst>
                  <a:ext uri="{FF2B5EF4-FFF2-40B4-BE49-F238E27FC236}">
                    <a16:creationId xmlns:a16="http://schemas.microsoft.com/office/drawing/2014/main" id="{7507A3CD-B7D7-4949-A9FB-24247DC4C4CC}"/>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44" name="Rectangle 330">
              <a:extLst>
                <a:ext uri="{FF2B5EF4-FFF2-40B4-BE49-F238E27FC236}">
                  <a16:creationId xmlns:a16="http://schemas.microsoft.com/office/drawing/2014/main" id="{45BD24A7-490E-6D4A-97DE-1EB910C1EAAE}"/>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45" name="Group 331">
              <a:extLst>
                <a:ext uri="{FF2B5EF4-FFF2-40B4-BE49-F238E27FC236}">
                  <a16:creationId xmlns:a16="http://schemas.microsoft.com/office/drawing/2014/main" id="{D9050BE1-1376-E14C-8B43-5415B53EC19A}"/>
                </a:ext>
              </a:extLst>
            </p:cNvPr>
            <p:cNvGrpSpPr>
              <a:grpSpLocks/>
            </p:cNvGrpSpPr>
            <p:nvPr/>
          </p:nvGrpSpPr>
          <p:grpSpPr bwMode="auto">
            <a:xfrm>
              <a:off x="4747" y="994"/>
              <a:ext cx="581" cy="134"/>
              <a:chOff x="614" y="2568"/>
              <a:chExt cx="725" cy="139"/>
            </a:xfrm>
          </p:grpSpPr>
          <p:sp>
            <p:nvSpPr>
              <p:cNvPr id="366" name="AutoShape 332">
                <a:extLst>
                  <a:ext uri="{FF2B5EF4-FFF2-40B4-BE49-F238E27FC236}">
                    <a16:creationId xmlns:a16="http://schemas.microsoft.com/office/drawing/2014/main" id="{C382B0F1-7E6E-C347-98FD-D6E0E226F061}"/>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67" name="AutoShape 333">
                <a:extLst>
                  <a:ext uri="{FF2B5EF4-FFF2-40B4-BE49-F238E27FC236}">
                    <a16:creationId xmlns:a16="http://schemas.microsoft.com/office/drawing/2014/main" id="{B9D5D5BE-21B4-5E46-BCB8-3E6E15B819D3}"/>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46" name="Rectangle 334">
              <a:extLst>
                <a:ext uri="{FF2B5EF4-FFF2-40B4-BE49-F238E27FC236}">
                  <a16:creationId xmlns:a16="http://schemas.microsoft.com/office/drawing/2014/main" id="{85A27DE8-FCB1-FE4C-830E-B9A18684191D}"/>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47" name="Rectangle 335">
              <a:extLst>
                <a:ext uri="{FF2B5EF4-FFF2-40B4-BE49-F238E27FC236}">
                  <a16:creationId xmlns:a16="http://schemas.microsoft.com/office/drawing/2014/main" id="{2D81F5BF-5571-F841-A230-C4FABFAA7187}"/>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48" name="Group 336">
              <a:extLst>
                <a:ext uri="{FF2B5EF4-FFF2-40B4-BE49-F238E27FC236}">
                  <a16:creationId xmlns:a16="http://schemas.microsoft.com/office/drawing/2014/main" id="{40511408-3E7E-064B-A2B4-4DC41FFBF212}"/>
                </a:ext>
              </a:extLst>
            </p:cNvPr>
            <p:cNvGrpSpPr>
              <a:grpSpLocks/>
            </p:cNvGrpSpPr>
            <p:nvPr/>
          </p:nvGrpSpPr>
          <p:grpSpPr bwMode="auto">
            <a:xfrm>
              <a:off x="4735" y="1627"/>
              <a:ext cx="582" cy="151"/>
              <a:chOff x="614" y="2568"/>
              <a:chExt cx="725" cy="139"/>
            </a:xfrm>
          </p:grpSpPr>
          <p:sp>
            <p:nvSpPr>
              <p:cNvPr id="364" name="AutoShape 337">
                <a:extLst>
                  <a:ext uri="{FF2B5EF4-FFF2-40B4-BE49-F238E27FC236}">
                    <a16:creationId xmlns:a16="http://schemas.microsoft.com/office/drawing/2014/main" id="{CB6BB265-1398-B84D-B055-F2380188C3D6}"/>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65" name="AutoShape 338">
                <a:extLst>
                  <a:ext uri="{FF2B5EF4-FFF2-40B4-BE49-F238E27FC236}">
                    <a16:creationId xmlns:a16="http://schemas.microsoft.com/office/drawing/2014/main" id="{284EDDE1-D475-0D45-B8E1-D22F3BB5F954}"/>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49" name="Freeform 339">
              <a:extLst>
                <a:ext uri="{FF2B5EF4-FFF2-40B4-BE49-F238E27FC236}">
                  <a16:creationId xmlns:a16="http://schemas.microsoft.com/office/drawing/2014/main" id="{2EC30120-F28B-6C44-BA86-015592330E1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350" name="Group 340">
              <a:extLst>
                <a:ext uri="{FF2B5EF4-FFF2-40B4-BE49-F238E27FC236}">
                  <a16:creationId xmlns:a16="http://schemas.microsoft.com/office/drawing/2014/main" id="{1D12166E-59AE-AF4F-AC68-D94AFF4969FD}"/>
                </a:ext>
              </a:extLst>
            </p:cNvPr>
            <p:cNvGrpSpPr>
              <a:grpSpLocks/>
            </p:cNvGrpSpPr>
            <p:nvPr/>
          </p:nvGrpSpPr>
          <p:grpSpPr bwMode="auto">
            <a:xfrm>
              <a:off x="4739" y="1327"/>
              <a:ext cx="582" cy="139"/>
              <a:chOff x="614" y="2568"/>
              <a:chExt cx="725" cy="139"/>
            </a:xfrm>
          </p:grpSpPr>
          <p:sp>
            <p:nvSpPr>
              <p:cNvPr id="362" name="AutoShape 341">
                <a:extLst>
                  <a:ext uri="{FF2B5EF4-FFF2-40B4-BE49-F238E27FC236}">
                    <a16:creationId xmlns:a16="http://schemas.microsoft.com/office/drawing/2014/main" id="{CEC2F114-3899-AC46-B9CD-3E7FEF7D59B0}"/>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63" name="AutoShape 342">
                <a:extLst>
                  <a:ext uri="{FF2B5EF4-FFF2-40B4-BE49-F238E27FC236}">
                    <a16:creationId xmlns:a16="http://schemas.microsoft.com/office/drawing/2014/main" id="{8B8898E2-D667-6D4F-819E-C8360C5DC31C}"/>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51" name="Rectangle 343">
              <a:extLst>
                <a:ext uri="{FF2B5EF4-FFF2-40B4-BE49-F238E27FC236}">
                  <a16:creationId xmlns:a16="http://schemas.microsoft.com/office/drawing/2014/main" id="{9997B225-39F6-714E-BB10-2E332CC3F6B7}"/>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52" name="Freeform 344">
              <a:extLst>
                <a:ext uri="{FF2B5EF4-FFF2-40B4-BE49-F238E27FC236}">
                  <a16:creationId xmlns:a16="http://schemas.microsoft.com/office/drawing/2014/main" id="{F23D691F-1D74-454D-92FD-1D49AEF2140E}"/>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53" name="Freeform 345">
              <a:extLst>
                <a:ext uri="{FF2B5EF4-FFF2-40B4-BE49-F238E27FC236}">
                  <a16:creationId xmlns:a16="http://schemas.microsoft.com/office/drawing/2014/main" id="{7EC049DC-B651-8A4D-B4AF-D4AE4513752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54" name="Oval 346">
              <a:extLst>
                <a:ext uri="{FF2B5EF4-FFF2-40B4-BE49-F238E27FC236}">
                  <a16:creationId xmlns:a16="http://schemas.microsoft.com/office/drawing/2014/main" id="{28E19479-A7E7-F541-BCED-CA07DE9869A7}"/>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55" name="Freeform 347">
              <a:extLst>
                <a:ext uri="{FF2B5EF4-FFF2-40B4-BE49-F238E27FC236}">
                  <a16:creationId xmlns:a16="http://schemas.microsoft.com/office/drawing/2014/main" id="{8F392652-1C5F-C245-B8EC-1CC561431FCD}"/>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56" name="AutoShape 348">
              <a:extLst>
                <a:ext uri="{FF2B5EF4-FFF2-40B4-BE49-F238E27FC236}">
                  <a16:creationId xmlns:a16="http://schemas.microsoft.com/office/drawing/2014/main" id="{927CAF21-8E01-8A41-AFE5-3F05534A6DF7}"/>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57" name="AutoShape 349">
              <a:extLst>
                <a:ext uri="{FF2B5EF4-FFF2-40B4-BE49-F238E27FC236}">
                  <a16:creationId xmlns:a16="http://schemas.microsoft.com/office/drawing/2014/main" id="{1C72370F-4E8C-6E41-8FF7-F583D507379B}"/>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58" name="Oval 350">
              <a:extLst>
                <a:ext uri="{FF2B5EF4-FFF2-40B4-BE49-F238E27FC236}">
                  <a16:creationId xmlns:a16="http://schemas.microsoft.com/office/drawing/2014/main" id="{7CAE6DBB-B7F5-6349-9D67-2B820D4A6E49}"/>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59" name="Oval 351">
              <a:extLst>
                <a:ext uri="{FF2B5EF4-FFF2-40B4-BE49-F238E27FC236}">
                  <a16:creationId xmlns:a16="http://schemas.microsoft.com/office/drawing/2014/main" id="{94DCCCED-456C-814C-8079-310090B0F6A7}"/>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360" name="Oval 352">
              <a:extLst>
                <a:ext uri="{FF2B5EF4-FFF2-40B4-BE49-F238E27FC236}">
                  <a16:creationId xmlns:a16="http://schemas.microsoft.com/office/drawing/2014/main" id="{5BEE1EAA-ED04-3045-954F-747BFBBA5477}"/>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61" name="Rectangle 353">
              <a:extLst>
                <a:ext uri="{FF2B5EF4-FFF2-40B4-BE49-F238E27FC236}">
                  <a16:creationId xmlns:a16="http://schemas.microsoft.com/office/drawing/2014/main" id="{F2E64557-BE36-674A-9568-E85284DF3A90}"/>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370" name="Group 354">
            <a:extLst>
              <a:ext uri="{FF2B5EF4-FFF2-40B4-BE49-F238E27FC236}">
                <a16:creationId xmlns:a16="http://schemas.microsoft.com/office/drawing/2014/main" id="{02971CF7-0CB6-6841-96B9-CD3895F572BF}"/>
              </a:ext>
            </a:extLst>
          </p:cNvPr>
          <p:cNvGrpSpPr>
            <a:grpSpLocks/>
          </p:cNvGrpSpPr>
          <p:nvPr/>
        </p:nvGrpSpPr>
        <p:grpSpPr bwMode="auto">
          <a:xfrm>
            <a:off x="580081" y="1063820"/>
            <a:ext cx="394097" cy="326231"/>
            <a:chOff x="-44" y="1473"/>
            <a:chExt cx="981" cy="1105"/>
          </a:xfrm>
        </p:grpSpPr>
        <p:pic>
          <p:nvPicPr>
            <p:cNvPr id="371" name="Picture 355" descr="desktop_computer_stylized_medium">
              <a:extLst>
                <a:ext uri="{FF2B5EF4-FFF2-40B4-BE49-F238E27FC236}">
                  <a16:creationId xmlns:a16="http://schemas.microsoft.com/office/drawing/2014/main" id="{58DF8070-F2DF-F84A-8469-DEE030BD8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 name="Freeform 356">
              <a:extLst>
                <a:ext uri="{FF2B5EF4-FFF2-40B4-BE49-F238E27FC236}">
                  <a16:creationId xmlns:a16="http://schemas.microsoft.com/office/drawing/2014/main" id="{E3865153-A00D-E343-AFF8-4652E9FFF1E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B73A81A7-03AE-D442-A671-DC35FE97563A}"/>
              </a:ext>
            </a:extLst>
          </p:cNvPr>
          <p:cNvGrpSpPr/>
          <p:nvPr/>
        </p:nvGrpSpPr>
        <p:grpSpPr>
          <a:xfrm>
            <a:off x="1372778" y="1962940"/>
            <a:ext cx="771693" cy="370664"/>
            <a:chOff x="1830370" y="2617249"/>
            <a:chExt cx="1028924" cy="494218"/>
          </a:xfrm>
        </p:grpSpPr>
        <p:sp>
          <p:nvSpPr>
            <p:cNvPr id="214" name="Rectangle 213">
              <a:extLst>
                <a:ext uri="{FF2B5EF4-FFF2-40B4-BE49-F238E27FC236}">
                  <a16:creationId xmlns:a16="http://schemas.microsoft.com/office/drawing/2014/main" id="{51102884-47F2-514E-81B8-C6505D1701C5}"/>
                </a:ext>
              </a:extLst>
            </p:cNvPr>
            <p:cNvSpPr/>
            <p:nvPr/>
          </p:nvSpPr>
          <p:spPr>
            <a:xfrm>
              <a:off x="1990582" y="2617249"/>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100">
                <a:solidFill>
                  <a:prstClr val="white"/>
                </a:solidFill>
                <a:latin typeface="Calibri"/>
                <a:ea typeface="+mn-ea"/>
                <a:cs typeface="+mn-cs"/>
              </a:endParaRPr>
            </a:p>
          </p:txBody>
        </p:sp>
        <p:sp>
          <p:nvSpPr>
            <p:cNvPr id="215" name="TextBox 214">
              <a:extLst>
                <a:ext uri="{FF2B5EF4-FFF2-40B4-BE49-F238E27FC236}">
                  <a16:creationId xmlns:a16="http://schemas.microsoft.com/office/drawing/2014/main" id="{78E8A36E-C98B-EC43-99F7-B8138B25C779}"/>
                </a:ext>
              </a:extLst>
            </p:cNvPr>
            <p:cNvSpPr txBox="1"/>
            <p:nvPr/>
          </p:nvSpPr>
          <p:spPr>
            <a:xfrm>
              <a:off x="1830370" y="2639372"/>
              <a:ext cx="1028924" cy="472095"/>
            </a:xfrm>
            <a:prstGeom prst="rect">
              <a:avLst/>
            </a:prstGeom>
            <a:noFill/>
          </p:spPr>
          <p:txBody>
            <a:bodyPr wrap="square" rtlCol="0">
              <a:spAutoFit/>
            </a:bodyPr>
            <a:lstStyle/>
            <a:p>
              <a:pPr algn="ctr" defTabSz="342900">
                <a:lnSpc>
                  <a:spcPct val="80000"/>
                </a:lnSpc>
                <a:buClrTx/>
                <a:defRPr/>
              </a:pPr>
              <a:r>
                <a:rPr lang="en-US" sz="1050" dirty="0">
                  <a:solidFill>
                    <a:prstClr val="black"/>
                  </a:solidFill>
                  <a:latin typeface="Calibri" panose="020F0502020204030204"/>
                  <a:ea typeface="+mn-ea"/>
                  <a:cs typeface="+mn-cs"/>
                </a:rPr>
                <a:t>HTTP </a:t>
              </a:r>
            </a:p>
            <a:p>
              <a:pPr algn="ctr" defTabSz="342900">
                <a:lnSpc>
                  <a:spcPct val="80000"/>
                </a:lnSpc>
                <a:buClrTx/>
                <a:defRPr/>
              </a:pPr>
              <a:r>
                <a:rPr lang="en-US" sz="1050" dirty="0">
                  <a:solidFill>
                    <a:prstClr val="black"/>
                  </a:solidFill>
                  <a:latin typeface="Calibri" panose="020F0502020204030204"/>
                  <a:ea typeface="+mn-ea"/>
                  <a:cs typeface="+mn-cs"/>
                </a:rPr>
                <a:t>GET </a:t>
              </a:r>
            </a:p>
          </p:txBody>
        </p:sp>
      </p:grpSp>
      <p:grpSp>
        <p:nvGrpSpPr>
          <p:cNvPr id="218" name="Group 217">
            <a:extLst>
              <a:ext uri="{FF2B5EF4-FFF2-40B4-BE49-F238E27FC236}">
                <a16:creationId xmlns:a16="http://schemas.microsoft.com/office/drawing/2014/main" id="{24920F69-7924-354E-BEAC-09060A44F38B}"/>
              </a:ext>
            </a:extLst>
          </p:cNvPr>
          <p:cNvGrpSpPr/>
          <p:nvPr/>
        </p:nvGrpSpPr>
        <p:grpSpPr>
          <a:xfrm>
            <a:off x="4856581" y="1146294"/>
            <a:ext cx="3880376" cy="2850913"/>
            <a:chOff x="6493941" y="1557642"/>
            <a:chExt cx="5173835" cy="3801217"/>
          </a:xfrm>
        </p:grpSpPr>
        <p:sp>
          <p:nvSpPr>
            <p:cNvPr id="219" name="Rectangle 218">
              <a:extLst>
                <a:ext uri="{FF2B5EF4-FFF2-40B4-BE49-F238E27FC236}">
                  <a16:creationId xmlns:a16="http://schemas.microsoft.com/office/drawing/2014/main" id="{F09B789F-6176-5B46-9E76-E4B1DC511275}"/>
                </a:ext>
              </a:extLst>
            </p:cNvPr>
            <p:cNvSpPr/>
            <p:nvPr/>
          </p:nvSpPr>
          <p:spPr>
            <a:xfrm>
              <a:off x="6573113" y="1557642"/>
              <a:ext cx="2247142" cy="2726404"/>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700">
                <a:solidFill>
                  <a:prstClr val="white"/>
                </a:solidFill>
                <a:latin typeface="Calibri"/>
                <a:ea typeface="+mn-ea"/>
                <a:cs typeface="+mn-cs"/>
              </a:endParaRPr>
            </a:p>
          </p:txBody>
        </p:sp>
        <p:sp>
          <p:nvSpPr>
            <p:cNvPr id="220" name="Rectangle 219">
              <a:extLst>
                <a:ext uri="{FF2B5EF4-FFF2-40B4-BE49-F238E27FC236}">
                  <a16:creationId xmlns:a16="http://schemas.microsoft.com/office/drawing/2014/main" id="{3581802C-ADD6-C943-9F25-55344444C714}"/>
                </a:ext>
              </a:extLst>
            </p:cNvPr>
            <p:cNvSpPr/>
            <p:nvPr/>
          </p:nvSpPr>
          <p:spPr>
            <a:xfrm>
              <a:off x="6662258" y="3758046"/>
              <a:ext cx="2070591" cy="409168"/>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700">
                <a:solidFill>
                  <a:prstClr val="white"/>
                </a:solidFill>
                <a:latin typeface="Calibri"/>
                <a:ea typeface="+mn-ea"/>
                <a:cs typeface="+mn-cs"/>
              </a:endParaRPr>
            </a:p>
          </p:txBody>
        </p:sp>
        <p:sp>
          <p:nvSpPr>
            <p:cNvPr id="221" name="TextBox 220">
              <a:extLst>
                <a:ext uri="{FF2B5EF4-FFF2-40B4-BE49-F238E27FC236}">
                  <a16:creationId xmlns:a16="http://schemas.microsoft.com/office/drawing/2014/main" id="{265B346D-644B-5D48-B98B-838D0B13216F}"/>
                </a:ext>
              </a:extLst>
            </p:cNvPr>
            <p:cNvSpPr txBox="1"/>
            <p:nvPr/>
          </p:nvSpPr>
          <p:spPr>
            <a:xfrm>
              <a:off x="6493941" y="3752006"/>
              <a:ext cx="2333805" cy="492443"/>
            </a:xfrm>
            <a:prstGeom prst="rect">
              <a:avLst/>
            </a:prstGeom>
            <a:noFill/>
          </p:spPr>
          <p:txBody>
            <a:bodyPr wrap="square" rtlCol="0">
              <a:spAutoFit/>
            </a:bodyPr>
            <a:lstStyle/>
            <a:p>
              <a:pPr algn="ctr" defTabSz="342900">
                <a:buClrTx/>
                <a:defRPr/>
              </a:pPr>
              <a:r>
                <a:rPr lang="en-US" sz="1800" dirty="0">
                  <a:solidFill>
                    <a:prstClr val="black"/>
                  </a:solidFill>
                  <a:latin typeface="Calibri" panose="020F0502020204030204"/>
                  <a:ea typeface="+mn-ea"/>
                  <a:cs typeface="+mn-cs"/>
                </a:rPr>
                <a:t>QUIC </a:t>
              </a:r>
              <a:r>
                <a:rPr lang="en-US" sz="1500" dirty="0">
                  <a:solidFill>
                    <a:prstClr val="black"/>
                  </a:solidFill>
                  <a:latin typeface="Calibri" panose="020F0502020204030204"/>
                  <a:ea typeface="+mn-ea"/>
                  <a:cs typeface="+mn-cs"/>
                </a:rPr>
                <a:t>C</a:t>
              </a:r>
              <a:r>
                <a:rPr lang="en-US" sz="1500" dirty="0" err="1">
                  <a:solidFill>
                    <a:prstClr val="black"/>
                  </a:solidFill>
                  <a:latin typeface="Calibri" panose="020F0502020204030204"/>
                  <a:ea typeface="+mn-ea"/>
                  <a:cs typeface="+mn-cs"/>
                </a:rPr>
                <a:t>ong</a:t>
              </a:r>
              <a:r>
                <a:rPr lang="en-US" sz="1500" dirty="0">
                  <a:solidFill>
                    <a:prstClr val="black"/>
                  </a:solidFill>
                  <a:latin typeface="Calibri" panose="020F0502020204030204"/>
                  <a:ea typeface="+mn-ea"/>
                  <a:cs typeface="+mn-cs"/>
                </a:rPr>
                <a:t>. Cont.</a:t>
              </a:r>
              <a:endParaRPr lang="en-US" sz="1200" dirty="0">
                <a:solidFill>
                  <a:prstClr val="black"/>
                </a:solidFill>
                <a:latin typeface="Calibri" panose="020F0502020204030204"/>
                <a:ea typeface="+mn-ea"/>
                <a:cs typeface="+mn-cs"/>
              </a:endParaRPr>
            </a:p>
          </p:txBody>
        </p:sp>
        <p:grpSp>
          <p:nvGrpSpPr>
            <p:cNvPr id="222" name="Group 221">
              <a:extLst>
                <a:ext uri="{FF2B5EF4-FFF2-40B4-BE49-F238E27FC236}">
                  <a16:creationId xmlns:a16="http://schemas.microsoft.com/office/drawing/2014/main" id="{12481C95-56B5-814F-99E7-EC8DC1B24912}"/>
                </a:ext>
              </a:extLst>
            </p:cNvPr>
            <p:cNvGrpSpPr/>
            <p:nvPr/>
          </p:nvGrpSpPr>
          <p:grpSpPr>
            <a:xfrm>
              <a:off x="6549807" y="2804026"/>
              <a:ext cx="2178437" cy="999534"/>
              <a:chOff x="3786573" y="4781422"/>
              <a:chExt cx="1308730" cy="464810"/>
            </a:xfrm>
          </p:grpSpPr>
          <p:grpSp>
            <p:nvGrpSpPr>
              <p:cNvPr id="397" name="Group 396">
                <a:extLst>
                  <a:ext uri="{FF2B5EF4-FFF2-40B4-BE49-F238E27FC236}">
                    <a16:creationId xmlns:a16="http://schemas.microsoft.com/office/drawing/2014/main" id="{A1B08E61-89E4-7E48-AE03-358210EB4F99}"/>
                  </a:ext>
                </a:extLst>
              </p:cNvPr>
              <p:cNvGrpSpPr/>
              <p:nvPr/>
            </p:nvGrpSpPr>
            <p:grpSpPr>
              <a:xfrm>
                <a:off x="3786573" y="4781422"/>
                <a:ext cx="535512" cy="211387"/>
                <a:chOff x="3638004" y="4844056"/>
                <a:chExt cx="535512" cy="211387"/>
              </a:xfrm>
            </p:grpSpPr>
            <p:sp>
              <p:nvSpPr>
                <p:cNvPr id="403" name="Rectangle 402">
                  <a:extLst>
                    <a:ext uri="{FF2B5EF4-FFF2-40B4-BE49-F238E27FC236}">
                      <a16:creationId xmlns:a16="http://schemas.microsoft.com/office/drawing/2014/main" id="{B23DA7CF-481E-4944-B33C-8DDD60957A5C}"/>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700">
                    <a:solidFill>
                      <a:prstClr val="white"/>
                    </a:solidFill>
                    <a:latin typeface="Calibri"/>
                    <a:ea typeface="+mn-ea"/>
                    <a:cs typeface="+mn-cs"/>
                  </a:endParaRPr>
                </a:p>
              </p:txBody>
            </p:sp>
            <p:sp>
              <p:nvSpPr>
                <p:cNvPr id="404" name="TextBox 403">
                  <a:extLst>
                    <a:ext uri="{FF2B5EF4-FFF2-40B4-BE49-F238E27FC236}">
                      <a16:creationId xmlns:a16="http://schemas.microsoft.com/office/drawing/2014/main" id="{E2808FFB-0C3C-7D40-8E70-70D6E0695DB5}"/>
                    </a:ext>
                  </a:extLst>
                </p:cNvPr>
                <p:cNvSpPr txBox="1"/>
                <p:nvPr/>
              </p:nvSpPr>
              <p:spPr>
                <a:xfrm>
                  <a:off x="3638004" y="4844056"/>
                  <a:ext cx="535512" cy="211387"/>
                </a:xfrm>
                <a:prstGeom prst="rect">
                  <a:avLst/>
                </a:prstGeom>
                <a:noFill/>
              </p:spPr>
              <p:txBody>
                <a:bodyPr wrap="square" rtlCol="0">
                  <a:spAutoFit/>
                </a:bodyPr>
                <a:lstStyle/>
                <a:p>
                  <a:pPr algn="ctr" defTabSz="342900">
                    <a:lnSpc>
                      <a:spcPct val="70000"/>
                    </a:lnSpc>
                    <a:buClrTx/>
                    <a:defRPr/>
                  </a:pPr>
                  <a:r>
                    <a:rPr lang="en-US" sz="1350" dirty="0">
                      <a:solidFill>
                        <a:prstClr val="black"/>
                      </a:solidFill>
                      <a:latin typeface="Calibri" panose="020F0502020204030204"/>
                      <a:ea typeface="+mn-ea"/>
                      <a:cs typeface="+mn-cs"/>
                    </a:rPr>
                    <a:t>QUIC </a:t>
                  </a:r>
                </a:p>
                <a:p>
                  <a:pPr algn="ctr" defTabSz="342900">
                    <a:lnSpc>
                      <a:spcPct val="70000"/>
                    </a:lnSpc>
                    <a:buClrTx/>
                    <a:defRPr/>
                  </a:pPr>
                  <a:r>
                    <a:rPr lang="en-US" sz="900" dirty="0">
                      <a:solidFill>
                        <a:prstClr val="black"/>
                      </a:solidFill>
                      <a:latin typeface="Calibri" panose="020F0502020204030204"/>
                      <a:ea typeface="+mn-ea"/>
                      <a:cs typeface="+mn-cs"/>
                    </a:rPr>
                    <a:t>encrypt</a:t>
                  </a:r>
                  <a:endParaRPr lang="en-US" sz="1800" dirty="0">
                    <a:solidFill>
                      <a:prstClr val="black"/>
                    </a:solidFill>
                    <a:latin typeface="Calibri" panose="020F0502020204030204"/>
                    <a:ea typeface="+mn-ea"/>
                    <a:cs typeface="+mn-cs"/>
                  </a:endParaRPr>
                </a:p>
              </p:txBody>
            </p:sp>
          </p:grpSp>
          <p:grpSp>
            <p:nvGrpSpPr>
              <p:cNvPr id="398" name="Group 397">
                <a:extLst>
                  <a:ext uri="{FF2B5EF4-FFF2-40B4-BE49-F238E27FC236}">
                    <a16:creationId xmlns:a16="http://schemas.microsoft.com/office/drawing/2014/main" id="{0D370A69-00DF-5D4A-BA99-42A810952634}"/>
                  </a:ext>
                </a:extLst>
              </p:cNvPr>
              <p:cNvGrpSpPr/>
              <p:nvPr/>
            </p:nvGrpSpPr>
            <p:grpSpPr>
              <a:xfrm>
                <a:off x="3837768" y="4996013"/>
                <a:ext cx="1257535" cy="250219"/>
                <a:chOff x="3837768" y="4996013"/>
                <a:chExt cx="1257535" cy="250219"/>
              </a:xfrm>
            </p:grpSpPr>
            <p:sp>
              <p:nvSpPr>
                <p:cNvPr id="399" name="TextBox 398">
                  <a:extLst>
                    <a:ext uri="{FF2B5EF4-FFF2-40B4-BE49-F238E27FC236}">
                      <a16:creationId xmlns:a16="http://schemas.microsoft.com/office/drawing/2014/main" id="{A734BAD2-0E64-6740-8F0C-E8ED4C14FE9E}"/>
                    </a:ext>
                  </a:extLst>
                </p:cNvPr>
                <p:cNvSpPr txBox="1"/>
                <p:nvPr/>
              </p:nvSpPr>
              <p:spPr>
                <a:xfrm>
                  <a:off x="3837768" y="4996392"/>
                  <a:ext cx="439398" cy="243390"/>
                </a:xfrm>
                <a:prstGeom prst="rect">
                  <a:avLst/>
                </a:prstGeom>
                <a:noFill/>
              </p:spPr>
              <p:txBody>
                <a:bodyPr wrap="none" rtlCol="0">
                  <a:spAutoFit/>
                </a:bodyPr>
                <a:lstStyle/>
                <a:p>
                  <a:pPr algn="ctr" defTabSz="342900">
                    <a:lnSpc>
                      <a:spcPct val="70000"/>
                    </a:lnSpc>
                    <a:buClrTx/>
                    <a:defRPr/>
                  </a:pPr>
                  <a:r>
                    <a:rPr lang="en-US" sz="1350" dirty="0">
                      <a:solidFill>
                        <a:prstClr val="black"/>
                      </a:solidFill>
                      <a:latin typeface="Calibri" panose="020F0502020204030204"/>
                      <a:ea typeface="+mn-ea"/>
                      <a:cs typeface="+mn-cs"/>
                    </a:rPr>
                    <a:t>QUIC</a:t>
                  </a:r>
                </a:p>
                <a:p>
                  <a:pPr algn="ctr" defTabSz="342900">
                    <a:lnSpc>
                      <a:spcPct val="70000"/>
                    </a:lnSpc>
                    <a:buClrTx/>
                    <a:defRPr/>
                  </a:pPr>
                  <a:r>
                    <a:rPr lang="en-US" sz="1350" dirty="0">
                      <a:solidFill>
                        <a:prstClr val="black"/>
                      </a:solidFill>
                      <a:latin typeface="Calibri" panose="020F0502020204030204"/>
                      <a:ea typeface="+mn-ea"/>
                      <a:cs typeface="+mn-cs"/>
                    </a:rPr>
                    <a:t> </a:t>
                  </a:r>
                  <a:r>
                    <a:rPr lang="en-US" sz="1050" dirty="0">
                      <a:solidFill>
                        <a:prstClr val="black"/>
                      </a:solidFill>
                      <a:latin typeface="Calibri" panose="020F0502020204030204"/>
                      <a:ea typeface="+mn-ea"/>
                      <a:cs typeface="+mn-cs"/>
                    </a:rPr>
                    <a:t>RDT</a:t>
                  </a:r>
                  <a:endParaRPr lang="en-US" sz="1350" dirty="0">
                    <a:solidFill>
                      <a:prstClr val="black"/>
                    </a:solidFill>
                    <a:latin typeface="Calibri" panose="020F0502020204030204"/>
                    <a:ea typeface="+mn-ea"/>
                    <a:cs typeface="+mn-cs"/>
                  </a:endParaRPr>
                </a:p>
              </p:txBody>
            </p:sp>
            <p:sp>
              <p:nvSpPr>
                <p:cNvPr id="400" name="Rectangle 399">
                  <a:extLst>
                    <a:ext uri="{FF2B5EF4-FFF2-40B4-BE49-F238E27FC236}">
                      <a16:creationId xmlns:a16="http://schemas.microsoft.com/office/drawing/2014/main" id="{48E21D53-F0A6-F74E-AB97-A44AA527AEC4}"/>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700">
                    <a:solidFill>
                      <a:prstClr val="white"/>
                    </a:solidFill>
                    <a:latin typeface="Calibri"/>
                    <a:ea typeface="+mn-ea"/>
                    <a:cs typeface="+mn-cs"/>
                  </a:endParaRPr>
                </a:p>
              </p:txBody>
            </p:sp>
            <p:sp>
              <p:nvSpPr>
                <p:cNvPr id="401" name="TextBox 400">
                  <a:extLst>
                    <a:ext uri="{FF2B5EF4-FFF2-40B4-BE49-F238E27FC236}">
                      <a16:creationId xmlns:a16="http://schemas.microsoft.com/office/drawing/2014/main" id="{FAFAFC96-FE70-B84C-8774-34DD7424DBFD}"/>
                    </a:ext>
                  </a:extLst>
                </p:cNvPr>
                <p:cNvSpPr txBox="1"/>
                <p:nvPr/>
              </p:nvSpPr>
              <p:spPr>
                <a:xfrm>
                  <a:off x="4244844" y="5002841"/>
                  <a:ext cx="439398" cy="243391"/>
                </a:xfrm>
                <a:prstGeom prst="rect">
                  <a:avLst/>
                </a:prstGeom>
                <a:noFill/>
              </p:spPr>
              <p:txBody>
                <a:bodyPr wrap="none" rtlCol="0">
                  <a:spAutoFit/>
                </a:bodyPr>
                <a:lstStyle/>
                <a:p>
                  <a:pPr algn="ctr" defTabSz="342900">
                    <a:lnSpc>
                      <a:spcPct val="70000"/>
                    </a:lnSpc>
                    <a:buClrTx/>
                    <a:defRPr/>
                  </a:pPr>
                  <a:r>
                    <a:rPr lang="en-US" sz="1350" dirty="0">
                      <a:solidFill>
                        <a:prstClr val="black"/>
                      </a:solidFill>
                      <a:latin typeface="Calibri" panose="020F0502020204030204"/>
                      <a:ea typeface="+mn-ea"/>
                      <a:cs typeface="+mn-cs"/>
                    </a:rPr>
                    <a:t>QUIC</a:t>
                  </a:r>
                </a:p>
                <a:p>
                  <a:pPr algn="ctr" defTabSz="342900">
                    <a:lnSpc>
                      <a:spcPct val="70000"/>
                    </a:lnSpc>
                    <a:buClrTx/>
                    <a:defRPr/>
                  </a:pPr>
                  <a:r>
                    <a:rPr lang="en-US" sz="1350" dirty="0">
                      <a:solidFill>
                        <a:prstClr val="black"/>
                      </a:solidFill>
                      <a:latin typeface="Calibri" panose="020F0502020204030204"/>
                      <a:ea typeface="+mn-ea"/>
                      <a:cs typeface="+mn-cs"/>
                    </a:rPr>
                    <a:t> </a:t>
                  </a:r>
                  <a:r>
                    <a:rPr lang="en-US" sz="1050" dirty="0">
                      <a:solidFill>
                        <a:prstClr val="black"/>
                      </a:solidFill>
                      <a:latin typeface="Calibri" panose="020F0502020204030204"/>
                      <a:ea typeface="+mn-ea"/>
                      <a:cs typeface="+mn-cs"/>
                    </a:rPr>
                    <a:t>RDT</a:t>
                  </a:r>
                  <a:endParaRPr lang="en-US" sz="1350" dirty="0">
                    <a:solidFill>
                      <a:prstClr val="black"/>
                    </a:solidFill>
                    <a:latin typeface="Calibri" panose="020F0502020204030204"/>
                    <a:ea typeface="+mn-ea"/>
                    <a:cs typeface="+mn-cs"/>
                  </a:endParaRPr>
                </a:p>
              </p:txBody>
            </p:sp>
            <p:sp>
              <p:nvSpPr>
                <p:cNvPr id="402" name="TextBox 401">
                  <a:extLst>
                    <a:ext uri="{FF2B5EF4-FFF2-40B4-BE49-F238E27FC236}">
                      <a16:creationId xmlns:a16="http://schemas.microsoft.com/office/drawing/2014/main" id="{EC252B6A-74EB-C945-8F3A-6F35BFA13BF3}"/>
                    </a:ext>
                  </a:extLst>
                </p:cNvPr>
                <p:cNvSpPr txBox="1"/>
                <p:nvPr/>
              </p:nvSpPr>
              <p:spPr>
                <a:xfrm>
                  <a:off x="4655905" y="4996013"/>
                  <a:ext cx="439398" cy="243391"/>
                </a:xfrm>
                <a:prstGeom prst="rect">
                  <a:avLst/>
                </a:prstGeom>
                <a:noFill/>
              </p:spPr>
              <p:txBody>
                <a:bodyPr wrap="none" rtlCol="0">
                  <a:spAutoFit/>
                </a:bodyPr>
                <a:lstStyle/>
                <a:p>
                  <a:pPr algn="ctr" defTabSz="342900">
                    <a:lnSpc>
                      <a:spcPct val="70000"/>
                    </a:lnSpc>
                    <a:buClrTx/>
                    <a:defRPr/>
                  </a:pPr>
                  <a:r>
                    <a:rPr lang="en-US" sz="1350" dirty="0">
                      <a:solidFill>
                        <a:prstClr val="black"/>
                      </a:solidFill>
                      <a:latin typeface="Calibri" panose="020F0502020204030204"/>
                      <a:ea typeface="+mn-ea"/>
                      <a:cs typeface="+mn-cs"/>
                    </a:rPr>
                    <a:t>QUIC</a:t>
                  </a:r>
                </a:p>
                <a:p>
                  <a:pPr algn="ctr" defTabSz="342900">
                    <a:lnSpc>
                      <a:spcPct val="70000"/>
                    </a:lnSpc>
                    <a:buClrTx/>
                    <a:defRPr/>
                  </a:pPr>
                  <a:r>
                    <a:rPr lang="en-US" sz="1350" dirty="0">
                      <a:solidFill>
                        <a:prstClr val="black"/>
                      </a:solidFill>
                      <a:latin typeface="Calibri" panose="020F0502020204030204"/>
                      <a:ea typeface="+mn-ea"/>
                      <a:cs typeface="+mn-cs"/>
                    </a:rPr>
                    <a:t> </a:t>
                  </a:r>
                  <a:r>
                    <a:rPr lang="en-US" sz="1050" dirty="0">
                      <a:solidFill>
                        <a:prstClr val="black"/>
                      </a:solidFill>
                      <a:latin typeface="Calibri" panose="020F0502020204030204"/>
                      <a:ea typeface="+mn-ea"/>
                      <a:cs typeface="+mn-cs"/>
                    </a:rPr>
                    <a:t>RDT</a:t>
                  </a:r>
                  <a:endParaRPr lang="en-US" sz="1350" dirty="0">
                    <a:solidFill>
                      <a:prstClr val="black"/>
                    </a:solidFill>
                    <a:latin typeface="Calibri" panose="020F0502020204030204"/>
                    <a:ea typeface="+mn-ea"/>
                    <a:cs typeface="+mn-cs"/>
                  </a:endParaRPr>
                </a:p>
              </p:txBody>
            </p:sp>
          </p:grpSp>
        </p:grpSp>
        <p:grpSp>
          <p:nvGrpSpPr>
            <p:cNvPr id="223" name="Group 222">
              <a:extLst>
                <a:ext uri="{FF2B5EF4-FFF2-40B4-BE49-F238E27FC236}">
                  <a16:creationId xmlns:a16="http://schemas.microsoft.com/office/drawing/2014/main" id="{AB0D006E-F86B-B248-8AE9-1A8F75B5E0A6}"/>
                </a:ext>
              </a:extLst>
            </p:cNvPr>
            <p:cNvGrpSpPr/>
            <p:nvPr/>
          </p:nvGrpSpPr>
          <p:grpSpPr>
            <a:xfrm>
              <a:off x="7234288" y="2794928"/>
              <a:ext cx="891382" cy="875971"/>
              <a:chOff x="3774433" y="4781422"/>
              <a:chExt cx="535512" cy="407350"/>
            </a:xfrm>
          </p:grpSpPr>
          <p:grpSp>
            <p:nvGrpSpPr>
              <p:cNvPr id="393" name="Group 392">
                <a:extLst>
                  <a:ext uri="{FF2B5EF4-FFF2-40B4-BE49-F238E27FC236}">
                    <a16:creationId xmlns:a16="http://schemas.microsoft.com/office/drawing/2014/main" id="{10F55B46-0C1A-A841-8F0C-E1A52028C7BF}"/>
                  </a:ext>
                </a:extLst>
              </p:cNvPr>
              <p:cNvGrpSpPr/>
              <p:nvPr/>
            </p:nvGrpSpPr>
            <p:grpSpPr>
              <a:xfrm>
                <a:off x="3774433" y="4781422"/>
                <a:ext cx="535512" cy="221406"/>
                <a:chOff x="3625864" y="4844056"/>
                <a:chExt cx="535512" cy="221406"/>
              </a:xfrm>
            </p:grpSpPr>
            <p:sp>
              <p:nvSpPr>
                <p:cNvPr id="395" name="Rectangle 394">
                  <a:extLst>
                    <a:ext uri="{FF2B5EF4-FFF2-40B4-BE49-F238E27FC236}">
                      <a16:creationId xmlns:a16="http://schemas.microsoft.com/office/drawing/2014/main" id="{EC5DB685-758D-2D46-BCEB-7AE2D960046F}"/>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700">
                    <a:solidFill>
                      <a:prstClr val="white"/>
                    </a:solidFill>
                    <a:latin typeface="Calibri"/>
                    <a:ea typeface="+mn-ea"/>
                    <a:cs typeface="+mn-cs"/>
                  </a:endParaRPr>
                </a:p>
              </p:txBody>
            </p:sp>
            <p:sp>
              <p:nvSpPr>
                <p:cNvPr id="396" name="TextBox 395">
                  <a:extLst>
                    <a:ext uri="{FF2B5EF4-FFF2-40B4-BE49-F238E27FC236}">
                      <a16:creationId xmlns:a16="http://schemas.microsoft.com/office/drawing/2014/main" id="{4D8A8232-D72B-B644-86B9-14BFFDCB0493}"/>
                    </a:ext>
                  </a:extLst>
                </p:cNvPr>
                <p:cNvSpPr txBox="1"/>
                <p:nvPr/>
              </p:nvSpPr>
              <p:spPr>
                <a:xfrm>
                  <a:off x="3625864" y="4844056"/>
                  <a:ext cx="535512" cy="221406"/>
                </a:xfrm>
                <a:prstGeom prst="rect">
                  <a:avLst/>
                </a:prstGeom>
                <a:noFill/>
              </p:spPr>
              <p:txBody>
                <a:bodyPr wrap="square" rtlCol="0">
                  <a:spAutoFit/>
                </a:bodyPr>
                <a:lstStyle/>
                <a:p>
                  <a:pPr algn="ctr" defTabSz="342900">
                    <a:lnSpc>
                      <a:spcPct val="70000"/>
                    </a:lnSpc>
                    <a:buClrTx/>
                    <a:defRPr/>
                  </a:pPr>
                  <a:r>
                    <a:rPr lang="en-US" sz="1500" dirty="0">
                      <a:solidFill>
                        <a:prstClr val="black"/>
                      </a:solidFill>
                      <a:latin typeface="Calibri" panose="020F0502020204030204"/>
                      <a:ea typeface="+mn-ea"/>
                      <a:cs typeface="+mn-cs"/>
                    </a:rPr>
                    <a:t>QUIC </a:t>
                  </a:r>
                </a:p>
                <a:p>
                  <a:pPr algn="ctr" defTabSz="342900">
                    <a:lnSpc>
                      <a:spcPct val="70000"/>
                    </a:lnSpc>
                    <a:buClrTx/>
                    <a:defRPr/>
                  </a:pPr>
                  <a:r>
                    <a:rPr lang="en-US" sz="900" dirty="0">
                      <a:solidFill>
                        <a:prstClr val="black"/>
                      </a:solidFill>
                      <a:latin typeface="Calibri" panose="020F0502020204030204"/>
                      <a:ea typeface="+mn-ea"/>
                      <a:cs typeface="+mn-cs"/>
                    </a:rPr>
                    <a:t>encrypt</a:t>
                  </a:r>
                  <a:endParaRPr lang="en-US" sz="1500" dirty="0">
                    <a:solidFill>
                      <a:prstClr val="black"/>
                    </a:solidFill>
                    <a:latin typeface="Calibri" panose="020F0502020204030204"/>
                    <a:ea typeface="+mn-ea"/>
                    <a:cs typeface="+mn-cs"/>
                  </a:endParaRPr>
                </a:p>
              </p:txBody>
            </p:sp>
          </p:grpSp>
          <p:sp>
            <p:nvSpPr>
              <p:cNvPr id="394" name="Rectangle 393">
                <a:extLst>
                  <a:ext uri="{FF2B5EF4-FFF2-40B4-BE49-F238E27FC236}">
                    <a16:creationId xmlns:a16="http://schemas.microsoft.com/office/drawing/2014/main" id="{7966A0B3-F834-AE43-9CAA-0714AAF94371}"/>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700">
                  <a:solidFill>
                    <a:prstClr val="white"/>
                  </a:solidFill>
                  <a:latin typeface="Calibri"/>
                  <a:ea typeface="+mn-ea"/>
                  <a:cs typeface="+mn-cs"/>
                </a:endParaRPr>
              </a:p>
            </p:txBody>
          </p:sp>
        </p:grpSp>
        <p:grpSp>
          <p:nvGrpSpPr>
            <p:cNvPr id="224" name="Group 223">
              <a:extLst>
                <a:ext uri="{FF2B5EF4-FFF2-40B4-BE49-F238E27FC236}">
                  <a16:creationId xmlns:a16="http://schemas.microsoft.com/office/drawing/2014/main" id="{39F8B660-5511-2641-9DC0-5EE5608C39ED}"/>
                </a:ext>
              </a:extLst>
            </p:cNvPr>
            <p:cNvGrpSpPr/>
            <p:nvPr/>
          </p:nvGrpSpPr>
          <p:grpSpPr>
            <a:xfrm>
              <a:off x="7949081" y="2785831"/>
              <a:ext cx="891382" cy="875971"/>
              <a:chOff x="3780503" y="4781422"/>
              <a:chExt cx="535512" cy="407350"/>
            </a:xfrm>
          </p:grpSpPr>
          <p:grpSp>
            <p:nvGrpSpPr>
              <p:cNvPr id="389" name="Group 388">
                <a:extLst>
                  <a:ext uri="{FF2B5EF4-FFF2-40B4-BE49-F238E27FC236}">
                    <a16:creationId xmlns:a16="http://schemas.microsoft.com/office/drawing/2014/main" id="{7CEE81F8-208D-9A40-9910-8B77931FE8D3}"/>
                  </a:ext>
                </a:extLst>
              </p:cNvPr>
              <p:cNvGrpSpPr/>
              <p:nvPr/>
            </p:nvGrpSpPr>
            <p:grpSpPr>
              <a:xfrm>
                <a:off x="3780503" y="4781422"/>
                <a:ext cx="535512" cy="221406"/>
                <a:chOff x="3631934" y="4844056"/>
                <a:chExt cx="535512" cy="221406"/>
              </a:xfrm>
            </p:grpSpPr>
            <p:sp>
              <p:nvSpPr>
                <p:cNvPr id="391" name="Rectangle 390">
                  <a:extLst>
                    <a:ext uri="{FF2B5EF4-FFF2-40B4-BE49-F238E27FC236}">
                      <a16:creationId xmlns:a16="http://schemas.microsoft.com/office/drawing/2014/main" id="{7231244D-97B0-954A-B18D-F5E878A750BF}"/>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700">
                    <a:solidFill>
                      <a:prstClr val="white"/>
                    </a:solidFill>
                    <a:latin typeface="Calibri"/>
                    <a:ea typeface="+mn-ea"/>
                    <a:cs typeface="+mn-cs"/>
                  </a:endParaRPr>
                </a:p>
              </p:txBody>
            </p:sp>
            <p:sp>
              <p:nvSpPr>
                <p:cNvPr id="392" name="TextBox 391">
                  <a:extLst>
                    <a:ext uri="{FF2B5EF4-FFF2-40B4-BE49-F238E27FC236}">
                      <a16:creationId xmlns:a16="http://schemas.microsoft.com/office/drawing/2014/main" id="{EBFFAB1E-B9DA-4141-A041-11972BDBEC57}"/>
                    </a:ext>
                  </a:extLst>
                </p:cNvPr>
                <p:cNvSpPr txBox="1"/>
                <p:nvPr/>
              </p:nvSpPr>
              <p:spPr>
                <a:xfrm>
                  <a:off x="3631934" y="4844056"/>
                  <a:ext cx="535512" cy="221406"/>
                </a:xfrm>
                <a:prstGeom prst="rect">
                  <a:avLst/>
                </a:prstGeom>
                <a:noFill/>
              </p:spPr>
              <p:txBody>
                <a:bodyPr wrap="square" rtlCol="0">
                  <a:spAutoFit/>
                </a:bodyPr>
                <a:lstStyle/>
                <a:p>
                  <a:pPr algn="ctr" defTabSz="342900">
                    <a:lnSpc>
                      <a:spcPct val="70000"/>
                    </a:lnSpc>
                    <a:buClrTx/>
                    <a:defRPr/>
                  </a:pPr>
                  <a:r>
                    <a:rPr lang="en-US" sz="1500" dirty="0">
                      <a:solidFill>
                        <a:prstClr val="black"/>
                      </a:solidFill>
                      <a:latin typeface="Calibri" panose="020F0502020204030204"/>
                      <a:ea typeface="+mn-ea"/>
                      <a:cs typeface="+mn-cs"/>
                    </a:rPr>
                    <a:t>QUIC </a:t>
                  </a:r>
                </a:p>
                <a:p>
                  <a:pPr algn="ctr" defTabSz="342900">
                    <a:lnSpc>
                      <a:spcPct val="70000"/>
                    </a:lnSpc>
                    <a:buClrTx/>
                    <a:defRPr/>
                  </a:pPr>
                  <a:r>
                    <a:rPr lang="en-US" sz="900" dirty="0">
                      <a:solidFill>
                        <a:prstClr val="black"/>
                      </a:solidFill>
                      <a:latin typeface="Calibri" panose="020F0502020204030204"/>
                      <a:ea typeface="+mn-ea"/>
                      <a:cs typeface="+mn-cs"/>
                    </a:rPr>
                    <a:t>encrypt</a:t>
                  </a:r>
                  <a:endParaRPr lang="en-US" sz="1500" dirty="0">
                    <a:solidFill>
                      <a:prstClr val="black"/>
                    </a:solidFill>
                    <a:latin typeface="Calibri" panose="020F0502020204030204"/>
                    <a:ea typeface="+mn-ea"/>
                    <a:cs typeface="+mn-cs"/>
                  </a:endParaRPr>
                </a:p>
              </p:txBody>
            </p:sp>
          </p:grpSp>
          <p:sp>
            <p:nvSpPr>
              <p:cNvPr id="390" name="Rectangle 389">
                <a:extLst>
                  <a:ext uri="{FF2B5EF4-FFF2-40B4-BE49-F238E27FC236}">
                    <a16:creationId xmlns:a16="http://schemas.microsoft.com/office/drawing/2014/main" id="{F3C8AAD7-ECB7-DD42-900C-BB8AF5A4EEB5}"/>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700">
                  <a:solidFill>
                    <a:prstClr val="white"/>
                  </a:solidFill>
                  <a:latin typeface="Calibri"/>
                  <a:ea typeface="+mn-ea"/>
                  <a:cs typeface="+mn-cs"/>
                </a:endParaRPr>
              </a:p>
            </p:txBody>
          </p:sp>
        </p:grpSp>
        <p:grpSp>
          <p:nvGrpSpPr>
            <p:cNvPr id="225" name="Group 224">
              <a:extLst>
                <a:ext uri="{FF2B5EF4-FFF2-40B4-BE49-F238E27FC236}">
                  <a16:creationId xmlns:a16="http://schemas.microsoft.com/office/drawing/2014/main" id="{803F822F-EB09-4841-864D-5B88EC3F0EBD}"/>
                </a:ext>
              </a:extLst>
            </p:cNvPr>
            <p:cNvGrpSpPr/>
            <p:nvPr/>
          </p:nvGrpSpPr>
          <p:grpSpPr>
            <a:xfrm>
              <a:off x="6584985" y="4775942"/>
              <a:ext cx="2224498" cy="576373"/>
              <a:chOff x="3690830" y="5656622"/>
              <a:chExt cx="1336402" cy="268029"/>
            </a:xfrm>
          </p:grpSpPr>
          <p:sp>
            <p:nvSpPr>
              <p:cNvPr id="386" name="Rectangle 385">
                <a:extLst>
                  <a:ext uri="{FF2B5EF4-FFF2-40B4-BE49-F238E27FC236}">
                    <a16:creationId xmlns:a16="http://schemas.microsoft.com/office/drawing/2014/main" id="{EBD1D2BD-9277-B644-AA27-F1B0A7223E3B}"/>
                  </a:ext>
                </a:extLst>
              </p:cNvPr>
              <p:cNvSpPr/>
              <p:nvPr/>
            </p:nvSpPr>
            <p:spPr>
              <a:xfrm>
                <a:off x="3690830" y="5656622"/>
                <a:ext cx="1336402" cy="268029"/>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700">
                  <a:solidFill>
                    <a:prstClr val="white"/>
                  </a:solidFill>
                  <a:latin typeface="Calibri"/>
                  <a:ea typeface="+mn-ea"/>
                  <a:cs typeface="+mn-cs"/>
                </a:endParaRPr>
              </a:p>
            </p:txBody>
          </p:sp>
          <p:sp>
            <p:nvSpPr>
              <p:cNvPr id="387" name="Rectangle 386">
                <a:extLst>
                  <a:ext uri="{FF2B5EF4-FFF2-40B4-BE49-F238E27FC236}">
                    <a16:creationId xmlns:a16="http://schemas.microsoft.com/office/drawing/2014/main" id="{55A7D0F8-839E-3B45-B426-E3EE5FBEB4D4}"/>
                  </a:ext>
                </a:extLst>
              </p:cNvPr>
              <p:cNvSpPr/>
              <p:nvPr/>
            </p:nvSpPr>
            <p:spPr>
              <a:xfrm>
                <a:off x="3728029" y="5692526"/>
                <a:ext cx="1243940" cy="190274"/>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700">
                  <a:solidFill>
                    <a:prstClr val="white"/>
                  </a:solidFill>
                  <a:latin typeface="Calibri"/>
                  <a:ea typeface="+mn-ea"/>
                  <a:cs typeface="+mn-cs"/>
                </a:endParaRPr>
              </a:p>
            </p:txBody>
          </p:sp>
          <p:sp>
            <p:nvSpPr>
              <p:cNvPr id="388" name="TextBox 387">
                <a:extLst>
                  <a:ext uri="{FF2B5EF4-FFF2-40B4-BE49-F238E27FC236}">
                    <a16:creationId xmlns:a16="http://schemas.microsoft.com/office/drawing/2014/main" id="{79E46073-594F-AC45-A63F-D0F936E28208}"/>
                  </a:ext>
                </a:extLst>
              </p:cNvPr>
              <p:cNvSpPr txBox="1"/>
              <p:nvPr/>
            </p:nvSpPr>
            <p:spPr>
              <a:xfrm>
                <a:off x="3722590" y="5683087"/>
                <a:ext cx="1258804" cy="228999"/>
              </a:xfrm>
              <a:prstGeom prst="rect">
                <a:avLst/>
              </a:prstGeom>
              <a:noFill/>
            </p:spPr>
            <p:txBody>
              <a:bodyPr wrap="square" rtlCol="0">
                <a:spAutoFit/>
              </a:bodyPr>
              <a:lstStyle/>
              <a:p>
                <a:pPr algn="ctr" defTabSz="342900">
                  <a:buClrTx/>
                  <a:defRPr/>
                </a:pPr>
                <a:r>
                  <a:rPr lang="en-US" sz="1800" dirty="0">
                    <a:solidFill>
                      <a:prstClr val="black"/>
                    </a:solidFill>
                    <a:latin typeface="Calibri" panose="020F0502020204030204"/>
                    <a:ea typeface="+mn-ea"/>
                    <a:cs typeface="+mn-cs"/>
                  </a:rPr>
                  <a:t>UDP</a:t>
                </a:r>
                <a:endParaRPr lang="en-US" sz="1200" dirty="0">
                  <a:solidFill>
                    <a:prstClr val="black"/>
                  </a:solidFill>
                  <a:latin typeface="Calibri" panose="020F0502020204030204"/>
                  <a:ea typeface="+mn-ea"/>
                  <a:cs typeface="+mn-cs"/>
                </a:endParaRPr>
              </a:p>
            </p:txBody>
          </p:sp>
        </p:grpSp>
        <p:grpSp>
          <p:nvGrpSpPr>
            <p:cNvPr id="226" name="Group 225">
              <a:extLst>
                <a:ext uri="{FF2B5EF4-FFF2-40B4-BE49-F238E27FC236}">
                  <a16:creationId xmlns:a16="http://schemas.microsoft.com/office/drawing/2014/main" id="{64631E62-3A21-714F-9082-157DAA594C5D}"/>
                </a:ext>
              </a:extLst>
            </p:cNvPr>
            <p:cNvGrpSpPr/>
            <p:nvPr/>
          </p:nvGrpSpPr>
          <p:grpSpPr>
            <a:xfrm>
              <a:off x="9393371" y="4782486"/>
              <a:ext cx="2224498" cy="576373"/>
              <a:chOff x="3690830" y="5656622"/>
              <a:chExt cx="1336402" cy="268029"/>
            </a:xfrm>
          </p:grpSpPr>
          <p:sp>
            <p:nvSpPr>
              <p:cNvPr id="383" name="Rectangle 382">
                <a:extLst>
                  <a:ext uri="{FF2B5EF4-FFF2-40B4-BE49-F238E27FC236}">
                    <a16:creationId xmlns:a16="http://schemas.microsoft.com/office/drawing/2014/main" id="{C405E8F4-991B-2443-9E2F-D9095A9F30FB}"/>
                  </a:ext>
                </a:extLst>
              </p:cNvPr>
              <p:cNvSpPr/>
              <p:nvPr/>
            </p:nvSpPr>
            <p:spPr>
              <a:xfrm>
                <a:off x="3690830" y="5656622"/>
                <a:ext cx="1336402" cy="268029"/>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700">
                  <a:solidFill>
                    <a:prstClr val="white"/>
                  </a:solidFill>
                  <a:latin typeface="Calibri"/>
                  <a:ea typeface="+mn-ea"/>
                  <a:cs typeface="+mn-cs"/>
                </a:endParaRPr>
              </a:p>
            </p:txBody>
          </p:sp>
          <p:sp>
            <p:nvSpPr>
              <p:cNvPr id="384" name="Rectangle 383">
                <a:extLst>
                  <a:ext uri="{FF2B5EF4-FFF2-40B4-BE49-F238E27FC236}">
                    <a16:creationId xmlns:a16="http://schemas.microsoft.com/office/drawing/2014/main" id="{5BC25DB8-4264-1149-8D3F-62021F04E6D0}"/>
                  </a:ext>
                </a:extLst>
              </p:cNvPr>
              <p:cNvSpPr/>
              <p:nvPr/>
            </p:nvSpPr>
            <p:spPr>
              <a:xfrm>
                <a:off x="3728029" y="5692526"/>
                <a:ext cx="1243940" cy="190274"/>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700">
                  <a:solidFill>
                    <a:prstClr val="white"/>
                  </a:solidFill>
                  <a:latin typeface="Calibri"/>
                  <a:ea typeface="+mn-ea"/>
                  <a:cs typeface="+mn-cs"/>
                </a:endParaRPr>
              </a:p>
            </p:txBody>
          </p:sp>
          <p:sp>
            <p:nvSpPr>
              <p:cNvPr id="385" name="TextBox 384">
                <a:extLst>
                  <a:ext uri="{FF2B5EF4-FFF2-40B4-BE49-F238E27FC236}">
                    <a16:creationId xmlns:a16="http://schemas.microsoft.com/office/drawing/2014/main" id="{E615BC4C-981C-0149-8B66-79C13C37121F}"/>
                  </a:ext>
                </a:extLst>
              </p:cNvPr>
              <p:cNvSpPr txBox="1"/>
              <p:nvPr/>
            </p:nvSpPr>
            <p:spPr>
              <a:xfrm>
                <a:off x="3722590" y="5689783"/>
                <a:ext cx="1258804" cy="228999"/>
              </a:xfrm>
              <a:prstGeom prst="rect">
                <a:avLst/>
              </a:prstGeom>
              <a:noFill/>
            </p:spPr>
            <p:txBody>
              <a:bodyPr wrap="square" rtlCol="0">
                <a:spAutoFit/>
              </a:bodyPr>
              <a:lstStyle/>
              <a:p>
                <a:pPr algn="ctr" defTabSz="342900">
                  <a:buClrTx/>
                  <a:defRPr/>
                </a:pPr>
                <a:r>
                  <a:rPr lang="en-US" sz="1800" dirty="0">
                    <a:solidFill>
                      <a:prstClr val="black"/>
                    </a:solidFill>
                    <a:latin typeface="Calibri" panose="020F0502020204030204"/>
                    <a:ea typeface="+mn-ea"/>
                    <a:cs typeface="+mn-cs"/>
                  </a:rPr>
                  <a:t>UDP</a:t>
                </a:r>
                <a:endParaRPr lang="en-US" sz="1200" dirty="0">
                  <a:solidFill>
                    <a:prstClr val="black"/>
                  </a:solidFill>
                  <a:latin typeface="Calibri" panose="020F0502020204030204"/>
                  <a:ea typeface="+mn-ea"/>
                  <a:cs typeface="+mn-cs"/>
                </a:endParaRPr>
              </a:p>
            </p:txBody>
          </p:sp>
        </p:grpSp>
        <p:cxnSp>
          <p:nvCxnSpPr>
            <p:cNvPr id="227" name="Straight Connector 226">
              <a:extLst>
                <a:ext uri="{FF2B5EF4-FFF2-40B4-BE49-F238E27FC236}">
                  <a16:creationId xmlns:a16="http://schemas.microsoft.com/office/drawing/2014/main" id="{515DB57F-0D4B-6B48-B6BC-CF2EB3013043}"/>
                </a:ext>
              </a:extLst>
            </p:cNvPr>
            <p:cNvCxnSpPr/>
            <p:nvPr/>
          </p:nvCxnSpPr>
          <p:spPr>
            <a:xfrm>
              <a:off x="6637851" y="4424382"/>
              <a:ext cx="5029925" cy="0"/>
            </a:xfrm>
            <a:prstGeom prst="line">
              <a:avLst/>
            </a:prstGeom>
            <a:noFill/>
            <a:ln w="12700" cap="flat" cmpd="sng" algn="ctr">
              <a:solidFill>
                <a:sysClr val="windowText" lastClr="000000"/>
              </a:solidFill>
              <a:prstDash val="dash"/>
            </a:ln>
            <a:effectLst/>
          </p:spPr>
        </p:cxnSp>
        <p:sp>
          <p:nvSpPr>
            <p:cNvPr id="228" name="Rectangle 227">
              <a:extLst>
                <a:ext uri="{FF2B5EF4-FFF2-40B4-BE49-F238E27FC236}">
                  <a16:creationId xmlns:a16="http://schemas.microsoft.com/office/drawing/2014/main" id="{D8F95687-7CF8-EA4B-907F-32579687B97F}"/>
                </a:ext>
              </a:extLst>
            </p:cNvPr>
            <p:cNvSpPr/>
            <p:nvPr/>
          </p:nvSpPr>
          <p:spPr>
            <a:xfrm>
              <a:off x="9372262" y="1612419"/>
              <a:ext cx="2247142" cy="2726404"/>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700">
                <a:solidFill>
                  <a:prstClr val="white"/>
                </a:solidFill>
                <a:latin typeface="Calibri"/>
                <a:ea typeface="+mn-ea"/>
                <a:cs typeface="+mn-cs"/>
              </a:endParaRPr>
            </a:p>
          </p:txBody>
        </p:sp>
        <p:sp>
          <p:nvSpPr>
            <p:cNvPr id="229" name="Rectangle 228">
              <a:extLst>
                <a:ext uri="{FF2B5EF4-FFF2-40B4-BE49-F238E27FC236}">
                  <a16:creationId xmlns:a16="http://schemas.microsoft.com/office/drawing/2014/main" id="{72ED8D6A-7AE4-9F4A-89E2-82D67D92D2E9}"/>
                </a:ext>
              </a:extLst>
            </p:cNvPr>
            <p:cNvSpPr/>
            <p:nvPr/>
          </p:nvSpPr>
          <p:spPr>
            <a:xfrm>
              <a:off x="9461407" y="3812823"/>
              <a:ext cx="2070591" cy="409168"/>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700">
                <a:solidFill>
                  <a:prstClr val="white"/>
                </a:solidFill>
                <a:latin typeface="Calibri"/>
                <a:ea typeface="+mn-ea"/>
                <a:cs typeface="+mn-cs"/>
              </a:endParaRPr>
            </a:p>
          </p:txBody>
        </p:sp>
        <p:sp>
          <p:nvSpPr>
            <p:cNvPr id="230" name="TextBox 229">
              <a:extLst>
                <a:ext uri="{FF2B5EF4-FFF2-40B4-BE49-F238E27FC236}">
                  <a16:creationId xmlns:a16="http://schemas.microsoft.com/office/drawing/2014/main" id="{AFA7BA35-193B-1B4B-BFFC-BFF8A1B29D41}"/>
                </a:ext>
              </a:extLst>
            </p:cNvPr>
            <p:cNvSpPr txBox="1"/>
            <p:nvPr/>
          </p:nvSpPr>
          <p:spPr>
            <a:xfrm>
              <a:off x="9293091" y="3806783"/>
              <a:ext cx="2333805" cy="492443"/>
            </a:xfrm>
            <a:prstGeom prst="rect">
              <a:avLst/>
            </a:prstGeom>
            <a:noFill/>
          </p:spPr>
          <p:txBody>
            <a:bodyPr wrap="square" rtlCol="0">
              <a:spAutoFit/>
            </a:bodyPr>
            <a:lstStyle/>
            <a:p>
              <a:pPr algn="ctr" defTabSz="342900">
                <a:buClrTx/>
                <a:defRPr/>
              </a:pPr>
              <a:r>
                <a:rPr lang="en-US" sz="1800" dirty="0">
                  <a:solidFill>
                    <a:prstClr val="black"/>
                  </a:solidFill>
                  <a:latin typeface="Calibri" panose="020F0502020204030204"/>
                  <a:ea typeface="+mn-ea"/>
                  <a:cs typeface="+mn-cs"/>
                </a:rPr>
                <a:t>QUIC </a:t>
              </a:r>
              <a:r>
                <a:rPr lang="en-US" sz="1500" dirty="0">
                  <a:solidFill>
                    <a:prstClr val="black"/>
                  </a:solidFill>
                  <a:latin typeface="Calibri" panose="020F0502020204030204"/>
                  <a:ea typeface="+mn-ea"/>
                  <a:cs typeface="+mn-cs"/>
                </a:rPr>
                <a:t>C</a:t>
              </a:r>
              <a:r>
                <a:rPr lang="en-US" sz="1500" dirty="0" err="1">
                  <a:solidFill>
                    <a:prstClr val="black"/>
                  </a:solidFill>
                  <a:latin typeface="Calibri" panose="020F0502020204030204"/>
                  <a:ea typeface="+mn-ea"/>
                  <a:cs typeface="+mn-cs"/>
                </a:rPr>
                <a:t>ong</a:t>
              </a:r>
              <a:r>
                <a:rPr lang="en-US" sz="1500" dirty="0">
                  <a:solidFill>
                    <a:prstClr val="black"/>
                  </a:solidFill>
                  <a:latin typeface="Calibri" panose="020F0502020204030204"/>
                  <a:ea typeface="+mn-ea"/>
                  <a:cs typeface="+mn-cs"/>
                </a:rPr>
                <a:t>. Cont.</a:t>
              </a:r>
              <a:endParaRPr lang="en-US" sz="1200" dirty="0">
                <a:solidFill>
                  <a:prstClr val="black"/>
                </a:solidFill>
                <a:latin typeface="Calibri" panose="020F0502020204030204"/>
                <a:ea typeface="+mn-ea"/>
                <a:cs typeface="+mn-cs"/>
              </a:endParaRPr>
            </a:p>
          </p:txBody>
        </p:sp>
        <p:grpSp>
          <p:nvGrpSpPr>
            <p:cNvPr id="231" name="Group 230">
              <a:extLst>
                <a:ext uri="{FF2B5EF4-FFF2-40B4-BE49-F238E27FC236}">
                  <a16:creationId xmlns:a16="http://schemas.microsoft.com/office/drawing/2014/main" id="{B1474ED0-3919-B64A-96AB-4FF1F7B00077}"/>
                </a:ext>
              </a:extLst>
            </p:cNvPr>
            <p:cNvGrpSpPr/>
            <p:nvPr/>
          </p:nvGrpSpPr>
          <p:grpSpPr>
            <a:xfrm>
              <a:off x="9348956" y="2858803"/>
              <a:ext cx="2178437" cy="999534"/>
              <a:chOff x="3786573" y="4781422"/>
              <a:chExt cx="1308730" cy="464810"/>
            </a:xfrm>
          </p:grpSpPr>
          <p:grpSp>
            <p:nvGrpSpPr>
              <p:cNvPr id="375" name="Group 374">
                <a:extLst>
                  <a:ext uri="{FF2B5EF4-FFF2-40B4-BE49-F238E27FC236}">
                    <a16:creationId xmlns:a16="http://schemas.microsoft.com/office/drawing/2014/main" id="{9818E9A5-A4E4-3446-B635-CFCF5897BFDE}"/>
                  </a:ext>
                </a:extLst>
              </p:cNvPr>
              <p:cNvGrpSpPr/>
              <p:nvPr/>
            </p:nvGrpSpPr>
            <p:grpSpPr>
              <a:xfrm>
                <a:off x="3786573" y="4781422"/>
                <a:ext cx="535512" cy="211387"/>
                <a:chOff x="3638004" y="4844056"/>
                <a:chExt cx="535512" cy="211387"/>
              </a:xfrm>
            </p:grpSpPr>
            <p:sp>
              <p:nvSpPr>
                <p:cNvPr id="381" name="Rectangle 380">
                  <a:extLst>
                    <a:ext uri="{FF2B5EF4-FFF2-40B4-BE49-F238E27FC236}">
                      <a16:creationId xmlns:a16="http://schemas.microsoft.com/office/drawing/2014/main" id="{26E56F5B-0FFF-334C-BE13-DACFF2EA6ABD}"/>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700">
                    <a:solidFill>
                      <a:prstClr val="white"/>
                    </a:solidFill>
                    <a:latin typeface="Calibri"/>
                    <a:ea typeface="+mn-ea"/>
                    <a:cs typeface="+mn-cs"/>
                  </a:endParaRPr>
                </a:p>
              </p:txBody>
            </p:sp>
            <p:sp>
              <p:nvSpPr>
                <p:cNvPr id="382" name="TextBox 381">
                  <a:extLst>
                    <a:ext uri="{FF2B5EF4-FFF2-40B4-BE49-F238E27FC236}">
                      <a16:creationId xmlns:a16="http://schemas.microsoft.com/office/drawing/2014/main" id="{2D2CE644-7608-1E4F-82E8-95BA38A3F49A}"/>
                    </a:ext>
                  </a:extLst>
                </p:cNvPr>
                <p:cNvSpPr txBox="1"/>
                <p:nvPr/>
              </p:nvSpPr>
              <p:spPr>
                <a:xfrm>
                  <a:off x="3638004" y="4844056"/>
                  <a:ext cx="535512" cy="211387"/>
                </a:xfrm>
                <a:prstGeom prst="rect">
                  <a:avLst/>
                </a:prstGeom>
                <a:noFill/>
              </p:spPr>
              <p:txBody>
                <a:bodyPr wrap="square" rtlCol="0">
                  <a:spAutoFit/>
                </a:bodyPr>
                <a:lstStyle/>
                <a:p>
                  <a:pPr algn="ctr" defTabSz="342900">
                    <a:lnSpc>
                      <a:spcPct val="70000"/>
                    </a:lnSpc>
                    <a:buClrTx/>
                    <a:defRPr/>
                  </a:pPr>
                  <a:r>
                    <a:rPr lang="en-US" sz="1350" dirty="0">
                      <a:solidFill>
                        <a:prstClr val="black"/>
                      </a:solidFill>
                      <a:latin typeface="Calibri" panose="020F0502020204030204"/>
                      <a:ea typeface="+mn-ea"/>
                      <a:cs typeface="+mn-cs"/>
                    </a:rPr>
                    <a:t>QUIC </a:t>
                  </a:r>
                </a:p>
                <a:p>
                  <a:pPr algn="ctr" defTabSz="342900">
                    <a:lnSpc>
                      <a:spcPct val="70000"/>
                    </a:lnSpc>
                    <a:buClrTx/>
                    <a:defRPr/>
                  </a:pPr>
                  <a:r>
                    <a:rPr lang="en-US" sz="900" dirty="0">
                      <a:solidFill>
                        <a:prstClr val="black"/>
                      </a:solidFill>
                      <a:latin typeface="Calibri" panose="020F0502020204030204"/>
                      <a:ea typeface="+mn-ea"/>
                      <a:cs typeface="+mn-cs"/>
                    </a:rPr>
                    <a:t>encrypt</a:t>
                  </a:r>
                  <a:endParaRPr lang="en-US" sz="1800" dirty="0">
                    <a:solidFill>
                      <a:prstClr val="black"/>
                    </a:solidFill>
                    <a:latin typeface="Calibri" panose="020F0502020204030204"/>
                    <a:ea typeface="+mn-ea"/>
                    <a:cs typeface="+mn-cs"/>
                  </a:endParaRPr>
                </a:p>
              </p:txBody>
            </p:sp>
          </p:grpSp>
          <p:grpSp>
            <p:nvGrpSpPr>
              <p:cNvPr id="376" name="Group 375">
                <a:extLst>
                  <a:ext uri="{FF2B5EF4-FFF2-40B4-BE49-F238E27FC236}">
                    <a16:creationId xmlns:a16="http://schemas.microsoft.com/office/drawing/2014/main" id="{ED37937D-DD91-964F-99D2-E63CC86233DF}"/>
                  </a:ext>
                </a:extLst>
              </p:cNvPr>
              <p:cNvGrpSpPr/>
              <p:nvPr/>
            </p:nvGrpSpPr>
            <p:grpSpPr>
              <a:xfrm>
                <a:off x="3837768" y="4996013"/>
                <a:ext cx="1257535" cy="250219"/>
                <a:chOff x="3837768" y="4996013"/>
                <a:chExt cx="1257535" cy="250219"/>
              </a:xfrm>
            </p:grpSpPr>
            <p:sp>
              <p:nvSpPr>
                <p:cNvPr id="377" name="TextBox 376">
                  <a:extLst>
                    <a:ext uri="{FF2B5EF4-FFF2-40B4-BE49-F238E27FC236}">
                      <a16:creationId xmlns:a16="http://schemas.microsoft.com/office/drawing/2014/main" id="{39B46E54-EE11-C84C-8423-1A93842FE46E}"/>
                    </a:ext>
                  </a:extLst>
                </p:cNvPr>
                <p:cNvSpPr txBox="1"/>
                <p:nvPr/>
              </p:nvSpPr>
              <p:spPr>
                <a:xfrm>
                  <a:off x="3837768" y="4996392"/>
                  <a:ext cx="439398" cy="243390"/>
                </a:xfrm>
                <a:prstGeom prst="rect">
                  <a:avLst/>
                </a:prstGeom>
                <a:noFill/>
              </p:spPr>
              <p:txBody>
                <a:bodyPr wrap="none" rtlCol="0">
                  <a:spAutoFit/>
                </a:bodyPr>
                <a:lstStyle/>
                <a:p>
                  <a:pPr algn="ctr" defTabSz="342900">
                    <a:lnSpc>
                      <a:spcPct val="70000"/>
                    </a:lnSpc>
                    <a:buClrTx/>
                    <a:defRPr/>
                  </a:pPr>
                  <a:r>
                    <a:rPr lang="en-US" sz="1350" dirty="0">
                      <a:solidFill>
                        <a:prstClr val="black"/>
                      </a:solidFill>
                      <a:latin typeface="Calibri" panose="020F0502020204030204"/>
                      <a:ea typeface="+mn-ea"/>
                      <a:cs typeface="+mn-cs"/>
                    </a:rPr>
                    <a:t>QUIC</a:t>
                  </a:r>
                </a:p>
                <a:p>
                  <a:pPr algn="ctr" defTabSz="342900">
                    <a:lnSpc>
                      <a:spcPct val="70000"/>
                    </a:lnSpc>
                    <a:buClrTx/>
                    <a:defRPr/>
                  </a:pPr>
                  <a:r>
                    <a:rPr lang="en-US" sz="1350" dirty="0">
                      <a:solidFill>
                        <a:prstClr val="black"/>
                      </a:solidFill>
                      <a:latin typeface="Calibri" panose="020F0502020204030204"/>
                      <a:ea typeface="+mn-ea"/>
                      <a:cs typeface="+mn-cs"/>
                    </a:rPr>
                    <a:t> </a:t>
                  </a:r>
                  <a:r>
                    <a:rPr lang="en-US" sz="1050" dirty="0">
                      <a:solidFill>
                        <a:prstClr val="black"/>
                      </a:solidFill>
                      <a:latin typeface="Calibri" panose="020F0502020204030204"/>
                      <a:ea typeface="+mn-ea"/>
                      <a:cs typeface="+mn-cs"/>
                    </a:rPr>
                    <a:t>RDT</a:t>
                  </a:r>
                  <a:endParaRPr lang="en-US" sz="1350" dirty="0">
                    <a:solidFill>
                      <a:prstClr val="black"/>
                    </a:solidFill>
                    <a:latin typeface="Calibri" panose="020F0502020204030204"/>
                    <a:ea typeface="+mn-ea"/>
                    <a:cs typeface="+mn-cs"/>
                  </a:endParaRPr>
                </a:p>
              </p:txBody>
            </p:sp>
            <p:sp>
              <p:nvSpPr>
                <p:cNvPr id="378" name="Rectangle 377">
                  <a:extLst>
                    <a:ext uri="{FF2B5EF4-FFF2-40B4-BE49-F238E27FC236}">
                      <a16:creationId xmlns:a16="http://schemas.microsoft.com/office/drawing/2014/main" id="{FCA82C8C-53C9-894A-BCB4-76091C2ACE02}"/>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700">
                    <a:solidFill>
                      <a:prstClr val="white"/>
                    </a:solidFill>
                    <a:latin typeface="Calibri"/>
                    <a:ea typeface="+mn-ea"/>
                    <a:cs typeface="+mn-cs"/>
                  </a:endParaRPr>
                </a:p>
              </p:txBody>
            </p:sp>
            <p:sp>
              <p:nvSpPr>
                <p:cNvPr id="379" name="TextBox 378">
                  <a:extLst>
                    <a:ext uri="{FF2B5EF4-FFF2-40B4-BE49-F238E27FC236}">
                      <a16:creationId xmlns:a16="http://schemas.microsoft.com/office/drawing/2014/main" id="{F9BE178C-7DCC-E843-B9B1-42A1763F76F4}"/>
                    </a:ext>
                  </a:extLst>
                </p:cNvPr>
                <p:cNvSpPr txBox="1"/>
                <p:nvPr/>
              </p:nvSpPr>
              <p:spPr>
                <a:xfrm>
                  <a:off x="4244844" y="5002841"/>
                  <a:ext cx="439398" cy="243391"/>
                </a:xfrm>
                <a:prstGeom prst="rect">
                  <a:avLst/>
                </a:prstGeom>
                <a:noFill/>
              </p:spPr>
              <p:txBody>
                <a:bodyPr wrap="none" rtlCol="0">
                  <a:spAutoFit/>
                </a:bodyPr>
                <a:lstStyle/>
                <a:p>
                  <a:pPr algn="ctr" defTabSz="342900">
                    <a:lnSpc>
                      <a:spcPct val="70000"/>
                    </a:lnSpc>
                    <a:buClrTx/>
                    <a:defRPr/>
                  </a:pPr>
                  <a:r>
                    <a:rPr lang="en-US" sz="1350" dirty="0">
                      <a:solidFill>
                        <a:prstClr val="black"/>
                      </a:solidFill>
                      <a:latin typeface="Calibri" panose="020F0502020204030204"/>
                      <a:ea typeface="+mn-ea"/>
                      <a:cs typeface="+mn-cs"/>
                    </a:rPr>
                    <a:t>QUIC</a:t>
                  </a:r>
                </a:p>
                <a:p>
                  <a:pPr algn="ctr" defTabSz="342900">
                    <a:lnSpc>
                      <a:spcPct val="70000"/>
                    </a:lnSpc>
                    <a:buClrTx/>
                    <a:defRPr/>
                  </a:pPr>
                  <a:r>
                    <a:rPr lang="en-US" sz="1350" dirty="0">
                      <a:solidFill>
                        <a:prstClr val="black"/>
                      </a:solidFill>
                      <a:latin typeface="Calibri" panose="020F0502020204030204"/>
                      <a:ea typeface="+mn-ea"/>
                      <a:cs typeface="+mn-cs"/>
                    </a:rPr>
                    <a:t> </a:t>
                  </a:r>
                  <a:r>
                    <a:rPr lang="en-US" sz="1050" dirty="0">
                      <a:solidFill>
                        <a:prstClr val="black"/>
                      </a:solidFill>
                      <a:latin typeface="Calibri" panose="020F0502020204030204"/>
                      <a:ea typeface="+mn-ea"/>
                      <a:cs typeface="+mn-cs"/>
                    </a:rPr>
                    <a:t>RDT</a:t>
                  </a:r>
                  <a:endParaRPr lang="en-US" sz="1350" dirty="0">
                    <a:solidFill>
                      <a:prstClr val="black"/>
                    </a:solidFill>
                    <a:latin typeface="Calibri" panose="020F0502020204030204"/>
                    <a:ea typeface="+mn-ea"/>
                    <a:cs typeface="+mn-cs"/>
                  </a:endParaRPr>
                </a:p>
              </p:txBody>
            </p:sp>
            <p:sp>
              <p:nvSpPr>
                <p:cNvPr id="380" name="TextBox 379">
                  <a:extLst>
                    <a:ext uri="{FF2B5EF4-FFF2-40B4-BE49-F238E27FC236}">
                      <a16:creationId xmlns:a16="http://schemas.microsoft.com/office/drawing/2014/main" id="{87957DEE-AA74-564C-B4AA-8D3329C4C861}"/>
                    </a:ext>
                  </a:extLst>
                </p:cNvPr>
                <p:cNvSpPr txBox="1"/>
                <p:nvPr/>
              </p:nvSpPr>
              <p:spPr>
                <a:xfrm>
                  <a:off x="4655905" y="4996013"/>
                  <a:ext cx="439398" cy="243391"/>
                </a:xfrm>
                <a:prstGeom prst="rect">
                  <a:avLst/>
                </a:prstGeom>
                <a:noFill/>
              </p:spPr>
              <p:txBody>
                <a:bodyPr wrap="none" rtlCol="0">
                  <a:spAutoFit/>
                </a:bodyPr>
                <a:lstStyle/>
                <a:p>
                  <a:pPr algn="ctr" defTabSz="342900">
                    <a:lnSpc>
                      <a:spcPct val="70000"/>
                    </a:lnSpc>
                    <a:buClrTx/>
                    <a:defRPr/>
                  </a:pPr>
                  <a:r>
                    <a:rPr lang="en-US" sz="1350" dirty="0">
                      <a:solidFill>
                        <a:prstClr val="black"/>
                      </a:solidFill>
                      <a:latin typeface="Calibri" panose="020F0502020204030204"/>
                      <a:ea typeface="+mn-ea"/>
                      <a:cs typeface="+mn-cs"/>
                    </a:rPr>
                    <a:t>QUIC</a:t>
                  </a:r>
                </a:p>
                <a:p>
                  <a:pPr algn="ctr" defTabSz="342900">
                    <a:lnSpc>
                      <a:spcPct val="70000"/>
                    </a:lnSpc>
                    <a:buClrTx/>
                    <a:defRPr/>
                  </a:pPr>
                  <a:r>
                    <a:rPr lang="en-US" sz="1350" dirty="0">
                      <a:solidFill>
                        <a:prstClr val="black"/>
                      </a:solidFill>
                      <a:latin typeface="Calibri" panose="020F0502020204030204"/>
                      <a:ea typeface="+mn-ea"/>
                      <a:cs typeface="+mn-cs"/>
                    </a:rPr>
                    <a:t> </a:t>
                  </a:r>
                  <a:r>
                    <a:rPr lang="en-US" sz="1050" dirty="0">
                      <a:solidFill>
                        <a:prstClr val="black"/>
                      </a:solidFill>
                      <a:latin typeface="Calibri" panose="020F0502020204030204"/>
                      <a:ea typeface="+mn-ea"/>
                      <a:cs typeface="+mn-cs"/>
                    </a:rPr>
                    <a:t>RDT</a:t>
                  </a:r>
                  <a:endParaRPr lang="en-US" sz="1350" dirty="0">
                    <a:solidFill>
                      <a:prstClr val="black"/>
                    </a:solidFill>
                    <a:latin typeface="Calibri" panose="020F0502020204030204"/>
                    <a:ea typeface="+mn-ea"/>
                    <a:cs typeface="+mn-cs"/>
                  </a:endParaRPr>
                </a:p>
              </p:txBody>
            </p:sp>
          </p:grpSp>
        </p:grpSp>
        <p:grpSp>
          <p:nvGrpSpPr>
            <p:cNvPr id="232" name="Group 231">
              <a:extLst>
                <a:ext uri="{FF2B5EF4-FFF2-40B4-BE49-F238E27FC236}">
                  <a16:creationId xmlns:a16="http://schemas.microsoft.com/office/drawing/2014/main" id="{DC1DF91D-852F-CC4A-807C-18EF49FECF15}"/>
                </a:ext>
              </a:extLst>
            </p:cNvPr>
            <p:cNvGrpSpPr/>
            <p:nvPr/>
          </p:nvGrpSpPr>
          <p:grpSpPr>
            <a:xfrm>
              <a:off x="10033437" y="2849705"/>
              <a:ext cx="891382" cy="875971"/>
              <a:chOff x="3774433" y="4781422"/>
              <a:chExt cx="535512" cy="407350"/>
            </a:xfrm>
          </p:grpSpPr>
          <p:grpSp>
            <p:nvGrpSpPr>
              <p:cNvPr id="238" name="Group 237">
                <a:extLst>
                  <a:ext uri="{FF2B5EF4-FFF2-40B4-BE49-F238E27FC236}">
                    <a16:creationId xmlns:a16="http://schemas.microsoft.com/office/drawing/2014/main" id="{60F3899C-16A5-2040-B8D3-B40BE3789B5F}"/>
                  </a:ext>
                </a:extLst>
              </p:cNvPr>
              <p:cNvGrpSpPr/>
              <p:nvPr/>
            </p:nvGrpSpPr>
            <p:grpSpPr>
              <a:xfrm>
                <a:off x="3774433" y="4781422"/>
                <a:ext cx="535512" cy="221406"/>
                <a:chOff x="3625864" y="4844056"/>
                <a:chExt cx="535512" cy="221406"/>
              </a:xfrm>
            </p:grpSpPr>
            <p:sp>
              <p:nvSpPr>
                <p:cNvPr id="373" name="Rectangle 372">
                  <a:extLst>
                    <a:ext uri="{FF2B5EF4-FFF2-40B4-BE49-F238E27FC236}">
                      <a16:creationId xmlns:a16="http://schemas.microsoft.com/office/drawing/2014/main" id="{23B0C62B-9CD8-C94C-880B-A38322BA5077}"/>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700">
                    <a:solidFill>
                      <a:prstClr val="white"/>
                    </a:solidFill>
                    <a:latin typeface="Calibri"/>
                    <a:ea typeface="+mn-ea"/>
                    <a:cs typeface="+mn-cs"/>
                  </a:endParaRPr>
                </a:p>
              </p:txBody>
            </p:sp>
            <p:sp>
              <p:nvSpPr>
                <p:cNvPr id="374" name="TextBox 373">
                  <a:extLst>
                    <a:ext uri="{FF2B5EF4-FFF2-40B4-BE49-F238E27FC236}">
                      <a16:creationId xmlns:a16="http://schemas.microsoft.com/office/drawing/2014/main" id="{0F2D4651-2D4B-5D43-8F4A-74780D8D5373}"/>
                    </a:ext>
                  </a:extLst>
                </p:cNvPr>
                <p:cNvSpPr txBox="1"/>
                <p:nvPr/>
              </p:nvSpPr>
              <p:spPr>
                <a:xfrm>
                  <a:off x="3625864" y="4844056"/>
                  <a:ext cx="535512" cy="221406"/>
                </a:xfrm>
                <a:prstGeom prst="rect">
                  <a:avLst/>
                </a:prstGeom>
                <a:noFill/>
              </p:spPr>
              <p:txBody>
                <a:bodyPr wrap="square" rtlCol="0">
                  <a:spAutoFit/>
                </a:bodyPr>
                <a:lstStyle/>
                <a:p>
                  <a:pPr algn="ctr" defTabSz="342900">
                    <a:lnSpc>
                      <a:spcPct val="70000"/>
                    </a:lnSpc>
                    <a:buClrTx/>
                    <a:defRPr/>
                  </a:pPr>
                  <a:r>
                    <a:rPr lang="en-US" sz="1500" dirty="0">
                      <a:solidFill>
                        <a:prstClr val="black"/>
                      </a:solidFill>
                      <a:latin typeface="Calibri" panose="020F0502020204030204"/>
                      <a:ea typeface="+mn-ea"/>
                      <a:cs typeface="+mn-cs"/>
                    </a:rPr>
                    <a:t>QUIC </a:t>
                  </a:r>
                </a:p>
                <a:p>
                  <a:pPr algn="ctr" defTabSz="342900">
                    <a:lnSpc>
                      <a:spcPct val="70000"/>
                    </a:lnSpc>
                    <a:buClrTx/>
                    <a:defRPr/>
                  </a:pPr>
                  <a:r>
                    <a:rPr lang="en-US" sz="900" dirty="0">
                      <a:solidFill>
                        <a:prstClr val="black"/>
                      </a:solidFill>
                      <a:latin typeface="Calibri" panose="020F0502020204030204"/>
                      <a:ea typeface="+mn-ea"/>
                      <a:cs typeface="+mn-cs"/>
                    </a:rPr>
                    <a:t>encrypt</a:t>
                  </a:r>
                  <a:endParaRPr lang="en-US" sz="1500" dirty="0">
                    <a:solidFill>
                      <a:prstClr val="black"/>
                    </a:solidFill>
                    <a:latin typeface="Calibri" panose="020F0502020204030204"/>
                    <a:ea typeface="+mn-ea"/>
                    <a:cs typeface="+mn-cs"/>
                  </a:endParaRPr>
                </a:p>
              </p:txBody>
            </p:sp>
          </p:grpSp>
          <p:sp>
            <p:nvSpPr>
              <p:cNvPr id="239" name="Rectangle 238">
                <a:extLst>
                  <a:ext uri="{FF2B5EF4-FFF2-40B4-BE49-F238E27FC236}">
                    <a16:creationId xmlns:a16="http://schemas.microsoft.com/office/drawing/2014/main" id="{B35FF821-5DAB-EA49-B5AD-1FFF18CFD0D6}"/>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700">
                  <a:solidFill>
                    <a:prstClr val="white"/>
                  </a:solidFill>
                  <a:latin typeface="Calibri"/>
                  <a:ea typeface="+mn-ea"/>
                  <a:cs typeface="+mn-cs"/>
                </a:endParaRPr>
              </a:p>
            </p:txBody>
          </p:sp>
        </p:grpSp>
        <p:grpSp>
          <p:nvGrpSpPr>
            <p:cNvPr id="233" name="Group 232">
              <a:extLst>
                <a:ext uri="{FF2B5EF4-FFF2-40B4-BE49-F238E27FC236}">
                  <a16:creationId xmlns:a16="http://schemas.microsoft.com/office/drawing/2014/main" id="{C754F3A4-C128-D540-B52C-0C88F5DAA68B}"/>
                </a:ext>
              </a:extLst>
            </p:cNvPr>
            <p:cNvGrpSpPr/>
            <p:nvPr/>
          </p:nvGrpSpPr>
          <p:grpSpPr>
            <a:xfrm>
              <a:off x="10748230" y="2840608"/>
              <a:ext cx="891382" cy="875971"/>
              <a:chOff x="3780503" y="4781422"/>
              <a:chExt cx="535512" cy="407350"/>
            </a:xfrm>
          </p:grpSpPr>
          <p:grpSp>
            <p:nvGrpSpPr>
              <p:cNvPr id="234" name="Group 233">
                <a:extLst>
                  <a:ext uri="{FF2B5EF4-FFF2-40B4-BE49-F238E27FC236}">
                    <a16:creationId xmlns:a16="http://schemas.microsoft.com/office/drawing/2014/main" id="{D10E593F-B966-A942-849B-BE0B9E4AEF39}"/>
                  </a:ext>
                </a:extLst>
              </p:cNvPr>
              <p:cNvGrpSpPr/>
              <p:nvPr/>
            </p:nvGrpSpPr>
            <p:grpSpPr>
              <a:xfrm>
                <a:off x="3780503" y="4781422"/>
                <a:ext cx="535512" cy="221406"/>
                <a:chOff x="3631934" y="4844056"/>
                <a:chExt cx="535512" cy="221406"/>
              </a:xfrm>
            </p:grpSpPr>
            <p:sp>
              <p:nvSpPr>
                <p:cNvPr id="236" name="Rectangle 235">
                  <a:extLst>
                    <a:ext uri="{FF2B5EF4-FFF2-40B4-BE49-F238E27FC236}">
                      <a16:creationId xmlns:a16="http://schemas.microsoft.com/office/drawing/2014/main" id="{3C0353BE-D06B-4A40-AA43-31B9BE3998C8}"/>
                    </a:ext>
                  </a:extLst>
                </p:cNvPr>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700">
                    <a:solidFill>
                      <a:prstClr val="white"/>
                    </a:solidFill>
                    <a:latin typeface="Calibri"/>
                    <a:ea typeface="+mn-ea"/>
                    <a:cs typeface="+mn-cs"/>
                  </a:endParaRPr>
                </a:p>
              </p:txBody>
            </p:sp>
            <p:sp>
              <p:nvSpPr>
                <p:cNvPr id="237" name="TextBox 236">
                  <a:extLst>
                    <a:ext uri="{FF2B5EF4-FFF2-40B4-BE49-F238E27FC236}">
                      <a16:creationId xmlns:a16="http://schemas.microsoft.com/office/drawing/2014/main" id="{2751D3CB-9102-AC4C-A0E0-C28B7C9AFCFF}"/>
                    </a:ext>
                  </a:extLst>
                </p:cNvPr>
                <p:cNvSpPr txBox="1"/>
                <p:nvPr/>
              </p:nvSpPr>
              <p:spPr>
                <a:xfrm>
                  <a:off x="3631934" y="4844056"/>
                  <a:ext cx="535512" cy="221406"/>
                </a:xfrm>
                <a:prstGeom prst="rect">
                  <a:avLst/>
                </a:prstGeom>
                <a:noFill/>
              </p:spPr>
              <p:txBody>
                <a:bodyPr wrap="square" rtlCol="0">
                  <a:spAutoFit/>
                </a:bodyPr>
                <a:lstStyle/>
                <a:p>
                  <a:pPr algn="ctr" defTabSz="342900">
                    <a:lnSpc>
                      <a:spcPct val="70000"/>
                    </a:lnSpc>
                    <a:buClrTx/>
                    <a:defRPr/>
                  </a:pPr>
                  <a:r>
                    <a:rPr lang="en-US" sz="1500" dirty="0">
                      <a:solidFill>
                        <a:prstClr val="black"/>
                      </a:solidFill>
                      <a:latin typeface="Calibri" panose="020F0502020204030204"/>
                      <a:ea typeface="+mn-ea"/>
                      <a:cs typeface="+mn-cs"/>
                    </a:rPr>
                    <a:t>QUIC </a:t>
                  </a:r>
                </a:p>
                <a:p>
                  <a:pPr algn="ctr" defTabSz="342900">
                    <a:lnSpc>
                      <a:spcPct val="70000"/>
                    </a:lnSpc>
                    <a:buClrTx/>
                    <a:defRPr/>
                  </a:pPr>
                  <a:r>
                    <a:rPr lang="en-US" sz="900" dirty="0">
                      <a:solidFill>
                        <a:prstClr val="black"/>
                      </a:solidFill>
                      <a:latin typeface="Calibri" panose="020F0502020204030204"/>
                      <a:ea typeface="+mn-ea"/>
                      <a:cs typeface="+mn-cs"/>
                    </a:rPr>
                    <a:t>encrypt</a:t>
                  </a:r>
                  <a:endParaRPr lang="en-US" sz="1500" dirty="0">
                    <a:solidFill>
                      <a:prstClr val="black"/>
                    </a:solidFill>
                    <a:latin typeface="Calibri" panose="020F0502020204030204"/>
                    <a:ea typeface="+mn-ea"/>
                    <a:cs typeface="+mn-cs"/>
                  </a:endParaRPr>
                </a:p>
              </p:txBody>
            </p:sp>
          </p:grpSp>
          <p:sp>
            <p:nvSpPr>
              <p:cNvPr id="235" name="Rectangle 234">
                <a:extLst>
                  <a:ext uri="{FF2B5EF4-FFF2-40B4-BE49-F238E27FC236}">
                    <a16:creationId xmlns:a16="http://schemas.microsoft.com/office/drawing/2014/main" id="{2543EEC5-F35A-D442-BCBE-B3CB8C2C5909}"/>
                  </a:ext>
                </a:extLst>
              </p:cNvPr>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700">
                  <a:solidFill>
                    <a:prstClr val="white"/>
                  </a:solidFill>
                  <a:latin typeface="Calibri"/>
                  <a:ea typeface="+mn-ea"/>
                  <a:cs typeface="+mn-cs"/>
                </a:endParaRPr>
              </a:p>
            </p:txBody>
          </p:sp>
        </p:grpSp>
      </p:grpSp>
      <p:sp>
        <p:nvSpPr>
          <p:cNvPr id="405" name="Freeform 404">
            <a:extLst>
              <a:ext uri="{FF2B5EF4-FFF2-40B4-BE49-F238E27FC236}">
                <a16:creationId xmlns:a16="http://schemas.microsoft.com/office/drawing/2014/main" id="{40C4075A-6AA6-EA45-A9F2-2E2640C5B049}"/>
              </a:ext>
            </a:extLst>
          </p:cNvPr>
          <p:cNvSpPr/>
          <p:nvPr/>
        </p:nvSpPr>
        <p:spPr>
          <a:xfrm>
            <a:off x="6261714" y="1627861"/>
            <a:ext cx="1076478" cy="2486025"/>
          </a:xfrm>
          <a:custGeom>
            <a:avLst/>
            <a:gdLst>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 name="connsiteX6" fmla="*/ 1600200 w 1710813"/>
              <a:gd name="connsiteY6" fmla="*/ 0 h 2824317"/>
              <a:gd name="connsiteX7" fmla="*/ 1482213 w 1710813"/>
              <a:gd name="connsiteY7" fmla="*/ 29497 h 2824317"/>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 name="connsiteX6" fmla="*/ 1600200 w 1710813"/>
              <a:gd name="connsiteY6" fmla="*/ 0 h 2824317"/>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0813" h="2824317">
                <a:moveTo>
                  <a:pt x="0" y="376084"/>
                </a:moveTo>
                <a:lnTo>
                  <a:pt x="0" y="2824317"/>
                </a:lnTo>
                <a:lnTo>
                  <a:pt x="95865" y="2824317"/>
                </a:lnTo>
                <a:lnTo>
                  <a:pt x="1710813" y="2824317"/>
                </a:lnTo>
                <a:lnTo>
                  <a:pt x="1710813" y="2676833"/>
                </a:lnTo>
                <a:lnTo>
                  <a:pt x="1710813" y="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06" name="Freeform 405">
            <a:extLst>
              <a:ext uri="{FF2B5EF4-FFF2-40B4-BE49-F238E27FC236}">
                <a16:creationId xmlns:a16="http://schemas.microsoft.com/office/drawing/2014/main" id="{987CB412-8308-D748-9394-292800F22809}"/>
              </a:ext>
            </a:extLst>
          </p:cNvPr>
          <p:cNvSpPr/>
          <p:nvPr/>
        </p:nvSpPr>
        <p:spPr>
          <a:xfrm>
            <a:off x="5658510" y="1684798"/>
            <a:ext cx="2092556" cy="2357024"/>
          </a:xfrm>
          <a:custGeom>
            <a:avLst/>
            <a:gdLst>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5" fmla="*/ 2263877 w 2455606"/>
              <a:gd name="connsiteY5" fmla="*/ 0 h 3008671"/>
              <a:gd name="connsiteX6" fmla="*/ 2263877 w 2455606"/>
              <a:gd name="connsiteY6" fmla="*/ 0 h 3008671"/>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5" fmla="*/ 2263877 w 2455606"/>
              <a:gd name="connsiteY5" fmla="*/ 0 h 3008671"/>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0" fmla="*/ 0 w 2455606"/>
              <a:gd name="connsiteY0" fmla="*/ 0 h 2831690"/>
              <a:gd name="connsiteX1" fmla="*/ 0 w 2455606"/>
              <a:gd name="connsiteY1" fmla="*/ 2831690 h 2831690"/>
              <a:gd name="connsiteX2" fmla="*/ 88490 w 2455606"/>
              <a:gd name="connsiteY2" fmla="*/ 2831690 h 2831690"/>
              <a:gd name="connsiteX3" fmla="*/ 2455606 w 2455606"/>
              <a:gd name="connsiteY3" fmla="*/ 2831690 h 2831690"/>
              <a:gd name="connsiteX4" fmla="*/ 2455606 w 2455606"/>
              <a:gd name="connsiteY4" fmla="*/ 1755057 h 2831690"/>
              <a:gd name="connsiteX0" fmla="*/ 0 w 2455606"/>
              <a:gd name="connsiteY0" fmla="*/ 0 h 2831690"/>
              <a:gd name="connsiteX1" fmla="*/ 0 w 2455606"/>
              <a:gd name="connsiteY1" fmla="*/ 2831690 h 2831690"/>
              <a:gd name="connsiteX2" fmla="*/ 88490 w 2455606"/>
              <a:gd name="connsiteY2" fmla="*/ 2831690 h 2831690"/>
              <a:gd name="connsiteX3" fmla="*/ 2455606 w 2455606"/>
              <a:gd name="connsiteY3" fmla="*/ 2831690 h 2831690"/>
              <a:gd name="connsiteX4" fmla="*/ 2426633 w 2455606"/>
              <a:gd name="connsiteY4" fmla="*/ 1187695 h 2831690"/>
              <a:gd name="connsiteX0" fmla="*/ 0 w 2473320"/>
              <a:gd name="connsiteY0" fmla="*/ 0 h 2831690"/>
              <a:gd name="connsiteX1" fmla="*/ 0 w 2473320"/>
              <a:gd name="connsiteY1" fmla="*/ 2831690 h 2831690"/>
              <a:gd name="connsiteX2" fmla="*/ 88490 w 2473320"/>
              <a:gd name="connsiteY2" fmla="*/ 2831690 h 2831690"/>
              <a:gd name="connsiteX3" fmla="*/ 2455606 w 2473320"/>
              <a:gd name="connsiteY3" fmla="*/ 2831690 h 2831690"/>
              <a:gd name="connsiteX4" fmla="*/ 2473320 w 2473320"/>
              <a:gd name="connsiteY4" fmla="*/ 1192031 h 2831690"/>
              <a:gd name="connsiteX0" fmla="*/ 0 w 2460587"/>
              <a:gd name="connsiteY0" fmla="*/ 0 h 2831690"/>
              <a:gd name="connsiteX1" fmla="*/ 0 w 2460587"/>
              <a:gd name="connsiteY1" fmla="*/ 2831690 h 2831690"/>
              <a:gd name="connsiteX2" fmla="*/ 88490 w 2460587"/>
              <a:gd name="connsiteY2" fmla="*/ 2831690 h 2831690"/>
              <a:gd name="connsiteX3" fmla="*/ 2455606 w 2460587"/>
              <a:gd name="connsiteY3" fmla="*/ 2831690 h 2831690"/>
              <a:gd name="connsiteX4" fmla="*/ 2460587 w 2460587"/>
              <a:gd name="connsiteY4" fmla="*/ 1205040 h 2831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0587" h="2831690">
                <a:moveTo>
                  <a:pt x="0" y="0"/>
                </a:moveTo>
                <a:lnTo>
                  <a:pt x="0" y="2831690"/>
                </a:lnTo>
                <a:lnTo>
                  <a:pt x="88490" y="2831690"/>
                </a:lnTo>
                <a:lnTo>
                  <a:pt x="2455606" y="2831690"/>
                </a:lnTo>
                <a:cubicBezTo>
                  <a:pt x="2457266" y="2289473"/>
                  <a:pt x="2458927" y="1747257"/>
                  <a:pt x="2460587" y="1205040"/>
                </a:cubicBez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panose="020F0502020204030204"/>
            </a:endParaRPr>
          </a:p>
        </p:txBody>
      </p:sp>
      <p:sp>
        <p:nvSpPr>
          <p:cNvPr id="407" name="Freeform 406">
            <a:extLst>
              <a:ext uri="{FF2B5EF4-FFF2-40B4-BE49-F238E27FC236}">
                <a16:creationId xmlns:a16="http://schemas.microsoft.com/office/drawing/2014/main" id="{1C1B5B0F-521F-2E45-9FAB-870C29A70C36}"/>
              </a:ext>
            </a:extLst>
          </p:cNvPr>
          <p:cNvSpPr/>
          <p:nvPr/>
        </p:nvSpPr>
        <p:spPr>
          <a:xfrm>
            <a:off x="5824734" y="2665312"/>
            <a:ext cx="1961665" cy="1453745"/>
          </a:xfrm>
          <a:custGeom>
            <a:avLst/>
            <a:gdLst>
              <a:gd name="connsiteX0" fmla="*/ 2558845 w 2558845"/>
              <a:gd name="connsiteY0" fmla="*/ 0 h 1091381"/>
              <a:gd name="connsiteX1" fmla="*/ 2558845 w 2558845"/>
              <a:gd name="connsiteY1" fmla="*/ 1091381 h 1091381"/>
              <a:gd name="connsiteX2" fmla="*/ 2485103 w 2558845"/>
              <a:gd name="connsiteY2" fmla="*/ 1091381 h 1091381"/>
              <a:gd name="connsiteX3" fmla="*/ 0 w 2558845"/>
              <a:gd name="connsiteY3" fmla="*/ 1091381 h 1091381"/>
              <a:gd name="connsiteX4" fmla="*/ 0 w 2558845"/>
              <a:gd name="connsiteY4" fmla="*/ 582562 h 1091381"/>
              <a:gd name="connsiteX5" fmla="*/ 0 w 2558845"/>
              <a:gd name="connsiteY5" fmla="*/ 14749 h 109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8845" h="1091381">
                <a:moveTo>
                  <a:pt x="2558845" y="0"/>
                </a:moveTo>
                <a:lnTo>
                  <a:pt x="2558845" y="1091381"/>
                </a:lnTo>
                <a:lnTo>
                  <a:pt x="2485103" y="1091381"/>
                </a:lnTo>
                <a:lnTo>
                  <a:pt x="0" y="1091381"/>
                </a:lnTo>
                <a:lnTo>
                  <a:pt x="0" y="582562"/>
                </a:lnTo>
                <a:lnTo>
                  <a:pt x="0" y="14749"/>
                </a:ln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08" name="TextBox 407">
            <a:extLst>
              <a:ext uri="{FF2B5EF4-FFF2-40B4-BE49-F238E27FC236}">
                <a16:creationId xmlns:a16="http://schemas.microsoft.com/office/drawing/2014/main" id="{6382F978-AC8E-C040-99D9-CA9B8E31521E}"/>
              </a:ext>
            </a:extLst>
          </p:cNvPr>
          <p:cNvSpPr txBox="1"/>
          <p:nvPr/>
        </p:nvSpPr>
        <p:spPr>
          <a:xfrm>
            <a:off x="7609078" y="2521739"/>
            <a:ext cx="478831" cy="415498"/>
          </a:xfrm>
          <a:prstGeom prst="rect">
            <a:avLst/>
          </a:prstGeom>
          <a:solidFill>
            <a:schemeClr val="bg1"/>
          </a:solidFill>
        </p:spPr>
        <p:txBody>
          <a:bodyPr wrap="square" rtlCol="0">
            <a:spAutoFit/>
          </a:bodyPr>
          <a:lstStyle/>
          <a:p>
            <a:pPr defTabSz="685800">
              <a:buClrTx/>
              <a:defRPr/>
            </a:pPr>
            <a:r>
              <a:rPr lang="en-US" sz="1050" kern="1200" dirty="0">
                <a:solidFill>
                  <a:srgbClr val="FF0000"/>
                </a:solidFill>
                <a:latin typeface="Calibri" panose="020F0502020204030204"/>
                <a:ea typeface="+mn-ea"/>
                <a:cs typeface="+mn-cs"/>
              </a:rPr>
              <a:t>error!</a:t>
            </a:r>
            <a:endParaRPr lang="en-US" sz="900" kern="1200" dirty="0">
              <a:solidFill>
                <a:srgbClr val="FF0000"/>
              </a:solidFill>
              <a:latin typeface="Calibri" panose="020F0502020204030204"/>
              <a:ea typeface="+mn-ea"/>
              <a:cs typeface="+mn-cs"/>
            </a:endParaRPr>
          </a:p>
        </p:txBody>
      </p:sp>
      <p:sp>
        <p:nvSpPr>
          <p:cNvPr id="409" name="Freeform 408">
            <a:extLst>
              <a:ext uri="{FF2B5EF4-FFF2-40B4-BE49-F238E27FC236}">
                <a16:creationId xmlns:a16="http://schemas.microsoft.com/office/drawing/2014/main" id="{1A908A7F-3066-AE4D-AF51-C9A804B6CE7D}"/>
              </a:ext>
            </a:extLst>
          </p:cNvPr>
          <p:cNvSpPr/>
          <p:nvPr/>
        </p:nvSpPr>
        <p:spPr>
          <a:xfrm>
            <a:off x="5737837" y="1609666"/>
            <a:ext cx="1960345" cy="2447712"/>
          </a:xfrm>
          <a:custGeom>
            <a:avLst/>
            <a:gdLst>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4" fmla="*/ 2470355 w 2573594"/>
              <a:gd name="connsiteY4" fmla="*/ 0 h 3023419"/>
              <a:gd name="connsiteX5" fmla="*/ 2470355 w 2573594"/>
              <a:gd name="connsiteY5" fmla="*/ 0 h 3023419"/>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4" fmla="*/ 2470355 w 2573594"/>
              <a:gd name="connsiteY4" fmla="*/ 0 h 3023419"/>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0" fmla="*/ 0 w 2600836"/>
              <a:gd name="connsiteY0" fmla="*/ 1541913 h 2589048"/>
              <a:gd name="connsiteX1" fmla="*/ 0 w 2600836"/>
              <a:gd name="connsiteY1" fmla="*/ 2589048 h 2589048"/>
              <a:gd name="connsiteX2" fmla="*/ 2573594 w 2600836"/>
              <a:gd name="connsiteY2" fmla="*/ 2589048 h 2589048"/>
              <a:gd name="connsiteX3" fmla="*/ 2600836 w 2600836"/>
              <a:gd name="connsiteY3" fmla="*/ 0 h 2589048"/>
              <a:gd name="connsiteX0" fmla="*/ 23944 w 2600836"/>
              <a:gd name="connsiteY0" fmla="*/ 919596 h 2589048"/>
              <a:gd name="connsiteX1" fmla="*/ 0 w 2600836"/>
              <a:gd name="connsiteY1" fmla="*/ 2589048 h 2589048"/>
              <a:gd name="connsiteX2" fmla="*/ 2573594 w 2600836"/>
              <a:gd name="connsiteY2" fmla="*/ 2589048 h 2589048"/>
              <a:gd name="connsiteX3" fmla="*/ 2600836 w 2600836"/>
              <a:gd name="connsiteY3" fmla="*/ 0 h 2589048"/>
              <a:gd name="connsiteX0" fmla="*/ 23944 w 2600836"/>
              <a:gd name="connsiteY0" fmla="*/ 1037950 h 2589048"/>
              <a:gd name="connsiteX1" fmla="*/ 0 w 2600836"/>
              <a:gd name="connsiteY1" fmla="*/ 2589048 h 2589048"/>
              <a:gd name="connsiteX2" fmla="*/ 2573594 w 2600836"/>
              <a:gd name="connsiteY2" fmla="*/ 2589048 h 2589048"/>
              <a:gd name="connsiteX3" fmla="*/ 2600836 w 2600836"/>
              <a:gd name="connsiteY3" fmla="*/ 0 h 2589048"/>
            </a:gdLst>
            <a:ahLst/>
            <a:cxnLst>
              <a:cxn ang="0">
                <a:pos x="connsiteX0" y="connsiteY0"/>
              </a:cxn>
              <a:cxn ang="0">
                <a:pos x="connsiteX1" y="connsiteY1"/>
              </a:cxn>
              <a:cxn ang="0">
                <a:pos x="connsiteX2" y="connsiteY2"/>
              </a:cxn>
              <a:cxn ang="0">
                <a:pos x="connsiteX3" y="connsiteY3"/>
              </a:cxn>
            </a:cxnLst>
            <a:rect l="l" t="t" r="r" b="b"/>
            <a:pathLst>
              <a:path w="2600836" h="2589048">
                <a:moveTo>
                  <a:pt x="23944" y="1037950"/>
                </a:moveTo>
                <a:lnTo>
                  <a:pt x="0" y="2589048"/>
                </a:lnTo>
                <a:lnTo>
                  <a:pt x="2573594" y="2589048"/>
                </a:lnTo>
                <a:lnTo>
                  <a:pt x="2600836" y="0"/>
                </a:lnTo>
              </a:path>
            </a:pathLst>
          </a:custGeom>
          <a:noFill/>
          <a:ln w="25400">
            <a:solidFill>
              <a:srgbClr val="0000A3"/>
            </a:solidFill>
            <a:headEnd type="none"/>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panose="020F0502020204030204"/>
            </a:endParaRPr>
          </a:p>
        </p:txBody>
      </p:sp>
      <p:sp>
        <p:nvSpPr>
          <p:cNvPr id="410" name="Freeform 409">
            <a:extLst>
              <a:ext uri="{FF2B5EF4-FFF2-40B4-BE49-F238E27FC236}">
                <a16:creationId xmlns:a16="http://schemas.microsoft.com/office/drawing/2014/main" id="{83931E98-1B7D-384B-BFEB-FCDFE65078EF}"/>
              </a:ext>
            </a:extLst>
          </p:cNvPr>
          <p:cNvSpPr/>
          <p:nvPr/>
        </p:nvSpPr>
        <p:spPr>
          <a:xfrm>
            <a:off x="5231175" y="1628929"/>
            <a:ext cx="3127464" cy="2486025"/>
          </a:xfrm>
          <a:custGeom>
            <a:avLst/>
            <a:gdLst>
              <a:gd name="connsiteX0" fmla="*/ 0 w 3188970"/>
              <a:gd name="connsiteY0" fmla="*/ 0 h 3314700"/>
              <a:gd name="connsiteX1" fmla="*/ 0 w 3188970"/>
              <a:gd name="connsiteY1" fmla="*/ 3314700 h 3314700"/>
              <a:gd name="connsiteX2" fmla="*/ 3188970 w 3188970"/>
              <a:gd name="connsiteY2" fmla="*/ 3314700 h 3314700"/>
              <a:gd name="connsiteX3" fmla="*/ 3188970 w 3188970"/>
              <a:gd name="connsiteY3" fmla="*/ 11430 h 3314700"/>
              <a:gd name="connsiteX4" fmla="*/ 3188970 w 3188970"/>
              <a:gd name="connsiteY4" fmla="*/ 1143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8970" h="3314700">
                <a:moveTo>
                  <a:pt x="0" y="0"/>
                </a:moveTo>
                <a:lnTo>
                  <a:pt x="0" y="3314700"/>
                </a:lnTo>
                <a:lnTo>
                  <a:pt x="3188970" y="3314700"/>
                </a:lnTo>
                <a:lnTo>
                  <a:pt x="3188970" y="11430"/>
                </a:lnTo>
                <a:lnTo>
                  <a:pt x="3188970" y="1143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nvGrpSpPr>
          <p:cNvPr id="411" name="Group 410">
            <a:extLst>
              <a:ext uri="{FF2B5EF4-FFF2-40B4-BE49-F238E27FC236}">
                <a16:creationId xmlns:a16="http://schemas.microsoft.com/office/drawing/2014/main" id="{36C3A314-2D9A-404F-8230-A4A467D0C32C}"/>
              </a:ext>
            </a:extLst>
          </p:cNvPr>
          <p:cNvGrpSpPr/>
          <p:nvPr/>
        </p:nvGrpSpPr>
        <p:grpSpPr>
          <a:xfrm>
            <a:off x="4877377" y="1326604"/>
            <a:ext cx="771693" cy="371099"/>
            <a:chOff x="1247868" y="1815620"/>
            <a:chExt cx="1028924" cy="494799"/>
          </a:xfrm>
        </p:grpSpPr>
        <p:sp>
          <p:nvSpPr>
            <p:cNvPr id="412" name="Rectangle 411">
              <a:extLst>
                <a:ext uri="{FF2B5EF4-FFF2-40B4-BE49-F238E27FC236}">
                  <a16:creationId xmlns:a16="http://schemas.microsoft.com/office/drawing/2014/main" id="{5671867B-859D-D44F-97AD-9DEBB99183D8}"/>
                </a:ext>
              </a:extLst>
            </p:cNvPr>
            <p:cNvSpPr/>
            <p:nvPr/>
          </p:nvSpPr>
          <p:spPr>
            <a:xfrm>
              <a:off x="1428787" y="1815620"/>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100">
                <a:solidFill>
                  <a:prstClr val="white"/>
                </a:solidFill>
                <a:latin typeface="Calibri"/>
                <a:ea typeface="+mn-ea"/>
                <a:cs typeface="+mn-cs"/>
              </a:endParaRPr>
            </a:p>
          </p:txBody>
        </p:sp>
        <p:sp>
          <p:nvSpPr>
            <p:cNvPr id="413" name="TextBox 412">
              <a:extLst>
                <a:ext uri="{FF2B5EF4-FFF2-40B4-BE49-F238E27FC236}">
                  <a16:creationId xmlns:a16="http://schemas.microsoft.com/office/drawing/2014/main" id="{CE7F9D86-BEAA-3A46-901A-86C3624ABB9F}"/>
                </a:ext>
              </a:extLst>
            </p:cNvPr>
            <p:cNvSpPr txBox="1"/>
            <p:nvPr/>
          </p:nvSpPr>
          <p:spPr>
            <a:xfrm>
              <a:off x="1247868" y="1838324"/>
              <a:ext cx="1028924" cy="472095"/>
            </a:xfrm>
            <a:prstGeom prst="rect">
              <a:avLst/>
            </a:prstGeom>
            <a:noFill/>
          </p:spPr>
          <p:txBody>
            <a:bodyPr wrap="square" rtlCol="0">
              <a:spAutoFit/>
            </a:bodyPr>
            <a:lstStyle/>
            <a:p>
              <a:pPr algn="ctr" defTabSz="342900">
                <a:lnSpc>
                  <a:spcPct val="80000"/>
                </a:lnSpc>
                <a:buClrTx/>
                <a:defRPr/>
              </a:pPr>
              <a:r>
                <a:rPr lang="en-US" sz="1050" dirty="0">
                  <a:solidFill>
                    <a:prstClr val="black"/>
                  </a:solidFill>
                  <a:latin typeface="Calibri" panose="020F0502020204030204"/>
                  <a:ea typeface="+mn-ea"/>
                  <a:cs typeface="+mn-cs"/>
                </a:rPr>
                <a:t>HTTP </a:t>
              </a:r>
            </a:p>
            <a:p>
              <a:pPr algn="ctr" defTabSz="342900">
                <a:lnSpc>
                  <a:spcPct val="80000"/>
                </a:lnSpc>
                <a:buClrTx/>
                <a:defRPr/>
              </a:pPr>
              <a:r>
                <a:rPr lang="en-US" sz="1050" dirty="0">
                  <a:solidFill>
                    <a:prstClr val="black"/>
                  </a:solidFill>
                  <a:latin typeface="Calibri" panose="020F0502020204030204"/>
                  <a:ea typeface="+mn-ea"/>
                  <a:cs typeface="+mn-cs"/>
                </a:rPr>
                <a:t>GET </a:t>
              </a:r>
            </a:p>
          </p:txBody>
        </p:sp>
      </p:grpSp>
      <p:grpSp>
        <p:nvGrpSpPr>
          <p:cNvPr id="414" name="Group 413">
            <a:extLst>
              <a:ext uri="{FF2B5EF4-FFF2-40B4-BE49-F238E27FC236}">
                <a16:creationId xmlns:a16="http://schemas.microsoft.com/office/drawing/2014/main" id="{E914C06D-67B1-A64E-A9BE-B28271EAC851}"/>
              </a:ext>
            </a:extLst>
          </p:cNvPr>
          <p:cNvGrpSpPr/>
          <p:nvPr/>
        </p:nvGrpSpPr>
        <p:grpSpPr>
          <a:xfrm>
            <a:off x="5397831" y="1444666"/>
            <a:ext cx="771693" cy="371099"/>
            <a:chOff x="1549462" y="2216434"/>
            <a:chExt cx="1028924" cy="494799"/>
          </a:xfrm>
        </p:grpSpPr>
        <p:sp>
          <p:nvSpPr>
            <p:cNvPr id="415" name="Rectangle 414">
              <a:extLst>
                <a:ext uri="{FF2B5EF4-FFF2-40B4-BE49-F238E27FC236}">
                  <a16:creationId xmlns:a16="http://schemas.microsoft.com/office/drawing/2014/main" id="{B14EC4F3-1B7C-8A48-B61B-F7E8DF5936C1}"/>
                </a:ext>
              </a:extLst>
            </p:cNvPr>
            <p:cNvSpPr/>
            <p:nvPr/>
          </p:nvSpPr>
          <p:spPr>
            <a:xfrm>
              <a:off x="1709684" y="2216434"/>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100">
                <a:solidFill>
                  <a:prstClr val="white"/>
                </a:solidFill>
                <a:latin typeface="Calibri"/>
                <a:ea typeface="+mn-ea"/>
                <a:cs typeface="+mn-cs"/>
              </a:endParaRPr>
            </a:p>
          </p:txBody>
        </p:sp>
        <p:sp>
          <p:nvSpPr>
            <p:cNvPr id="416" name="TextBox 415">
              <a:extLst>
                <a:ext uri="{FF2B5EF4-FFF2-40B4-BE49-F238E27FC236}">
                  <a16:creationId xmlns:a16="http://schemas.microsoft.com/office/drawing/2014/main" id="{F6AD70F9-6580-8941-A480-DF49A1C6870C}"/>
                </a:ext>
              </a:extLst>
            </p:cNvPr>
            <p:cNvSpPr txBox="1"/>
            <p:nvPr/>
          </p:nvSpPr>
          <p:spPr>
            <a:xfrm>
              <a:off x="1549462" y="2239138"/>
              <a:ext cx="1028924" cy="472095"/>
            </a:xfrm>
            <a:prstGeom prst="rect">
              <a:avLst/>
            </a:prstGeom>
            <a:noFill/>
          </p:spPr>
          <p:txBody>
            <a:bodyPr wrap="square" rtlCol="0">
              <a:spAutoFit/>
            </a:bodyPr>
            <a:lstStyle/>
            <a:p>
              <a:pPr algn="ctr" defTabSz="342900">
                <a:lnSpc>
                  <a:spcPct val="80000"/>
                </a:lnSpc>
                <a:buClrTx/>
                <a:defRPr/>
              </a:pPr>
              <a:r>
                <a:rPr lang="en-US" sz="1050" dirty="0">
                  <a:solidFill>
                    <a:prstClr val="black"/>
                  </a:solidFill>
                  <a:latin typeface="Calibri" panose="020F0502020204030204"/>
                  <a:ea typeface="+mn-ea"/>
                  <a:cs typeface="+mn-cs"/>
                </a:rPr>
                <a:t>HTTP </a:t>
              </a:r>
            </a:p>
            <a:p>
              <a:pPr algn="ctr" defTabSz="342900">
                <a:lnSpc>
                  <a:spcPct val="80000"/>
                </a:lnSpc>
                <a:buClrTx/>
                <a:defRPr/>
              </a:pPr>
              <a:r>
                <a:rPr lang="en-US" sz="1050" dirty="0">
                  <a:solidFill>
                    <a:prstClr val="black"/>
                  </a:solidFill>
                  <a:latin typeface="Calibri" panose="020F0502020204030204"/>
                  <a:ea typeface="+mn-ea"/>
                  <a:cs typeface="+mn-cs"/>
                </a:rPr>
                <a:t>GET </a:t>
              </a:r>
            </a:p>
          </p:txBody>
        </p:sp>
      </p:grpSp>
      <p:grpSp>
        <p:nvGrpSpPr>
          <p:cNvPr id="417" name="Group 416">
            <a:extLst>
              <a:ext uri="{FF2B5EF4-FFF2-40B4-BE49-F238E27FC236}">
                <a16:creationId xmlns:a16="http://schemas.microsoft.com/office/drawing/2014/main" id="{E7FCC604-228D-1D45-BECA-84FEB1D75032}"/>
              </a:ext>
            </a:extLst>
          </p:cNvPr>
          <p:cNvGrpSpPr/>
          <p:nvPr/>
        </p:nvGrpSpPr>
        <p:grpSpPr>
          <a:xfrm>
            <a:off x="5900574" y="1654697"/>
            <a:ext cx="771693" cy="370664"/>
            <a:chOff x="1830370" y="2617249"/>
            <a:chExt cx="1028924" cy="494218"/>
          </a:xfrm>
        </p:grpSpPr>
        <p:sp>
          <p:nvSpPr>
            <p:cNvPr id="418" name="Rectangle 417">
              <a:extLst>
                <a:ext uri="{FF2B5EF4-FFF2-40B4-BE49-F238E27FC236}">
                  <a16:creationId xmlns:a16="http://schemas.microsoft.com/office/drawing/2014/main" id="{F5BA8F89-946C-8040-B6D8-FD2E7F66B322}"/>
                </a:ext>
              </a:extLst>
            </p:cNvPr>
            <p:cNvSpPr/>
            <p:nvPr/>
          </p:nvSpPr>
          <p:spPr>
            <a:xfrm>
              <a:off x="1990582" y="2617249"/>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900">
                <a:buClrTx/>
                <a:defRPr/>
              </a:pPr>
              <a:endParaRPr lang="en-US" sz="2100">
                <a:solidFill>
                  <a:prstClr val="white"/>
                </a:solidFill>
                <a:latin typeface="Calibri"/>
                <a:ea typeface="+mn-ea"/>
                <a:cs typeface="+mn-cs"/>
              </a:endParaRPr>
            </a:p>
          </p:txBody>
        </p:sp>
        <p:sp>
          <p:nvSpPr>
            <p:cNvPr id="419" name="TextBox 418">
              <a:extLst>
                <a:ext uri="{FF2B5EF4-FFF2-40B4-BE49-F238E27FC236}">
                  <a16:creationId xmlns:a16="http://schemas.microsoft.com/office/drawing/2014/main" id="{3E5DFF80-8F1D-7942-879B-1271422CB279}"/>
                </a:ext>
              </a:extLst>
            </p:cNvPr>
            <p:cNvSpPr txBox="1"/>
            <p:nvPr/>
          </p:nvSpPr>
          <p:spPr>
            <a:xfrm>
              <a:off x="1830370" y="2639372"/>
              <a:ext cx="1028924" cy="472095"/>
            </a:xfrm>
            <a:prstGeom prst="rect">
              <a:avLst/>
            </a:prstGeom>
            <a:noFill/>
          </p:spPr>
          <p:txBody>
            <a:bodyPr wrap="square" rtlCol="0">
              <a:spAutoFit/>
            </a:bodyPr>
            <a:lstStyle/>
            <a:p>
              <a:pPr algn="ctr" defTabSz="342900">
                <a:lnSpc>
                  <a:spcPct val="80000"/>
                </a:lnSpc>
                <a:buClrTx/>
                <a:defRPr/>
              </a:pPr>
              <a:r>
                <a:rPr lang="en-US" sz="1050" dirty="0">
                  <a:solidFill>
                    <a:prstClr val="black"/>
                  </a:solidFill>
                  <a:latin typeface="Calibri" panose="020F0502020204030204"/>
                  <a:ea typeface="+mn-ea"/>
                  <a:cs typeface="+mn-cs"/>
                </a:rPr>
                <a:t>HTTP </a:t>
              </a:r>
            </a:p>
            <a:p>
              <a:pPr algn="ctr" defTabSz="342900">
                <a:lnSpc>
                  <a:spcPct val="80000"/>
                </a:lnSpc>
                <a:buClrTx/>
                <a:defRPr/>
              </a:pPr>
              <a:r>
                <a:rPr lang="en-US" sz="1050" dirty="0">
                  <a:solidFill>
                    <a:prstClr val="black"/>
                  </a:solidFill>
                  <a:latin typeface="Calibri" panose="020F0502020204030204"/>
                  <a:ea typeface="+mn-ea"/>
                  <a:cs typeface="+mn-cs"/>
                </a:rPr>
                <a:t>GET </a:t>
              </a:r>
            </a:p>
          </p:txBody>
        </p:sp>
      </p:grpSp>
      <p:grpSp>
        <p:nvGrpSpPr>
          <p:cNvPr id="420" name="Group 321">
            <a:extLst>
              <a:ext uri="{FF2B5EF4-FFF2-40B4-BE49-F238E27FC236}">
                <a16:creationId xmlns:a16="http://schemas.microsoft.com/office/drawing/2014/main" id="{5FD4065E-D520-324B-BAF7-C767ACB19696}"/>
              </a:ext>
            </a:extLst>
          </p:cNvPr>
          <p:cNvGrpSpPr>
            <a:grpSpLocks/>
          </p:cNvGrpSpPr>
          <p:nvPr/>
        </p:nvGrpSpPr>
        <p:grpSpPr bwMode="auto">
          <a:xfrm>
            <a:off x="8555800" y="978096"/>
            <a:ext cx="232721" cy="471643"/>
            <a:chOff x="4140" y="429"/>
            <a:chExt cx="1425" cy="2396"/>
          </a:xfrm>
        </p:grpSpPr>
        <p:sp>
          <p:nvSpPr>
            <p:cNvPr id="421" name="Freeform 322">
              <a:extLst>
                <a:ext uri="{FF2B5EF4-FFF2-40B4-BE49-F238E27FC236}">
                  <a16:creationId xmlns:a16="http://schemas.microsoft.com/office/drawing/2014/main" id="{D02ABE43-5E13-B145-B94C-C58F3DCAFA6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22" name="Rectangle 323">
              <a:extLst>
                <a:ext uri="{FF2B5EF4-FFF2-40B4-BE49-F238E27FC236}">
                  <a16:creationId xmlns:a16="http://schemas.microsoft.com/office/drawing/2014/main" id="{F00FC15D-81DF-154E-B346-A02E5BB09EB9}"/>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23" name="Freeform 324">
              <a:extLst>
                <a:ext uri="{FF2B5EF4-FFF2-40B4-BE49-F238E27FC236}">
                  <a16:creationId xmlns:a16="http://schemas.microsoft.com/office/drawing/2014/main" id="{9EDC6DEA-1800-2242-A41B-64290BDE53C6}"/>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24" name="Freeform 325">
              <a:extLst>
                <a:ext uri="{FF2B5EF4-FFF2-40B4-BE49-F238E27FC236}">
                  <a16:creationId xmlns:a16="http://schemas.microsoft.com/office/drawing/2014/main" id="{6B645393-CB08-CD45-A32C-E0CAB8B28BE3}"/>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25" name="Rectangle 326">
              <a:extLst>
                <a:ext uri="{FF2B5EF4-FFF2-40B4-BE49-F238E27FC236}">
                  <a16:creationId xmlns:a16="http://schemas.microsoft.com/office/drawing/2014/main" id="{F7D8C71F-1046-024C-AFCA-5D7EEA3C2174}"/>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426" name="Group 327">
              <a:extLst>
                <a:ext uri="{FF2B5EF4-FFF2-40B4-BE49-F238E27FC236}">
                  <a16:creationId xmlns:a16="http://schemas.microsoft.com/office/drawing/2014/main" id="{71E1A54C-6480-8348-BEDE-47CF3F726578}"/>
                </a:ext>
              </a:extLst>
            </p:cNvPr>
            <p:cNvGrpSpPr>
              <a:grpSpLocks/>
            </p:cNvGrpSpPr>
            <p:nvPr/>
          </p:nvGrpSpPr>
          <p:grpSpPr bwMode="auto">
            <a:xfrm>
              <a:off x="4749" y="668"/>
              <a:ext cx="581" cy="145"/>
              <a:chOff x="614" y="2568"/>
              <a:chExt cx="725" cy="139"/>
            </a:xfrm>
          </p:grpSpPr>
          <p:sp>
            <p:nvSpPr>
              <p:cNvPr id="451" name="AutoShape 328">
                <a:extLst>
                  <a:ext uri="{FF2B5EF4-FFF2-40B4-BE49-F238E27FC236}">
                    <a16:creationId xmlns:a16="http://schemas.microsoft.com/office/drawing/2014/main" id="{499DC40C-0B22-A74B-B40C-9CA5C80CE828}"/>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52" name="AutoShape 329">
                <a:extLst>
                  <a:ext uri="{FF2B5EF4-FFF2-40B4-BE49-F238E27FC236}">
                    <a16:creationId xmlns:a16="http://schemas.microsoft.com/office/drawing/2014/main" id="{E345CCF7-1B7A-214C-B2E5-1D945CD50475}"/>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427" name="Rectangle 330">
              <a:extLst>
                <a:ext uri="{FF2B5EF4-FFF2-40B4-BE49-F238E27FC236}">
                  <a16:creationId xmlns:a16="http://schemas.microsoft.com/office/drawing/2014/main" id="{146B9F29-5633-F44E-82CA-96A9C11874E4}"/>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428" name="Group 331">
              <a:extLst>
                <a:ext uri="{FF2B5EF4-FFF2-40B4-BE49-F238E27FC236}">
                  <a16:creationId xmlns:a16="http://schemas.microsoft.com/office/drawing/2014/main" id="{B7B31D54-997E-CA40-BC79-A8CA3782888C}"/>
                </a:ext>
              </a:extLst>
            </p:cNvPr>
            <p:cNvGrpSpPr>
              <a:grpSpLocks/>
            </p:cNvGrpSpPr>
            <p:nvPr/>
          </p:nvGrpSpPr>
          <p:grpSpPr bwMode="auto">
            <a:xfrm>
              <a:off x="4747" y="994"/>
              <a:ext cx="581" cy="134"/>
              <a:chOff x="614" y="2568"/>
              <a:chExt cx="725" cy="139"/>
            </a:xfrm>
          </p:grpSpPr>
          <p:sp>
            <p:nvSpPr>
              <p:cNvPr id="449" name="AutoShape 332">
                <a:extLst>
                  <a:ext uri="{FF2B5EF4-FFF2-40B4-BE49-F238E27FC236}">
                    <a16:creationId xmlns:a16="http://schemas.microsoft.com/office/drawing/2014/main" id="{8C8F59CE-49E8-E249-A804-53F0926B437D}"/>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50" name="AutoShape 333">
                <a:extLst>
                  <a:ext uri="{FF2B5EF4-FFF2-40B4-BE49-F238E27FC236}">
                    <a16:creationId xmlns:a16="http://schemas.microsoft.com/office/drawing/2014/main" id="{BBE3D6CA-D2D7-D04E-A7C9-17034A82A69F}"/>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429" name="Rectangle 334">
              <a:extLst>
                <a:ext uri="{FF2B5EF4-FFF2-40B4-BE49-F238E27FC236}">
                  <a16:creationId xmlns:a16="http://schemas.microsoft.com/office/drawing/2014/main" id="{EC90A815-552D-4643-8F79-4FC5339A1876}"/>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30" name="Rectangle 335">
              <a:extLst>
                <a:ext uri="{FF2B5EF4-FFF2-40B4-BE49-F238E27FC236}">
                  <a16:creationId xmlns:a16="http://schemas.microsoft.com/office/drawing/2014/main" id="{9CEC9C5F-C4BB-F140-BE33-0423C8F6D78B}"/>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431" name="Group 336">
              <a:extLst>
                <a:ext uri="{FF2B5EF4-FFF2-40B4-BE49-F238E27FC236}">
                  <a16:creationId xmlns:a16="http://schemas.microsoft.com/office/drawing/2014/main" id="{3461EF9B-32EC-A841-8B84-3BD9B042359D}"/>
                </a:ext>
              </a:extLst>
            </p:cNvPr>
            <p:cNvGrpSpPr>
              <a:grpSpLocks/>
            </p:cNvGrpSpPr>
            <p:nvPr/>
          </p:nvGrpSpPr>
          <p:grpSpPr bwMode="auto">
            <a:xfrm>
              <a:off x="4735" y="1627"/>
              <a:ext cx="582" cy="151"/>
              <a:chOff x="614" y="2568"/>
              <a:chExt cx="725" cy="139"/>
            </a:xfrm>
          </p:grpSpPr>
          <p:sp>
            <p:nvSpPr>
              <p:cNvPr id="447" name="AutoShape 337">
                <a:extLst>
                  <a:ext uri="{FF2B5EF4-FFF2-40B4-BE49-F238E27FC236}">
                    <a16:creationId xmlns:a16="http://schemas.microsoft.com/office/drawing/2014/main" id="{C12DA0B9-D020-804A-AA6F-04BFE406382C}"/>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48" name="AutoShape 338">
                <a:extLst>
                  <a:ext uri="{FF2B5EF4-FFF2-40B4-BE49-F238E27FC236}">
                    <a16:creationId xmlns:a16="http://schemas.microsoft.com/office/drawing/2014/main" id="{C7E49889-8F0A-DB4C-804B-5F65562052EF}"/>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432" name="Freeform 339">
              <a:extLst>
                <a:ext uri="{FF2B5EF4-FFF2-40B4-BE49-F238E27FC236}">
                  <a16:creationId xmlns:a16="http://schemas.microsoft.com/office/drawing/2014/main" id="{5FC72E88-8F0F-D449-8C9F-591DBC274F6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433" name="Group 340">
              <a:extLst>
                <a:ext uri="{FF2B5EF4-FFF2-40B4-BE49-F238E27FC236}">
                  <a16:creationId xmlns:a16="http://schemas.microsoft.com/office/drawing/2014/main" id="{045EBA76-D01F-8941-9285-C8C91C04FB73}"/>
                </a:ext>
              </a:extLst>
            </p:cNvPr>
            <p:cNvGrpSpPr>
              <a:grpSpLocks/>
            </p:cNvGrpSpPr>
            <p:nvPr/>
          </p:nvGrpSpPr>
          <p:grpSpPr bwMode="auto">
            <a:xfrm>
              <a:off x="4739" y="1327"/>
              <a:ext cx="582" cy="139"/>
              <a:chOff x="614" y="2568"/>
              <a:chExt cx="725" cy="139"/>
            </a:xfrm>
          </p:grpSpPr>
          <p:sp>
            <p:nvSpPr>
              <p:cNvPr id="445" name="AutoShape 341">
                <a:extLst>
                  <a:ext uri="{FF2B5EF4-FFF2-40B4-BE49-F238E27FC236}">
                    <a16:creationId xmlns:a16="http://schemas.microsoft.com/office/drawing/2014/main" id="{B377F46C-FFD2-7B48-A9D2-A406500D8442}"/>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46" name="AutoShape 342">
                <a:extLst>
                  <a:ext uri="{FF2B5EF4-FFF2-40B4-BE49-F238E27FC236}">
                    <a16:creationId xmlns:a16="http://schemas.microsoft.com/office/drawing/2014/main" id="{4C238E3E-1AE0-DB4B-8BC0-5FE11657A037}"/>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434" name="Rectangle 343">
              <a:extLst>
                <a:ext uri="{FF2B5EF4-FFF2-40B4-BE49-F238E27FC236}">
                  <a16:creationId xmlns:a16="http://schemas.microsoft.com/office/drawing/2014/main" id="{2550FBFE-80A0-0440-AA53-2A10199F3351}"/>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35" name="Freeform 344">
              <a:extLst>
                <a:ext uri="{FF2B5EF4-FFF2-40B4-BE49-F238E27FC236}">
                  <a16:creationId xmlns:a16="http://schemas.microsoft.com/office/drawing/2014/main" id="{4ACF36E5-3FF3-D54D-842F-B34C0B4946E4}"/>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36" name="Freeform 345">
              <a:extLst>
                <a:ext uri="{FF2B5EF4-FFF2-40B4-BE49-F238E27FC236}">
                  <a16:creationId xmlns:a16="http://schemas.microsoft.com/office/drawing/2014/main" id="{677DD9DB-1C50-5144-A75B-2C54D04E4D1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37" name="Oval 346">
              <a:extLst>
                <a:ext uri="{FF2B5EF4-FFF2-40B4-BE49-F238E27FC236}">
                  <a16:creationId xmlns:a16="http://schemas.microsoft.com/office/drawing/2014/main" id="{7A51BDE6-2CBD-634E-8BA1-3B98F2048F92}"/>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38" name="Freeform 347">
              <a:extLst>
                <a:ext uri="{FF2B5EF4-FFF2-40B4-BE49-F238E27FC236}">
                  <a16:creationId xmlns:a16="http://schemas.microsoft.com/office/drawing/2014/main" id="{7D5A8A37-1408-354B-AB05-01EE1797F8A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39" name="AutoShape 348">
              <a:extLst>
                <a:ext uri="{FF2B5EF4-FFF2-40B4-BE49-F238E27FC236}">
                  <a16:creationId xmlns:a16="http://schemas.microsoft.com/office/drawing/2014/main" id="{E5DF964A-0F54-B147-8EDB-9A8E306E900B}"/>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40" name="AutoShape 349">
              <a:extLst>
                <a:ext uri="{FF2B5EF4-FFF2-40B4-BE49-F238E27FC236}">
                  <a16:creationId xmlns:a16="http://schemas.microsoft.com/office/drawing/2014/main" id="{8AC60531-C23D-0240-A9A0-DB95795EAC90}"/>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41" name="Oval 350">
              <a:extLst>
                <a:ext uri="{FF2B5EF4-FFF2-40B4-BE49-F238E27FC236}">
                  <a16:creationId xmlns:a16="http://schemas.microsoft.com/office/drawing/2014/main" id="{3E998E4F-8E38-A84F-90F7-8B06484DB515}"/>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42" name="Oval 351">
              <a:extLst>
                <a:ext uri="{FF2B5EF4-FFF2-40B4-BE49-F238E27FC236}">
                  <a16:creationId xmlns:a16="http://schemas.microsoft.com/office/drawing/2014/main" id="{59929D9F-6548-8746-BB4A-A2AD4FB57176}"/>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443" name="Oval 352">
              <a:extLst>
                <a:ext uri="{FF2B5EF4-FFF2-40B4-BE49-F238E27FC236}">
                  <a16:creationId xmlns:a16="http://schemas.microsoft.com/office/drawing/2014/main" id="{B13D434C-5D59-2048-828B-12A6C9D4C693}"/>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44" name="Rectangle 353">
              <a:extLst>
                <a:ext uri="{FF2B5EF4-FFF2-40B4-BE49-F238E27FC236}">
                  <a16:creationId xmlns:a16="http://schemas.microsoft.com/office/drawing/2014/main" id="{82DE1C84-4210-9D4D-8FC7-AF51CD380C7E}"/>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453" name="Group 354">
            <a:extLst>
              <a:ext uri="{FF2B5EF4-FFF2-40B4-BE49-F238E27FC236}">
                <a16:creationId xmlns:a16="http://schemas.microsoft.com/office/drawing/2014/main" id="{A7760296-0E60-8845-9D47-C2BE6019E53E}"/>
              </a:ext>
            </a:extLst>
          </p:cNvPr>
          <p:cNvGrpSpPr>
            <a:grpSpLocks/>
          </p:cNvGrpSpPr>
          <p:nvPr/>
        </p:nvGrpSpPr>
        <p:grpSpPr bwMode="auto">
          <a:xfrm>
            <a:off x="4735017" y="972788"/>
            <a:ext cx="394097" cy="326231"/>
            <a:chOff x="-44" y="1473"/>
            <a:chExt cx="981" cy="1105"/>
          </a:xfrm>
        </p:grpSpPr>
        <p:pic>
          <p:nvPicPr>
            <p:cNvPr id="454" name="Picture 355" descr="desktop_computer_stylized_medium">
              <a:extLst>
                <a:ext uri="{FF2B5EF4-FFF2-40B4-BE49-F238E27FC236}">
                  <a16:creationId xmlns:a16="http://schemas.microsoft.com/office/drawing/2014/main" id="{A81B710C-1F80-EE43-B9CC-378DDAF64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5" name="Freeform 356">
              <a:extLst>
                <a:ext uri="{FF2B5EF4-FFF2-40B4-BE49-F238E27FC236}">
                  <a16:creationId xmlns:a16="http://schemas.microsoft.com/office/drawing/2014/main" id="{BAB7562D-9764-424D-A631-C35354FE35B2}"/>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2" name="Rectangle 1">
            <a:extLst>
              <a:ext uri="{FF2B5EF4-FFF2-40B4-BE49-F238E27FC236}">
                <a16:creationId xmlns:a16="http://schemas.microsoft.com/office/drawing/2014/main" id="{B5E2627F-105E-9C4B-8EF1-85CC04C8EABE}"/>
              </a:ext>
            </a:extLst>
          </p:cNvPr>
          <p:cNvSpPr/>
          <p:nvPr/>
        </p:nvSpPr>
        <p:spPr>
          <a:xfrm>
            <a:off x="4562475" y="847725"/>
            <a:ext cx="4486275" cy="4067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86" name="Slide Number Placeholder 2">
            <a:extLst>
              <a:ext uri="{FF2B5EF4-FFF2-40B4-BE49-F238E27FC236}">
                <a16:creationId xmlns:a16="http://schemas.microsoft.com/office/drawing/2014/main" id="{610A18A4-A347-C644-9049-7E6828F7CD80}"/>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140</a:t>
            </a:fld>
            <a:endParaRPr lang="en-US" dirty="0"/>
          </a:p>
        </p:txBody>
      </p:sp>
    </p:spTree>
    <p:extLst>
      <p:ext uri="{BB962C8B-B14F-4D97-AF65-F5344CB8AC3E}">
        <p14:creationId xmlns:p14="http://schemas.microsoft.com/office/powerpoint/2010/main" val="241841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par>
                          <p:cTn id="13" fill="hold">
                            <p:stCondLst>
                              <p:cond delay="500"/>
                            </p:stCondLst>
                            <p:childTnLst>
                              <p:par>
                                <p:cTn id="14" presetID="0" presetClass="path" presetSubtype="0" accel="50000" decel="50000" fill="hold" nodeType="afterEffect">
                                  <p:stCondLst>
                                    <p:cond delay="0"/>
                                  </p:stCondLst>
                                  <p:childTnLst>
                                    <p:animMotion origin="layout" path="M -0.00391 -0.00579 C -0.00378 0.12338 -0.00365 0.25231 -0.00339 0.38125 L 0.13737 0.3838 C 0.1375 0.22755 0.13789 0.12685 0.13815 -0.02894 " pathEditMode="relative" rAng="0" ptsTypes="AAAA">
                                      <p:cBhvr>
                                        <p:cTn id="15" dur="2000" fill="hold"/>
                                        <p:tgtEl>
                                          <p:spTgt spid="9"/>
                                        </p:tgtEl>
                                        <p:attrNameLst>
                                          <p:attrName>ppt_x</p:attrName>
                                          <p:attrName>ppt_y</p:attrName>
                                        </p:attrNameLst>
                                      </p:cBhvr>
                                      <p:rCtr x="7096" y="18310"/>
                                    </p:animMotion>
                                  </p:childTnLst>
                                </p:cTn>
                              </p:par>
                            </p:childTnLst>
                          </p:cTn>
                        </p:par>
                        <p:par>
                          <p:cTn id="16" fill="hold">
                            <p:stCondLst>
                              <p:cond delay="2500"/>
                            </p:stCondLst>
                            <p:childTnLst>
                              <p:par>
                                <p:cTn id="17" presetID="9" presetClass="exit" presetSubtype="0" fill="hold" grpId="1" nodeType="afterEffect">
                                  <p:stCondLst>
                                    <p:cond delay="0"/>
                                  </p:stCondLst>
                                  <p:childTnLst>
                                    <p:animEffect transition="out" filter="dissolv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childTnLst>
                          </p:cTn>
                        </p:par>
                        <p:par>
                          <p:cTn id="20" fill="hold">
                            <p:stCondLst>
                              <p:cond delay="3000"/>
                            </p:stCondLst>
                            <p:childTnLst>
                              <p:par>
                                <p:cTn id="21" presetID="9" presetClass="exit" presetSubtype="0" fill="hold" nodeType="afterEffect">
                                  <p:stCondLst>
                                    <p:cond delay="0"/>
                                  </p:stCondLst>
                                  <p:childTnLst>
                                    <p:animEffect transition="out" filter="dissolv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par>
                          <p:cTn id="24" fill="hold">
                            <p:stCondLst>
                              <p:cond delay="3500"/>
                            </p:stCondLst>
                            <p:childTnLst>
                              <p:par>
                                <p:cTn id="25" presetID="9" presetClass="entr" presetSubtype="0" fill="hold" grpId="1" nodeType="afterEffect">
                                  <p:stCondLst>
                                    <p:cond delay="100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par>
                                <p:cTn id="28" presetID="0" presetClass="path" presetSubtype="0" accel="50000" decel="50000" fill="hold" nodeType="withEffect">
                                  <p:stCondLst>
                                    <p:cond delay="0"/>
                                  </p:stCondLst>
                                  <p:childTnLst>
                                    <p:animMotion origin="layout" path="M -0.003 0.02986 C -0.003 0.16782 -0.003 0.15208 -0.003 0.29027 " pathEditMode="relative" rAng="0" ptsTypes="AA">
                                      <p:cBhvr>
                                        <p:cTn id="29" dur="2000" fill="hold"/>
                                        <p:tgtEl>
                                          <p:spTgt spid="10"/>
                                        </p:tgtEl>
                                        <p:attrNameLst>
                                          <p:attrName>ppt_x</p:attrName>
                                          <p:attrName>ppt_y</p:attrName>
                                        </p:attrNameLst>
                                      </p:cBhvr>
                                      <p:rCtr x="0" y="13009"/>
                                    </p:animMotion>
                                  </p:childTnLst>
                                </p:cTn>
                              </p:par>
                            </p:childTnLst>
                          </p:cTn>
                        </p:par>
                        <p:par>
                          <p:cTn id="30" fill="hold">
                            <p:stCondLst>
                              <p:cond delay="5500"/>
                            </p:stCondLst>
                            <p:childTnLst>
                              <p:par>
                                <p:cTn id="31" presetID="9"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par>
                          <p:cTn id="34" fill="hold">
                            <p:stCondLst>
                              <p:cond delay="6000"/>
                            </p:stCondLst>
                            <p:childTnLst>
                              <p:par>
                                <p:cTn id="35" presetID="9" presetClass="entr" presetSubtype="0" fill="hold" grpId="0" nodeType="afterEffect">
                                  <p:stCondLst>
                                    <p:cond delay="100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par>
                          <p:cTn id="38" fill="hold">
                            <p:stCondLst>
                              <p:cond delay="7500"/>
                            </p:stCondLst>
                            <p:childTnLst>
                              <p:par>
                                <p:cTn id="39" presetID="9" presetClass="entr" presetSubtype="0" fill="hold" grpId="0" nodeType="afterEffect">
                                  <p:stCondLst>
                                    <p:cond delay="100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par>
                          <p:cTn id="42" fill="hold">
                            <p:stCondLst>
                              <p:cond delay="9000"/>
                            </p:stCondLst>
                            <p:childTnLst>
                              <p:par>
                                <p:cTn id="43" presetID="9" presetClass="exit" presetSubtype="0" fill="hold" grpId="1" nodeType="afterEffect">
                                  <p:stCondLst>
                                    <p:cond delay="0"/>
                                  </p:stCondLst>
                                  <p:childTnLst>
                                    <p:animEffect transition="out" filter="dissolv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childTnLst>
                          </p:cTn>
                        </p:par>
                        <p:par>
                          <p:cTn id="46" fill="hold">
                            <p:stCondLst>
                              <p:cond delay="9500"/>
                            </p:stCondLst>
                            <p:childTnLst>
                              <p:par>
                                <p:cTn id="47" presetID="0" presetClass="path" presetSubtype="0" accel="50000" decel="50000" fill="hold" nodeType="afterEffect">
                                  <p:stCondLst>
                                    <p:cond delay="1000"/>
                                  </p:stCondLst>
                                  <p:childTnLst>
                                    <p:animMotion origin="layout" path="M -0.00287 0.30555 L -0.00287 0.45555 L 0.20364 0.45555 L 0.20364 0.00162 " pathEditMode="relative" rAng="0" ptsTypes="AAAA">
                                      <p:cBhvr>
                                        <p:cTn id="48" dur="2000" fill="hold"/>
                                        <p:tgtEl>
                                          <p:spTgt spid="10"/>
                                        </p:tgtEl>
                                        <p:attrNameLst>
                                          <p:attrName>ppt_x</p:attrName>
                                          <p:attrName>ppt_y</p:attrName>
                                        </p:attrNameLst>
                                      </p:cBhvr>
                                      <p:rCtr x="10326" y="-7708"/>
                                    </p:animMotion>
                                  </p:childTnLst>
                                </p:cTn>
                              </p:par>
                            </p:childTnLst>
                          </p:cTn>
                        </p:par>
                        <p:par>
                          <p:cTn id="49" fill="hold">
                            <p:stCondLst>
                              <p:cond delay="12500"/>
                            </p:stCondLst>
                            <p:childTnLst>
                              <p:par>
                                <p:cTn id="50" presetID="9" presetClass="exit" presetSubtype="0" fill="hold" grpId="1" nodeType="afterEffect">
                                  <p:stCondLst>
                                    <p:cond delay="0"/>
                                  </p:stCondLst>
                                  <p:childTnLst>
                                    <p:animEffect transition="out" filter="dissolv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14"/>
                                        </p:tgtEl>
                                      </p:cBhvr>
                                    </p:animEffect>
                                    <p:set>
                                      <p:cBhvr>
                                        <p:cTn id="55" dur="1" fill="hold">
                                          <p:stCondLst>
                                            <p:cond delay="499"/>
                                          </p:stCondLst>
                                        </p:cTn>
                                        <p:tgtEl>
                                          <p:spTgt spid="14"/>
                                        </p:tgtEl>
                                        <p:attrNameLst>
                                          <p:attrName>style.visibility</p:attrName>
                                        </p:attrNameLst>
                                      </p:cBhvr>
                                      <p:to>
                                        <p:strVal val="hidden"/>
                                      </p:to>
                                    </p:set>
                                  </p:childTnLst>
                                </p:cTn>
                              </p:par>
                              <p:par>
                                <p:cTn id="56" presetID="9" presetClass="exit" presetSubtype="0" fill="hold" grpId="1" nodeType="withEffect">
                                  <p:stCondLst>
                                    <p:cond delay="0"/>
                                  </p:stCondLst>
                                  <p:childTnLst>
                                    <p:animEffect transition="out" filter="dissolv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par>
                          <p:cTn id="59" fill="hold">
                            <p:stCondLst>
                              <p:cond delay="13000"/>
                            </p:stCondLst>
                            <p:childTnLst>
                              <p:par>
                                <p:cTn id="60" presetID="9" presetClass="exit" presetSubtype="0" fill="hold" nodeType="afterEffect">
                                  <p:stCondLst>
                                    <p:cond delay="0"/>
                                  </p:stCondLst>
                                  <p:childTnLst>
                                    <p:animEffect transition="out" filter="dissolv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par>
                          <p:cTn id="63" fill="hold">
                            <p:stCondLst>
                              <p:cond delay="13500"/>
                            </p:stCondLst>
                            <p:childTnLst>
                              <p:par>
                                <p:cTn id="64" presetID="9" presetClass="entr" presetSubtype="0" fill="hold" grpId="0" nodeType="afterEffect">
                                  <p:stCondLst>
                                    <p:cond delay="1000"/>
                                  </p:stCondLst>
                                  <p:childTnLst>
                                    <p:set>
                                      <p:cBhvr>
                                        <p:cTn id="65" dur="1" fill="hold">
                                          <p:stCondLst>
                                            <p:cond delay="0"/>
                                          </p:stCondLst>
                                        </p:cTn>
                                        <p:tgtEl>
                                          <p:spTgt spid="18"/>
                                        </p:tgtEl>
                                        <p:attrNameLst>
                                          <p:attrName>style.visibility</p:attrName>
                                        </p:attrNameLst>
                                      </p:cBhvr>
                                      <p:to>
                                        <p:strVal val="visible"/>
                                      </p:to>
                                    </p:set>
                                    <p:animEffect transition="in" filter="dissolve">
                                      <p:cBhvr>
                                        <p:cTn id="66" dur="500"/>
                                        <p:tgtEl>
                                          <p:spTgt spid="18"/>
                                        </p:tgtEl>
                                      </p:cBhvr>
                                    </p:animEffect>
                                  </p:childTnLst>
                                </p:cTn>
                              </p:par>
                            </p:childTnLst>
                          </p:cTn>
                        </p:par>
                        <p:par>
                          <p:cTn id="67" fill="hold">
                            <p:stCondLst>
                              <p:cond delay="15000"/>
                            </p:stCondLst>
                            <p:childTnLst>
                              <p:par>
                                <p:cTn id="68" presetID="0" presetClass="path" presetSubtype="0" accel="50000" decel="50000" fill="hold" nodeType="afterEffect">
                                  <p:stCondLst>
                                    <p:cond delay="0"/>
                                  </p:stCondLst>
                                  <p:childTnLst>
                                    <p:animMotion origin="layout" path="M -0.00182 0.00162 L -0.00182 0.50995 L 0.25794 0.50995 L 0.25794 0.03495 " pathEditMode="relative" rAng="0" ptsTypes="AAAA">
                                      <p:cBhvr>
                                        <p:cTn id="69" dur="2000" fill="hold"/>
                                        <p:tgtEl>
                                          <p:spTgt spid="11"/>
                                        </p:tgtEl>
                                        <p:attrNameLst>
                                          <p:attrName>ppt_x</p:attrName>
                                          <p:attrName>ppt_y</p:attrName>
                                        </p:attrNameLst>
                                      </p:cBhvr>
                                      <p:rCtr x="12982" y="25417"/>
                                    </p:animMotion>
                                  </p:childTnLst>
                                </p:cTn>
                              </p:par>
                            </p:childTnLst>
                          </p:cTn>
                        </p:par>
                        <p:par>
                          <p:cTn id="70" fill="hold">
                            <p:stCondLst>
                              <p:cond delay="17000"/>
                            </p:stCondLst>
                            <p:childTnLst>
                              <p:par>
                                <p:cTn id="71" presetID="9" presetClass="exit" presetSubtype="0" fill="hold" grpId="1" nodeType="afterEffect">
                                  <p:stCondLst>
                                    <p:cond delay="0"/>
                                  </p:stCondLst>
                                  <p:childTnLst>
                                    <p:animEffect transition="out" filter="dissolve">
                                      <p:cBhvr>
                                        <p:cTn id="72" dur="500"/>
                                        <p:tgtEl>
                                          <p:spTgt spid="18"/>
                                        </p:tgtEl>
                                      </p:cBhvr>
                                    </p:animEffect>
                                    <p:set>
                                      <p:cBhvr>
                                        <p:cTn id="73" dur="1" fill="hold">
                                          <p:stCondLst>
                                            <p:cond delay="499"/>
                                          </p:stCondLst>
                                        </p:cTn>
                                        <p:tgtEl>
                                          <p:spTgt spid="18"/>
                                        </p:tgtEl>
                                        <p:attrNameLst>
                                          <p:attrName>style.visibility</p:attrName>
                                        </p:attrNameLst>
                                      </p:cBhvr>
                                      <p:to>
                                        <p:strVal val="hidden"/>
                                      </p:to>
                                    </p:set>
                                  </p:childTnLst>
                                </p:cTn>
                              </p:par>
                            </p:childTnLst>
                          </p:cTn>
                        </p:par>
                        <p:par>
                          <p:cTn id="74" fill="hold">
                            <p:stCondLst>
                              <p:cond delay="17500"/>
                            </p:stCondLst>
                            <p:childTnLst>
                              <p:par>
                                <p:cTn id="75" presetID="9" presetClass="exit" presetSubtype="0" fill="hold" nodeType="afterEffect">
                                  <p:stCondLst>
                                    <p:cond delay="0"/>
                                  </p:stCondLst>
                                  <p:childTnLst>
                                    <p:animEffect transition="out" filter="dissolve">
                                      <p:cBhvr>
                                        <p:cTn id="76" dur="500"/>
                                        <p:tgtEl>
                                          <p:spTgt spid="11"/>
                                        </p:tgtEl>
                                      </p:cBhvr>
                                    </p:animEffect>
                                    <p:set>
                                      <p:cBhvr>
                                        <p:cTn id="77" dur="1" fill="hold">
                                          <p:stCondLst>
                                            <p:cond delay="499"/>
                                          </p:stCondLst>
                                        </p:cTn>
                                        <p:tgtEl>
                                          <p:spTgt spid="11"/>
                                        </p:tgtEl>
                                        <p:attrNameLst>
                                          <p:attrName>style.visibility</p:attrName>
                                        </p:attrNameLst>
                                      </p:cBhvr>
                                      <p:to>
                                        <p:strVal val="hidden"/>
                                      </p:to>
                                    </p:set>
                                  </p:childTnLst>
                                </p:cTn>
                              </p:par>
                            </p:childTnLst>
                          </p:cTn>
                        </p:par>
                        <p:par>
                          <p:cTn id="78" fill="hold">
                            <p:stCondLst>
                              <p:cond delay="18000"/>
                            </p:stCondLst>
                            <p:childTnLst>
                              <p:par>
                                <p:cTn id="79" presetID="9" presetClass="entr" presetSubtype="0" fill="hold" grpId="0" nodeType="afterEffect">
                                  <p:stCondLst>
                                    <p:cond delay="1000"/>
                                  </p:stCondLst>
                                  <p:childTnLst>
                                    <p:set>
                                      <p:cBhvr>
                                        <p:cTn id="80" dur="1" fill="hold">
                                          <p:stCondLst>
                                            <p:cond delay="0"/>
                                          </p:stCondLst>
                                        </p:cTn>
                                        <p:tgtEl>
                                          <p:spTgt spid="405"/>
                                        </p:tgtEl>
                                        <p:attrNameLst>
                                          <p:attrName>style.visibility</p:attrName>
                                        </p:attrNameLst>
                                      </p:cBhvr>
                                      <p:to>
                                        <p:strVal val="visible"/>
                                      </p:to>
                                    </p:set>
                                    <p:animEffect transition="in" filter="dissolve">
                                      <p:cBhvr>
                                        <p:cTn id="81" dur="500"/>
                                        <p:tgtEl>
                                          <p:spTgt spid="405"/>
                                        </p:tgtEl>
                                      </p:cBhvr>
                                    </p:animEffect>
                                  </p:childTnLst>
                                </p:cTn>
                              </p:par>
                            </p:childTnLst>
                          </p:cTn>
                        </p:par>
                        <p:par>
                          <p:cTn id="82" fill="hold">
                            <p:stCondLst>
                              <p:cond delay="19500"/>
                            </p:stCondLst>
                            <p:childTnLst>
                              <p:par>
                                <p:cTn id="83" presetID="0" presetClass="path" presetSubtype="0" accel="50000" decel="50000" fill="hold" nodeType="afterEffect">
                                  <p:stCondLst>
                                    <p:cond delay="0"/>
                                  </p:stCondLst>
                                  <p:childTnLst>
                                    <p:animMotion origin="layout" path="M 0.00065 0.04351 C 0.00065 0.17338 0.00065 0.30277 0.00104 0.43263 L 0.11484 0.43541 C 0.11484 0.278 0.11523 0.11527 0.11563 -0.04028 " pathEditMode="relative" rAng="0" ptsTypes="AAAA">
                                      <p:cBhvr>
                                        <p:cTn id="84" dur="2000" fill="hold"/>
                                        <p:tgtEl>
                                          <p:spTgt spid="417"/>
                                        </p:tgtEl>
                                        <p:attrNameLst>
                                          <p:attrName>ppt_x</p:attrName>
                                          <p:attrName>ppt_y</p:attrName>
                                        </p:attrNameLst>
                                      </p:cBhvr>
                                      <p:rCtr x="5742" y="15394"/>
                                    </p:animMotion>
                                  </p:childTnLst>
                                </p:cTn>
                              </p:par>
                            </p:childTnLst>
                          </p:cTn>
                        </p:par>
                        <p:par>
                          <p:cTn id="85" fill="hold">
                            <p:stCondLst>
                              <p:cond delay="21500"/>
                            </p:stCondLst>
                            <p:childTnLst>
                              <p:par>
                                <p:cTn id="86" presetID="9" presetClass="exit" presetSubtype="0" fill="hold" grpId="1" nodeType="afterEffect">
                                  <p:stCondLst>
                                    <p:cond delay="0"/>
                                  </p:stCondLst>
                                  <p:childTnLst>
                                    <p:animEffect transition="out" filter="dissolve">
                                      <p:cBhvr>
                                        <p:cTn id="87" dur="500"/>
                                        <p:tgtEl>
                                          <p:spTgt spid="405"/>
                                        </p:tgtEl>
                                      </p:cBhvr>
                                    </p:animEffect>
                                    <p:set>
                                      <p:cBhvr>
                                        <p:cTn id="88" dur="1" fill="hold">
                                          <p:stCondLst>
                                            <p:cond delay="499"/>
                                          </p:stCondLst>
                                        </p:cTn>
                                        <p:tgtEl>
                                          <p:spTgt spid="405"/>
                                        </p:tgtEl>
                                        <p:attrNameLst>
                                          <p:attrName>style.visibility</p:attrName>
                                        </p:attrNameLst>
                                      </p:cBhvr>
                                      <p:to>
                                        <p:strVal val="hidden"/>
                                      </p:to>
                                    </p:set>
                                  </p:childTnLst>
                                </p:cTn>
                              </p:par>
                            </p:childTnLst>
                          </p:cTn>
                        </p:par>
                        <p:par>
                          <p:cTn id="89" fill="hold">
                            <p:stCondLst>
                              <p:cond delay="22000"/>
                            </p:stCondLst>
                            <p:childTnLst>
                              <p:par>
                                <p:cTn id="90" presetID="9" presetClass="exit" presetSubtype="0" fill="hold" nodeType="afterEffect">
                                  <p:stCondLst>
                                    <p:cond delay="0"/>
                                  </p:stCondLst>
                                  <p:childTnLst>
                                    <p:animEffect transition="out" filter="dissolve">
                                      <p:cBhvr>
                                        <p:cTn id="91" dur="500"/>
                                        <p:tgtEl>
                                          <p:spTgt spid="417"/>
                                        </p:tgtEl>
                                      </p:cBhvr>
                                    </p:animEffect>
                                    <p:set>
                                      <p:cBhvr>
                                        <p:cTn id="92" dur="1" fill="hold">
                                          <p:stCondLst>
                                            <p:cond delay="499"/>
                                          </p:stCondLst>
                                        </p:cTn>
                                        <p:tgtEl>
                                          <p:spTgt spid="417"/>
                                        </p:tgtEl>
                                        <p:attrNameLst>
                                          <p:attrName>style.visibility</p:attrName>
                                        </p:attrNameLst>
                                      </p:cBhvr>
                                      <p:to>
                                        <p:strVal val="hidden"/>
                                      </p:to>
                                    </p:set>
                                  </p:childTnLst>
                                </p:cTn>
                              </p:par>
                            </p:childTnLst>
                          </p:cTn>
                        </p:par>
                        <p:par>
                          <p:cTn id="93" fill="hold">
                            <p:stCondLst>
                              <p:cond delay="22500"/>
                            </p:stCondLst>
                            <p:childTnLst>
                              <p:par>
                                <p:cTn id="94" presetID="9" presetClass="entr" presetSubtype="0" fill="hold" grpId="1" nodeType="afterEffect">
                                  <p:stCondLst>
                                    <p:cond delay="1000"/>
                                  </p:stCondLst>
                                  <p:childTnLst>
                                    <p:set>
                                      <p:cBhvr>
                                        <p:cTn id="95" dur="1" fill="hold">
                                          <p:stCondLst>
                                            <p:cond delay="0"/>
                                          </p:stCondLst>
                                        </p:cTn>
                                        <p:tgtEl>
                                          <p:spTgt spid="406"/>
                                        </p:tgtEl>
                                        <p:attrNameLst>
                                          <p:attrName>style.visibility</p:attrName>
                                        </p:attrNameLst>
                                      </p:cBhvr>
                                      <p:to>
                                        <p:strVal val="visible"/>
                                      </p:to>
                                    </p:set>
                                    <p:animEffect transition="in" filter="dissolve">
                                      <p:cBhvr>
                                        <p:cTn id="96" dur="500"/>
                                        <p:tgtEl>
                                          <p:spTgt spid="406"/>
                                        </p:tgtEl>
                                      </p:cBhvr>
                                    </p:animEffect>
                                  </p:childTnLst>
                                </p:cTn>
                              </p:par>
                              <p:par>
                                <p:cTn id="97" presetID="0" presetClass="path" presetSubtype="0" accel="50000" decel="50000" fill="hold" nodeType="withEffect">
                                  <p:stCondLst>
                                    <p:cond delay="0"/>
                                  </p:stCondLst>
                                  <p:childTnLst>
                                    <p:animMotion origin="layout" path="M -0.00299 0.02986 C -0.00299 0.16783 -0.00299 0.05533 -0.00299 0.19375 " pathEditMode="relative" rAng="0" ptsTypes="AA">
                                      <p:cBhvr>
                                        <p:cTn id="98" dur="2000" fill="hold"/>
                                        <p:tgtEl>
                                          <p:spTgt spid="414"/>
                                        </p:tgtEl>
                                        <p:attrNameLst>
                                          <p:attrName>ppt_x</p:attrName>
                                          <p:attrName>ppt_y</p:attrName>
                                        </p:attrNameLst>
                                      </p:cBhvr>
                                      <p:rCtr x="0" y="8194"/>
                                    </p:animMotion>
                                  </p:childTnLst>
                                </p:cTn>
                              </p:par>
                            </p:childTnLst>
                          </p:cTn>
                        </p:par>
                        <p:par>
                          <p:cTn id="99" fill="hold">
                            <p:stCondLst>
                              <p:cond delay="24500"/>
                            </p:stCondLst>
                            <p:childTnLst>
                              <p:par>
                                <p:cTn id="100" presetID="9" presetClass="entr" presetSubtype="0" fill="hold" grpId="0" nodeType="afterEffect">
                                  <p:stCondLst>
                                    <p:cond delay="0"/>
                                  </p:stCondLst>
                                  <p:childTnLst>
                                    <p:set>
                                      <p:cBhvr>
                                        <p:cTn id="101" dur="1" fill="hold">
                                          <p:stCondLst>
                                            <p:cond delay="0"/>
                                          </p:stCondLst>
                                        </p:cTn>
                                        <p:tgtEl>
                                          <p:spTgt spid="408"/>
                                        </p:tgtEl>
                                        <p:attrNameLst>
                                          <p:attrName>style.visibility</p:attrName>
                                        </p:attrNameLst>
                                      </p:cBhvr>
                                      <p:to>
                                        <p:strVal val="visible"/>
                                      </p:to>
                                    </p:set>
                                    <p:animEffect transition="in" filter="dissolve">
                                      <p:cBhvr>
                                        <p:cTn id="102" dur="500"/>
                                        <p:tgtEl>
                                          <p:spTgt spid="408"/>
                                        </p:tgtEl>
                                      </p:cBhvr>
                                    </p:animEffect>
                                  </p:childTnLst>
                                </p:cTn>
                              </p:par>
                            </p:childTnLst>
                          </p:cTn>
                        </p:par>
                        <p:par>
                          <p:cTn id="103" fill="hold">
                            <p:stCondLst>
                              <p:cond delay="25000"/>
                            </p:stCondLst>
                            <p:childTnLst>
                              <p:par>
                                <p:cTn id="104" presetID="9" presetClass="entr" presetSubtype="0" fill="hold" grpId="0" nodeType="afterEffect">
                                  <p:stCondLst>
                                    <p:cond delay="1000"/>
                                  </p:stCondLst>
                                  <p:childTnLst>
                                    <p:set>
                                      <p:cBhvr>
                                        <p:cTn id="105" dur="1" fill="hold">
                                          <p:stCondLst>
                                            <p:cond delay="0"/>
                                          </p:stCondLst>
                                        </p:cTn>
                                        <p:tgtEl>
                                          <p:spTgt spid="407"/>
                                        </p:tgtEl>
                                        <p:attrNameLst>
                                          <p:attrName>style.visibility</p:attrName>
                                        </p:attrNameLst>
                                      </p:cBhvr>
                                      <p:to>
                                        <p:strVal val="visible"/>
                                      </p:to>
                                    </p:set>
                                    <p:animEffect transition="in" filter="dissolve">
                                      <p:cBhvr>
                                        <p:cTn id="106" dur="500"/>
                                        <p:tgtEl>
                                          <p:spTgt spid="407"/>
                                        </p:tgtEl>
                                      </p:cBhvr>
                                    </p:animEffect>
                                  </p:childTnLst>
                                </p:cTn>
                              </p:par>
                            </p:childTnLst>
                          </p:cTn>
                        </p:par>
                        <p:par>
                          <p:cTn id="107" fill="hold">
                            <p:stCondLst>
                              <p:cond delay="26500"/>
                            </p:stCondLst>
                            <p:childTnLst>
                              <p:par>
                                <p:cTn id="108" presetID="9" presetClass="exit" presetSubtype="0" fill="hold" grpId="1" nodeType="afterEffect">
                                  <p:stCondLst>
                                    <p:cond delay="1000"/>
                                  </p:stCondLst>
                                  <p:childTnLst>
                                    <p:animEffect transition="out" filter="dissolve">
                                      <p:cBhvr>
                                        <p:cTn id="109" dur="500"/>
                                        <p:tgtEl>
                                          <p:spTgt spid="408"/>
                                        </p:tgtEl>
                                      </p:cBhvr>
                                    </p:animEffect>
                                    <p:set>
                                      <p:cBhvr>
                                        <p:cTn id="110" dur="1" fill="hold">
                                          <p:stCondLst>
                                            <p:cond delay="499"/>
                                          </p:stCondLst>
                                        </p:cTn>
                                        <p:tgtEl>
                                          <p:spTgt spid="408"/>
                                        </p:tgtEl>
                                        <p:attrNameLst>
                                          <p:attrName>style.visibility</p:attrName>
                                        </p:attrNameLst>
                                      </p:cBhvr>
                                      <p:to>
                                        <p:strVal val="hidden"/>
                                      </p:to>
                                    </p:set>
                                  </p:childTnLst>
                                </p:cTn>
                              </p:par>
                            </p:childTnLst>
                          </p:cTn>
                        </p:par>
                        <p:par>
                          <p:cTn id="111" fill="hold">
                            <p:stCondLst>
                              <p:cond delay="28000"/>
                            </p:stCondLst>
                            <p:childTnLst>
                              <p:par>
                                <p:cTn id="112" presetID="9" presetClass="entr" presetSubtype="0" fill="hold" grpId="0" nodeType="afterEffect">
                                  <p:stCondLst>
                                    <p:cond delay="1000"/>
                                  </p:stCondLst>
                                  <p:childTnLst>
                                    <p:set>
                                      <p:cBhvr>
                                        <p:cTn id="113" dur="1" fill="hold">
                                          <p:stCondLst>
                                            <p:cond delay="0"/>
                                          </p:stCondLst>
                                        </p:cTn>
                                        <p:tgtEl>
                                          <p:spTgt spid="410"/>
                                        </p:tgtEl>
                                        <p:attrNameLst>
                                          <p:attrName>style.visibility</p:attrName>
                                        </p:attrNameLst>
                                      </p:cBhvr>
                                      <p:to>
                                        <p:strVal val="visible"/>
                                      </p:to>
                                    </p:set>
                                    <p:animEffect transition="in" filter="dissolve">
                                      <p:cBhvr>
                                        <p:cTn id="114" dur="500"/>
                                        <p:tgtEl>
                                          <p:spTgt spid="410"/>
                                        </p:tgtEl>
                                      </p:cBhvr>
                                    </p:animEffect>
                                  </p:childTnLst>
                                </p:cTn>
                              </p:par>
                            </p:childTnLst>
                          </p:cTn>
                        </p:par>
                        <p:par>
                          <p:cTn id="115" fill="hold">
                            <p:stCondLst>
                              <p:cond delay="29500"/>
                            </p:stCondLst>
                            <p:childTnLst>
                              <p:par>
                                <p:cTn id="116" presetID="0" presetClass="path" presetSubtype="0" accel="50000" decel="50000" fill="hold" nodeType="afterEffect">
                                  <p:stCondLst>
                                    <p:cond delay="0"/>
                                  </p:stCondLst>
                                  <p:childTnLst>
                                    <p:animMotion origin="layout" path="M -8.33333E-7 3.33333E-6 L -8.33333E-7 0.50833 L 0.33854 0.50833 L 0.33854 0.03333 " pathEditMode="relative" rAng="0" ptsTypes="AAAA">
                                      <p:cBhvr>
                                        <p:cTn id="117" dur="2000" fill="hold"/>
                                        <p:tgtEl>
                                          <p:spTgt spid="411"/>
                                        </p:tgtEl>
                                        <p:attrNameLst>
                                          <p:attrName>ppt_x</p:attrName>
                                          <p:attrName>ppt_y</p:attrName>
                                        </p:attrNameLst>
                                      </p:cBhvr>
                                      <p:rCtr x="16927" y="25417"/>
                                    </p:animMotion>
                                  </p:childTnLst>
                                </p:cTn>
                              </p:par>
                            </p:childTnLst>
                          </p:cTn>
                        </p:par>
                        <p:par>
                          <p:cTn id="118" fill="hold">
                            <p:stCondLst>
                              <p:cond delay="31500"/>
                            </p:stCondLst>
                            <p:childTnLst>
                              <p:par>
                                <p:cTn id="119" presetID="9" presetClass="exit" presetSubtype="0" fill="hold" grpId="1" nodeType="afterEffect">
                                  <p:stCondLst>
                                    <p:cond delay="0"/>
                                  </p:stCondLst>
                                  <p:childTnLst>
                                    <p:animEffect transition="out" filter="dissolve">
                                      <p:cBhvr>
                                        <p:cTn id="120" dur="500"/>
                                        <p:tgtEl>
                                          <p:spTgt spid="410"/>
                                        </p:tgtEl>
                                      </p:cBhvr>
                                    </p:animEffect>
                                    <p:set>
                                      <p:cBhvr>
                                        <p:cTn id="121" dur="1" fill="hold">
                                          <p:stCondLst>
                                            <p:cond delay="499"/>
                                          </p:stCondLst>
                                        </p:cTn>
                                        <p:tgtEl>
                                          <p:spTgt spid="410"/>
                                        </p:tgtEl>
                                        <p:attrNameLst>
                                          <p:attrName>style.visibility</p:attrName>
                                        </p:attrNameLst>
                                      </p:cBhvr>
                                      <p:to>
                                        <p:strVal val="hidden"/>
                                      </p:to>
                                    </p:set>
                                  </p:childTnLst>
                                </p:cTn>
                              </p:par>
                            </p:childTnLst>
                          </p:cTn>
                        </p:par>
                        <p:par>
                          <p:cTn id="122" fill="hold">
                            <p:stCondLst>
                              <p:cond delay="32000"/>
                            </p:stCondLst>
                            <p:childTnLst>
                              <p:par>
                                <p:cTn id="123" presetID="9" presetClass="exit" presetSubtype="0" fill="hold" nodeType="afterEffect">
                                  <p:stCondLst>
                                    <p:cond delay="0"/>
                                  </p:stCondLst>
                                  <p:childTnLst>
                                    <p:animEffect transition="out" filter="dissolve">
                                      <p:cBhvr>
                                        <p:cTn id="124" dur="500"/>
                                        <p:tgtEl>
                                          <p:spTgt spid="411"/>
                                        </p:tgtEl>
                                      </p:cBhvr>
                                    </p:animEffect>
                                    <p:set>
                                      <p:cBhvr>
                                        <p:cTn id="125" dur="1" fill="hold">
                                          <p:stCondLst>
                                            <p:cond delay="499"/>
                                          </p:stCondLst>
                                        </p:cTn>
                                        <p:tgtEl>
                                          <p:spTgt spid="411"/>
                                        </p:tgtEl>
                                        <p:attrNameLst>
                                          <p:attrName>style.visibility</p:attrName>
                                        </p:attrNameLst>
                                      </p:cBhvr>
                                      <p:to>
                                        <p:strVal val="hidden"/>
                                      </p:to>
                                    </p:set>
                                  </p:childTnLst>
                                </p:cTn>
                              </p:par>
                            </p:childTnLst>
                          </p:cTn>
                        </p:par>
                        <p:par>
                          <p:cTn id="126" fill="hold">
                            <p:stCondLst>
                              <p:cond delay="32500"/>
                            </p:stCondLst>
                            <p:childTnLst>
                              <p:par>
                                <p:cTn id="127" presetID="9" presetClass="entr" presetSubtype="0" fill="hold" grpId="0" nodeType="afterEffect">
                                  <p:stCondLst>
                                    <p:cond delay="1000"/>
                                  </p:stCondLst>
                                  <p:childTnLst>
                                    <p:set>
                                      <p:cBhvr>
                                        <p:cTn id="128" dur="1" fill="hold">
                                          <p:stCondLst>
                                            <p:cond delay="0"/>
                                          </p:stCondLst>
                                        </p:cTn>
                                        <p:tgtEl>
                                          <p:spTgt spid="409"/>
                                        </p:tgtEl>
                                        <p:attrNameLst>
                                          <p:attrName>style.visibility</p:attrName>
                                        </p:attrNameLst>
                                      </p:cBhvr>
                                      <p:to>
                                        <p:strVal val="visible"/>
                                      </p:to>
                                    </p:set>
                                    <p:animEffect transition="in" filter="dissolve">
                                      <p:cBhvr>
                                        <p:cTn id="129" dur="500"/>
                                        <p:tgtEl>
                                          <p:spTgt spid="409"/>
                                        </p:tgtEl>
                                      </p:cBhvr>
                                    </p:animEffect>
                                  </p:childTnLst>
                                </p:cTn>
                              </p:par>
                            </p:childTnLst>
                          </p:cTn>
                        </p:par>
                        <p:par>
                          <p:cTn id="130" fill="hold">
                            <p:stCondLst>
                              <p:cond delay="34000"/>
                            </p:stCondLst>
                            <p:childTnLst>
                              <p:par>
                                <p:cTn id="131" presetID="0" presetClass="path" presetSubtype="0" accel="50000" decel="50000" fill="hold" nodeType="afterEffect">
                                  <p:stCondLst>
                                    <p:cond delay="0"/>
                                  </p:stCondLst>
                                  <p:childTnLst>
                                    <p:animMotion origin="layout" path="M -0.00299 0.19375 C -0.00286 0.27801 -0.00273 0.36227 -0.0026 0.44676 L 0.22383 0.44676 L 0.22383 -0.00717 " pathEditMode="relative" rAng="0" ptsTypes="AAAA">
                                      <p:cBhvr>
                                        <p:cTn id="132" dur="2000" fill="hold"/>
                                        <p:tgtEl>
                                          <p:spTgt spid="414"/>
                                        </p:tgtEl>
                                        <p:attrNameLst>
                                          <p:attrName>ppt_x</p:attrName>
                                          <p:attrName>ppt_y</p:attrName>
                                        </p:attrNameLst>
                                      </p:cBhvr>
                                      <p:rCtr x="11341" y="2593"/>
                                    </p:animMotion>
                                  </p:childTnLst>
                                </p:cTn>
                              </p:par>
                            </p:childTnLst>
                          </p:cTn>
                        </p:par>
                        <p:par>
                          <p:cTn id="133" fill="hold">
                            <p:stCondLst>
                              <p:cond delay="36000"/>
                            </p:stCondLst>
                            <p:childTnLst>
                              <p:par>
                                <p:cTn id="134" presetID="9" presetClass="exit" presetSubtype="0" fill="hold" grpId="1" nodeType="afterEffect">
                                  <p:stCondLst>
                                    <p:cond delay="0"/>
                                  </p:stCondLst>
                                  <p:childTnLst>
                                    <p:animEffect transition="out" filter="dissolve">
                                      <p:cBhvr>
                                        <p:cTn id="135" dur="500"/>
                                        <p:tgtEl>
                                          <p:spTgt spid="407"/>
                                        </p:tgtEl>
                                      </p:cBhvr>
                                    </p:animEffect>
                                    <p:set>
                                      <p:cBhvr>
                                        <p:cTn id="136" dur="1" fill="hold">
                                          <p:stCondLst>
                                            <p:cond delay="499"/>
                                          </p:stCondLst>
                                        </p:cTn>
                                        <p:tgtEl>
                                          <p:spTgt spid="407"/>
                                        </p:tgtEl>
                                        <p:attrNameLst>
                                          <p:attrName>style.visibility</p:attrName>
                                        </p:attrNameLst>
                                      </p:cBhvr>
                                      <p:to>
                                        <p:strVal val="hidden"/>
                                      </p:to>
                                    </p:set>
                                  </p:childTnLst>
                                </p:cTn>
                              </p:par>
                              <p:par>
                                <p:cTn id="137" presetID="9" presetClass="exit" presetSubtype="0" fill="hold" grpId="0" nodeType="withEffect">
                                  <p:stCondLst>
                                    <p:cond delay="0"/>
                                  </p:stCondLst>
                                  <p:childTnLst>
                                    <p:animEffect transition="out" filter="dissolve">
                                      <p:cBhvr>
                                        <p:cTn id="138" dur="500"/>
                                        <p:tgtEl>
                                          <p:spTgt spid="406"/>
                                        </p:tgtEl>
                                      </p:cBhvr>
                                    </p:animEffect>
                                    <p:set>
                                      <p:cBhvr>
                                        <p:cTn id="139" dur="1" fill="hold">
                                          <p:stCondLst>
                                            <p:cond delay="499"/>
                                          </p:stCondLst>
                                        </p:cTn>
                                        <p:tgtEl>
                                          <p:spTgt spid="406"/>
                                        </p:tgtEl>
                                        <p:attrNameLst>
                                          <p:attrName>style.visibility</p:attrName>
                                        </p:attrNameLst>
                                      </p:cBhvr>
                                      <p:to>
                                        <p:strVal val="hidden"/>
                                      </p:to>
                                    </p:set>
                                  </p:childTnLst>
                                </p:cTn>
                              </p:par>
                              <p:par>
                                <p:cTn id="140" presetID="9" presetClass="exit" presetSubtype="0" fill="hold" grpId="1" nodeType="withEffect">
                                  <p:stCondLst>
                                    <p:cond delay="0"/>
                                  </p:stCondLst>
                                  <p:childTnLst>
                                    <p:animEffect transition="out" filter="dissolve">
                                      <p:cBhvr>
                                        <p:cTn id="141" dur="500"/>
                                        <p:tgtEl>
                                          <p:spTgt spid="409"/>
                                        </p:tgtEl>
                                      </p:cBhvr>
                                    </p:animEffect>
                                    <p:set>
                                      <p:cBhvr>
                                        <p:cTn id="142" dur="1" fill="hold">
                                          <p:stCondLst>
                                            <p:cond delay="499"/>
                                          </p:stCondLst>
                                        </p:cTn>
                                        <p:tgtEl>
                                          <p:spTgt spid="409"/>
                                        </p:tgtEl>
                                        <p:attrNameLst>
                                          <p:attrName>style.visibility</p:attrName>
                                        </p:attrNameLst>
                                      </p:cBhvr>
                                      <p:to>
                                        <p:strVal val="hidden"/>
                                      </p:to>
                                    </p:set>
                                  </p:childTnLst>
                                </p:cTn>
                              </p:par>
                            </p:childTnLst>
                          </p:cTn>
                        </p:par>
                        <p:par>
                          <p:cTn id="143" fill="hold">
                            <p:stCondLst>
                              <p:cond delay="36500"/>
                            </p:stCondLst>
                            <p:childTnLst>
                              <p:par>
                                <p:cTn id="144" presetID="9" presetClass="exit" presetSubtype="0" fill="hold" nodeType="afterEffect">
                                  <p:stCondLst>
                                    <p:cond delay="0"/>
                                  </p:stCondLst>
                                  <p:childTnLst>
                                    <p:animEffect transition="out" filter="dissolve">
                                      <p:cBhvr>
                                        <p:cTn id="145" dur="500"/>
                                        <p:tgtEl>
                                          <p:spTgt spid="414"/>
                                        </p:tgtEl>
                                      </p:cBhvr>
                                    </p:animEffect>
                                    <p:set>
                                      <p:cBhvr>
                                        <p:cTn id="146" dur="1" fill="hold">
                                          <p:stCondLst>
                                            <p:cond delay="499"/>
                                          </p:stCondLst>
                                        </p:cTn>
                                        <p:tgtEl>
                                          <p:spTgt spid="4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P spid="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70442" y="204107"/>
            <a:ext cx="8544983" cy="670967"/>
          </a:xfrm>
        </p:spPr>
        <p:txBody>
          <a:bodyPr>
            <a:normAutofit fontScale="90000"/>
          </a:bodyPr>
          <a:lstStyle/>
          <a:p>
            <a:r>
              <a:rPr lang="en-US" sz="3600" dirty="0"/>
              <a:t>Chapter 3: summary</a:t>
            </a:r>
            <a:endParaRPr lang="en-US"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r>
              <a:rPr lang="en-US" dirty="0"/>
              <a:t>Transport Layer: 3-</a:t>
            </a:r>
            <a:fld id="{C4204591-24BD-A542-B9D5-F8D8A88D2FEE}" type="slidenum">
              <a:rPr lang="en-US" smtClean="0"/>
              <a:pPr/>
              <a:t>141</a:t>
            </a:fld>
            <a:endParaRPr lang="en-US" dirty="0"/>
          </a:p>
        </p:txBody>
      </p:sp>
      <p:sp>
        <p:nvSpPr>
          <p:cNvPr id="121" name="Rectangle 3">
            <a:extLst>
              <a:ext uri="{FF2B5EF4-FFF2-40B4-BE49-F238E27FC236}">
                <a16:creationId xmlns:a16="http://schemas.microsoft.com/office/drawing/2014/main" id="{D69BBC2D-A92B-7947-AA74-7551BF4EBD02}"/>
              </a:ext>
            </a:extLst>
          </p:cNvPr>
          <p:cNvSpPr txBox="1">
            <a:spLocks noChangeArrowheads="1"/>
          </p:cNvSpPr>
          <p:nvPr/>
        </p:nvSpPr>
        <p:spPr>
          <a:xfrm>
            <a:off x="657225" y="971550"/>
            <a:ext cx="4219575" cy="3919027"/>
          </a:xfrm>
          <a:prstGeom prst="rect">
            <a:avLst/>
          </a:prstGeom>
        </p:spPr>
        <p:txBody>
          <a:bodyPr vert="horz" lIns="68580" tIns="34290" rIns="68580" bIns="3429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5275" indent="-197644">
              <a:buFont typeface="Wingdings" charset="2"/>
              <a:buChar char="§"/>
              <a:defRPr/>
            </a:pPr>
            <a:r>
              <a:rPr lang="en-US" sz="2400" dirty="0"/>
              <a:t>principles behind transport layer services:</a:t>
            </a:r>
          </a:p>
          <a:p>
            <a:pPr lvl="1">
              <a:buFont typeface="Arial"/>
              <a:buChar char="•"/>
              <a:defRPr/>
            </a:pPr>
            <a:r>
              <a:rPr lang="en-US" sz="2100" dirty="0"/>
              <a:t>multiplexing, demultiplexing</a:t>
            </a:r>
          </a:p>
          <a:p>
            <a:pPr lvl="1">
              <a:buFont typeface="Arial"/>
              <a:buChar char="•"/>
              <a:defRPr/>
            </a:pPr>
            <a:r>
              <a:rPr lang="en-US" sz="2100" dirty="0"/>
              <a:t>reliable data transfer</a:t>
            </a:r>
          </a:p>
          <a:p>
            <a:pPr lvl="1">
              <a:buFont typeface="Arial"/>
              <a:buChar char="•"/>
              <a:defRPr/>
            </a:pPr>
            <a:r>
              <a:rPr lang="en-US" sz="2100" dirty="0"/>
              <a:t>flow control</a:t>
            </a:r>
          </a:p>
          <a:p>
            <a:pPr lvl="1">
              <a:buFont typeface="Arial"/>
              <a:buChar char="•"/>
              <a:defRPr/>
            </a:pPr>
            <a:r>
              <a:rPr lang="en-US" sz="2100" dirty="0"/>
              <a:t>congestion control</a:t>
            </a:r>
          </a:p>
          <a:p>
            <a:pPr marL="295275" indent="-197644">
              <a:buFont typeface="Wingdings" charset="2"/>
              <a:buChar char="§"/>
              <a:defRPr/>
            </a:pPr>
            <a:r>
              <a:rPr lang="en-US" sz="2400" dirty="0"/>
              <a:t>instantiation, implementation in the Internet</a:t>
            </a:r>
          </a:p>
          <a:p>
            <a:pPr lvl="1">
              <a:buFont typeface="Arial"/>
              <a:buChar char="•"/>
              <a:defRPr/>
            </a:pPr>
            <a:r>
              <a:rPr lang="en-US" sz="2100" dirty="0"/>
              <a:t>UDP</a:t>
            </a:r>
          </a:p>
          <a:p>
            <a:pPr lvl="1">
              <a:buFont typeface="Arial"/>
              <a:buChar char="•"/>
              <a:defRPr/>
            </a:pPr>
            <a:r>
              <a:rPr lang="en-US" sz="2100" dirty="0"/>
              <a:t>TCP</a:t>
            </a:r>
          </a:p>
        </p:txBody>
      </p:sp>
      <p:sp>
        <p:nvSpPr>
          <p:cNvPr id="122" name="Rectangle 4">
            <a:extLst>
              <a:ext uri="{FF2B5EF4-FFF2-40B4-BE49-F238E27FC236}">
                <a16:creationId xmlns:a16="http://schemas.microsoft.com/office/drawing/2014/main" id="{B79F0F1A-67F7-584F-9F34-4AC2A592E580}"/>
              </a:ext>
            </a:extLst>
          </p:cNvPr>
          <p:cNvSpPr txBox="1">
            <a:spLocks noChangeArrowheads="1"/>
          </p:cNvSpPr>
          <p:nvPr/>
        </p:nvSpPr>
        <p:spPr>
          <a:xfrm>
            <a:off x="5299472" y="952500"/>
            <a:ext cx="3549253" cy="3629025"/>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400" dirty="0">
                <a:solidFill>
                  <a:srgbClr val="CC0000"/>
                </a:solidFill>
                <a:ea typeface="ＭＳ Ｐゴシック" panose="020B0600070205080204" pitchFamily="34" charset="-128"/>
              </a:rPr>
              <a:t>Up next:</a:t>
            </a:r>
          </a:p>
          <a:p>
            <a:pPr marL="295275" indent="-200025"/>
            <a:r>
              <a:rPr lang="en-US" altLang="en-US" sz="2400" dirty="0">
                <a:ea typeface="ＭＳ Ｐゴシック" panose="020B0600070205080204" pitchFamily="34" charset="-128"/>
              </a:rPr>
              <a:t>leaving the network </a:t>
            </a:r>
            <a:r>
              <a:rPr lang="en-US" altLang="ja-JP" sz="2400" dirty="0">
                <a:ea typeface="ＭＳ Ｐゴシック" panose="020B0600070205080204" pitchFamily="34" charset="-128"/>
              </a:rPr>
              <a:t>“edge” </a:t>
            </a:r>
            <a:r>
              <a:rPr lang="en-US" altLang="ja-JP" sz="2100" dirty="0">
                <a:ea typeface="ＭＳ Ｐゴシック" panose="020B0600070205080204" pitchFamily="34" charset="-128"/>
              </a:rPr>
              <a:t>(application, transport layers)</a:t>
            </a:r>
          </a:p>
          <a:p>
            <a:pPr marL="295275" indent="-200025"/>
            <a:r>
              <a:rPr lang="en-US" altLang="en-US" sz="2400" dirty="0">
                <a:ea typeface="ＭＳ Ｐゴシック" panose="020B0600070205080204" pitchFamily="34" charset="-128"/>
              </a:rPr>
              <a:t>into the network “</a:t>
            </a:r>
            <a:r>
              <a:rPr lang="en-US" altLang="ja-JP" sz="2400" dirty="0">
                <a:ea typeface="ＭＳ Ｐゴシック" panose="020B0600070205080204" pitchFamily="34" charset="-128"/>
              </a:rPr>
              <a:t>core”</a:t>
            </a:r>
          </a:p>
          <a:p>
            <a:pPr marL="295275" indent="-200025"/>
            <a:r>
              <a:rPr lang="en-US" altLang="en-US" sz="2400" dirty="0">
                <a:ea typeface="ＭＳ Ｐゴシック" panose="020B0600070205080204" pitchFamily="34" charset="-128"/>
              </a:rPr>
              <a:t>two network-layer chapters</a:t>
            </a:r>
            <a:r>
              <a:rPr lang="en-US" altLang="en-US" sz="2100" dirty="0">
                <a:ea typeface="ＭＳ Ｐゴシック" panose="020B0600070205080204" pitchFamily="34" charset="-128"/>
              </a:rPr>
              <a:t>:</a:t>
            </a:r>
          </a:p>
          <a:p>
            <a:pPr lvl="1"/>
            <a:r>
              <a:rPr lang="en-US" altLang="en-US" sz="2100" dirty="0">
                <a:ea typeface="ＭＳ Ｐゴシック" panose="020B0600070205080204" pitchFamily="34" charset="-128"/>
              </a:rPr>
              <a:t>data plane</a:t>
            </a:r>
          </a:p>
          <a:p>
            <a:pPr lvl="1"/>
            <a:r>
              <a:rPr lang="en-US" altLang="en-US" sz="2100" dirty="0">
                <a:ea typeface="ＭＳ Ｐゴシック" panose="020B0600070205080204" pitchFamily="34" charset="-128"/>
              </a:rPr>
              <a:t>control plane</a:t>
            </a:r>
          </a:p>
          <a:p>
            <a:endParaRPr lang="en-US" altLang="en-US" sz="2100" dirty="0">
              <a:ea typeface="ＭＳ Ｐゴシック" panose="020B0600070205080204" pitchFamily="34" charset="-128"/>
            </a:endParaRPr>
          </a:p>
        </p:txBody>
      </p:sp>
    </p:spTree>
    <p:extLst>
      <p:ext uri="{BB962C8B-B14F-4D97-AF65-F5344CB8AC3E}">
        <p14:creationId xmlns:p14="http://schemas.microsoft.com/office/powerpoint/2010/main" val="33474654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628650" y="2236267"/>
            <a:ext cx="7886700" cy="670967"/>
          </a:xfrm>
        </p:spPr>
        <p:txBody>
          <a:bodyPr>
            <a:normAutofit fontScale="90000"/>
          </a:bodyPr>
          <a:lstStyle/>
          <a:p>
            <a:pPr algn="ctr"/>
            <a:r>
              <a:rPr lang="en-US" altLang="en-US" dirty="0">
                <a:ea typeface="ＭＳ Ｐゴシック" panose="020B0600070205080204" pitchFamily="34" charset="-128"/>
              </a:rPr>
              <a:t>Additional Chapter 3 slides</a:t>
            </a:r>
            <a:endParaRPr lang="en-US" dirty="0"/>
          </a:p>
        </p:txBody>
      </p:sp>
      <p:sp>
        <p:nvSpPr>
          <p:cNvPr id="3" name="Slide Number Placeholder 2">
            <a:extLst>
              <a:ext uri="{FF2B5EF4-FFF2-40B4-BE49-F238E27FC236}">
                <a16:creationId xmlns:a16="http://schemas.microsoft.com/office/drawing/2014/main" id="{64499F6A-4C1F-1146-A51E-D80D1CD65245}"/>
              </a:ext>
            </a:extLst>
          </p:cNvPr>
          <p:cNvSpPr>
            <a:spLocks noGrp="1"/>
          </p:cNvSpPr>
          <p:nvPr>
            <p:ph type="sldNum" sz="quarter" idx="4"/>
          </p:nvPr>
        </p:nvSpPr>
        <p:spPr/>
        <p:txBody>
          <a:bodyPr/>
          <a:lstStyle/>
          <a:p>
            <a:r>
              <a:rPr lang="en-US"/>
              <a:t>Transport Layer: 3-</a:t>
            </a:r>
            <a:fld id="{C4204591-24BD-A542-B9D5-F8D8A88D2FEE}" type="slidenum">
              <a:rPr lang="en-US" smtClean="0"/>
              <a:pPr/>
              <a:t>142</a:t>
            </a:fld>
            <a:endParaRPr lang="en-US" dirty="0"/>
          </a:p>
        </p:txBody>
      </p:sp>
    </p:spTree>
    <p:extLst>
      <p:ext uri="{BB962C8B-B14F-4D97-AF65-F5344CB8AC3E}">
        <p14:creationId xmlns:p14="http://schemas.microsoft.com/office/powerpoint/2010/main" val="20530526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Go-Back-N: sender extended FSM</a:t>
            </a:r>
            <a:endParaRPr lang="en-US"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pPr defTabSz="685800">
              <a:buClrTx/>
              <a:defRPr/>
            </a:pPr>
            <a:r>
              <a:rPr lang="en-US" kern="1200" dirty="0">
                <a:solidFill>
                  <a:prstClr val="white">
                    <a:lumMod val="50000"/>
                  </a:prstClr>
                </a:solidFill>
                <a:latin typeface="Calibri" panose="020F0502020204030204"/>
                <a:ea typeface="+mn-ea"/>
                <a:cs typeface="+mn-cs"/>
              </a:rPr>
              <a:t>Transport Layer: 3-</a:t>
            </a:r>
            <a:fld id="{C4204591-24BD-A542-B9D5-F8D8A88D2FEE}" type="slidenum">
              <a:rPr lang="en-US" kern="1200">
                <a:solidFill>
                  <a:prstClr val="white">
                    <a:lumMod val="50000"/>
                  </a:prstClr>
                </a:solidFill>
                <a:latin typeface="Calibri" panose="020F0502020204030204"/>
                <a:ea typeface="+mn-ea"/>
                <a:cs typeface="+mn-cs"/>
              </a:rPr>
              <a:pPr defTabSz="685800">
                <a:buClrTx/>
                <a:defRPr/>
              </a:pPr>
              <a:t>143</a:t>
            </a:fld>
            <a:endParaRPr lang="en-US" kern="1200" dirty="0">
              <a:solidFill>
                <a:prstClr val="white">
                  <a:lumMod val="50000"/>
                </a:prstClr>
              </a:solidFill>
              <a:latin typeface="Calibri" panose="020F0502020204030204"/>
              <a:ea typeface="+mn-ea"/>
              <a:cs typeface="+mn-cs"/>
            </a:endParaRPr>
          </a:p>
        </p:txBody>
      </p:sp>
      <p:grpSp>
        <p:nvGrpSpPr>
          <p:cNvPr id="55" name="Group 3">
            <a:extLst>
              <a:ext uri="{FF2B5EF4-FFF2-40B4-BE49-F238E27FC236}">
                <a16:creationId xmlns:a16="http://schemas.microsoft.com/office/drawing/2014/main" id="{33A2B3E4-B70E-A848-8165-FAD3F02150B0}"/>
              </a:ext>
            </a:extLst>
          </p:cNvPr>
          <p:cNvGrpSpPr>
            <a:grpSpLocks/>
          </p:cNvGrpSpPr>
          <p:nvPr/>
        </p:nvGrpSpPr>
        <p:grpSpPr bwMode="auto">
          <a:xfrm>
            <a:off x="3446860" y="2783001"/>
            <a:ext cx="600075" cy="492919"/>
            <a:chOff x="1959" y="2515"/>
            <a:chExt cx="504" cy="414"/>
          </a:xfrm>
        </p:grpSpPr>
        <p:sp>
          <p:nvSpPr>
            <p:cNvPr id="56" name="Oval 4">
              <a:extLst>
                <a:ext uri="{FF2B5EF4-FFF2-40B4-BE49-F238E27FC236}">
                  <a16:creationId xmlns:a16="http://schemas.microsoft.com/office/drawing/2014/main" id="{C4D5A6AC-F113-CF49-9B8F-033DDDA18342}"/>
                </a:ext>
              </a:extLst>
            </p:cNvPr>
            <p:cNvSpPr>
              <a:spLocks noChangeArrowheads="1"/>
            </p:cNvSpPr>
            <p:nvPr/>
          </p:nvSpPr>
          <p:spPr bwMode="auto">
            <a:xfrm>
              <a:off x="2004" y="2515"/>
              <a:ext cx="420" cy="414"/>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57" name="Text Box 5">
              <a:extLst>
                <a:ext uri="{FF2B5EF4-FFF2-40B4-BE49-F238E27FC236}">
                  <a16:creationId xmlns:a16="http://schemas.microsoft.com/office/drawing/2014/main" id="{4730408A-4915-134B-898C-F4271B62AAB6}"/>
                </a:ext>
              </a:extLst>
            </p:cNvPr>
            <p:cNvSpPr txBox="1">
              <a:spLocks noChangeArrowheads="1"/>
            </p:cNvSpPr>
            <p:nvPr/>
          </p:nvSpPr>
          <p:spPr bwMode="auto">
            <a:xfrm>
              <a:off x="1959" y="2611"/>
              <a:ext cx="50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500" dirty="0">
                  <a:solidFill>
                    <a:srgbClr val="000000"/>
                  </a:solidFill>
                  <a:latin typeface="Arial" panose="020B0604020202020204" pitchFamily="34" charset="0"/>
                  <a:cs typeface="+mn-cs"/>
                </a:rPr>
                <a:t>Wait</a:t>
              </a:r>
              <a:endParaRPr lang="en-US" altLang="en-US" sz="1200" dirty="0">
                <a:solidFill>
                  <a:srgbClr val="000000"/>
                </a:solidFill>
                <a:latin typeface="Times New Roman" panose="02020603050405020304" pitchFamily="18" charset="0"/>
                <a:cs typeface="+mn-cs"/>
              </a:endParaRPr>
            </a:p>
          </p:txBody>
        </p:sp>
      </p:grpSp>
      <p:sp>
        <p:nvSpPr>
          <p:cNvPr id="58" name="Line 6">
            <a:extLst>
              <a:ext uri="{FF2B5EF4-FFF2-40B4-BE49-F238E27FC236}">
                <a16:creationId xmlns:a16="http://schemas.microsoft.com/office/drawing/2014/main" id="{63761F72-66D2-A642-BD69-9E438150999F}"/>
              </a:ext>
            </a:extLst>
          </p:cNvPr>
          <p:cNvSpPr>
            <a:spLocks noChangeShapeType="1"/>
          </p:cNvSpPr>
          <p:nvPr/>
        </p:nvSpPr>
        <p:spPr bwMode="auto">
          <a:xfrm>
            <a:off x="2293144" y="2098393"/>
            <a:ext cx="1218010" cy="802481"/>
          </a:xfrm>
          <a:prstGeom prst="line">
            <a:avLst/>
          </a:prstGeom>
          <a:noFill/>
          <a:ln w="2857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7" name="Group 6">
            <a:extLst>
              <a:ext uri="{FF2B5EF4-FFF2-40B4-BE49-F238E27FC236}">
                <a16:creationId xmlns:a16="http://schemas.microsoft.com/office/drawing/2014/main" id="{D5A7135B-F84D-8E42-A7AD-C337B03A05BF}"/>
              </a:ext>
            </a:extLst>
          </p:cNvPr>
          <p:cNvGrpSpPr/>
          <p:nvPr/>
        </p:nvGrpSpPr>
        <p:grpSpPr>
          <a:xfrm>
            <a:off x="4042172" y="2599645"/>
            <a:ext cx="2375297" cy="864394"/>
            <a:chOff x="5389563" y="3466193"/>
            <a:chExt cx="3167062" cy="1152525"/>
          </a:xfrm>
        </p:grpSpPr>
        <p:sp>
          <p:nvSpPr>
            <p:cNvPr id="59" name="Text Box 7">
              <a:extLst>
                <a:ext uri="{FF2B5EF4-FFF2-40B4-BE49-F238E27FC236}">
                  <a16:creationId xmlns:a16="http://schemas.microsoft.com/office/drawing/2014/main" id="{2A05B120-EC26-AD42-B3AA-CD4706803936}"/>
                </a:ext>
              </a:extLst>
            </p:cNvPr>
            <p:cNvSpPr txBox="1">
              <a:spLocks noChangeArrowheads="1"/>
            </p:cNvSpPr>
            <p:nvPr/>
          </p:nvSpPr>
          <p:spPr bwMode="auto">
            <a:xfrm>
              <a:off x="5780088" y="3777343"/>
              <a:ext cx="2776537"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start_timer</a:t>
              </a:r>
              <a:endParaRPr lang="en-US" altLang="en-US" sz="1050" kern="1200" dirty="0">
                <a:solidFill>
                  <a:srgbClr val="000000"/>
                </a:solidFill>
                <a:latin typeface="Arial" panose="020B0604020202020204" pitchFamily="34" charset="0"/>
                <a:cs typeface="+mn-cs"/>
              </a:endParaRPr>
            </a:p>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udt_send</a:t>
              </a:r>
              <a:r>
                <a:rPr lang="en-US" altLang="en-US" sz="1050" kern="1200" dirty="0">
                  <a:solidFill>
                    <a:srgbClr val="000000"/>
                  </a:solidFill>
                  <a:latin typeface="Arial" panose="020B0604020202020204" pitchFamily="34" charset="0"/>
                  <a:cs typeface="+mn-cs"/>
                </a:rPr>
                <a:t>(</a:t>
              </a:r>
              <a:r>
                <a:rPr lang="en-US" altLang="en-US" sz="1050" kern="1200" dirty="0" err="1">
                  <a:solidFill>
                    <a:srgbClr val="000000"/>
                  </a:solidFill>
                  <a:latin typeface="Arial" panose="020B0604020202020204" pitchFamily="34" charset="0"/>
                  <a:cs typeface="+mn-cs"/>
                </a:rPr>
                <a:t>sndpkt</a:t>
              </a:r>
              <a:r>
                <a:rPr lang="en-US" altLang="en-US" sz="1050" kern="1200" dirty="0">
                  <a:solidFill>
                    <a:srgbClr val="000000"/>
                  </a:solidFill>
                  <a:latin typeface="Arial" panose="020B0604020202020204" pitchFamily="34" charset="0"/>
                  <a:cs typeface="+mn-cs"/>
                </a:rPr>
                <a:t>[base])</a:t>
              </a:r>
            </a:p>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udt_send</a:t>
              </a:r>
              <a:r>
                <a:rPr lang="en-US" altLang="en-US" sz="1050" kern="1200" dirty="0">
                  <a:solidFill>
                    <a:srgbClr val="000000"/>
                  </a:solidFill>
                  <a:latin typeface="Arial" panose="020B0604020202020204" pitchFamily="34" charset="0"/>
                  <a:cs typeface="+mn-cs"/>
                </a:rPr>
                <a:t>(</a:t>
              </a:r>
              <a:r>
                <a:rPr lang="en-US" altLang="en-US" sz="1050" kern="1200" dirty="0" err="1">
                  <a:solidFill>
                    <a:srgbClr val="000000"/>
                  </a:solidFill>
                  <a:latin typeface="Arial" panose="020B0604020202020204" pitchFamily="34" charset="0"/>
                  <a:cs typeface="+mn-cs"/>
                </a:rPr>
                <a:t>sndpkt</a:t>
              </a:r>
              <a:r>
                <a:rPr lang="en-US" altLang="en-US" sz="1050" kern="1200" dirty="0">
                  <a:solidFill>
                    <a:srgbClr val="000000"/>
                  </a:solidFill>
                  <a:latin typeface="Arial" panose="020B0604020202020204" pitchFamily="34" charset="0"/>
                  <a:cs typeface="+mn-cs"/>
                </a:rPr>
                <a:t>[base+1])</a:t>
              </a:r>
            </a:p>
            <a:p>
              <a:pPr defTabSz="685800" eaLnBrk="0" fontAlgn="base" hangingPunct="0">
                <a:spcBef>
                  <a:spcPct val="0"/>
                </a:spcBef>
                <a:spcAft>
                  <a:spcPct val="0"/>
                </a:spcAft>
                <a:buClrTx/>
                <a:defRPr/>
              </a:pPr>
              <a:r>
                <a:rPr lang="en-US" altLang="en-US" sz="1050" kern="1200" dirty="0">
                  <a:solidFill>
                    <a:srgbClr val="000000"/>
                  </a:solidFill>
                  <a:latin typeface="Arial" panose="020B0604020202020204" pitchFamily="34" charset="0"/>
                  <a:cs typeface="+mn-cs"/>
                </a:rPr>
                <a:t>…</a:t>
              </a:r>
            </a:p>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udt_send</a:t>
              </a:r>
              <a:r>
                <a:rPr lang="en-US" altLang="en-US" sz="1050" kern="1200" dirty="0">
                  <a:solidFill>
                    <a:srgbClr val="000000"/>
                  </a:solidFill>
                  <a:latin typeface="Arial" panose="020B0604020202020204" pitchFamily="34" charset="0"/>
                  <a:cs typeface="+mn-cs"/>
                </a:rPr>
                <a:t>(</a:t>
              </a:r>
              <a:r>
                <a:rPr lang="en-US" altLang="en-US" sz="1050" kern="1200" dirty="0" err="1">
                  <a:solidFill>
                    <a:srgbClr val="000000"/>
                  </a:solidFill>
                  <a:latin typeface="Arial" panose="020B0604020202020204" pitchFamily="34" charset="0"/>
                  <a:cs typeface="+mn-cs"/>
                </a:rPr>
                <a:t>sndpkt</a:t>
              </a:r>
              <a:r>
                <a:rPr lang="en-US" altLang="en-US" sz="1050" kern="1200" dirty="0">
                  <a:solidFill>
                    <a:srgbClr val="000000"/>
                  </a:solidFill>
                  <a:latin typeface="Arial" panose="020B0604020202020204" pitchFamily="34" charset="0"/>
                  <a:cs typeface="+mn-cs"/>
                </a:rPr>
                <a:t>[nextseqnum-1])</a:t>
              </a:r>
            </a:p>
            <a:p>
              <a:pPr algn="ctr" defTabSz="685800" eaLnBrk="0" fontAlgn="base" hangingPunct="0">
                <a:spcBef>
                  <a:spcPct val="0"/>
                </a:spcBef>
                <a:spcAft>
                  <a:spcPct val="0"/>
                </a:spcAft>
                <a:buClrTx/>
                <a:defRPr/>
              </a:pPr>
              <a:endParaRPr lang="en-US" altLang="en-US" sz="1050" kern="1200" dirty="0">
                <a:solidFill>
                  <a:srgbClr val="000000"/>
                </a:solidFill>
                <a:latin typeface="Times New Roman" panose="02020603050405020304" pitchFamily="18" charset="0"/>
                <a:cs typeface="+mn-cs"/>
              </a:endParaRPr>
            </a:p>
          </p:txBody>
        </p:sp>
        <p:sp>
          <p:nvSpPr>
            <p:cNvPr id="60" name="Text Box 8">
              <a:extLst>
                <a:ext uri="{FF2B5EF4-FFF2-40B4-BE49-F238E27FC236}">
                  <a16:creationId xmlns:a16="http://schemas.microsoft.com/office/drawing/2014/main" id="{50EB188A-016B-BC43-B95B-2D09A833384C}"/>
                </a:ext>
              </a:extLst>
            </p:cNvPr>
            <p:cNvSpPr txBox="1">
              <a:spLocks noChangeArrowheads="1"/>
            </p:cNvSpPr>
            <p:nvPr/>
          </p:nvSpPr>
          <p:spPr bwMode="auto">
            <a:xfrm>
              <a:off x="5802313" y="3542393"/>
              <a:ext cx="11001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timeout</a:t>
              </a:r>
              <a:endParaRPr lang="en-US" altLang="en-US" sz="1050" kern="1200">
                <a:solidFill>
                  <a:srgbClr val="000000"/>
                </a:solidFill>
                <a:latin typeface="Times New Roman" panose="02020603050405020304" pitchFamily="18" charset="0"/>
                <a:cs typeface="+mn-cs"/>
              </a:endParaRPr>
            </a:p>
            <a:p>
              <a:pPr algn="ctr" defTabSz="685800" eaLnBrk="0" fontAlgn="base" hangingPunct="0">
                <a:spcBef>
                  <a:spcPct val="0"/>
                </a:spcBef>
                <a:spcAft>
                  <a:spcPct val="0"/>
                </a:spcAft>
                <a:buClrTx/>
                <a:defRPr/>
              </a:pPr>
              <a:endParaRPr lang="en-US" altLang="en-US" sz="1050" kern="1200">
                <a:solidFill>
                  <a:srgbClr val="000000"/>
                </a:solidFill>
                <a:latin typeface="Times New Roman" panose="02020603050405020304" pitchFamily="18" charset="0"/>
                <a:cs typeface="+mn-cs"/>
              </a:endParaRPr>
            </a:p>
          </p:txBody>
        </p:sp>
        <p:sp>
          <p:nvSpPr>
            <p:cNvPr id="61" name="Line 9">
              <a:extLst>
                <a:ext uri="{FF2B5EF4-FFF2-40B4-BE49-F238E27FC236}">
                  <a16:creationId xmlns:a16="http://schemas.microsoft.com/office/drawing/2014/main" id="{47618681-EE80-804F-9624-DC7CC3FBF4D0}"/>
                </a:ext>
              </a:extLst>
            </p:cNvPr>
            <p:cNvSpPr>
              <a:spLocks noChangeShapeType="1"/>
            </p:cNvSpPr>
            <p:nvPr/>
          </p:nvSpPr>
          <p:spPr bwMode="auto">
            <a:xfrm>
              <a:off x="5886450" y="3818618"/>
              <a:ext cx="16192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2" name="Freeform 10">
              <a:extLst>
                <a:ext uri="{FF2B5EF4-FFF2-40B4-BE49-F238E27FC236}">
                  <a16:creationId xmlns:a16="http://schemas.microsoft.com/office/drawing/2014/main" id="{44271988-489C-A543-88C3-7FA50E90A3D0}"/>
                </a:ext>
              </a:extLst>
            </p:cNvPr>
            <p:cNvSpPr>
              <a:spLocks/>
            </p:cNvSpPr>
            <p:nvPr/>
          </p:nvSpPr>
          <p:spPr bwMode="auto">
            <a:xfrm>
              <a:off x="5389563" y="3466193"/>
              <a:ext cx="393700" cy="1152525"/>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61280105-A5C6-2749-821B-7E8540B77F71}"/>
              </a:ext>
            </a:extLst>
          </p:cNvPr>
          <p:cNvGrpSpPr/>
          <p:nvPr/>
        </p:nvGrpSpPr>
        <p:grpSpPr>
          <a:xfrm>
            <a:off x="3167063" y="777988"/>
            <a:ext cx="4140994" cy="1977629"/>
            <a:chOff x="4222750" y="1037318"/>
            <a:chExt cx="5521325" cy="2636838"/>
          </a:xfrm>
        </p:grpSpPr>
        <p:sp>
          <p:nvSpPr>
            <p:cNvPr id="63" name="Text Box 11">
              <a:extLst>
                <a:ext uri="{FF2B5EF4-FFF2-40B4-BE49-F238E27FC236}">
                  <a16:creationId xmlns:a16="http://schemas.microsoft.com/office/drawing/2014/main" id="{02F77C28-EA65-D040-B118-4BF0CBEFB1D8}"/>
                </a:ext>
              </a:extLst>
            </p:cNvPr>
            <p:cNvSpPr txBox="1">
              <a:spLocks noChangeArrowheads="1"/>
            </p:cNvSpPr>
            <p:nvPr/>
          </p:nvSpPr>
          <p:spPr bwMode="auto">
            <a:xfrm>
              <a:off x="4222750" y="1037318"/>
              <a:ext cx="23336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rdt_send(data)</a:t>
              </a:r>
              <a:r>
                <a:rPr lang="en-US" altLang="en-US" sz="750" kern="1200">
                  <a:solidFill>
                    <a:srgbClr val="000000"/>
                  </a:solidFill>
                  <a:latin typeface="Arial" panose="020B0604020202020204" pitchFamily="34" charset="0"/>
                  <a:cs typeface="+mn-cs"/>
                </a:rPr>
                <a:t> </a:t>
              </a:r>
              <a:endParaRPr lang="en-US" altLang="en-US" sz="1800" kern="1200">
                <a:solidFill>
                  <a:srgbClr val="000000"/>
                </a:solidFill>
                <a:latin typeface="Times New Roman" panose="02020603050405020304" pitchFamily="18" charset="0"/>
                <a:cs typeface="+mn-cs"/>
              </a:endParaRPr>
            </a:p>
          </p:txBody>
        </p:sp>
        <p:sp>
          <p:nvSpPr>
            <p:cNvPr id="64" name="Line 12">
              <a:extLst>
                <a:ext uri="{FF2B5EF4-FFF2-40B4-BE49-F238E27FC236}">
                  <a16:creationId xmlns:a16="http://schemas.microsoft.com/office/drawing/2014/main" id="{0FE72F9F-0F53-5149-AE2D-57D5F5931880}"/>
                </a:ext>
              </a:extLst>
            </p:cNvPr>
            <p:cNvSpPr>
              <a:spLocks noChangeShapeType="1"/>
            </p:cNvSpPr>
            <p:nvPr/>
          </p:nvSpPr>
          <p:spPr bwMode="auto">
            <a:xfrm>
              <a:off x="4330700" y="1356406"/>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5" name="Text Box 13">
              <a:extLst>
                <a:ext uri="{FF2B5EF4-FFF2-40B4-BE49-F238E27FC236}">
                  <a16:creationId xmlns:a16="http://schemas.microsoft.com/office/drawing/2014/main" id="{C068D2CE-31E7-0E41-B00C-9CE255D13D42}"/>
                </a:ext>
              </a:extLst>
            </p:cNvPr>
            <p:cNvSpPr txBox="1">
              <a:spLocks noChangeArrowheads="1"/>
            </p:cNvSpPr>
            <p:nvPr/>
          </p:nvSpPr>
          <p:spPr bwMode="auto">
            <a:xfrm>
              <a:off x="4222750" y="1378631"/>
              <a:ext cx="552132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dirty="0">
                  <a:solidFill>
                    <a:srgbClr val="000000"/>
                  </a:solidFill>
                  <a:latin typeface="Arial" panose="020B0604020202020204" pitchFamily="34" charset="0"/>
                  <a:cs typeface="+mn-cs"/>
                </a:rPr>
                <a:t>if (</a:t>
              </a:r>
              <a:r>
                <a:rPr lang="en-US" altLang="en-US" sz="1050" kern="1200" dirty="0" err="1">
                  <a:solidFill>
                    <a:srgbClr val="000000"/>
                  </a:solidFill>
                  <a:latin typeface="Arial" panose="020B0604020202020204" pitchFamily="34" charset="0"/>
                  <a:cs typeface="+mn-cs"/>
                </a:rPr>
                <a:t>nextseqnum</a:t>
              </a:r>
              <a:r>
                <a:rPr lang="en-US" altLang="en-US" sz="1050" kern="1200" dirty="0">
                  <a:solidFill>
                    <a:srgbClr val="000000"/>
                  </a:solidFill>
                  <a:latin typeface="Arial" panose="020B0604020202020204" pitchFamily="34" charset="0"/>
                  <a:cs typeface="+mn-cs"/>
                </a:rPr>
                <a:t> &lt; </a:t>
              </a:r>
              <a:r>
                <a:rPr lang="en-US" altLang="en-US" sz="1050" kern="1200" dirty="0" err="1">
                  <a:solidFill>
                    <a:srgbClr val="000000"/>
                  </a:solidFill>
                  <a:latin typeface="Arial" panose="020B0604020202020204" pitchFamily="34" charset="0"/>
                  <a:cs typeface="+mn-cs"/>
                </a:rPr>
                <a:t>base+N</a:t>
              </a:r>
              <a:r>
                <a:rPr lang="en-US" altLang="en-US" sz="1050" kern="1200" dirty="0">
                  <a:solidFill>
                    <a:srgbClr val="000000"/>
                  </a:solidFill>
                  <a:latin typeface="Arial" panose="020B0604020202020204" pitchFamily="34" charset="0"/>
                  <a:cs typeface="+mn-cs"/>
                </a:rPr>
                <a:t>) {</a:t>
              </a:r>
            </a:p>
            <a:p>
              <a:pPr defTabSz="685800" eaLnBrk="0" fontAlgn="base" hangingPunct="0">
                <a:spcBef>
                  <a:spcPct val="0"/>
                </a:spcBef>
                <a:spcAft>
                  <a:spcPct val="0"/>
                </a:spcAft>
                <a:buClrTx/>
                <a:defRPr/>
              </a:pPr>
              <a:r>
                <a:rPr lang="en-US" altLang="en-US" sz="1050" kern="1200" dirty="0">
                  <a:solidFill>
                    <a:srgbClr val="000000"/>
                  </a:solidFill>
                  <a:latin typeface="Arial" panose="020B0604020202020204" pitchFamily="34" charset="0"/>
                  <a:cs typeface="+mn-cs"/>
                </a:rPr>
                <a:t>    </a:t>
              </a:r>
              <a:r>
                <a:rPr lang="en-US" altLang="en-US" sz="1050" kern="1200" dirty="0" err="1">
                  <a:solidFill>
                    <a:srgbClr val="000000"/>
                  </a:solidFill>
                  <a:latin typeface="Arial" panose="020B0604020202020204" pitchFamily="34" charset="0"/>
                  <a:cs typeface="+mn-cs"/>
                </a:rPr>
                <a:t>sndpkt</a:t>
              </a:r>
              <a:r>
                <a:rPr lang="en-US" altLang="en-US" sz="1050" kern="1200" dirty="0">
                  <a:solidFill>
                    <a:srgbClr val="000000"/>
                  </a:solidFill>
                  <a:latin typeface="Arial" panose="020B0604020202020204" pitchFamily="34" charset="0"/>
                  <a:cs typeface="+mn-cs"/>
                </a:rPr>
                <a:t>[</a:t>
              </a:r>
              <a:r>
                <a:rPr lang="en-US" altLang="en-US" sz="1050" kern="1200" dirty="0" err="1">
                  <a:solidFill>
                    <a:srgbClr val="000000"/>
                  </a:solidFill>
                  <a:latin typeface="Arial" panose="020B0604020202020204" pitchFamily="34" charset="0"/>
                  <a:cs typeface="+mn-cs"/>
                </a:rPr>
                <a:t>nextseqnum</a:t>
              </a:r>
              <a:r>
                <a:rPr lang="en-US" altLang="en-US" sz="1050" kern="1200" dirty="0">
                  <a:solidFill>
                    <a:srgbClr val="000000"/>
                  </a:solidFill>
                  <a:latin typeface="Arial" panose="020B0604020202020204" pitchFamily="34" charset="0"/>
                  <a:cs typeface="+mn-cs"/>
                </a:rPr>
                <a:t>] = </a:t>
              </a:r>
              <a:r>
                <a:rPr lang="en-US" altLang="en-US" sz="1050" kern="1200" dirty="0" err="1">
                  <a:solidFill>
                    <a:srgbClr val="000000"/>
                  </a:solidFill>
                  <a:latin typeface="Arial" panose="020B0604020202020204" pitchFamily="34" charset="0"/>
                  <a:cs typeface="+mn-cs"/>
                </a:rPr>
                <a:t>make_pkt</a:t>
              </a:r>
              <a:r>
                <a:rPr lang="en-US" altLang="en-US" sz="1050" kern="1200" dirty="0">
                  <a:solidFill>
                    <a:srgbClr val="000000"/>
                  </a:solidFill>
                  <a:latin typeface="Arial" panose="020B0604020202020204" pitchFamily="34" charset="0"/>
                  <a:cs typeface="+mn-cs"/>
                </a:rPr>
                <a:t>(</a:t>
              </a:r>
              <a:r>
                <a:rPr lang="en-US" altLang="en-US" sz="1050" kern="1200" dirty="0" err="1">
                  <a:solidFill>
                    <a:srgbClr val="000000"/>
                  </a:solidFill>
                  <a:latin typeface="Arial" panose="020B0604020202020204" pitchFamily="34" charset="0"/>
                  <a:cs typeface="+mn-cs"/>
                </a:rPr>
                <a:t>nextseqnum,data,chksum</a:t>
              </a:r>
              <a:r>
                <a:rPr lang="en-US" altLang="en-US" sz="1050" kern="1200" dirty="0">
                  <a:solidFill>
                    <a:srgbClr val="000000"/>
                  </a:solidFill>
                  <a:latin typeface="Arial" panose="020B0604020202020204" pitchFamily="34" charset="0"/>
                  <a:cs typeface="+mn-cs"/>
                </a:rPr>
                <a:t>)</a:t>
              </a:r>
            </a:p>
            <a:p>
              <a:pPr defTabSz="685800" eaLnBrk="0" fontAlgn="base" hangingPunct="0">
                <a:spcBef>
                  <a:spcPct val="0"/>
                </a:spcBef>
                <a:spcAft>
                  <a:spcPct val="0"/>
                </a:spcAft>
                <a:buClrTx/>
                <a:defRPr/>
              </a:pPr>
              <a:r>
                <a:rPr lang="en-US" altLang="en-US" sz="1050" kern="1200" dirty="0">
                  <a:solidFill>
                    <a:srgbClr val="000000"/>
                  </a:solidFill>
                  <a:latin typeface="Arial" panose="020B0604020202020204" pitchFamily="34" charset="0"/>
                  <a:cs typeface="+mn-cs"/>
                </a:rPr>
                <a:t>    </a:t>
              </a:r>
              <a:r>
                <a:rPr lang="en-US" altLang="en-US" sz="1050" kern="1200" dirty="0" err="1">
                  <a:solidFill>
                    <a:srgbClr val="000000"/>
                  </a:solidFill>
                  <a:latin typeface="Arial" panose="020B0604020202020204" pitchFamily="34" charset="0"/>
                  <a:cs typeface="+mn-cs"/>
                </a:rPr>
                <a:t>udt_send</a:t>
              </a:r>
              <a:r>
                <a:rPr lang="en-US" altLang="en-US" sz="1050" kern="1200" dirty="0">
                  <a:solidFill>
                    <a:srgbClr val="000000"/>
                  </a:solidFill>
                  <a:latin typeface="Arial" panose="020B0604020202020204" pitchFamily="34" charset="0"/>
                  <a:cs typeface="+mn-cs"/>
                </a:rPr>
                <a:t>(</a:t>
              </a:r>
              <a:r>
                <a:rPr lang="en-US" altLang="en-US" sz="1050" kern="1200" dirty="0" err="1">
                  <a:solidFill>
                    <a:srgbClr val="000000"/>
                  </a:solidFill>
                  <a:latin typeface="Arial" panose="020B0604020202020204" pitchFamily="34" charset="0"/>
                  <a:cs typeface="+mn-cs"/>
                </a:rPr>
                <a:t>sndpkt</a:t>
              </a:r>
              <a:r>
                <a:rPr lang="en-US" altLang="en-US" sz="1050" kern="1200" dirty="0">
                  <a:solidFill>
                    <a:srgbClr val="000000"/>
                  </a:solidFill>
                  <a:latin typeface="Arial" panose="020B0604020202020204" pitchFamily="34" charset="0"/>
                  <a:cs typeface="+mn-cs"/>
                </a:rPr>
                <a:t>[</a:t>
              </a:r>
              <a:r>
                <a:rPr lang="en-US" altLang="en-US" sz="1050" kern="1200" dirty="0" err="1">
                  <a:solidFill>
                    <a:srgbClr val="000000"/>
                  </a:solidFill>
                  <a:latin typeface="Arial" panose="020B0604020202020204" pitchFamily="34" charset="0"/>
                  <a:cs typeface="+mn-cs"/>
                </a:rPr>
                <a:t>nextseqnum</a:t>
              </a:r>
              <a:r>
                <a:rPr lang="en-US" altLang="en-US" sz="1050" kern="1200" dirty="0">
                  <a:solidFill>
                    <a:srgbClr val="000000"/>
                  </a:solidFill>
                  <a:latin typeface="Arial" panose="020B0604020202020204" pitchFamily="34" charset="0"/>
                  <a:cs typeface="+mn-cs"/>
                </a:rPr>
                <a:t>])</a:t>
              </a:r>
            </a:p>
            <a:p>
              <a:pPr defTabSz="685800" eaLnBrk="0" fontAlgn="base" hangingPunct="0">
                <a:spcBef>
                  <a:spcPct val="0"/>
                </a:spcBef>
                <a:spcAft>
                  <a:spcPct val="0"/>
                </a:spcAft>
                <a:buClrTx/>
                <a:defRPr/>
              </a:pPr>
              <a:r>
                <a:rPr lang="en-US" altLang="en-US" sz="1050" kern="1200" dirty="0">
                  <a:solidFill>
                    <a:srgbClr val="000000"/>
                  </a:solidFill>
                  <a:latin typeface="Arial" panose="020B0604020202020204" pitchFamily="34" charset="0"/>
                  <a:cs typeface="+mn-cs"/>
                </a:rPr>
                <a:t>    if (base == </a:t>
              </a:r>
              <a:r>
                <a:rPr lang="en-US" altLang="en-US" sz="1050" kern="1200" dirty="0" err="1">
                  <a:solidFill>
                    <a:srgbClr val="000000"/>
                  </a:solidFill>
                  <a:latin typeface="Arial" panose="020B0604020202020204" pitchFamily="34" charset="0"/>
                  <a:cs typeface="+mn-cs"/>
                </a:rPr>
                <a:t>nextseqnum</a:t>
              </a:r>
              <a:r>
                <a:rPr lang="en-US" altLang="en-US" sz="1050" kern="1200" dirty="0">
                  <a:solidFill>
                    <a:srgbClr val="000000"/>
                  </a:solidFill>
                  <a:latin typeface="Arial" panose="020B0604020202020204" pitchFamily="34" charset="0"/>
                  <a:cs typeface="+mn-cs"/>
                </a:rPr>
                <a:t>)</a:t>
              </a:r>
            </a:p>
            <a:p>
              <a:pPr defTabSz="685800" eaLnBrk="0" fontAlgn="base" hangingPunct="0">
                <a:spcBef>
                  <a:spcPct val="0"/>
                </a:spcBef>
                <a:spcAft>
                  <a:spcPct val="0"/>
                </a:spcAft>
                <a:buClrTx/>
                <a:defRPr/>
              </a:pPr>
              <a:r>
                <a:rPr lang="en-US" altLang="en-US" sz="1050" kern="1200" dirty="0">
                  <a:solidFill>
                    <a:srgbClr val="000000"/>
                  </a:solidFill>
                  <a:latin typeface="Arial" panose="020B0604020202020204" pitchFamily="34" charset="0"/>
                  <a:cs typeface="+mn-cs"/>
                </a:rPr>
                <a:t>       </a:t>
              </a:r>
              <a:r>
                <a:rPr lang="en-US" altLang="en-US" sz="1050" kern="1200" dirty="0" err="1">
                  <a:solidFill>
                    <a:srgbClr val="000000"/>
                  </a:solidFill>
                  <a:latin typeface="Arial" panose="020B0604020202020204" pitchFamily="34" charset="0"/>
                  <a:cs typeface="+mn-cs"/>
                </a:rPr>
                <a:t>start_timer</a:t>
              </a:r>
              <a:endParaRPr lang="en-US" altLang="en-US" sz="1050" kern="1200" dirty="0">
                <a:solidFill>
                  <a:srgbClr val="000000"/>
                </a:solidFill>
                <a:latin typeface="Arial" panose="020B0604020202020204" pitchFamily="34" charset="0"/>
                <a:cs typeface="+mn-cs"/>
              </a:endParaRPr>
            </a:p>
            <a:p>
              <a:pPr defTabSz="685800" eaLnBrk="0" fontAlgn="base" hangingPunct="0">
                <a:spcBef>
                  <a:spcPct val="0"/>
                </a:spcBef>
                <a:spcAft>
                  <a:spcPct val="0"/>
                </a:spcAft>
                <a:buClrTx/>
                <a:defRPr/>
              </a:pPr>
              <a:r>
                <a:rPr lang="en-US" altLang="en-US" sz="1050" kern="1200" dirty="0">
                  <a:solidFill>
                    <a:srgbClr val="000000"/>
                  </a:solidFill>
                  <a:latin typeface="Arial" panose="020B0604020202020204" pitchFamily="34" charset="0"/>
                  <a:cs typeface="+mn-cs"/>
                </a:rPr>
                <a:t>    </a:t>
              </a:r>
              <a:r>
                <a:rPr lang="en-US" altLang="en-US" sz="1050" kern="1200" dirty="0" err="1">
                  <a:solidFill>
                    <a:srgbClr val="000000"/>
                  </a:solidFill>
                  <a:latin typeface="Arial" panose="020B0604020202020204" pitchFamily="34" charset="0"/>
                  <a:cs typeface="+mn-cs"/>
                </a:rPr>
                <a:t>nextseqnum</a:t>
              </a:r>
              <a:r>
                <a:rPr lang="en-US" altLang="en-US" sz="1050" kern="1200" dirty="0">
                  <a:solidFill>
                    <a:srgbClr val="000000"/>
                  </a:solidFill>
                  <a:latin typeface="Arial" panose="020B0604020202020204" pitchFamily="34" charset="0"/>
                  <a:cs typeface="+mn-cs"/>
                </a:rPr>
                <a:t>++</a:t>
              </a:r>
            </a:p>
            <a:p>
              <a:pPr defTabSz="685800" eaLnBrk="0" fontAlgn="base" hangingPunct="0">
                <a:spcBef>
                  <a:spcPct val="0"/>
                </a:spcBef>
                <a:spcAft>
                  <a:spcPct val="0"/>
                </a:spcAft>
                <a:buClrTx/>
                <a:defRPr/>
              </a:pPr>
              <a:r>
                <a:rPr lang="en-US" altLang="en-US" sz="1050" kern="1200" dirty="0">
                  <a:solidFill>
                    <a:srgbClr val="000000"/>
                  </a:solidFill>
                  <a:latin typeface="Arial" panose="020B0604020202020204" pitchFamily="34" charset="0"/>
                  <a:cs typeface="+mn-cs"/>
                </a:rPr>
                <a:t>    }</a:t>
              </a:r>
            </a:p>
            <a:p>
              <a:pPr defTabSz="685800" eaLnBrk="0" fontAlgn="base" hangingPunct="0">
                <a:spcBef>
                  <a:spcPct val="0"/>
                </a:spcBef>
                <a:spcAft>
                  <a:spcPct val="0"/>
                </a:spcAft>
                <a:buClrTx/>
                <a:defRPr/>
              </a:pPr>
              <a:r>
                <a:rPr lang="en-US" altLang="en-US" sz="1050" kern="1200" dirty="0">
                  <a:solidFill>
                    <a:srgbClr val="000000"/>
                  </a:solidFill>
                  <a:latin typeface="Arial" panose="020B0604020202020204" pitchFamily="34" charset="0"/>
                  <a:cs typeface="+mn-cs"/>
                </a:rPr>
                <a:t>else</a:t>
              </a:r>
            </a:p>
            <a:p>
              <a:pPr defTabSz="685800" eaLnBrk="0" fontAlgn="base" hangingPunct="0">
                <a:spcBef>
                  <a:spcPct val="0"/>
                </a:spcBef>
                <a:spcAft>
                  <a:spcPct val="0"/>
                </a:spcAft>
                <a:buClrTx/>
                <a:defRPr/>
              </a:pPr>
              <a:r>
                <a:rPr lang="en-US" altLang="en-US" sz="1050" kern="1200" dirty="0">
                  <a:solidFill>
                    <a:srgbClr val="000000"/>
                  </a:solidFill>
                  <a:latin typeface="Arial" panose="020B0604020202020204" pitchFamily="34" charset="0"/>
                  <a:cs typeface="+mn-cs"/>
                </a:rPr>
                <a:t>  </a:t>
              </a:r>
              <a:r>
                <a:rPr lang="en-US" altLang="en-US" sz="1050" kern="1200" dirty="0" err="1">
                  <a:solidFill>
                    <a:srgbClr val="000000"/>
                  </a:solidFill>
                  <a:latin typeface="Arial" panose="020B0604020202020204" pitchFamily="34" charset="0"/>
                  <a:cs typeface="+mn-cs"/>
                </a:rPr>
                <a:t>refuse_data</a:t>
              </a:r>
              <a:r>
                <a:rPr lang="en-US" altLang="en-US" sz="1050" kern="1200" dirty="0">
                  <a:solidFill>
                    <a:srgbClr val="000000"/>
                  </a:solidFill>
                  <a:latin typeface="Arial" panose="020B0604020202020204" pitchFamily="34" charset="0"/>
                  <a:cs typeface="+mn-cs"/>
                </a:rPr>
                <a:t>(data)</a:t>
              </a:r>
              <a:endParaRPr lang="en-US" altLang="en-US" sz="1050" kern="1200" dirty="0">
                <a:solidFill>
                  <a:srgbClr val="000000"/>
                </a:solidFill>
                <a:latin typeface="Times New Roman" panose="02020603050405020304" pitchFamily="18" charset="0"/>
                <a:cs typeface="+mn-cs"/>
              </a:endParaRPr>
            </a:p>
          </p:txBody>
        </p:sp>
        <p:sp>
          <p:nvSpPr>
            <p:cNvPr id="66" name="Freeform 14">
              <a:extLst>
                <a:ext uri="{FF2B5EF4-FFF2-40B4-BE49-F238E27FC236}">
                  <a16:creationId xmlns:a16="http://schemas.microsoft.com/office/drawing/2014/main" id="{FB29E48C-0B2E-EA40-ADD9-64576E56AD94}"/>
                </a:ext>
              </a:extLst>
            </p:cNvPr>
            <p:cNvSpPr>
              <a:spLocks/>
            </p:cNvSpPr>
            <p:nvPr/>
          </p:nvSpPr>
          <p:spPr bwMode="auto">
            <a:xfrm rot="5142103" flipH="1">
              <a:off x="4816476" y="2901043"/>
              <a:ext cx="393700" cy="1152525"/>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77" name="Group 76">
            <a:extLst>
              <a:ext uri="{FF2B5EF4-FFF2-40B4-BE49-F238E27FC236}">
                <a16:creationId xmlns:a16="http://schemas.microsoft.com/office/drawing/2014/main" id="{5A5CCAB1-0607-D94B-8E3D-A737042D653B}"/>
              </a:ext>
            </a:extLst>
          </p:cNvPr>
          <p:cNvGrpSpPr/>
          <p:nvPr/>
        </p:nvGrpSpPr>
        <p:grpSpPr>
          <a:xfrm>
            <a:off x="3278982" y="3310448"/>
            <a:ext cx="2764631" cy="1395413"/>
            <a:chOff x="4371975" y="4413931"/>
            <a:chExt cx="3686175" cy="1860550"/>
          </a:xfrm>
        </p:grpSpPr>
        <p:sp>
          <p:nvSpPr>
            <p:cNvPr id="67" name="Text Box 15">
              <a:extLst>
                <a:ext uri="{FF2B5EF4-FFF2-40B4-BE49-F238E27FC236}">
                  <a16:creationId xmlns:a16="http://schemas.microsoft.com/office/drawing/2014/main" id="{AD438209-6EF7-AA4A-82C0-D91CCFE111B9}"/>
                </a:ext>
              </a:extLst>
            </p:cNvPr>
            <p:cNvSpPr txBox="1">
              <a:spLocks noChangeArrowheads="1"/>
            </p:cNvSpPr>
            <p:nvPr/>
          </p:nvSpPr>
          <p:spPr bwMode="auto">
            <a:xfrm>
              <a:off x="4371975" y="5445806"/>
              <a:ext cx="36861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base = getacknum(rcvpkt)+1</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If (base == nextseqnum)</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    stop_timer</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  else</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    start_timer</a:t>
              </a:r>
              <a:endParaRPr lang="en-US" altLang="en-US" sz="1050" kern="1200">
                <a:solidFill>
                  <a:srgbClr val="000000"/>
                </a:solidFill>
                <a:latin typeface="Times New Roman" panose="02020603050405020304" pitchFamily="18" charset="0"/>
                <a:cs typeface="+mn-cs"/>
              </a:endParaRPr>
            </a:p>
          </p:txBody>
        </p:sp>
        <p:sp>
          <p:nvSpPr>
            <p:cNvPr id="68" name="Text Box 16">
              <a:extLst>
                <a:ext uri="{FF2B5EF4-FFF2-40B4-BE49-F238E27FC236}">
                  <a16:creationId xmlns:a16="http://schemas.microsoft.com/office/drawing/2014/main" id="{29DA4699-1738-7A44-AE37-8A9ADF3221C7}"/>
                </a:ext>
              </a:extLst>
            </p:cNvPr>
            <p:cNvSpPr txBox="1">
              <a:spLocks noChangeArrowheads="1"/>
            </p:cNvSpPr>
            <p:nvPr/>
          </p:nvSpPr>
          <p:spPr bwMode="auto">
            <a:xfrm>
              <a:off x="4384675" y="4945743"/>
              <a:ext cx="283368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rdt_rcv(rcvpkt) &amp;&amp; </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   notcorrupt(rcvpkt) </a:t>
              </a:r>
            </a:p>
            <a:p>
              <a:pPr algn="ctr" defTabSz="685800" eaLnBrk="0" fontAlgn="base" hangingPunct="0">
                <a:spcBef>
                  <a:spcPct val="0"/>
                </a:spcBef>
                <a:spcAft>
                  <a:spcPct val="0"/>
                </a:spcAft>
                <a:buClrTx/>
                <a:defRPr/>
              </a:pPr>
              <a:endParaRPr lang="en-US" altLang="en-US" sz="1050" kern="1200">
                <a:solidFill>
                  <a:srgbClr val="000000"/>
                </a:solidFill>
                <a:latin typeface="Times New Roman" panose="02020603050405020304" pitchFamily="18" charset="0"/>
                <a:cs typeface="+mn-cs"/>
              </a:endParaRPr>
            </a:p>
          </p:txBody>
        </p:sp>
        <p:sp>
          <p:nvSpPr>
            <p:cNvPr id="69" name="Line 17">
              <a:extLst>
                <a:ext uri="{FF2B5EF4-FFF2-40B4-BE49-F238E27FC236}">
                  <a16:creationId xmlns:a16="http://schemas.microsoft.com/office/drawing/2014/main" id="{72717240-9C97-6946-9931-1ECA1CCC85BA}"/>
                </a:ext>
              </a:extLst>
            </p:cNvPr>
            <p:cNvSpPr>
              <a:spLocks noChangeShapeType="1"/>
            </p:cNvSpPr>
            <p:nvPr/>
          </p:nvSpPr>
          <p:spPr bwMode="auto">
            <a:xfrm>
              <a:off x="4476750" y="5469618"/>
              <a:ext cx="16192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70" name="Freeform 18">
              <a:extLst>
                <a:ext uri="{FF2B5EF4-FFF2-40B4-BE49-F238E27FC236}">
                  <a16:creationId xmlns:a16="http://schemas.microsoft.com/office/drawing/2014/main" id="{A9B81A19-AC5E-0D42-B28F-5550C1DD51FB}"/>
                </a:ext>
              </a:extLst>
            </p:cNvPr>
            <p:cNvSpPr>
              <a:spLocks/>
            </p:cNvSpPr>
            <p:nvPr/>
          </p:nvSpPr>
          <p:spPr bwMode="auto">
            <a:xfrm>
              <a:off x="4533900" y="4413931"/>
              <a:ext cx="1054100" cy="674687"/>
            </a:xfrm>
            <a:custGeom>
              <a:avLst/>
              <a:gdLst>
                <a:gd name="T0" fmla="*/ 2147483647 w 664"/>
                <a:gd name="T1" fmla="*/ 2147483647 h 425"/>
                <a:gd name="T2" fmla="*/ 2147483647 w 664"/>
                <a:gd name="T3" fmla="*/ 0 h 425"/>
                <a:gd name="T4" fmla="*/ 0 60000 65536"/>
                <a:gd name="T5" fmla="*/ 0 60000 65536"/>
              </a:gdLst>
              <a:ahLst/>
              <a:cxnLst>
                <a:cxn ang="T4">
                  <a:pos x="T0" y="T1"/>
                </a:cxn>
                <a:cxn ang="T5">
                  <a:pos x="T2" y="T3"/>
                </a:cxn>
              </a:cxnLst>
              <a:rect l="0" t="0" r="r" b="b"/>
              <a:pathLst>
                <a:path w="664" h="425">
                  <a:moveTo>
                    <a:pt x="241" y="20"/>
                  </a:moveTo>
                  <a:cubicBezTo>
                    <a:pt x="0" y="393"/>
                    <a:pt x="664" y="425"/>
                    <a:pt x="388"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sp>
        <p:nvSpPr>
          <p:cNvPr id="71" name="Line 19">
            <a:extLst>
              <a:ext uri="{FF2B5EF4-FFF2-40B4-BE49-F238E27FC236}">
                <a16:creationId xmlns:a16="http://schemas.microsoft.com/office/drawing/2014/main" id="{22DEBF89-3550-6645-9712-0242C37D82B7}"/>
              </a:ext>
            </a:extLst>
          </p:cNvPr>
          <p:cNvSpPr>
            <a:spLocks noChangeShapeType="1"/>
          </p:cNvSpPr>
          <p:nvPr/>
        </p:nvSpPr>
        <p:spPr bwMode="auto">
          <a:xfrm>
            <a:off x="1982392" y="2418670"/>
            <a:ext cx="6024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72" name="Text Box 20">
            <a:extLst>
              <a:ext uri="{FF2B5EF4-FFF2-40B4-BE49-F238E27FC236}">
                <a16:creationId xmlns:a16="http://schemas.microsoft.com/office/drawing/2014/main" id="{512F18ED-B1CE-7B4C-A5DF-24588894801C}"/>
              </a:ext>
            </a:extLst>
          </p:cNvPr>
          <p:cNvSpPr txBox="1">
            <a:spLocks noChangeArrowheads="1"/>
          </p:cNvSpPr>
          <p:nvPr/>
        </p:nvSpPr>
        <p:spPr bwMode="auto">
          <a:xfrm>
            <a:off x="1887141" y="2396048"/>
            <a:ext cx="11144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base=1</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nextseqnum=1</a:t>
            </a:r>
            <a:endParaRPr lang="en-US" altLang="en-US" sz="1050" kern="1200">
              <a:solidFill>
                <a:srgbClr val="000000"/>
              </a:solidFill>
              <a:latin typeface="Times New Roman" panose="02020603050405020304" pitchFamily="18" charset="0"/>
              <a:cs typeface="+mn-cs"/>
            </a:endParaRPr>
          </a:p>
          <a:p>
            <a:pPr algn="ctr" defTabSz="685800" eaLnBrk="0" fontAlgn="base" hangingPunct="0">
              <a:spcBef>
                <a:spcPct val="0"/>
              </a:spcBef>
              <a:spcAft>
                <a:spcPct val="0"/>
              </a:spcAft>
              <a:buClrTx/>
              <a:defRPr/>
            </a:pPr>
            <a:endParaRPr lang="en-US" altLang="en-US" sz="1800" kern="1200">
              <a:solidFill>
                <a:srgbClr val="000000"/>
              </a:solidFill>
              <a:latin typeface="Times New Roman" panose="02020603050405020304" pitchFamily="18" charset="0"/>
              <a:cs typeface="+mn-cs"/>
            </a:endParaRPr>
          </a:p>
        </p:txBody>
      </p:sp>
      <p:grpSp>
        <p:nvGrpSpPr>
          <p:cNvPr id="78" name="Group 77">
            <a:extLst>
              <a:ext uri="{FF2B5EF4-FFF2-40B4-BE49-F238E27FC236}">
                <a16:creationId xmlns:a16="http://schemas.microsoft.com/office/drawing/2014/main" id="{8B86AB7A-4C0D-9A4A-A096-7DD9EFD2F636}"/>
              </a:ext>
            </a:extLst>
          </p:cNvPr>
          <p:cNvGrpSpPr/>
          <p:nvPr/>
        </p:nvGrpSpPr>
        <p:grpSpPr>
          <a:xfrm>
            <a:off x="1709737" y="3141380"/>
            <a:ext cx="1757363" cy="478631"/>
            <a:chOff x="2279650" y="4188506"/>
            <a:chExt cx="2343150" cy="638175"/>
          </a:xfrm>
        </p:grpSpPr>
        <p:sp>
          <p:nvSpPr>
            <p:cNvPr id="73" name="Text Box 21">
              <a:extLst>
                <a:ext uri="{FF2B5EF4-FFF2-40B4-BE49-F238E27FC236}">
                  <a16:creationId xmlns:a16="http://schemas.microsoft.com/office/drawing/2014/main" id="{54ABBC76-AD8A-8E4D-8A09-320EC5AFD027}"/>
                </a:ext>
              </a:extLst>
            </p:cNvPr>
            <p:cNvSpPr txBox="1">
              <a:spLocks noChangeArrowheads="1"/>
            </p:cNvSpPr>
            <p:nvPr/>
          </p:nvSpPr>
          <p:spPr bwMode="auto">
            <a:xfrm>
              <a:off x="2279650" y="4256768"/>
              <a:ext cx="20478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rdt_rcv</a:t>
              </a:r>
              <a:r>
                <a:rPr lang="en-US" altLang="en-US" sz="1050" kern="1200" dirty="0">
                  <a:solidFill>
                    <a:srgbClr val="000000"/>
                  </a:solidFill>
                  <a:latin typeface="Arial" panose="020B0604020202020204" pitchFamily="34" charset="0"/>
                  <a:cs typeface="+mn-cs"/>
                </a:rPr>
                <a:t>(</a:t>
              </a:r>
              <a:r>
                <a:rPr lang="en-US" altLang="en-US" sz="1050" kern="1200" dirty="0" err="1">
                  <a:solidFill>
                    <a:srgbClr val="000000"/>
                  </a:solidFill>
                  <a:latin typeface="Arial" panose="020B0604020202020204" pitchFamily="34" charset="0"/>
                  <a:cs typeface="+mn-cs"/>
                </a:rPr>
                <a:t>rcvpkt</a:t>
              </a:r>
              <a:r>
                <a:rPr lang="en-US" altLang="en-US" sz="1050" kern="1200" dirty="0">
                  <a:solidFill>
                    <a:srgbClr val="000000"/>
                  </a:solidFill>
                  <a:latin typeface="Arial" panose="020B0604020202020204" pitchFamily="34" charset="0"/>
                  <a:cs typeface="+mn-cs"/>
                </a:rPr>
                <a:t>) </a:t>
              </a:r>
            </a:p>
            <a:p>
              <a:pPr defTabSz="685800" eaLnBrk="0" fontAlgn="base" hangingPunct="0">
                <a:spcBef>
                  <a:spcPct val="0"/>
                </a:spcBef>
                <a:spcAft>
                  <a:spcPct val="0"/>
                </a:spcAft>
                <a:buClrTx/>
                <a:defRPr/>
              </a:pPr>
              <a:r>
                <a:rPr lang="en-US" altLang="en-US" sz="1050" kern="1200" dirty="0">
                  <a:solidFill>
                    <a:srgbClr val="000000"/>
                  </a:solidFill>
                  <a:latin typeface="Arial" panose="020B0604020202020204" pitchFamily="34" charset="0"/>
                  <a:cs typeface="+mn-cs"/>
                </a:rPr>
                <a:t>   &amp;&amp; corrupt(</a:t>
              </a:r>
              <a:r>
                <a:rPr lang="en-US" altLang="en-US" sz="1050" kern="1200" dirty="0" err="1">
                  <a:solidFill>
                    <a:srgbClr val="000000"/>
                  </a:solidFill>
                  <a:latin typeface="Arial" panose="020B0604020202020204" pitchFamily="34" charset="0"/>
                  <a:cs typeface="+mn-cs"/>
                </a:rPr>
                <a:t>rcvpkt</a:t>
              </a:r>
              <a:r>
                <a:rPr lang="en-US" altLang="en-US" sz="1050" kern="1200" dirty="0">
                  <a:solidFill>
                    <a:srgbClr val="000000"/>
                  </a:solidFill>
                  <a:latin typeface="Arial" panose="020B0604020202020204" pitchFamily="34" charset="0"/>
                  <a:cs typeface="+mn-cs"/>
                </a:rPr>
                <a:t>)</a:t>
              </a:r>
              <a:r>
                <a:rPr lang="en-US" altLang="en-US" sz="750" kern="1200" dirty="0">
                  <a:solidFill>
                    <a:srgbClr val="000000"/>
                  </a:solidFill>
                  <a:latin typeface="Arial" panose="020B0604020202020204" pitchFamily="34" charset="0"/>
                  <a:cs typeface="+mn-cs"/>
                </a:rPr>
                <a:t> </a:t>
              </a:r>
            </a:p>
            <a:p>
              <a:pPr algn="ctr" defTabSz="685800" eaLnBrk="0" fontAlgn="base" hangingPunct="0">
                <a:spcBef>
                  <a:spcPct val="0"/>
                </a:spcBef>
                <a:spcAft>
                  <a:spcPct val="0"/>
                </a:spcAft>
                <a:buClrTx/>
                <a:defRPr/>
              </a:pPr>
              <a:endParaRPr lang="en-US" altLang="en-US" sz="1800" kern="1200" dirty="0">
                <a:solidFill>
                  <a:srgbClr val="000000"/>
                </a:solidFill>
                <a:latin typeface="Times New Roman" panose="02020603050405020304" pitchFamily="18" charset="0"/>
                <a:cs typeface="+mn-cs"/>
              </a:endParaRPr>
            </a:p>
          </p:txBody>
        </p:sp>
        <p:sp>
          <p:nvSpPr>
            <p:cNvPr id="74" name="Line 22">
              <a:extLst>
                <a:ext uri="{FF2B5EF4-FFF2-40B4-BE49-F238E27FC236}">
                  <a16:creationId xmlns:a16="http://schemas.microsoft.com/office/drawing/2014/main" id="{9592E062-F136-0D44-96CD-0C9A278CDE04}"/>
                </a:ext>
              </a:extLst>
            </p:cNvPr>
            <p:cNvSpPr>
              <a:spLocks noChangeShapeType="1"/>
            </p:cNvSpPr>
            <p:nvPr/>
          </p:nvSpPr>
          <p:spPr bwMode="auto">
            <a:xfrm flipV="1">
              <a:off x="2371725" y="4755243"/>
              <a:ext cx="152082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75" name="Freeform 23">
              <a:extLst>
                <a:ext uri="{FF2B5EF4-FFF2-40B4-BE49-F238E27FC236}">
                  <a16:creationId xmlns:a16="http://schemas.microsoft.com/office/drawing/2014/main" id="{745C2973-75F6-D641-915F-9781107AB9F8}"/>
                </a:ext>
              </a:extLst>
            </p:cNvPr>
            <p:cNvSpPr>
              <a:spLocks/>
            </p:cNvSpPr>
            <p:nvPr/>
          </p:nvSpPr>
          <p:spPr bwMode="auto">
            <a:xfrm>
              <a:off x="3927475" y="4188506"/>
              <a:ext cx="695325" cy="638175"/>
            </a:xfrm>
            <a:custGeom>
              <a:avLst/>
              <a:gdLst>
                <a:gd name="T0" fmla="*/ 2147483647 w 1095"/>
                <a:gd name="T1" fmla="*/ 0 h 1005"/>
                <a:gd name="T2" fmla="*/ 2147483647 w 1095"/>
                <a:gd name="T3" fmla="*/ 2147483647 h 1005"/>
                <a:gd name="T4" fmla="*/ 0 60000 65536"/>
                <a:gd name="T5" fmla="*/ 0 60000 65536"/>
              </a:gdLst>
              <a:ahLst/>
              <a:cxnLst>
                <a:cxn ang="T4">
                  <a:pos x="T0" y="T1"/>
                </a:cxn>
                <a:cxn ang="T5">
                  <a:pos x="T2" y="T3"/>
                </a:cxn>
              </a:cxnLst>
              <a:rect l="0" t="0" r="r" b="b"/>
              <a:pathLst>
                <a:path w="1095" h="1005">
                  <a:moveTo>
                    <a:pt x="1005" y="0"/>
                  </a:moveTo>
                  <a:cubicBezTo>
                    <a:pt x="0" y="30"/>
                    <a:pt x="645" y="1005"/>
                    <a:pt x="1095" y="16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sp>
        <p:nvSpPr>
          <p:cNvPr id="76" name="Text Box 24">
            <a:extLst>
              <a:ext uri="{FF2B5EF4-FFF2-40B4-BE49-F238E27FC236}">
                <a16:creationId xmlns:a16="http://schemas.microsoft.com/office/drawing/2014/main" id="{86A74934-2C44-8743-8176-583092CA3D2E}"/>
              </a:ext>
            </a:extLst>
          </p:cNvPr>
          <p:cNvSpPr txBox="1">
            <a:spLocks noChangeArrowheads="1"/>
          </p:cNvSpPr>
          <p:nvPr/>
        </p:nvSpPr>
        <p:spPr bwMode="auto">
          <a:xfrm>
            <a:off x="1895499" y="2171020"/>
            <a:ext cx="290464"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0000"/>
                </a:solidFill>
                <a:latin typeface="Symbol" charset="0"/>
                <a:cs typeface="+mn-cs"/>
              </a:rPr>
              <a:t>L</a:t>
            </a:r>
          </a:p>
        </p:txBody>
      </p:sp>
    </p:spTree>
    <p:extLst>
      <p:ext uri="{BB962C8B-B14F-4D97-AF65-F5344CB8AC3E}">
        <p14:creationId xmlns:p14="http://schemas.microsoft.com/office/powerpoint/2010/main" val="332331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dissolv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dissolve">
                                      <p:cBhvr>
                                        <p:cTn id="2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Go-Back-N: receiver extended FSM</a:t>
            </a:r>
            <a:endParaRPr lang="en-US"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pPr defTabSz="685800">
              <a:buClrTx/>
              <a:defRPr/>
            </a:pPr>
            <a:r>
              <a:rPr lang="en-US" kern="1200" dirty="0">
                <a:solidFill>
                  <a:prstClr val="white">
                    <a:lumMod val="50000"/>
                  </a:prstClr>
                </a:solidFill>
                <a:latin typeface="Calibri" panose="020F0502020204030204"/>
                <a:ea typeface="+mn-ea"/>
                <a:cs typeface="+mn-cs"/>
              </a:rPr>
              <a:t>Transport Layer: 3-</a:t>
            </a:r>
            <a:fld id="{C4204591-24BD-A542-B9D5-F8D8A88D2FEE}" type="slidenum">
              <a:rPr lang="en-US" kern="1200">
                <a:solidFill>
                  <a:prstClr val="white">
                    <a:lumMod val="50000"/>
                  </a:prstClr>
                </a:solidFill>
                <a:latin typeface="Calibri" panose="020F0502020204030204"/>
                <a:ea typeface="+mn-ea"/>
                <a:cs typeface="+mn-cs"/>
              </a:rPr>
              <a:pPr defTabSz="685800">
                <a:buClrTx/>
                <a:defRPr/>
              </a:pPr>
              <a:t>144</a:t>
            </a:fld>
            <a:endParaRPr lang="en-US" kern="1200" dirty="0">
              <a:solidFill>
                <a:prstClr val="white">
                  <a:lumMod val="50000"/>
                </a:prstClr>
              </a:solidFill>
              <a:latin typeface="Calibri" panose="020F0502020204030204"/>
              <a:ea typeface="+mn-ea"/>
              <a:cs typeface="+mn-cs"/>
            </a:endParaRPr>
          </a:p>
        </p:txBody>
      </p:sp>
      <p:sp>
        <p:nvSpPr>
          <p:cNvPr id="54" name="Oval 4">
            <a:extLst>
              <a:ext uri="{FF2B5EF4-FFF2-40B4-BE49-F238E27FC236}">
                <a16:creationId xmlns:a16="http://schemas.microsoft.com/office/drawing/2014/main" id="{0C78546A-7459-5347-80F4-125D010F8E84}"/>
              </a:ext>
            </a:extLst>
          </p:cNvPr>
          <p:cNvSpPr>
            <a:spLocks noChangeArrowheads="1"/>
          </p:cNvSpPr>
          <p:nvPr/>
        </p:nvSpPr>
        <p:spPr bwMode="auto">
          <a:xfrm>
            <a:off x="3691958" y="1616869"/>
            <a:ext cx="500063" cy="4929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endParaRPr lang="en-US" altLang="en-US" sz="1200" kern="1200">
              <a:solidFill>
                <a:prstClr val="black"/>
              </a:solidFill>
              <a:cs typeface="+mn-cs"/>
            </a:endParaRPr>
          </a:p>
        </p:txBody>
      </p:sp>
      <p:sp>
        <p:nvSpPr>
          <p:cNvPr id="79" name="Text Box 5">
            <a:extLst>
              <a:ext uri="{FF2B5EF4-FFF2-40B4-BE49-F238E27FC236}">
                <a16:creationId xmlns:a16="http://schemas.microsoft.com/office/drawing/2014/main" id="{D7B9D2FB-B481-7E4A-A0F6-5F57E413C0AE}"/>
              </a:ext>
            </a:extLst>
          </p:cNvPr>
          <p:cNvSpPr txBox="1">
            <a:spLocks noChangeArrowheads="1"/>
          </p:cNvSpPr>
          <p:nvPr/>
        </p:nvSpPr>
        <p:spPr bwMode="auto">
          <a:xfrm>
            <a:off x="3660833" y="1730828"/>
            <a:ext cx="60007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500" kern="1200" dirty="0">
                <a:solidFill>
                  <a:prstClr val="black"/>
                </a:solidFill>
                <a:latin typeface="Arial" panose="020B0604020202020204" pitchFamily="34" charset="0"/>
                <a:cs typeface="+mn-cs"/>
              </a:rPr>
              <a:t>Wait</a:t>
            </a:r>
            <a:endParaRPr lang="en-US" altLang="en-US" sz="1500" kern="1200" dirty="0">
              <a:solidFill>
                <a:prstClr val="black"/>
              </a:solidFill>
              <a:latin typeface="Times New Roman" panose="02020603050405020304" pitchFamily="18" charset="0"/>
              <a:cs typeface="+mn-cs"/>
            </a:endParaRPr>
          </a:p>
        </p:txBody>
      </p:sp>
      <p:sp>
        <p:nvSpPr>
          <p:cNvPr id="80" name="Line 6">
            <a:extLst>
              <a:ext uri="{FF2B5EF4-FFF2-40B4-BE49-F238E27FC236}">
                <a16:creationId xmlns:a16="http://schemas.microsoft.com/office/drawing/2014/main" id="{96D79319-AAC7-2846-924D-45104B1A129F}"/>
              </a:ext>
            </a:extLst>
          </p:cNvPr>
          <p:cNvSpPr>
            <a:spLocks noChangeShapeType="1"/>
          </p:cNvSpPr>
          <p:nvPr/>
        </p:nvSpPr>
        <p:spPr bwMode="auto">
          <a:xfrm>
            <a:off x="1956027" y="1496616"/>
            <a:ext cx="1724025" cy="355997"/>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84" name="Freeform 10">
            <a:extLst>
              <a:ext uri="{FF2B5EF4-FFF2-40B4-BE49-F238E27FC236}">
                <a16:creationId xmlns:a16="http://schemas.microsoft.com/office/drawing/2014/main" id="{5510D433-027A-A141-B3D0-3E03E8DAE8A8}"/>
              </a:ext>
            </a:extLst>
          </p:cNvPr>
          <p:cNvSpPr>
            <a:spLocks/>
          </p:cNvSpPr>
          <p:nvPr/>
        </p:nvSpPr>
        <p:spPr bwMode="auto">
          <a:xfrm>
            <a:off x="4196784" y="1423988"/>
            <a:ext cx="621506" cy="864394"/>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85" name="Text Box 11">
            <a:extLst>
              <a:ext uri="{FF2B5EF4-FFF2-40B4-BE49-F238E27FC236}">
                <a16:creationId xmlns:a16="http://schemas.microsoft.com/office/drawing/2014/main" id="{FCA8632E-A5B0-664A-9196-8A8B55D0CC4A}"/>
              </a:ext>
            </a:extLst>
          </p:cNvPr>
          <p:cNvSpPr txBox="1">
            <a:spLocks noChangeArrowheads="1"/>
          </p:cNvSpPr>
          <p:nvPr/>
        </p:nvSpPr>
        <p:spPr bwMode="auto">
          <a:xfrm>
            <a:off x="4567069" y="1251347"/>
            <a:ext cx="2677715"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050" kern="1200" dirty="0" err="1">
                <a:solidFill>
                  <a:prstClr val="black"/>
                </a:solidFill>
                <a:latin typeface="Arial" panose="020B0604020202020204" pitchFamily="34" charset="0"/>
                <a:cs typeface="+mn-cs"/>
              </a:rPr>
              <a:t>rdt_rcv</a:t>
            </a:r>
            <a:r>
              <a:rPr lang="en-US" altLang="en-US" sz="1050" kern="1200" dirty="0">
                <a:solidFill>
                  <a:prstClr val="black"/>
                </a:solidFill>
                <a:latin typeface="Arial" panose="020B0604020202020204" pitchFamily="34" charset="0"/>
                <a:cs typeface="+mn-cs"/>
              </a:rPr>
              <a:t>(</a:t>
            </a:r>
            <a:r>
              <a:rPr lang="en-US" altLang="en-US" sz="1050" kern="1200" dirty="0" err="1">
                <a:solidFill>
                  <a:prstClr val="black"/>
                </a:solidFill>
                <a:latin typeface="Arial" panose="020B0604020202020204" pitchFamily="34" charset="0"/>
                <a:cs typeface="+mn-cs"/>
              </a:rPr>
              <a:t>rcvpkt</a:t>
            </a:r>
            <a:r>
              <a:rPr lang="en-US" altLang="en-US" sz="1050" kern="1200" dirty="0">
                <a:solidFill>
                  <a:prstClr val="black"/>
                </a:solidFill>
                <a:latin typeface="Arial" panose="020B0604020202020204" pitchFamily="34" charset="0"/>
                <a:cs typeface="+mn-cs"/>
              </a:rPr>
              <a:t>)</a:t>
            </a:r>
          </a:p>
          <a:p>
            <a:pPr defTabSz="685800">
              <a:buClrTx/>
              <a:defRPr/>
            </a:pPr>
            <a:r>
              <a:rPr lang="en-US" altLang="en-US" sz="1050" kern="1200" dirty="0">
                <a:solidFill>
                  <a:prstClr val="black"/>
                </a:solidFill>
                <a:latin typeface="Arial" panose="020B0604020202020204" pitchFamily="34" charset="0"/>
                <a:cs typeface="+mn-cs"/>
              </a:rPr>
              <a:t>  &amp;&amp; </a:t>
            </a:r>
            <a:r>
              <a:rPr lang="en-US" altLang="en-US" sz="1050" kern="1200" dirty="0" err="1">
                <a:solidFill>
                  <a:prstClr val="black"/>
                </a:solidFill>
                <a:latin typeface="Arial" panose="020B0604020202020204" pitchFamily="34" charset="0"/>
                <a:cs typeface="+mn-cs"/>
              </a:rPr>
              <a:t>notcorrupt</a:t>
            </a:r>
            <a:r>
              <a:rPr lang="en-US" altLang="en-US" sz="1050" kern="1200" dirty="0">
                <a:solidFill>
                  <a:prstClr val="black"/>
                </a:solidFill>
                <a:latin typeface="Arial" panose="020B0604020202020204" pitchFamily="34" charset="0"/>
                <a:cs typeface="+mn-cs"/>
              </a:rPr>
              <a:t>(</a:t>
            </a:r>
            <a:r>
              <a:rPr lang="en-US" altLang="en-US" sz="1050" kern="1200" dirty="0" err="1">
                <a:solidFill>
                  <a:prstClr val="black"/>
                </a:solidFill>
                <a:latin typeface="Arial" panose="020B0604020202020204" pitchFamily="34" charset="0"/>
                <a:cs typeface="+mn-cs"/>
              </a:rPr>
              <a:t>rcvpkt</a:t>
            </a:r>
            <a:r>
              <a:rPr lang="en-US" altLang="en-US" sz="1050" kern="1200" dirty="0">
                <a:solidFill>
                  <a:prstClr val="black"/>
                </a:solidFill>
                <a:latin typeface="Arial" panose="020B0604020202020204" pitchFamily="34" charset="0"/>
                <a:cs typeface="+mn-cs"/>
              </a:rPr>
              <a:t>)</a:t>
            </a:r>
          </a:p>
          <a:p>
            <a:pPr defTabSz="685800">
              <a:buClrTx/>
              <a:defRPr/>
            </a:pPr>
            <a:r>
              <a:rPr lang="en-US" altLang="en-US" sz="1050" kern="1200" dirty="0">
                <a:solidFill>
                  <a:prstClr val="black"/>
                </a:solidFill>
                <a:latin typeface="Arial" panose="020B0604020202020204" pitchFamily="34" charset="0"/>
                <a:cs typeface="+mn-cs"/>
              </a:rPr>
              <a:t>  &amp;&amp; </a:t>
            </a:r>
            <a:r>
              <a:rPr lang="en-US" altLang="en-US" sz="1050" kern="1200" dirty="0" err="1">
                <a:solidFill>
                  <a:prstClr val="black"/>
                </a:solidFill>
                <a:latin typeface="Arial" panose="020B0604020202020204" pitchFamily="34" charset="0"/>
                <a:cs typeface="+mn-cs"/>
              </a:rPr>
              <a:t>hasseqnum</a:t>
            </a:r>
            <a:r>
              <a:rPr lang="en-US" altLang="en-US" sz="1050" kern="1200" dirty="0">
                <a:solidFill>
                  <a:prstClr val="black"/>
                </a:solidFill>
                <a:latin typeface="Arial" panose="020B0604020202020204" pitchFamily="34" charset="0"/>
                <a:cs typeface="+mn-cs"/>
              </a:rPr>
              <a:t>(</a:t>
            </a:r>
            <a:r>
              <a:rPr lang="en-US" altLang="en-US" sz="1050" kern="1200" dirty="0" err="1">
                <a:solidFill>
                  <a:prstClr val="black"/>
                </a:solidFill>
                <a:latin typeface="Arial" panose="020B0604020202020204" pitchFamily="34" charset="0"/>
                <a:cs typeface="+mn-cs"/>
              </a:rPr>
              <a:t>rcvpkt,expectedseqnum</a:t>
            </a:r>
            <a:r>
              <a:rPr lang="en-US" altLang="en-US" sz="1050" kern="1200" dirty="0">
                <a:solidFill>
                  <a:prstClr val="black"/>
                </a:solidFill>
                <a:latin typeface="Arial" panose="020B0604020202020204" pitchFamily="34" charset="0"/>
                <a:cs typeface="+mn-cs"/>
              </a:rPr>
              <a:t>) </a:t>
            </a:r>
            <a:endParaRPr lang="en-US" altLang="en-US" sz="1050" kern="1200" dirty="0">
              <a:solidFill>
                <a:prstClr val="black"/>
              </a:solidFill>
              <a:latin typeface="Times New Roman" panose="02020603050405020304" pitchFamily="18" charset="0"/>
              <a:cs typeface="+mn-cs"/>
            </a:endParaRPr>
          </a:p>
        </p:txBody>
      </p:sp>
      <p:sp>
        <p:nvSpPr>
          <p:cNvPr id="86" name="Line 12">
            <a:extLst>
              <a:ext uri="{FF2B5EF4-FFF2-40B4-BE49-F238E27FC236}">
                <a16:creationId xmlns:a16="http://schemas.microsoft.com/office/drawing/2014/main" id="{C6CE9EFA-3CCD-C14E-A5CF-3105777426B6}"/>
              </a:ext>
            </a:extLst>
          </p:cNvPr>
          <p:cNvSpPr>
            <a:spLocks noChangeShapeType="1"/>
          </p:cNvSpPr>
          <p:nvPr/>
        </p:nvSpPr>
        <p:spPr bwMode="auto">
          <a:xfrm>
            <a:off x="4619456" y="1770460"/>
            <a:ext cx="2381250" cy="119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87" name="Text Box 13">
            <a:extLst>
              <a:ext uri="{FF2B5EF4-FFF2-40B4-BE49-F238E27FC236}">
                <a16:creationId xmlns:a16="http://schemas.microsoft.com/office/drawing/2014/main" id="{69836D4C-507C-6B47-A6BF-2C0D582C5DE9}"/>
              </a:ext>
            </a:extLst>
          </p:cNvPr>
          <p:cNvSpPr txBox="1">
            <a:spLocks noChangeArrowheads="1"/>
          </p:cNvSpPr>
          <p:nvPr/>
        </p:nvSpPr>
        <p:spPr bwMode="auto">
          <a:xfrm>
            <a:off x="4570640" y="1802606"/>
            <a:ext cx="3236119" cy="64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050" kern="1200" dirty="0">
                <a:solidFill>
                  <a:prstClr val="black"/>
                </a:solidFill>
                <a:latin typeface="Arial" panose="020B0604020202020204" pitchFamily="34" charset="0"/>
                <a:cs typeface="+mn-cs"/>
              </a:rPr>
              <a:t>extract(</a:t>
            </a:r>
            <a:r>
              <a:rPr lang="en-US" altLang="en-US" sz="1050" kern="1200" dirty="0" err="1">
                <a:solidFill>
                  <a:prstClr val="black"/>
                </a:solidFill>
                <a:latin typeface="Arial" panose="020B0604020202020204" pitchFamily="34" charset="0"/>
                <a:cs typeface="+mn-cs"/>
              </a:rPr>
              <a:t>rcvpkt,data</a:t>
            </a:r>
            <a:r>
              <a:rPr lang="en-US" altLang="en-US" sz="1050" kern="1200" dirty="0">
                <a:solidFill>
                  <a:prstClr val="black"/>
                </a:solidFill>
                <a:latin typeface="Arial" panose="020B0604020202020204" pitchFamily="34" charset="0"/>
                <a:cs typeface="+mn-cs"/>
              </a:rPr>
              <a:t>)</a:t>
            </a:r>
          </a:p>
          <a:p>
            <a:pPr defTabSz="685800">
              <a:buClrTx/>
              <a:defRPr/>
            </a:pPr>
            <a:r>
              <a:rPr lang="en-US" altLang="en-US" sz="1050" kern="1200" dirty="0" err="1">
                <a:solidFill>
                  <a:prstClr val="black"/>
                </a:solidFill>
                <a:latin typeface="Arial" panose="020B0604020202020204" pitchFamily="34" charset="0"/>
                <a:cs typeface="+mn-cs"/>
              </a:rPr>
              <a:t>deliver_data</a:t>
            </a:r>
            <a:r>
              <a:rPr lang="en-US" altLang="en-US" sz="1050" kern="1200" dirty="0">
                <a:solidFill>
                  <a:prstClr val="black"/>
                </a:solidFill>
                <a:latin typeface="Arial" panose="020B0604020202020204" pitchFamily="34" charset="0"/>
                <a:cs typeface="+mn-cs"/>
              </a:rPr>
              <a:t>(data)</a:t>
            </a:r>
          </a:p>
          <a:p>
            <a:pPr defTabSz="685800">
              <a:buClrTx/>
              <a:defRPr/>
            </a:pPr>
            <a:r>
              <a:rPr lang="en-US" altLang="en-US" sz="1050" kern="1200" dirty="0" err="1">
                <a:solidFill>
                  <a:prstClr val="black"/>
                </a:solidFill>
                <a:latin typeface="Arial" panose="020B0604020202020204" pitchFamily="34" charset="0"/>
                <a:cs typeface="+mn-cs"/>
              </a:rPr>
              <a:t>sndpkt</a:t>
            </a:r>
            <a:r>
              <a:rPr lang="en-US" altLang="en-US" sz="1050" kern="1200" dirty="0">
                <a:solidFill>
                  <a:prstClr val="black"/>
                </a:solidFill>
                <a:latin typeface="Arial" panose="020B0604020202020204" pitchFamily="34" charset="0"/>
                <a:cs typeface="+mn-cs"/>
              </a:rPr>
              <a:t> = </a:t>
            </a:r>
            <a:r>
              <a:rPr lang="en-US" altLang="en-US" sz="1050" kern="1200" dirty="0" err="1">
                <a:solidFill>
                  <a:prstClr val="black"/>
                </a:solidFill>
                <a:latin typeface="Arial" panose="020B0604020202020204" pitchFamily="34" charset="0"/>
                <a:cs typeface="+mn-cs"/>
              </a:rPr>
              <a:t>make_pkt</a:t>
            </a:r>
            <a:r>
              <a:rPr lang="en-US" altLang="en-US" sz="1050" kern="1200" dirty="0">
                <a:solidFill>
                  <a:prstClr val="black"/>
                </a:solidFill>
                <a:latin typeface="Arial" panose="020B0604020202020204" pitchFamily="34" charset="0"/>
                <a:cs typeface="+mn-cs"/>
              </a:rPr>
              <a:t>(</a:t>
            </a:r>
            <a:r>
              <a:rPr lang="en-US" altLang="en-US" sz="1050" kern="1200" dirty="0" err="1">
                <a:solidFill>
                  <a:prstClr val="black"/>
                </a:solidFill>
                <a:latin typeface="Arial" panose="020B0604020202020204" pitchFamily="34" charset="0"/>
                <a:cs typeface="+mn-cs"/>
              </a:rPr>
              <a:t>expectedseqnum,ACK,chksum</a:t>
            </a:r>
            <a:r>
              <a:rPr lang="en-US" altLang="en-US" sz="1050" kern="1200" dirty="0">
                <a:solidFill>
                  <a:prstClr val="black"/>
                </a:solidFill>
                <a:latin typeface="Arial" panose="020B0604020202020204" pitchFamily="34" charset="0"/>
                <a:cs typeface="+mn-cs"/>
              </a:rPr>
              <a:t>)</a:t>
            </a:r>
          </a:p>
          <a:p>
            <a:pPr defTabSz="685800">
              <a:buClrTx/>
              <a:defRPr/>
            </a:pPr>
            <a:r>
              <a:rPr lang="en-US" altLang="en-US" sz="1050" kern="1200" dirty="0" err="1">
                <a:solidFill>
                  <a:prstClr val="black"/>
                </a:solidFill>
                <a:latin typeface="Arial" panose="020B0604020202020204" pitchFamily="34" charset="0"/>
                <a:cs typeface="+mn-cs"/>
              </a:rPr>
              <a:t>udt_send</a:t>
            </a:r>
            <a:r>
              <a:rPr lang="en-US" altLang="en-US" sz="1050" kern="1200" dirty="0">
                <a:solidFill>
                  <a:prstClr val="black"/>
                </a:solidFill>
                <a:latin typeface="Arial" panose="020B0604020202020204" pitchFamily="34" charset="0"/>
                <a:cs typeface="+mn-cs"/>
              </a:rPr>
              <a:t>(</a:t>
            </a:r>
            <a:r>
              <a:rPr lang="en-US" altLang="en-US" sz="1050" kern="1200" dirty="0" err="1">
                <a:solidFill>
                  <a:prstClr val="black"/>
                </a:solidFill>
                <a:latin typeface="Arial" panose="020B0604020202020204" pitchFamily="34" charset="0"/>
                <a:cs typeface="+mn-cs"/>
              </a:rPr>
              <a:t>sndpkt</a:t>
            </a:r>
            <a:r>
              <a:rPr lang="en-US" altLang="en-US" sz="1050" kern="1200" dirty="0">
                <a:solidFill>
                  <a:prstClr val="black"/>
                </a:solidFill>
                <a:latin typeface="Arial" panose="020B0604020202020204" pitchFamily="34" charset="0"/>
                <a:cs typeface="+mn-cs"/>
              </a:rPr>
              <a:t>)</a:t>
            </a:r>
          </a:p>
          <a:p>
            <a:pPr defTabSz="685800">
              <a:buClrTx/>
              <a:defRPr/>
            </a:pPr>
            <a:r>
              <a:rPr lang="en-US" altLang="en-US" sz="1050" kern="1200" dirty="0" err="1">
                <a:solidFill>
                  <a:prstClr val="black"/>
                </a:solidFill>
                <a:latin typeface="Arial" panose="020B0604020202020204" pitchFamily="34" charset="0"/>
                <a:cs typeface="+mn-cs"/>
              </a:rPr>
              <a:t>expectedseqnum</a:t>
            </a:r>
            <a:r>
              <a:rPr lang="en-US" altLang="en-US" sz="1050" kern="1200" dirty="0">
                <a:solidFill>
                  <a:prstClr val="black"/>
                </a:solidFill>
                <a:latin typeface="Arial" panose="020B0604020202020204" pitchFamily="34" charset="0"/>
                <a:cs typeface="+mn-cs"/>
              </a:rPr>
              <a:t>++</a:t>
            </a:r>
            <a:endParaRPr lang="en-US" altLang="en-US" sz="1050" kern="1200" dirty="0">
              <a:solidFill>
                <a:prstClr val="black"/>
              </a:solidFill>
              <a:latin typeface="Times New Roman" panose="02020603050405020304" pitchFamily="18" charset="0"/>
              <a:cs typeface="+mn-cs"/>
            </a:endParaRPr>
          </a:p>
        </p:txBody>
      </p:sp>
      <p:grpSp>
        <p:nvGrpSpPr>
          <p:cNvPr id="4" name="Group 3">
            <a:extLst>
              <a:ext uri="{FF2B5EF4-FFF2-40B4-BE49-F238E27FC236}">
                <a16:creationId xmlns:a16="http://schemas.microsoft.com/office/drawing/2014/main" id="{5021266A-A4B2-8A46-9C1D-2E9C56A7B822}"/>
              </a:ext>
            </a:extLst>
          </p:cNvPr>
          <p:cNvGrpSpPr/>
          <p:nvPr/>
        </p:nvGrpSpPr>
        <p:grpSpPr>
          <a:xfrm>
            <a:off x="3240712" y="979885"/>
            <a:ext cx="1276204" cy="631031"/>
            <a:chOff x="4320949" y="1306513"/>
            <a:chExt cx="1701605" cy="841375"/>
          </a:xfrm>
        </p:grpSpPr>
        <p:sp>
          <p:nvSpPr>
            <p:cNvPr id="81" name="Text Box 7">
              <a:extLst>
                <a:ext uri="{FF2B5EF4-FFF2-40B4-BE49-F238E27FC236}">
                  <a16:creationId xmlns:a16="http://schemas.microsoft.com/office/drawing/2014/main" id="{C9553829-3975-2E49-9803-6EFDAFB5EBC4}"/>
                </a:ext>
              </a:extLst>
            </p:cNvPr>
            <p:cNvSpPr txBox="1">
              <a:spLocks noChangeArrowheads="1"/>
            </p:cNvSpPr>
            <p:nvPr/>
          </p:nvSpPr>
          <p:spPr bwMode="auto">
            <a:xfrm>
              <a:off x="4320949" y="1582738"/>
              <a:ext cx="16176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050" kern="1200">
                  <a:solidFill>
                    <a:prstClr val="black"/>
                  </a:solidFill>
                  <a:latin typeface="Arial" panose="020B0604020202020204" pitchFamily="34" charset="0"/>
                  <a:cs typeface="+mn-cs"/>
                </a:rPr>
                <a:t>udt_send(sndpkt)</a:t>
              </a:r>
              <a:endParaRPr lang="en-US" altLang="en-US" sz="1050" kern="1200">
                <a:solidFill>
                  <a:prstClr val="black"/>
                </a:solidFill>
                <a:latin typeface="Times New Roman" panose="02020603050405020304" pitchFamily="18" charset="0"/>
                <a:cs typeface="+mn-cs"/>
              </a:endParaRPr>
            </a:p>
          </p:txBody>
        </p:sp>
        <p:sp>
          <p:nvSpPr>
            <p:cNvPr id="82" name="Text Box 8">
              <a:extLst>
                <a:ext uri="{FF2B5EF4-FFF2-40B4-BE49-F238E27FC236}">
                  <a16:creationId xmlns:a16="http://schemas.microsoft.com/office/drawing/2014/main" id="{2E7739F4-D1B2-A747-870F-EBBF181526F6}"/>
                </a:ext>
              </a:extLst>
            </p:cNvPr>
            <p:cNvSpPr txBox="1">
              <a:spLocks noChangeArrowheads="1"/>
            </p:cNvSpPr>
            <p:nvPr/>
          </p:nvSpPr>
          <p:spPr bwMode="auto">
            <a:xfrm>
              <a:off x="4360636" y="1306513"/>
              <a:ext cx="166191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050" kern="1200" dirty="0">
                  <a:solidFill>
                    <a:prstClr val="black"/>
                  </a:solidFill>
                  <a:latin typeface="Arial" panose="020B0604020202020204" pitchFamily="34" charset="0"/>
                  <a:cs typeface="+mn-cs"/>
                </a:rPr>
                <a:t>any other event </a:t>
              </a:r>
              <a:endParaRPr lang="en-US" altLang="en-US" sz="1050" kern="1200" dirty="0">
                <a:solidFill>
                  <a:prstClr val="black"/>
                </a:solidFill>
                <a:latin typeface="Times New Roman" panose="02020603050405020304" pitchFamily="18" charset="0"/>
                <a:cs typeface="+mn-cs"/>
              </a:endParaRPr>
            </a:p>
            <a:p>
              <a:pPr defTabSz="685800">
                <a:buClrTx/>
                <a:defRPr/>
              </a:pPr>
              <a:endParaRPr lang="en-US" altLang="en-US" sz="1800" kern="1200" dirty="0">
                <a:solidFill>
                  <a:prstClr val="black"/>
                </a:solidFill>
                <a:latin typeface="Times New Roman" panose="02020603050405020304" pitchFamily="18" charset="0"/>
                <a:cs typeface="+mn-cs"/>
              </a:endParaRPr>
            </a:p>
          </p:txBody>
        </p:sp>
        <p:sp>
          <p:nvSpPr>
            <p:cNvPr id="83" name="Line 9">
              <a:extLst>
                <a:ext uri="{FF2B5EF4-FFF2-40B4-BE49-F238E27FC236}">
                  <a16:creationId xmlns:a16="http://schemas.microsoft.com/office/drawing/2014/main" id="{325C94EB-6A64-BC4A-A405-47C0EBE38857}"/>
                </a:ext>
              </a:extLst>
            </p:cNvPr>
            <p:cNvSpPr>
              <a:spLocks noChangeShapeType="1"/>
            </p:cNvSpPr>
            <p:nvPr/>
          </p:nvSpPr>
          <p:spPr bwMode="auto">
            <a:xfrm>
              <a:off x="4441599" y="1603375"/>
              <a:ext cx="8159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88" name="Freeform 14">
              <a:extLst>
                <a:ext uri="{FF2B5EF4-FFF2-40B4-BE49-F238E27FC236}">
                  <a16:creationId xmlns:a16="http://schemas.microsoft.com/office/drawing/2014/main" id="{B309A64A-7394-0245-8A9F-73E7049FB6F0}"/>
                </a:ext>
              </a:extLst>
            </p:cNvPr>
            <p:cNvSpPr>
              <a:spLocks/>
            </p:cNvSpPr>
            <p:nvPr/>
          </p:nvSpPr>
          <p:spPr bwMode="auto">
            <a:xfrm rot="5142103" flipH="1">
              <a:off x="5068662" y="1374775"/>
              <a:ext cx="393700" cy="1152525"/>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sp>
        <p:nvSpPr>
          <p:cNvPr id="89" name="Line 15">
            <a:extLst>
              <a:ext uri="{FF2B5EF4-FFF2-40B4-BE49-F238E27FC236}">
                <a16:creationId xmlns:a16="http://schemas.microsoft.com/office/drawing/2014/main" id="{DFB05333-8F2D-AD4D-AF5B-F08A11737E43}"/>
              </a:ext>
            </a:extLst>
          </p:cNvPr>
          <p:cNvSpPr>
            <a:spLocks noChangeShapeType="1"/>
          </p:cNvSpPr>
          <p:nvPr/>
        </p:nvSpPr>
        <p:spPr bwMode="auto">
          <a:xfrm>
            <a:off x="1910783" y="1806179"/>
            <a:ext cx="92868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90" name="Text Box 16">
            <a:extLst>
              <a:ext uri="{FF2B5EF4-FFF2-40B4-BE49-F238E27FC236}">
                <a16:creationId xmlns:a16="http://schemas.microsoft.com/office/drawing/2014/main" id="{72BCB5B4-7731-AE47-AA11-27C7F6305633}"/>
              </a:ext>
            </a:extLst>
          </p:cNvPr>
          <p:cNvSpPr txBox="1">
            <a:spLocks noChangeArrowheads="1"/>
          </p:cNvSpPr>
          <p:nvPr/>
        </p:nvSpPr>
        <p:spPr bwMode="auto">
          <a:xfrm>
            <a:off x="1842918" y="1821657"/>
            <a:ext cx="2731294" cy="735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050" kern="1200" dirty="0" err="1">
                <a:solidFill>
                  <a:prstClr val="black"/>
                </a:solidFill>
                <a:latin typeface="Arial" panose="020B0604020202020204" pitchFamily="34" charset="0"/>
                <a:cs typeface="+mn-cs"/>
              </a:rPr>
              <a:t>expectedseqnum</a:t>
            </a:r>
            <a:r>
              <a:rPr lang="en-US" altLang="en-US" sz="1050" kern="1200" dirty="0">
                <a:solidFill>
                  <a:prstClr val="black"/>
                </a:solidFill>
                <a:latin typeface="Arial" panose="020B0604020202020204" pitchFamily="34" charset="0"/>
                <a:cs typeface="+mn-cs"/>
              </a:rPr>
              <a:t>=1</a:t>
            </a:r>
          </a:p>
          <a:p>
            <a:pPr defTabSz="685800">
              <a:buClrTx/>
              <a:defRPr/>
            </a:pPr>
            <a:r>
              <a:rPr lang="en-US" altLang="en-US" sz="1050" kern="1200" dirty="0" err="1">
                <a:solidFill>
                  <a:prstClr val="black"/>
                </a:solidFill>
                <a:latin typeface="Arial" panose="020B0604020202020204" pitchFamily="34" charset="0"/>
                <a:cs typeface="+mn-cs"/>
              </a:rPr>
              <a:t>sndpkt</a:t>
            </a:r>
            <a:r>
              <a:rPr lang="en-US" altLang="en-US" sz="1050" kern="1200" dirty="0">
                <a:solidFill>
                  <a:prstClr val="black"/>
                </a:solidFill>
                <a:latin typeface="Arial" panose="020B0604020202020204" pitchFamily="34" charset="0"/>
                <a:cs typeface="+mn-cs"/>
              </a:rPr>
              <a:t> =    </a:t>
            </a:r>
          </a:p>
          <a:p>
            <a:pPr defTabSz="685800">
              <a:buClrTx/>
              <a:defRPr/>
            </a:pPr>
            <a:r>
              <a:rPr lang="en-US" altLang="en-US" sz="1050" kern="1200" dirty="0">
                <a:solidFill>
                  <a:prstClr val="black"/>
                </a:solidFill>
                <a:latin typeface="Arial" panose="020B0604020202020204" pitchFamily="34" charset="0"/>
                <a:cs typeface="+mn-cs"/>
              </a:rPr>
              <a:t>  </a:t>
            </a:r>
            <a:r>
              <a:rPr lang="en-US" altLang="en-US" sz="1050" kern="1200" dirty="0" err="1">
                <a:solidFill>
                  <a:prstClr val="black"/>
                </a:solidFill>
                <a:latin typeface="Arial" panose="020B0604020202020204" pitchFamily="34" charset="0"/>
                <a:cs typeface="+mn-cs"/>
              </a:rPr>
              <a:t>make_pkt</a:t>
            </a:r>
            <a:r>
              <a:rPr lang="en-US" altLang="en-US" sz="1050" kern="1200" dirty="0">
                <a:solidFill>
                  <a:prstClr val="black"/>
                </a:solidFill>
                <a:latin typeface="Arial" panose="020B0604020202020204" pitchFamily="34" charset="0"/>
                <a:cs typeface="+mn-cs"/>
              </a:rPr>
              <a:t>(</a:t>
            </a:r>
            <a:r>
              <a:rPr lang="en-US" altLang="en-US" sz="1050" kern="1200" dirty="0" err="1">
                <a:solidFill>
                  <a:prstClr val="black"/>
                </a:solidFill>
                <a:latin typeface="Arial" panose="020B0604020202020204" pitchFamily="34" charset="0"/>
                <a:cs typeface="+mn-cs"/>
              </a:rPr>
              <a:t>expectedseqnum,ACK,chksum</a:t>
            </a:r>
            <a:r>
              <a:rPr lang="en-US" altLang="en-US" sz="1050" kern="1200" dirty="0">
                <a:solidFill>
                  <a:prstClr val="black"/>
                </a:solidFill>
                <a:latin typeface="Arial" panose="020B0604020202020204" pitchFamily="34" charset="0"/>
                <a:cs typeface="+mn-cs"/>
              </a:rPr>
              <a:t>)</a:t>
            </a:r>
          </a:p>
          <a:p>
            <a:pPr defTabSz="685800">
              <a:buClrTx/>
              <a:defRPr/>
            </a:pPr>
            <a:endParaRPr lang="en-US" altLang="en-US" sz="1050" kern="1200" dirty="0">
              <a:solidFill>
                <a:prstClr val="black"/>
              </a:solidFill>
              <a:latin typeface="Times New Roman" panose="02020603050405020304" pitchFamily="18" charset="0"/>
              <a:cs typeface="+mn-cs"/>
            </a:endParaRPr>
          </a:p>
          <a:p>
            <a:pPr defTabSz="685800">
              <a:buClrTx/>
              <a:defRPr/>
            </a:pPr>
            <a:endParaRPr lang="en-US" altLang="en-US" sz="1800" kern="1200" dirty="0">
              <a:solidFill>
                <a:prstClr val="black"/>
              </a:solidFill>
              <a:latin typeface="Times New Roman" panose="02020603050405020304" pitchFamily="18" charset="0"/>
              <a:cs typeface="+mn-cs"/>
            </a:endParaRPr>
          </a:p>
        </p:txBody>
      </p:sp>
      <p:sp>
        <p:nvSpPr>
          <p:cNvPr id="91" name="Text Box 17">
            <a:extLst>
              <a:ext uri="{FF2B5EF4-FFF2-40B4-BE49-F238E27FC236}">
                <a16:creationId xmlns:a16="http://schemas.microsoft.com/office/drawing/2014/main" id="{F76BD3C3-1C69-4441-A736-BFED27A3CAB3}"/>
              </a:ext>
            </a:extLst>
          </p:cNvPr>
          <p:cNvSpPr txBox="1">
            <a:spLocks noChangeArrowheads="1"/>
          </p:cNvSpPr>
          <p:nvPr/>
        </p:nvSpPr>
        <p:spPr bwMode="auto">
          <a:xfrm>
            <a:off x="1870302" y="1578769"/>
            <a:ext cx="290464"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200" kern="1200">
                <a:solidFill>
                  <a:prstClr val="black"/>
                </a:solidFill>
                <a:latin typeface="Symbol" charset="0"/>
                <a:cs typeface="+mn-cs"/>
              </a:rPr>
              <a:t>L</a:t>
            </a:r>
          </a:p>
        </p:txBody>
      </p:sp>
      <p:sp>
        <p:nvSpPr>
          <p:cNvPr id="92" name="Rectangle 3">
            <a:extLst>
              <a:ext uri="{FF2B5EF4-FFF2-40B4-BE49-F238E27FC236}">
                <a16:creationId xmlns:a16="http://schemas.microsoft.com/office/drawing/2014/main" id="{C3CB9118-6DFF-F343-94F3-68C1B0042C12}"/>
              </a:ext>
            </a:extLst>
          </p:cNvPr>
          <p:cNvSpPr txBox="1">
            <a:spLocks noChangeArrowheads="1"/>
          </p:cNvSpPr>
          <p:nvPr/>
        </p:nvSpPr>
        <p:spPr>
          <a:xfrm>
            <a:off x="697792" y="2870597"/>
            <a:ext cx="7738552" cy="2140744"/>
          </a:xfrm>
          <a:prstGeom prst="rect">
            <a:avLst/>
          </a:prstGeom>
        </p:spPr>
        <p:txBody>
          <a:bodyPr vert="horz" lIns="68580" tIns="34290" rIns="68580" bIns="3429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None/>
              <a:defRPr/>
            </a:pPr>
            <a:r>
              <a:rPr lang="en-US" altLang="en-US" sz="2100" dirty="0">
                <a:solidFill>
                  <a:prstClr val="black"/>
                </a:solidFill>
                <a:latin typeface="Calibri" panose="020F0502020204030204"/>
                <a:ea typeface="ＭＳ Ｐゴシック" panose="020B0600070205080204" pitchFamily="34" charset="-128"/>
              </a:rPr>
              <a:t>ACK-only: always send ACK for correctly-received packet with highest </a:t>
            </a:r>
            <a:r>
              <a:rPr lang="en-US" altLang="en-US" sz="2100" i="1" dirty="0">
                <a:solidFill>
                  <a:srgbClr val="CC0000"/>
                </a:solidFill>
                <a:latin typeface="Calibri" panose="020F0502020204030204"/>
                <a:ea typeface="ＭＳ Ｐゴシック" panose="020B0600070205080204" pitchFamily="34" charset="-128"/>
              </a:rPr>
              <a:t>in-order</a:t>
            </a:r>
            <a:r>
              <a:rPr lang="en-US" altLang="en-US" sz="2100" dirty="0">
                <a:solidFill>
                  <a:prstClr val="black"/>
                </a:solidFill>
                <a:latin typeface="Calibri" panose="020F0502020204030204"/>
                <a:ea typeface="ＭＳ Ｐゴシック" panose="020B0600070205080204" pitchFamily="34" charset="-128"/>
              </a:rPr>
              <a:t> seq #</a:t>
            </a:r>
          </a:p>
          <a:p>
            <a:pPr marL="521494" lvl="1" indent="-173831" defTabSz="685800">
              <a:spcBef>
                <a:spcPts val="375"/>
              </a:spcBef>
              <a:defRPr/>
            </a:pPr>
            <a:r>
              <a:rPr lang="en-US" altLang="en-US" sz="1800" dirty="0">
                <a:solidFill>
                  <a:prstClr val="black"/>
                </a:solidFill>
                <a:latin typeface="Calibri" panose="020F0502020204030204"/>
                <a:ea typeface="ＭＳ Ｐゴシック" panose="020B0600070205080204" pitchFamily="34" charset="-128"/>
              </a:rPr>
              <a:t>may generate duplicate ACKs</a:t>
            </a:r>
          </a:p>
          <a:p>
            <a:pPr marL="521494" lvl="1" indent="-173831" defTabSz="685800">
              <a:spcBef>
                <a:spcPts val="375"/>
              </a:spcBef>
              <a:defRPr/>
            </a:pPr>
            <a:r>
              <a:rPr lang="en-US" altLang="en-US" sz="1800" dirty="0">
                <a:solidFill>
                  <a:prstClr val="black"/>
                </a:solidFill>
                <a:latin typeface="Calibri" panose="020F0502020204030204"/>
                <a:ea typeface="ＭＳ Ｐゴシック" panose="020B0600070205080204" pitchFamily="34" charset="-128"/>
              </a:rPr>
              <a:t>need only remember </a:t>
            </a:r>
            <a:r>
              <a:rPr lang="en-US" altLang="en-US" sz="1800" b="1" dirty="0" err="1">
                <a:solidFill>
                  <a:prstClr val="black"/>
                </a:solidFill>
                <a:latin typeface="Courier New" panose="02070309020205020404" pitchFamily="49" charset="0"/>
                <a:ea typeface="ＭＳ Ｐゴシック" panose="020B0600070205080204" pitchFamily="34" charset="-128"/>
              </a:rPr>
              <a:t>expectedseqnum</a:t>
            </a:r>
            <a:endParaRPr lang="en-US" altLang="en-US" sz="1800" b="1" dirty="0">
              <a:solidFill>
                <a:prstClr val="black"/>
              </a:solidFill>
              <a:latin typeface="Courier New" panose="02070309020205020404" pitchFamily="49" charset="0"/>
              <a:ea typeface="ＭＳ Ｐゴシック" panose="020B0600070205080204" pitchFamily="34" charset="-128"/>
            </a:endParaRPr>
          </a:p>
          <a:p>
            <a:pPr marL="264319" indent="-166688"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out-of-order packet: </a:t>
            </a:r>
          </a:p>
          <a:p>
            <a:pPr marL="521494" lvl="1" indent="-173831" defTabSz="685800">
              <a:spcBef>
                <a:spcPts val="375"/>
              </a:spcBef>
              <a:defRPr/>
            </a:pPr>
            <a:r>
              <a:rPr lang="en-US" altLang="en-US" sz="1800" dirty="0">
                <a:solidFill>
                  <a:prstClr val="black"/>
                </a:solidFill>
                <a:latin typeface="Calibri" panose="020F0502020204030204"/>
                <a:ea typeface="ＭＳ Ｐゴシック" panose="020B0600070205080204" pitchFamily="34" charset="-128"/>
              </a:rPr>
              <a:t>discard (don’</a:t>
            </a:r>
            <a:r>
              <a:rPr lang="en-US" altLang="ja-JP" sz="1800" dirty="0">
                <a:solidFill>
                  <a:prstClr val="black"/>
                </a:solidFill>
                <a:latin typeface="Calibri" panose="020F0502020204030204"/>
                <a:ea typeface="ＭＳ Ｐゴシック" panose="020B0600070205080204" pitchFamily="34" charset="-128"/>
              </a:rPr>
              <a:t>t buffer): </a:t>
            </a:r>
            <a:r>
              <a:rPr lang="en-US" altLang="ja-JP" sz="1800" i="1" dirty="0">
                <a:solidFill>
                  <a:srgbClr val="CC0000"/>
                </a:solidFill>
                <a:latin typeface="Calibri" panose="020F0502020204030204"/>
                <a:ea typeface="ＭＳ Ｐゴシック" panose="020B0600070205080204" pitchFamily="34" charset="-128"/>
              </a:rPr>
              <a:t>no receiver buffering!</a:t>
            </a:r>
          </a:p>
          <a:p>
            <a:pPr marL="521494" lvl="1" indent="-173831" defTabSz="685800">
              <a:spcBef>
                <a:spcPts val="375"/>
              </a:spcBef>
              <a:defRPr/>
            </a:pPr>
            <a:r>
              <a:rPr lang="en-US" altLang="en-US" sz="1800" dirty="0">
                <a:solidFill>
                  <a:prstClr val="black"/>
                </a:solidFill>
                <a:latin typeface="Calibri" panose="020F0502020204030204"/>
                <a:ea typeface="ＭＳ Ｐゴシック" panose="020B0600070205080204" pitchFamily="34" charset="-128"/>
              </a:rPr>
              <a:t>re-ACK pkt with highest in-order seq #</a:t>
            </a:r>
          </a:p>
        </p:txBody>
      </p:sp>
    </p:spTree>
    <p:extLst>
      <p:ext uri="{BB962C8B-B14F-4D97-AF65-F5344CB8AC3E}">
        <p14:creationId xmlns:p14="http://schemas.microsoft.com/office/powerpoint/2010/main" val="319820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dissolve">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dissolve">
                                      <p:cBhvr>
                                        <p:cTn id="12" dur="500"/>
                                        <p:tgtEl>
                                          <p:spTgt spid="8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7"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TCP sender </a:t>
            </a:r>
            <a:r>
              <a:rPr lang="en-US" dirty="0"/>
              <a:t>(simplified)</a:t>
            </a:r>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pPr defTabSz="685800">
              <a:buClrTx/>
              <a:defRPr/>
            </a:pPr>
            <a:r>
              <a:rPr lang="en-US" kern="1200" dirty="0">
                <a:solidFill>
                  <a:prstClr val="white">
                    <a:lumMod val="50000"/>
                  </a:prstClr>
                </a:solidFill>
                <a:latin typeface="Calibri" panose="020F0502020204030204"/>
                <a:ea typeface="+mn-ea"/>
                <a:cs typeface="+mn-cs"/>
              </a:rPr>
              <a:t>Transport Layer: 3-</a:t>
            </a:r>
            <a:fld id="{C4204591-24BD-A542-B9D5-F8D8A88D2FEE}" type="slidenum">
              <a:rPr lang="en-US" kern="1200">
                <a:solidFill>
                  <a:prstClr val="white">
                    <a:lumMod val="50000"/>
                  </a:prstClr>
                </a:solidFill>
                <a:latin typeface="Calibri" panose="020F0502020204030204"/>
                <a:ea typeface="+mn-ea"/>
                <a:cs typeface="+mn-cs"/>
              </a:rPr>
              <a:pPr defTabSz="685800">
                <a:buClrTx/>
                <a:defRPr/>
              </a:pPr>
              <a:t>145</a:t>
            </a:fld>
            <a:endParaRPr lang="en-US" kern="1200" dirty="0">
              <a:solidFill>
                <a:prstClr val="white">
                  <a:lumMod val="50000"/>
                </a:prstClr>
              </a:solidFill>
              <a:latin typeface="Calibri" panose="020F0502020204030204"/>
              <a:ea typeface="+mn-ea"/>
              <a:cs typeface="+mn-cs"/>
            </a:endParaRPr>
          </a:p>
        </p:txBody>
      </p:sp>
      <p:sp>
        <p:nvSpPr>
          <p:cNvPr id="33" name="Oval 7">
            <a:extLst>
              <a:ext uri="{FF2B5EF4-FFF2-40B4-BE49-F238E27FC236}">
                <a16:creationId xmlns:a16="http://schemas.microsoft.com/office/drawing/2014/main" id="{AEE49C95-3701-8840-977E-61D904B2CC83}"/>
              </a:ext>
            </a:extLst>
          </p:cNvPr>
          <p:cNvSpPr>
            <a:spLocks noChangeArrowheads="1"/>
          </p:cNvSpPr>
          <p:nvPr/>
        </p:nvSpPr>
        <p:spPr bwMode="auto">
          <a:xfrm>
            <a:off x="3824287" y="1953515"/>
            <a:ext cx="803672" cy="728663"/>
          </a:xfrm>
          <a:prstGeom prst="ellipse">
            <a:avLst/>
          </a:pr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34" name="Oval 6">
            <a:extLst>
              <a:ext uri="{FF2B5EF4-FFF2-40B4-BE49-F238E27FC236}">
                <a16:creationId xmlns:a16="http://schemas.microsoft.com/office/drawing/2014/main" id="{4382DF8F-AB7B-5D44-AF4D-18DC3B9D59EA}"/>
              </a:ext>
            </a:extLst>
          </p:cNvPr>
          <p:cNvSpPr>
            <a:spLocks noChangeArrowheads="1"/>
          </p:cNvSpPr>
          <p:nvPr/>
        </p:nvSpPr>
        <p:spPr bwMode="auto">
          <a:xfrm>
            <a:off x="3768328" y="1989234"/>
            <a:ext cx="803672" cy="728663"/>
          </a:xfrm>
          <a:prstGeom prst="ellipse">
            <a:avLst/>
          </a:prstGeom>
          <a:solidFill>
            <a:srgbClr val="FF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5" name="Text Box 5">
            <a:extLst>
              <a:ext uri="{FF2B5EF4-FFF2-40B4-BE49-F238E27FC236}">
                <a16:creationId xmlns:a16="http://schemas.microsoft.com/office/drawing/2014/main" id="{9107608A-E6DF-3F4B-BF4B-FFB43090816D}"/>
              </a:ext>
            </a:extLst>
          </p:cNvPr>
          <p:cNvSpPr txBox="1">
            <a:spLocks noChangeArrowheads="1"/>
          </p:cNvSpPr>
          <p:nvPr/>
        </p:nvSpPr>
        <p:spPr bwMode="auto">
          <a:xfrm>
            <a:off x="3808330" y="1991616"/>
            <a:ext cx="712952" cy="7626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80000"/>
              </a:lnSpc>
              <a:spcBef>
                <a:spcPct val="0"/>
              </a:spcBef>
              <a:spcAft>
                <a:spcPct val="0"/>
              </a:spcAft>
              <a:buClrTx/>
              <a:defRPr/>
            </a:pPr>
            <a:r>
              <a:rPr lang="en-US" sz="1800" kern="1200" dirty="0">
                <a:solidFill>
                  <a:srgbClr val="000000"/>
                </a:solidFill>
                <a:latin typeface="Calibri" panose="020F0502020204030204"/>
                <a:cs typeface="+mn-cs"/>
              </a:rPr>
              <a:t>wait</a:t>
            </a:r>
          </a:p>
          <a:p>
            <a:pPr algn="ctr" defTabSz="685800" eaLnBrk="0" fontAlgn="base" hangingPunct="0">
              <a:lnSpc>
                <a:spcPct val="80000"/>
              </a:lnSpc>
              <a:spcBef>
                <a:spcPct val="0"/>
              </a:spcBef>
              <a:spcAft>
                <a:spcPct val="0"/>
              </a:spcAft>
              <a:buClrTx/>
              <a:defRPr/>
            </a:pPr>
            <a:r>
              <a:rPr lang="en-US" sz="1800" kern="1200" dirty="0">
                <a:solidFill>
                  <a:srgbClr val="000000"/>
                </a:solidFill>
                <a:latin typeface="Calibri" panose="020F0502020204030204"/>
                <a:cs typeface="+mn-cs"/>
              </a:rPr>
              <a:t>for </a:t>
            </a:r>
          </a:p>
          <a:p>
            <a:pPr algn="ctr" defTabSz="685800" eaLnBrk="0" fontAlgn="base" hangingPunct="0">
              <a:lnSpc>
                <a:spcPct val="80000"/>
              </a:lnSpc>
              <a:spcBef>
                <a:spcPct val="0"/>
              </a:spcBef>
              <a:spcAft>
                <a:spcPct val="0"/>
              </a:spcAft>
              <a:buClrTx/>
              <a:defRPr/>
            </a:pPr>
            <a:r>
              <a:rPr lang="en-US" sz="1800" kern="1200" dirty="0">
                <a:solidFill>
                  <a:srgbClr val="000000"/>
                </a:solidFill>
                <a:latin typeface="Calibri" panose="020F0502020204030204"/>
                <a:cs typeface="+mn-cs"/>
              </a:rPr>
              <a:t>event</a:t>
            </a:r>
            <a:endParaRPr lang="en-US" sz="1350" kern="1200" dirty="0">
              <a:solidFill>
                <a:srgbClr val="000000"/>
              </a:solidFill>
              <a:latin typeface="Calibri" panose="020F0502020204030204"/>
              <a:cs typeface="+mn-cs"/>
            </a:endParaRPr>
          </a:p>
        </p:txBody>
      </p:sp>
      <p:sp>
        <p:nvSpPr>
          <p:cNvPr id="36" name="Line 8">
            <a:extLst>
              <a:ext uri="{FF2B5EF4-FFF2-40B4-BE49-F238E27FC236}">
                <a16:creationId xmlns:a16="http://schemas.microsoft.com/office/drawing/2014/main" id="{8F3151C2-1919-C44F-BBE7-B56B7FFA5203}"/>
              </a:ext>
            </a:extLst>
          </p:cNvPr>
          <p:cNvSpPr>
            <a:spLocks noChangeShapeType="1"/>
          </p:cNvSpPr>
          <p:nvPr/>
        </p:nvSpPr>
        <p:spPr bwMode="auto">
          <a:xfrm>
            <a:off x="3043237" y="1591566"/>
            <a:ext cx="803672" cy="516731"/>
          </a:xfrm>
          <a:prstGeom prst="line">
            <a:avLst/>
          </a:prstGeom>
          <a:noFill/>
          <a:ln w="9525">
            <a:solidFill>
              <a:srgbClr val="000000"/>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7" name="Text Box 9">
            <a:extLst>
              <a:ext uri="{FF2B5EF4-FFF2-40B4-BE49-F238E27FC236}">
                <a16:creationId xmlns:a16="http://schemas.microsoft.com/office/drawing/2014/main" id="{FA7373C1-8C55-7C43-912E-59BC5D56C62B}"/>
              </a:ext>
            </a:extLst>
          </p:cNvPr>
          <p:cNvSpPr txBox="1">
            <a:spLocks noChangeArrowheads="1"/>
          </p:cNvSpPr>
          <p:nvPr/>
        </p:nvSpPr>
        <p:spPr bwMode="auto">
          <a:xfrm>
            <a:off x="1887141" y="2061862"/>
            <a:ext cx="1981633" cy="4154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spcBef>
                <a:spcPct val="0"/>
              </a:spcBef>
              <a:spcAft>
                <a:spcPct val="0"/>
              </a:spcAft>
              <a:buClrTx/>
              <a:defRPr/>
            </a:pPr>
            <a:r>
              <a:rPr lang="en-US" sz="1050" kern="1200">
                <a:solidFill>
                  <a:srgbClr val="000000"/>
                </a:solidFill>
                <a:latin typeface="Arial" charset="0"/>
                <a:cs typeface="+mn-cs"/>
              </a:rPr>
              <a:t>NextSeqNum = InitialSeqNum</a:t>
            </a:r>
          </a:p>
          <a:p>
            <a:pPr defTabSz="685800" eaLnBrk="0" fontAlgn="base" hangingPunct="0">
              <a:spcBef>
                <a:spcPct val="0"/>
              </a:spcBef>
              <a:spcAft>
                <a:spcPct val="0"/>
              </a:spcAft>
              <a:buClrTx/>
              <a:defRPr/>
            </a:pPr>
            <a:r>
              <a:rPr lang="en-US" sz="1050" kern="1200">
                <a:solidFill>
                  <a:srgbClr val="000000"/>
                </a:solidFill>
                <a:latin typeface="Arial" charset="0"/>
                <a:cs typeface="+mn-cs"/>
              </a:rPr>
              <a:t>SendBase = InitialSeqNum</a:t>
            </a:r>
          </a:p>
        </p:txBody>
      </p:sp>
      <p:sp>
        <p:nvSpPr>
          <p:cNvPr id="38" name="Line 10">
            <a:extLst>
              <a:ext uri="{FF2B5EF4-FFF2-40B4-BE49-F238E27FC236}">
                <a16:creationId xmlns:a16="http://schemas.microsoft.com/office/drawing/2014/main" id="{9EE0499A-1821-9E42-88DA-1FF2FAACADFD}"/>
              </a:ext>
            </a:extLst>
          </p:cNvPr>
          <p:cNvSpPr>
            <a:spLocks noChangeShapeType="1"/>
          </p:cNvSpPr>
          <p:nvPr/>
        </p:nvSpPr>
        <p:spPr bwMode="auto">
          <a:xfrm>
            <a:off x="1964532" y="2072578"/>
            <a:ext cx="1634728"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9" name="Text Box 11">
            <a:extLst>
              <a:ext uri="{FF2B5EF4-FFF2-40B4-BE49-F238E27FC236}">
                <a16:creationId xmlns:a16="http://schemas.microsoft.com/office/drawing/2014/main" id="{24B96F0E-7496-184A-B796-2170A0DFDFDD}"/>
              </a:ext>
            </a:extLst>
          </p:cNvPr>
          <p:cNvSpPr txBox="1">
            <a:spLocks noChangeArrowheads="1"/>
          </p:cNvSpPr>
          <p:nvPr/>
        </p:nvSpPr>
        <p:spPr bwMode="auto">
          <a:xfrm>
            <a:off x="2593342" y="1834453"/>
            <a:ext cx="303289"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kern="1200">
                <a:solidFill>
                  <a:srgbClr val="000000"/>
                </a:solidFill>
                <a:latin typeface="Symbol" charset="0"/>
                <a:cs typeface="+mn-cs"/>
              </a:rPr>
              <a:t>L</a:t>
            </a:r>
          </a:p>
        </p:txBody>
      </p:sp>
      <p:grpSp>
        <p:nvGrpSpPr>
          <p:cNvPr id="44" name="Group 20">
            <a:extLst>
              <a:ext uri="{FF2B5EF4-FFF2-40B4-BE49-F238E27FC236}">
                <a16:creationId xmlns:a16="http://schemas.microsoft.com/office/drawing/2014/main" id="{5DAC0271-9C2B-BF4E-A7E8-B4AF357CB628}"/>
              </a:ext>
            </a:extLst>
          </p:cNvPr>
          <p:cNvGrpSpPr>
            <a:grpSpLocks/>
          </p:cNvGrpSpPr>
          <p:nvPr/>
        </p:nvGrpSpPr>
        <p:grpSpPr bwMode="auto">
          <a:xfrm>
            <a:off x="5229225" y="2460722"/>
            <a:ext cx="2500313" cy="1072753"/>
            <a:chOff x="1248" y="3518"/>
            <a:chExt cx="2100" cy="901"/>
          </a:xfrm>
        </p:grpSpPr>
        <p:sp>
          <p:nvSpPr>
            <p:cNvPr id="45" name="Text Box 16">
              <a:extLst>
                <a:ext uri="{FF2B5EF4-FFF2-40B4-BE49-F238E27FC236}">
                  <a16:creationId xmlns:a16="http://schemas.microsoft.com/office/drawing/2014/main" id="{6AFBB2D7-1C52-B648-9CD4-E49942333FFC}"/>
                </a:ext>
              </a:extLst>
            </p:cNvPr>
            <p:cNvSpPr txBox="1">
              <a:spLocks noChangeArrowheads="1"/>
            </p:cNvSpPr>
            <p:nvPr/>
          </p:nvSpPr>
          <p:spPr bwMode="auto">
            <a:xfrm>
              <a:off x="1275" y="3721"/>
              <a:ext cx="2073" cy="6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spcBef>
                  <a:spcPct val="0"/>
                </a:spcBef>
                <a:spcAft>
                  <a:spcPct val="0"/>
                </a:spcAft>
                <a:buClrTx/>
                <a:defRPr/>
              </a:pPr>
              <a:r>
                <a:rPr lang="en-US" sz="1200" dirty="0">
                  <a:solidFill>
                    <a:srgbClr val="000000"/>
                  </a:solidFill>
                  <a:cs typeface="+mn-cs"/>
                </a:rPr>
                <a:t>retransmit not-yet-</a:t>
              </a:r>
              <a:r>
                <a:rPr lang="en-US" sz="1200" dirty="0" err="1">
                  <a:solidFill>
                    <a:srgbClr val="000000"/>
                  </a:solidFill>
                  <a:cs typeface="+mn-cs"/>
                </a:rPr>
                <a:t>acked</a:t>
              </a:r>
              <a:r>
                <a:rPr lang="en-US" sz="1200" dirty="0">
                  <a:solidFill>
                    <a:srgbClr val="000000"/>
                  </a:solidFill>
                  <a:cs typeface="+mn-cs"/>
                </a:rPr>
                <a:t> segment         	with smallest seq. #</a:t>
              </a:r>
            </a:p>
            <a:p>
              <a:pPr defTabSz="685800" eaLnBrk="0" fontAlgn="base" hangingPunct="0">
                <a:spcBef>
                  <a:spcPct val="0"/>
                </a:spcBef>
                <a:spcAft>
                  <a:spcPct val="0"/>
                </a:spcAft>
                <a:buClrTx/>
                <a:defRPr/>
              </a:pPr>
              <a:r>
                <a:rPr lang="en-US" sz="1200" dirty="0">
                  <a:solidFill>
                    <a:srgbClr val="000000"/>
                  </a:solidFill>
                  <a:cs typeface="+mn-cs"/>
                </a:rPr>
                <a:t>start timer</a:t>
              </a:r>
            </a:p>
          </p:txBody>
        </p:sp>
        <p:sp>
          <p:nvSpPr>
            <p:cNvPr id="46" name="Text Box 17">
              <a:extLst>
                <a:ext uri="{FF2B5EF4-FFF2-40B4-BE49-F238E27FC236}">
                  <a16:creationId xmlns:a16="http://schemas.microsoft.com/office/drawing/2014/main" id="{5970790B-FC19-414F-9997-B611A9542BD5}"/>
                </a:ext>
              </a:extLst>
            </p:cNvPr>
            <p:cNvSpPr txBox="1">
              <a:spLocks noChangeArrowheads="1"/>
            </p:cNvSpPr>
            <p:nvPr/>
          </p:nvSpPr>
          <p:spPr bwMode="auto">
            <a:xfrm>
              <a:off x="1248" y="3518"/>
              <a:ext cx="591"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timeout</a:t>
              </a:r>
            </a:p>
          </p:txBody>
        </p:sp>
        <p:sp>
          <p:nvSpPr>
            <p:cNvPr id="47" name="Line 18">
              <a:extLst>
                <a:ext uri="{FF2B5EF4-FFF2-40B4-BE49-F238E27FC236}">
                  <a16:creationId xmlns:a16="http://schemas.microsoft.com/office/drawing/2014/main" id="{87A9E4B3-EADE-8342-A00F-5E875E6FCDD7}"/>
                </a:ext>
              </a:extLst>
            </p:cNvPr>
            <p:cNvSpPr>
              <a:spLocks noChangeShapeType="1"/>
            </p:cNvSpPr>
            <p:nvPr/>
          </p:nvSpPr>
          <p:spPr bwMode="auto">
            <a:xfrm>
              <a:off x="1342" y="3741"/>
              <a:ext cx="1881"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48" name="Group 24">
            <a:extLst>
              <a:ext uri="{FF2B5EF4-FFF2-40B4-BE49-F238E27FC236}">
                <a16:creationId xmlns:a16="http://schemas.microsoft.com/office/drawing/2014/main" id="{EE8A5244-EE4F-6A4E-A86A-5AA61738784D}"/>
              </a:ext>
            </a:extLst>
          </p:cNvPr>
          <p:cNvGrpSpPr>
            <a:grpSpLocks/>
          </p:cNvGrpSpPr>
          <p:nvPr/>
        </p:nvGrpSpPr>
        <p:grpSpPr bwMode="auto">
          <a:xfrm>
            <a:off x="2358627" y="3290588"/>
            <a:ext cx="3607595" cy="1668066"/>
            <a:chOff x="672" y="2592"/>
            <a:chExt cx="3030" cy="1401"/>
          </a:xfrm>
        </p:grpSpPr>
        <p:sp>
          <p:nvSpPr>
            <p:cNvPr id="49" name="Text Box 3">
              <a:extLst>
                <a:ext uri="{FF2B5EF4-FFF2-40B4-BE49-F238E27FC236}">
                  <a16:creationId xmlns:a16="http://schemas.microsoft.com/office/drawing/2014/main" id="{860513BA-6810-4647-A5EF-3117915844BA}"/>
                </a:ext>
              </a:extLst>
            </p:cNvPr>
            <p:cNvSpPr txBox="1">
              <a:spLocks noChangeArrowheads="1"/>
            </p:cNvSpPr>
            <p:nvPr/>
          </p:nvSpPr>
          <p:spPr bwMode="auto">
            <a:xfrm>
              <a:off x="678" y="2830"/>
              <a:ext cx="3024" cy="11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if (y &gt; SendBase) { </a:t>
              </a:r>
            </a:p>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    SendBase = y </a:t>
              </a:r>
            </a:p>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    /* SendBase–1: last cumulatively ACKed byte */</a:t>
              </a:r>
            </a:p>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    if (there are currently not-yet-acked segments)</a:t>
              </a:r>
            </a:p>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         start timer</a:t>
              </a:r>
            </a:p>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       else stop timer </a:t>
              </a:r>
            </a:p>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     } </a:t>
              </a:r>
            </a:p>
          </p:txBody>
        </p:sp>
        <p:sp>
          <p:nvSpPr>
            <p:cNvPr id="50" name="Text Box 21">
              <a:extLst>
                <a:ext uri="{FF2B5EF4-FFF2-40B4-BE49-F238E27FC236}">
                  <a16:creationId xmlns:a16="http://schemas.microsoft.com/office/drawing/2014/main" id="{F08FB636-850A-A340-AD2D-3080625A0719}"/>
                </a:ext>
              </a:extLst>
            </p:cNvPr>
            <p:cNvSpPr txBox="1">
              <a:spLocks noChangeArrowheads="1"/>
            </p:cNvSpPr>
            <p:nvPr/>
          </p:nvSpPr>
          <p:spPr bwMode="auto">
            <a:xfrm>
              <a:off x="672" y="2592"/>
              <a:ext cx="226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ACK received, with ACK field value y </a:t>
              </a:r>
            </a:p>
          </p:txBody>
        </p:sp>
        <p:sp>
          <p:nvSpPr>
            <p:cNvPr id="51" name="Line 22">
              <a:extLst>
                <a:ext uri="{FF2B5EF4-FFF2-40B4-BE49-F238E27FC236}">
                  <a16:creationId xmlns:a16="http://schemas.microsoft.com/office/drawing/2014/main" id="{6721EFEB-A8ED-EF45-8839-FF1DAFD19162}"/>
                </a:ext>
              </a:extLst>
            </p:cNvPr>
            <p:cNvSpPr>
              <a:spLocks noChangeShapeType="1"/>
            </p:cNvSpPr>
            <p:nvPr/>
          </p:nvSpPr>
          <p:spPr bwMode="auto">
            <a:xfrm>
              <a:off x="748" y="2815"/>
              <a:ext cx="2078"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4" name="Group 3">
            <a:extLst>
              <a:ext uri="{FF2B5EF4-FFF2-40B4-BE49-F238E27FC236}">
                <a16:creationId xmlns:a16="http://schemas.microsoft.com/office/drawing/2014/main" id="{79B1A741-486C-BF44-8B85-42BB7118DCB9}"/>
              </a:ext>
            </a:extLst>
          </p:cNvPr>
          <p:cNvGrpSpPr/>
          <p:nvPr/>
        </p:nvGrpSpPr>
        <p:grpSpPr>
          <a:xfrm>
            <a:off x="4388644" y="905765"/>
            <a:ext cx="3993357" cy="1476375"/>
            <a:chOff x="5851525" y="1207686"/>
            <a:chExt cx="5324475" cy="1968500"/>
          </a:xfrm>
        </p:grpSpPr>
        <p:grpSp>
          <p:nvGrpSpPr>
            <p:cNvPr id="40" name="Group 23">
              <a:extLst>
                <a:ext uri="{FF2B5EF4-FFF2-40B4-BE49-F238E27FC236}">
                  <a16:creationId xmlns:a16="http://schemas.microsoft.com/office/drawing/2014/main" id="{B6E6CEF6-4DBB-3B4F-AE17-B6B34791A38D}"/>
                </a:ext>
              </a:extLst>
            </p:cNvPr>
            <p:cNvGrpSpPr>
              <a:grpSpLocks/>
            </p:cNvGrpSpPr>
            <p:nvPr/>
          </p:nvGrpSpPr>
          <p:grpSpPr bwMode="auto">
            <a:xfrm>
              <a:off x="6759575" y="1207686"/>
              <a:ext cx="4416425" cy="1968500"/>
              <a:chOff x="2973" y="1263"/>
              <a:chExt cx="2782" cy="1240"/>
            </a:xfrm>
          </p:grpSpPr>
          <p:sp>
            <p:nvSpPr>
              <p:cNvPr id="41" name="Text Box 12">
                <a:extLst>
                  <a:ext uri="{FF2B5EF4-FFF2-40B4-BE49-F238E27FC236}">
                    <a16:creationId xmlns:a16="http://schemas.microsoft.com/office/drawing/2014/main" id="{7A88DE26-A510-0A4A-B4CC-440285C50910}"/>
                  </a:ext>
                </a:extLst>
              </p:cNvPr>
              <p:cNvSpPr txBox="1">
                <a:spLocks noChangeArrowheads="1"/>
              </p:cNvSpPr>
              <p:nvPr/>
            </p:nvSpPr>
            <p:spPr bwMode="auto">
              <a:xfrm>
                <a:off x="3019" y="1456"/>
                <a:ext cx="2736" cy="10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lnSpc>
                    <a:spcPct val="105000"/>
                  </a:lnSpc>
                  <a:spcBef>
                    <a:spcPct val="0"/>
                  </a:spcBef>
                  <a:spcAft>
                    <a:spcPct val="0"/>
                  </a:spcAft>
                  <a:buClrTx/>
                  <a:defRPr/>
                </a:pPr>
                <a:r>
                  <a:rPr lang="en-US" altLang="en-US" sz="1200" dirty="0">
                    <a:solidFill>
                      <a:srgbClr val="000000"/>
                    </a:solidFill>
                    <a:cs typeface="+mn-cs"/>
                  </a:rPr>
                  <a:t>create segment, seq. #: </a:t>
                </a:r>
                <a:r>
                  <a:rPr lang="en-US" altLang="en-US" sz="1200" dirty="0" err="1">
                    <a:solidFill>
                      <a:srgbClr val="000000"/>
                    </a:solidFill>
                    <a:cs typeface="+mn-cs"/>
                  </a:rPr>
                  <a:t>NextSeqNum</a:t>
                </a:r>
                <a:endParaRPr lang="en-US" altLang="en-US" sz="1200" dirty="0">
                  <a:solidFill>
                    <a:srgbClr val="000000"/>
                  </a:solidFill>
                  <a:cs typeface="+mn-cs"/>
                </a:endParaRPr>
              </a:p>
              <a:p>
                <a:pPr defTabSz="685800" eaLnBrk="0" fontAlgn="base" hangingPunct="0">
                  <a:lnSpc>
                    <a:spcPct val="105000"/>
                  </a:lnSpc>
                  <a:spcBef>
                    <a:spcPct val="0"/>
                  </a:spcBef>
                  <a:spcAft>
                    <a:spcPct val="0"/>
                  </a:spcAft>
                  <a:buClrTx/>
                  <a:defRPr/>
                </a:pPr>
                <a:r>
                  <a:rPr lang="en-US" altLang="en-US" sz="1200" dirty="0">
                    <a:solidFill>
                      <a:srgbClr val="000000"/>
                    </a:solidFill>
                    <a:cs typeface="+mn-cs"/>
                  </a:rPr>
                  <a:t>pass segment to IP (i.e., </a:t>
                </a:r>
                <a:r>
                  <a:rPr lang="ja-JP" altLang="en-US" sz="1200">
                    <a:solidFill>
                      <a:srgbClr val="000000"/>
                    </a:solidFill>
                    <a:cs typeface="+mn-cs"/>
                  </a:rPr>
                  <a:t>“</a:t>
                </a:r>
                <a:r>
                  <a:rPr lang="en-US" altLang="ja-JP" sz="1200" dirty="0">
                    <a:solidFill>
                      <a:srgbClr val="000000"/>
                    </a:solidFill>
                    <a:cs typeface="+mn-cs"/>
                  </a:rPr>
                  <a:t>send</a:t>
                </a:r>
                <a:r>
                  <a:rPr lang="ja-JP" altLang="en-US" sz="1200">
                    <a:solidFill>
                      <a:srgbClr val="000000"/>
                    </a:solidFill>
                    <a:cs typeface="+mn-cs"/>
                  </a:rPr>
                  <a:t>”</a:t>
                </a:r>
                <a:r>
                  <a:rPr lang="en-US" altLang="ja-JP" sz="1200" dirty="0">
                    <a:solidFill>
                      <a:srgbClr val="000000"/>
                    </a:solidFill>
                    <a:cs typeface="+mn-cs"/>
                  </a:rPr>
                  <a:t>)</a:t>
                </a:r>
              </a:p>
              <a:p>
                <a:pPr defTabSz="685800" eaLnBrk="0" fontAlgn="base" hangingPunct="0">
                  <a:lnSpc>
                    <a:spcPct val="105000"/>
                  </a:lnSpc>
                  <a:spcBef>
                    <a:spcPct val="0"/>
                  </a:spcBef>
                  <a:spcAft>
                    <a:spcPct val="0"/>
                  </a:spcAft>
                  <a:buClrTx/>
                  <a:defRPr/>
                </a:pPr>
                <a:r>
                  <a:rPr lang="en-US" altLang="en-US" sz="1200" dirty="0" err="1">
                    <a:solidFill>
                      <a:srgbClr val="000000"/>
                    </a:solidFill>
                    <a:cs typeface="+mn-cs"/>
                  </a:rPr>
                  <a:t>NextSeqNum</a:t>
                </a:r>
                <a:r>
                  <a:rPr lang="en-US" altLang="en-US" sz="1200" dirty="0">
                    <a:solidFill>
                      <a:srgbClr val="000000"/>
                    </a:solidFill>
                    <a:cs typeface="+mn-cs"/>
                  </a:rPr>
                  <a:t> = </a:t>
                </a:r>
                <a:r>
                  <a:rPr lang="en-US" altLang="en-US" sz="1200" dirty="0" err="1">
                    <a:solidFill>
                      <a:srgbClr val="000000"/>
                    </a:solidFill>
                    <a:cs typeface="+mn-cs"/>
                  </a:rPr>
                  <a:t>NextSeqNum</a:t>
                </a:r>
                <a:r>
                  <a:rPr lang="en-US" altLang="en-US" sz="1200" dirty="0">
                    <a:solidFill>
                      <a:srgbClr val="000000"/>
                    </a:solidFill>
                    <a:cs typeface="+mn-cs"/>
                  </a:rPr>
                  <a:t> + length(data) </a:t>
                </a:r>
              </a:p>
              <a:p>
                <a:pPr defTabSz="685800" eaLnBrk="0" fontAlgn="base" hangingPunct="0">
                  <a:lnSpc>
                    <a:spcPct val="105000"/>
                  </a:lnSpc>
                  <a:spcBef>
                    <a:spcPct val="0"/>
                  </a:spcBef>
                  <a:spcAft>
                    <a:spcPct val="0"/>
                  </a:spcAft>
                  <a:buClrTx/>
                  <a:defRPr/>
                </a:pPr>
                <a:r>
                  <a:rPr lang="en-US" altLang="en-US" sz="1200" dirty="0">
                    <a:solidFill>
                      <a:srgbClr val="000000"/>
                    </a:solidFill>
                    <a:cs typeface="+mn-cs"/>
                  </a:rPr>
                  <a:t>if (timer currently not running)</a:t>
                </a:r>
              </a:p>
              <a:p>
                <a:pPr defTabSz="685800" eaLnBrk="0" fontAlgn="base" hangingPunct="0">
                  <a:lnSpc>
                    <a:spcPct val="105000"/>
                  </a:lnSpc>
                  <a:spcBef>
                    <a:spcPct val="0"/>
                  </a:spcBef>
                  <a:spcAft>
                    <a:spcPct val="0"/>
                  </a:spcAft>
                  <a:buClrTx/>
                  <a:defRPr/>
                </a:pPr>
                <a:r>
                  <a:rPr lang="en-US" altLang="en-US" sz="1200" dirty="0">
                    <a:solidFill>
                      <a:srgbClr val="000000"/>
                    </a:solidFill>
                    <a:cs typeface="+mn-cs"/>
                  </a:rPr>
                  <a:t>    start timer</a:t>
                </a:r>
              </a:p>
              <a:p>
                <a:pPr defTabSz="685800" eaLnBrk="0" fontAlgn="base" hangingPunct="0">
                  <a:spcBef>
                    <a:spcPct val="0"/>
                  </a:spcBef>
                  <a:spcAft>
                    <a:spcPct val="0"/>
                  </a:spcAft>
                  <a:buClrTx/>
                  <a:defRPr/>
                </a:pPr>
                <a:r>
                  <a:rPr lang="en-US" altLang="en-US" sz="1200" dirty="0">
                    <a:solidFill>
                      <a:srgbClr val="000000"/>
                    </a:solidFill>
                    <a:cs typeface="+mn-cs"/>
                  </a:rPr>
                  <a:t>                 </a:t>
                </a:r>
              </a:p>
            </p:txBody>
          </p:sp>
          <p:sp>
            <p:nvSpPr>
              <p:cNvPr id="42" name="Text Box 13">
                <a:extLst>
                  <a:ext uri="{FF2B5EF4-FFF2-40B4-BE49-F238E27FC236}">
                    <a16:creationId xmlns:a16="http://schemas.microsoft.com/office/drawing/2014/main" id="{CEB8FD90-4E39-F042-9DE2-7DF5161F8082}"/>
                  </a:ext>
                </a:extLst>
              </p:cNvPr>
              <p:cNvSpPr txBox="1">
                <a:spLocks noChangeArrowheads="1"/>
              </p:cNvSpPr>
              <p:nvPr/>
            </p:nvSpPr>
            <p:spPr bwMode="auto">
              <a:xfrm>
                <a:off x="2973" y="1263"/>
                <a:ext cx="2265"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data received from application above</a:t>
                </a:r>
              </a:p>
            </p:txBody>
          </p:sp>
          <p:sp>
            <p:nvSpPr>
              <p:cNvPr id="43" name="Line 15">
                <a:extLst>
                  <a:ext uri="{FF2B5EF4-FFF2-40B4-BE49-F238E27FC236}">
                    <a16:creationId xmlns:a16="http://schemas.microsoft.com/office/drawing/2014/main" id="{56FB6C1C-68FD-F84A-9A69-D2A395C7F8CD}"/>
                  </a:ext>
                </a:extLst>
              </p:cNvPr>
              <p:cNvSpPr>
                <a:spLocks noChangeShapeType="1"/>
              </p:cNvSpPr>
              <p:nvPr/>
            </p:nvSpPr>
            <p:spPr bwMode="auto">
              <a:xfrm>
                <a:off x="3081" y="1490"/>
                <a:ext cx="1743"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52" name="Freeform 26">
              <a:extLst>
                <a:ext uri="{FF2B5EF4-FFF2-40B4-BE49-F238E27FC236}">
                  <a16:creationId xmlns:a16="http://schemas.microsoft.com/office/drawing/2014/main" id="{AA519815-C838-5845-89FD-C86F92C307DE}"/>
                </a:ext>
              </a:extLst>
            </p:cNvPr>
            <p:cNvSpPr>
              <a:spLocks/>
            </p:cNvSpPr>
            <p:nvPr/>
          </p:nvSpPr>
          <p:spPr bwMode="auto">
            <a:xfrm>
              <a:off x="5851525" y="1518837"/>
              <a:ext cx="1254125" cy="1258888"/>
            </a:xfrm>
            <a:custGeom>
              <a:avLst/>
              <a:gdLst>
                <a:gd name="T0" fmla="*/ 2147483647 w 1052"/>
                <a:gd name="T1" fmla="*/ 2147483647 h 990"/>
                <a:gd name="T2" fmla="*/ 2147483647 w 1052"/>
                <a:gd name="T3" fmla="*/ 2147483647 h 990"/>
                <a:gd name="T4" fmla="*/ 2147483647 w 1052"/>
                <a:gd name="T5" fmla="*/ 2147483647 h 990"/>
                <a:gd name="T6" fmla="*/ 0 60000 65536"/>
                <a:gd name="T7" fmla="*/ 0 60000 65536"/>
                <a:gd name="T8" fmla="*/ 0 60000 65536"/>
              </a:gdLst>
              <a:ahLst/>
              <a:cxnLst>
                <a:cxn ang="T6">
                  <a:pos x="T0" y="T1"/>
                </a:cxn>
                <a:cxn ang="T7">
                  <a:pos x="T2" y="T3"/>
                </a:cxn>
                <a:cxn ang="T8">
                  <a:pos x="T4" y="T5"/>
                </a:cxn>
              </a:cxnLst>
              <a:rect l="0" t="0" r="r" b="b"/>
              <a:pathLst>
                <a:path w="1052" h="990">
                  <a:moveTo>
                    <a:pt x="26" y="825"/>
                  </a:moveTo>
                  <a:cubicBezTo>
                    <a:pt x="0" y="569"/>
                    <a:pt x="98" y="0"/>
                    <a:pt x="575" y="386"/>
                  </a:cubicBezTo>
                  <a:cubicBezTo>
                    <a:pt x="1052" y="772"/>
                    <a:pt x="404" y="968"/>
                    <a:pt x="208" y="990"/>
                  </a:cubicBezTo>
                </a:path>
              </a:pathLst>
            </a:custGeom>
            <a:noFill/>
            <a:ln w="1905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53" name="Freeform 27">
            <a:extLst>
              <a:ext uri="{FF2B5EF4-FFF2-40B4-BE49-F238E27FC236}">
                <a16:creationId xmlns:a16="http://schemas.microsoft.com/office/drawing/2014/main" id="{EB1F0479-6BD0-D543-90D5-7AFE90D621A1}"/>
              </a:ext>
            </a:extLst>
          </p:cNvPr>
          <p:cNvSpPr>
            <a:spLocks/>
          </p:cNvSpPr>
          <p:nvPr/>
        </p:nvSpPr>
        <p:spPr bwMode="auto">
          <a:xfrm rot="4468137">
            <a:off x="4630936" y="2243434"/>
            <a:ext cx="940594" cy="944165"/>
          </a:xfrm>
          <a:custGeom>
            <a:avLst/>
            <a:gdLst>
              <a:gd name="T0" fmla="*/ 2147483647 w 1052"/>
              <a:gd name="T1" fmla="*/ 2147483647 h 990"/>
              <a:gd name="T2" fmla="*/ 2147483647 w 1052"/>
              <a:gd name="T3" fmla="*/ 2147483647 h 990"/>
              <a:gd name="T4" fmla="*/ 2147483647 w 1052"/>
              <a:gd name="T5" fmla="*/ 2147483647 h 990"/>
              <a:gd name="T6" fmla="*/ 0 60000 65536"/>
              <a:gd name="T7" fmla="*/ 0 60000 65536"/>
              <a:gd name="T8" fmla="*/ 0 60000 65536"/>
            </a:gdLst>
            <a:ahLst/>
            <a:cxnLst>
              <a:cxn ang="T6">
                <a:pos x="T0" y="T1"/>
              </a:cxn>
              <a:cxn ang="T7">
                <a:pos x="T2" y="T3"/>
              </a:cxn>
              <a:cxn ang="T8">
                <a:pos x="T4" y="T5"/>
              </a:cxn>
            </a:cxnLst>
            <a:rect l="0" t="0" r="r" b="b"/>
            <a:pathLst>
              <a:path w="1052" h="990">
                <a:moveTo>
                  <a:pt x="26" y="825"/>
                </a:moveTo>
                <a:cubicBezTo>
                  <a:pt x="0" y="569"/>
                  <a:pt x="98" y="0"/>
                  <a:pt x="575" y="386"/>
                </a:cubicBezTo>
                <a:cubicBezTo>
                  <a:pt x="1052" y="772"/>
                  <a:pt x="404" y="968"/>
                  <a:pt x="208" y="990"/>
                </a:cubicBezTo>
              </a:path>
            </a:pathLst>
          </a:custGeom>
          <a:noFill/>
          <a:ln w="1905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4" name="Freeform 28">
            <a:extLst>
              <a:ext uri="{FF2B5EF4-FFF2-40B4-BE49-F238E27FC236}">
                <a16:creationId xmlns:a16="http://schemas.microsoft.com/office/drawing/2014/main" id="{2E63ACF7-EE89-E746-B66A-29ADCFBB70D8}"/>
              </a:ext>
            </a:extLst>
          </p:cNvPr>
          <p:cNvSpPr>
            <a:spLocks/>
          </p:cNvSpPr>
          <p:nvPr/>
        </p:nvSpPr>
        <p:spPr bwMode="auto">
          <a:xfrm rot="10674503">
            <a:off x="3087291" y="2617884"/>
            <a:ext cx="940594" cy="944166"/>
          </a:xfrm>
          <a:custGeom>
            <a:avLst/>
            <a:gdLst>
              <a:gd name="T0" fmla="*/ 2147483647 w 1052"/>
              <a:gd name="T1" fmla="*/ 2147483647 h 990"/>
              <a:gd name="T2" fmla="*/ 2147483647 w 1052"/>
              <a:gd name="T3" fmla="*/ 2147483647 h 990"/>
              <a:gd name="T4" fmla="*/ 2147483647 w 1052"/>
              <a:gd name="T5" fmla="*/ 2147483647 h 990"/>
              <a:gd name="T6" fmla="*/ 0 60000 65536"/>
              <a:gd name="T7" fmla="*/ 0 60000 65536"/>
              <a:gd name="T8" fmla="*/ 0 60000 65536"/>
            </a:gdLst>
            <a:ahLst/>
            <a:cxnLst>
              <a:cxn ang="T6">
                <a:pos x="T0" y="T1"/>
              </a:cxn>
              <a:cxn ang="T7">
                <a:pos x="T2" y="T3"/>
              </a:cxn>
              <a:cxn ang="T8">
                <a:pos x="T4" y="T5"/>
              </a:cxn>
            </a:cxnLst>
            <a:rect l="0" t="0" r="r" b="b"/>
            <a:pathLst>
              <a:path w="1052" h="990">
                <a:moveTo>
                  <a:pt x="26" y="825"/>
                </a:moveTo>
                <a:cubicBezTo>
                  <a:pt x="0" y="569"/>
                  <a:pt x="98" y="0"/>
                  <a:pt x="575" y="386"/>
                </a:cubicBezTo>
                <a:cubicBezTo>
                  <a:pt x="1052" y="772"/>
                  <a:pt x="404" y="968"/>
                  <a:pt x="208" y="990"/>
                </a:cubicBezTo>
              </a:path>
            </a:pathLst>
          </a:custGeom>
          <a:noFill/>
          <a:ln w="1905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09399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dissolve">
                                      <p:cBhvr>
                                        <p:cTn id="12" dur="500"/>
                                        <p:tgtEl>
                                          <p:spTgt spid="4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dissolve">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dissolve">
                                      <p:cBhvr>
                                        <p:cTn id="20" dur="500"/>
                                        <p:tgtEl>
                                          <p:spTgt spid="54"/>
                                        </p:tgtEl>
                                      </p:cBhvr>
                                    </p:animEffect>
                                  </p:childTnLst>
                                </p:cTn>
                              </p:par>
                              <p:par>
                                <p:cTn id="21" presetID="9"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dissolv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TCP 3-way handshake FSM</a:t>
            </a:r>
            <a:endParaRPr lang="en-US"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pPr defTabSz="685800">
              <a:buClrTx/>
              <a:defRPr/>
            </a:pPr>
            <a:r>
              <a:rPr lang="en-US" kern="1200" dirty="0">
                <a:solidFill>
                  <a:prstClr val="white">
                    <a:lumMod val="50000"/>
                  </a:prstClr>
                </a:solidFill>
                <a:latin typeface="Calibri" panose="020F0502020204030204"/>
                <a:ea typeface="+mn-ea"/>
                <a:cs typeface="+mn-cs"/>
              </a:rPr>
              <a:t>Transport Layer: 3-</a:t>
            </a:r>
            <a:fld id="{C4204591-24BD-A542-B9D5-F8D8A88D2FEE}" type="slidenum">
              <a:rPr lang="en-US" kern="1200">
                <a:solidFill>
                  <a:prstClr val="white">
                    <a:lumMod val="50000"/>
                  </a:prstClr>
                </a:solidFill>
                <a:latin typeface="Calibri" panose="020F0502020204030204"/>
                <a:ea typeface="+mn-ea"/>
                <a:cs typeface="+mn-cs"/>
              </a:rPr>
              <a:pPr defTabSz="685800">
                <a:buClrTx/>
                <a:defRPr/>
              </a:pPr>
              <a:t>146</a:t>
            </a:fld>
            <a:endParaRPr lang="en-US" kern="1200" dirty="0">
              <a:solidFill>
                <a:prstClr val="white">
                  <a:lumMod val="50000"/>
                </a:prstClr>
              </a:solidFill>
              <a:latin typeface="Calibri" panose="020F0502020204030204"/>
              <a:ea typeface="+mn-ea"/>
              <a:cs typeface="+mn-cs"/>
            </a:endParaRPr>
          </a:p>
        </p:txBody>
      </p:sp>
      <p:grpSp>
        <p:nvGrpSpPr>
          <p:cNvPr id="114" name="Group 47">
            <a:extLst>
              <a:ext uri="{FF2B5EF4-FFF2-40B4-BE49-F238E27FC236}">
                <a16:creationId xmlns:a16="http://schemas.microsoft.com/office/drawing/2014/main" id="{D32D3A7A-DE7E-7946-95CC-B1FBA3F3EDA8}"/>
              </a:ext>
            </a:extLst>
          </p:cNvPr>
          <p:cNvGrpSpPr>
            <a:grpSpLocks/>
          </p:cNvGrpSpPr>
          <p:nvPr/>
        </p:nvGrpSpPr>
        <p:grpSpPr bwMode="auto">
          <a:xfrm>
            <a:off x="3681902" y="887961"/>
            <a:ext cx="657225" cy="620315"/>
            <a:chOff x="1778" y="1720"/>
            <a:chExt cx="722" cy="642"/>
          </a:xfrm>
        </p:grpSpPr>
        <p:sp>
          <p:nvSpPr>
            <p:cNvPr id="115" name="Oval 41">
              <a:extLst>
                <a:ext uri="{FF2B5EF4-FFF2-40B4-BE49-F238E27FC236}">
                  <a16:creationId xmlns:a16="http://schemas.microsoft.com/office/drawing/2014/main" id="{5748C2EC-7FEC-AF47-A3BE-7EE9BBE75650}"/>
                </a:ext>
              </a:extLst>
            </p:cNvPr>
            <p:cNvSpPr>
              <a:spLocks noChangeArrowheads="1"/>
            </p:cNvSpPr>
            <p:nvPr/>
          </p:nvSpPr>
          <p:spPr bwMode="auto">
            <a:xfrm>
              <a:off x="1825" y="1720"/>
              <a:ext cx="675" cy="612"/>
            </a:xfrm>
            <a:prstGeom prst="ellipse">
              <a:avLst/>
            </a:pr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16" name="Oval 42">
              <a:extLst>
                <a:ext uri="{FF2B5EF4-FFF2-40B4-BE49-F238E27FC236}">
                  <a16:creationId xmlns:a16="http://schemas.microsoft.com/office/drawing/2014/main" id="{AD2EDB37-6C4A-ED4D-AC5C-E68CCE508B7D}"/>
                </a:ext>
              </a:extLst>
            </p:cNvPr>
            <p:cNvSpPr>
              <a:spLocks noChangeArrowheads="1"/>
            </p:cNvSpPr>
            <p:nvPr/>
          </p:nvSpPr>
          <p:spPr bwMode="auto">
            <a:xfrm>
              <a:off x="1778" y="1750"/>
              <a:ext cx="675" cy="612"/>
            </a:xfrm>
            <a:prstGeom prst="ellipse">
              <a:avLst/>
            </a:prstGeom>
            <a:solidFill>
              <a:srgbClr val="FF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17" name="Text Box 43">
            <a:extLst>
              <a:ext uri="{FF2B5EF4-FFF2-40B4-BE49-F238E27FC236}">
                <a16:creationId xmlns:a16="http://schemas.microsoft.com/office/drawing/2014/main" id="{DC80B258-8B6C-724F-A263-EC13CE8069CA}"/>
              </a:ext>
            </a:extLst>
          </p:cNvPr>
          <p:cNvSpPr txBox="1">
            <a:spLocks noChangeArrowheads="1"/>
          </p:cNvSpPr>
          <p:nvPr/>
        </p:nvSpPr>
        <p:spPr bwMode="auto">
          <a:xfrm>
            <a:off x="3652635" y="1053457"/>
            <a:ext cx="684803"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kern="1200">
                <a:solidFill>
                  <a:srgbClr val="000000"/>
                </a:solidFill>
                <a:latin typeface="Arial" charset="0"/>
                <a:cs typeface="+mn-cs"/>
              </a:rPr>
              <a:t>closed</a:t>
            </a:r>
          </a:p>
        </p:txBody>
      </p:sp>
      <p:sp>
        <p:nvSpPr>
          <p:cNvPr id="118" name="Text Box 46">
            <a:extLst>
              <a:ext uri="{FF2B5EF4-FFF2-40B4-BE49-F238E27FC236}">
                <a16:creationId xmlns:a16="http://schemas.microsoft.com/office/drawing/2014/main" id="{59F95A1A-E024-5B48-87C9-32EC6493D125}"/>
              </a:ext>
            </a:extLst>
          </p:cNvPr>
          <p:cNvSpPr txBox="1">
            <a:spLocks noChangeArrowheads="1"/>
          </p:cNvSpPr>
          <p:nvPr/>
        </p:nvSpPr>
        <p:spPr bwMode="auto">
          <a:xfrm>
            <a:off x="3221283" y="1838276"/>
            <a:ext cx="303289"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kern="1200" dirty="0">
                <a:solidFill>
                  <a:srgbClr val="000000"/>
                </a:solidFill>
                <a:latin typeface="Symbol" charset="0"/>
                <a:cs typeface="+mn-cs"/>
              </a:rPr>
              <a:t>L</a:t>
            </a:r>
          </a:p>
        </p:txBody>
      </p:sp>
      <p:grpSp>
        <p:nvGrpSpPr>
          <p:cNvPr id="119" name="Group 48">
            <a:extLst>
              <a:ext uri="{FF2B5EF4-FFF2-40B4-BE49-F238E27FC236}">
                <a16:creationId xmlns:a16="http://schemas.microsoft.com/office/drawing/2014/main" id="{6B805300-F5BE-0B46-B02D-B273205BCD9B}"/>
              </a:ext>
            </a:extLst>
          </p:cNvPr>
          <p:cNvGrpSpPr>
            <a:grpSpLocks/>
          </p:cNvGrpSpPr>
          <p:nvPr/>
        </p:nvGrpSpPr>
        <p:grpSpPr bwMode="auto">
          <a:xfrm>
            <a:off x="3657153" y="2655819"/>
            <a:ext cx="657225" cy="620316"/>
            <a:chOff x="1778" y="1720"/>
            <a:chExt cx="722" cy="642"/>
          </a:xfrm>
        </p:grpSpPr>
        <p:sp>
          <p:nvSpPr>
            <p:cNvPr id="120" name="Oval 49">
              <a:extLst>
                <a:ext uri="{FF2B5EF4-FFF2-40B4-BE49-F238E27FC236}">
                  <a16:creationId xmlns:a16="http://schemas.microsoft.com/office/drawing/2014/main" id="{CB61B549-FBF2-5340-A179-21012EFDFDBC}"/>
                </a:ext>
              </a:extLst>
            </p:cNvPr>
            <p:cNvSpPr>
              <a:spLocks noChangeArrowheads="1"/>
            </p:cNvSpPr>
            <p:nvPr/>
          </p:nvSpPr>
          <p:spPr bwMode="auto">
            <a:xfrm>
              <a:off x="1825" y="1720"/>
              <a:ext cx="675" cy="612"/>
            </a:xfrm>
            <a:prstGeom prst="ellipse">
              <a:avLst/>
            </a:pr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1" name="Oval 50">
              <a:extLst>
                <a:ext uri="{FF2B5EF4-FFF2-40B4-BE49-F238E27FC236}">
                  <a16:creationId xmlns:a16="http://schemas.microsoft.com/office/drawing/2014/main" id="{0314F13B-55F9-2D4D-A0FB-1DDCD492CB6C}"/>
                </a:ext>
              </a:extLst>
            </p:cNvPr>
            <p:cNvSpPr>
              <a:spLocks noChangeArrowheads="1"/>
            </p:cNvSpPr>
            <p:nvPr/>
          </p:nvSpPr>
          <p:spPr bwMode="auto">
            <a:xfrm>
              <a:off x="1778" y="1750"/>
              <a:ext cx="675" cy="612"/>
            </a:xfrm>
            <a:prstGeom prst="ellipse">
              <a:avLst/>
            </a:prstGeom>
            <a:solidFill>
              <a:srgbClr val="FF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22" name="Text Box 51">
            <a:extLst>
              <a:ext uri="{FF2B5EF4-FFF2-40B4-BE49-F238E27FC236}">
                <a16:creationId xmlns:a16="http://schemas.microsoft.com/office/drawing/2014/main" id="{6C2EAFF7-F4D3-D944-B647-05ABA67BBECF}"/>
              </a:ext>
            </a:extLst>
          </p:cNvPr>
          <p:cNvSpPr txBox="1">
            <a:spLocks noChangeArrowheads="1"/>
          </p:cNvSpPr>
          <p:nvPr/>
        </p:nvSpPr>
        <p:spPr bwMode="auto">
          <a:xfrm>
            <a:off x="3675976" y="2821316"/>
            <a:ext cx="588624"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kern="1200">
                <a:solidFill>
                  <a:srgbClr val="000000"/>
                </a:solidFill>
                <a:latin typeface="Arial" charset="0"/>
                <a:cs typeface="+mn-cs"/>
              </a:rPr>
              <a:t>listen</a:t>
            </a:r>
          </a:p>
        </p:txBody>
      </p:sp>
      <p:grpSp>
        <p:nvGrpSpPr>
          <p:cNvPr id="123" name="Group 52">
            <a:extLst>
              <a:ext uri="{FF2B5EF4-FFF2-40B4-BE49-F238E27FC236}">
                <a16:creationId xmlns:a16="http://schemas.microsoft.com/office/drawing/2014/main" id="{86C03AF1-494B-4C49-99EF-6D5544194676}"/>
              </a:ext>
            </a:extLst>
          </p:cNvPr>
          <p:cNvGrpSpPr>
            <a:grpSpLocks/>
          </p:cNvGrpSpPr>
          <p:nvPr/>
        </p:nvGrpSpPr>
        <p:grpSpPr bwMode="auto">
          <a:xfrm>
            <a:off x="2085485" y="3214722"/>
            <a:ext cx="657225" cy="620315"/>
            <a:chOff x="1778" y="1720"/>
            <a:chExt cx="722" cy="642"/>
          </a:xfrm>
        </p:grpSpPr>
        <p:sp>
          <p:nvSpPr>
            <p:cNvPr id="124" name="Oval 53">
              <a:extLst>
                <a:ext uri="{FF2B5EF4-FFF2-40B4-BE49-F238E27FC236}">
                  <a16:creationId xmlns:a16="http://schemas.microsoft.com/office/drawing/2014/main" id="{3585FD29-C41D-DF4E-9358-888387FA2CCA}"/>
                </a:ext>
              </a:extLst>
            </p:cNvPr>
            <p:cNvSpPr>
              <a:spLocks noChangeArrowheads="1"/>
            </p:cNvSpPr>
            <p:nvPr/>
          </p:nvSpPr>
          <p:spPr bwMode="auto">
            <a:xfrm>
              <a:off x="1825" y="1720"/>
              <a:ext cx="675" cy="612"/>
            </a:xfrm>
            <a:prstGeom prst="ellipse">
              <a:avLst/>
            </a:pr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5" name="Oval 54">
              <a:extLst>
                <a:ext uri="{FF2B5EF4-FFF2-40B4-BE49-F238E27FC236}">
                  <a16:creationId xmlns:a16="http://schemas.microsoft.com/office/drawing/2014/main" id="{8C6EA2B0-8871-7B4E-973E-378036262FBF}"/>
                </a:ext>
              </a:extLst>
            </p:cNvPr>
            <p:cNvSpPr>
              <a:spLocks noChangeArrowheads="1"/>
            </p:cNvSpPr>
            <p:nvPr/>
          </p:nvSpPr>
          <p:spPr bwMode="auto">
            <a:xfrm>
              <a:off x="1778" y="1750"/>
              <a:ext cx="675" cy="612"/>
            </a:xfrm>
            <a:prstGeom prst="ellipse">
              <a:avLst/>
            </a:prstGeom>
            <a:solidFill>
              <a:srgbClr val="FF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26" name="Text Box 55">
            <a:extLst>
              <a:ext uri="{FF2B5EF4-FFF2-40B4-BE49-F238E27FC236}">
                <a16:creationId xmlns:a16="http://schemas.microsoft.com/office/drawing/2014/main" id="{00E5D84C-357F-4649-A7ED-D53BBF9A5823}"/>
              </a:ext>
            </a:extLst>
          </p:cNvPr>
          <p:cNvSpPr txBox="1">
            <a:spLocks noChangeArrowheads="1"/>
          </p:cNvSpPr>
          <p:nvPr/>
        </p:nvSpPr>
        <p:spPr bwMode="auto">
          <a:xfrm>
            <a:off x="2128352" y="3363549"/>
            <a:ext cx="540534" cy="4247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80000"/>
              </a:lnSpc>
              <a:spcBef>
                <a:spcPct val="0"/>
              </a:spcBef>
              <a:spcAft>
                <a:spcPct val="0"/>
              </a:spcAft>
              <a:buClrTx/>
              <a:defRPr/>
            </a:pPr>
            <a:r>
              <a:rPr lang="en-US" sz="1350" kern="1200">
                <a:solidFill>
                  <a:srgbClr val="000000"/>
                </a:solidFill>
                <a:latin typeface="Arial" charset="0"/>
                <a:cs typeface="+mn-cs"/>
              </a:rPr>
              <a:t>SYN</a:t>
            </a:r>
          </a:p>
          <a:p>
            <a:pPr algn="ctr" defTabSz="685800" eaLnBrk="0" fontAlgn="base" hangingPunct="0">
              <a:lnSpc>
                <a:spcPct val="80000"/>
              </a:lnSpc>
              <a:spcBef>
                <a:spcPct val="0"/>
              </a:spcBef>
              <a:spcAft>
                <a:spcPct val="0"/>
              </a:spcAft>
              <a:buClrTx/>
              <a:defRPr/>
            </a:pPr>
            <a:r>
              <a:rPr lang="en-US" sz="1350" kern="1200">
                <a:solidFill>
                  <a:srgbClr val="000000"/>
                </a:solidFill>
                <a:latin typeface="Arial" charset="0"/>
                <a:cs typeface="+mn-cs"/>
              </a:rPr>
              <a:t>rcvd</a:t>
            </a:r>
          </a:p>
        </p:txBody>
      </p:sp>
      <p:grpSp>
        <p:nvGrpSpPr>
          <p:cNvPr id="127" name="Group 56">
            <a:extLst>
              <a:ext uri="{FF2B5EF4-FFF2-40B4-BE49-F238E27FC236}">
                <a16:creationId xmlns:a16="http://schemas.microsoft.com/office/drawing/2014/main" id="{FB88499E-7AA7-B845-9485-5596F7C6E586}"/>
              </a:ext>
            </a:extLst>
          </p:cNvPr>
          <p:cNvGrpSpPr>
            <a:grpSpLocks/>
          </p:cNvGrpSpPr>
          <p:nvPr/>
        </p:nvGrpSpPr>
        <p:grpSpPr bwMode="auto">
          <a:xfrm>
            <a:off x="4753465" y="3095380"/>
            <a:ext cx="657225" cy="620315"/>
            <a:chOff x="1778" y="1720"/>
            <a:chExt cx="722" cy="642"/>
          </a:xfrm>
        </p:grpSpPr>
        <p:sp>
          <p:nvSpPr>
            <p:cNvPr id="128" name="Oval 57">
              <a:extLst>
                <a:ext uri="{FF2B5EF4-FFF2-40B4-BE49-F238E27FC236}">
                  <a16:creationId xmlns:a16="http://schemas.microsoft.com/office/drawing/2014/main" id="{65C5240C-BEA1-E047-A276-08C8AD208664}"/>
                </a:ext>
              </a:extLst>
            </p:cNvPr>
            <p:cNvSpPr>
              <a:spLocks noChangeArrowheads="1"/>
            </p:cNvSpPr>
            <p:nvPr/>
          </p:nvSpPr>
          <p:spPr bwMode="auto">
            <a:xfrm>
              <a:off x="1825" y="1720"/>
              <a:ext cx="675" cy="612"/>
            </a:xfrm>
            <a:prstGeom prst="ellipse">
              <a:avLst/>
            </a:pr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9" name="Oval 58">
              <a:extLst>
                <a:ext uri="{FF2B5EF4-FFF2-40B4-BE49-F238E27FC236}">
                  <a16:creationId xmlns:a16="http://schemas.microsoft.com/office/drawing/2014/main" id="{4942FFF6-5901-DC45-BE2D-6821DAED3707}"/>
                </a:ext>
              </a:extLst>
            </p:cNvPr>
            <p:cNvSpPr>
              <a:spLocks noChangeArrowheads="1"/>
            </p:cNvSpPr>
            <p:nvPr/>
          </p:nvSpPr>
          <p:spPr bwMode="auto">
            <a:xfrm>
              <a:off x="1778" y="1750"/>
              <a:ext cx="675" cy="612"/>
            </a:xfrm>
            <a:prstGeom prst="ellipse">
              <a:avLst/>
            </a:prstGeom>
            <a:solidFill>
              <a:srgbClr val="FF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30" name="Text Box 59">
            <a:extLst>
              <a:ext uri="{FF2B5EF4-FFF2-40B4-BE49-F238E27FC236}">
                <a16:creationId xmlns:a16="http://schemas.microsoft.com/office/drawing/2014/main" id="{A8FC58C2-2277-364B-9BA0-DB9864FEAEA6}"/>
              </a:ext>
            </a:extLst>
          </p:cNvPr>
          <p:cNvSpPr txBox="1">
            <a:spLocks noChangeArrowheads="1"/>
          </p:cNvSpPr>
          <p:nvPr/>
        </p:nvSpPr>
        <p:spPr bwMode="auto">
          <a:xfrm>
            <a:off x="4796332" y="3244207"/>
            <a:ext cx="540534" cy="4247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80000"/>
              </a:lnSpc>
              <a:spcBef>
                <a:spcPct val="0"/>
              </a:spcBef>
              <a:spcAft>
                <a:spcPct val="0"/>
              </a:spcAft>
              <a:buClrTx/>
              <a:defRPr/>
            </a:pPr>
            <a:r>
              <a:rPr lang="en-US" sz="1350" kern="1200">
                <a:solidFill>
                  <a:srgbClr val="000000"/>
                </a:solidFill>
                <a:latin typeface="Arial" charset="0"/>
                <a:cs typeface="+mn-cs"/>
              </a:rPr>
              <a:t>SYN</a:t>
            </a:r>
          </a:p>
          <a:p>
            <a:pPr algn="ctr" defTabSz="685800" eaLnBrk="0" fontAlgn="base" hangingPunct="0">
              <a:lnSpc>
                <a:spcPct val="80000"/>
              </a:lnSpc>
              <a:spcBef>
                <a:spcPct val="0"/>
              </a:spcBef>
              <a:spcAft>
                <a:spcPct val="0"/>
              </a:spcAft>
              <a:buClrTx/>
              <a:defRPr/>
            </a:pPr>
            <a:r>
              <a:rPr lang="en-US" sz="1350" kern="1200">
                <a:solidFill>
                  <a:srgbClr val="000000"/>
                </a:solidFill>
                <a:latin typeface="Arial" charset="0"/>
                <a:cs typeface="+mn-cs"/>
              </a:rPr>
              <a:t>sent</a:t>
            </a:r>
          </a:p>
        </p:txBody>
      </p:sp>
      <p:grpSp>
        <p:nvGrpSpPr>
          <p:cNvPr id="131" name="Group 60">
            <a:extLst>
              <a:ext uri="{FF2B5EF4-FFF2-40B4-BE49-F238E27FC236}">
                <a16:creationId xmlns:a16="http://schemas.microsoft.com/office/drawing/2014/main" id="{04CD4EEA-F731-974D-8D21-074CFF1FA3BB}"/>
              </a:ext>
            </a:extLst>
          </p:cNvPr>
          <p:cNvGrpSpPr>
            <a:grpSpLocks/>
          </p:cNvGrpSpPr>
          <p:nvPr/>
        </p:nvGrpSpPr>
        <p:grpSpPr bwMode="auto">
          <a:xfrm>
            <a:off x="3678330" y="3749032"/>
            <a:ext cx="657225" cy="620316"/>
            <a:chOff x="1778" y="1720"/>
            <a:chExt cx="722" cy="642"/>
          </a:xfrm>
        </p:grpSpPr>
        <p:sp>
          <p:nvSpPr>
            <p:cNvPr id="132" name="Oval 61">
              <a:extLst>
                <a:ext uri="{FF2B5EF4-FFF2-40B4-BE49-F238E27FC236}">
                  <a16:creationId xmlns:a16="http://schemas.microsoft.com/office/drawing/2014/main" id="{6CC78D2C-734E-B349-9B0C-BF852E5B478D}"/>
                </a:ext>
              </a:extLst>
            </p:cNvPr>
            <p:cNvSpPr>
              <a:spLocks noChangeArrowheads="1"/>
            </p:cNvSpPr>
            <p:nvPr/>
          </p:nvSpPr>
          <p:spPr bwMode="auto">
            <a:xfrm>
              <a:off x="1825" y="1720"/>
              <a:ext cx="675" cy="612"/>
            </a:xfrm>
            <a:prstGeom prst="ellipse">
              <a:avLst/>
            </a:prstGeom>
            <a:solidFill>
              <a:srgbClr val="000099"/>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3" name="Oval 62">
              <a:extLst>
                <a:ext uri="{FF2B5EF4-FFF2-40B4-BE49-F238E27FC236}">
                  <a16:creationId xmlns:a16="http://schemas.microsoft.com/office/drawing/2014/main" id="{9F55D39F-EF68-C54A-8ED1-3B063B0183A9}"/>
                </a:ext>
              </a:extLst>
            </p:cNvPr>
            <p:cNvSpPr>
              <a:spLocks noChangeArrowheads="1"/>
            </p:cNvSpPr>
            <p:nvPr/>
          </p:nvSpPr>
          <p:spPr bwMode="auto">
            <a:xfrm>
              <a:off x="1778" y="1750"/>
              <a:ext cx="675" cy="612"/>
            </a:xfrm>
            <a:prstGeom prst="ellipse">
              <a:avLst/>
            </a:prstGeom>
            <a:solidFill>
              <a:srgbClr val="FF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34" name="Text Box 63">
            <a:extLst>
              <a:ext uri="{FF2B5EF4-FFF2-40B4-BE49-F238E27FC236}">
                <a16:creationId xmlns:a16="http://schemas.microsoft.com/office/drawing/2014/main" id="{D8DA0075-4FB6-604B-8EE5-928070CFB870}"/>
              </a:ext>
            </a:extLst>
          </p:cNvPr>
          <p:cNvSpPr txBox="1">
            <a:spLocks noChangeArrowheads="1"/>
          </p:cNvSpPr>
          <p:nvPr/>
        </p:nvSpPr>
        <p:spPr bwMode="auto">
          <a:xfrm>
            <a:off x="3630146" y="3964535"/>
            <a:ext cx="739305" cy="2585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80000"/>
              </a:lnSpc>
              <a:spcBef>
                <a:spcPct val="0"/>
              </a:spcBef>
              <a:spcAft>
                <a:spcPct val="0"/>
              </a:spcAft>
              <a:buClrTx/>
              <a:defRPr/>
            </a:pPr>
            <a:r>
              <a:rPr lang="en-US" sz="1350" kern="1200">
                <a:solidFill>
                  <a:srgbClr val="000000"/>
                </a:solidFill>
                <a:latin typeface="Arial" charset="0"/>
                <a:cs typeface="+mn-cs"/>
              </a:rPr>
              <a:t>ESTAB</a:t>
            </a:r>
          </a:p>
        </p:txBody>
      </p:sp>
      <p:sp>
        <p:nvSpPr>
          <p:cNvPr id="135" name="Text Box 66">
            <a:extLst>
              <a:ext uri="{FF2B5EF4-FFF2-40B4-BE49-F238E27FC236}">
                <a16:creationId xmlns:a16="http://schemas.microsoft.com/office/drawing/2014/main" id="{8094123F-EAAB-BD40-AE92-A31E1CBC4CE9}"/>
              </a:ext>
            </a:extLst>
          </p:cNvPr>
          <p:cNvSpPr txBox="1">
            <a:spLocks noChangeArrowheads="1"/>
          </p:cNvSpPr>
          <p:nvPr/>
        </p:nvSpPr>
        <p:spPr bwMode="auto">
          <a:xfrm>
            <a:off x="5036834" y="1857490"/>
            <a:ext cx="4150519" cy="5078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173831" indent="-173831" defTabSz="685800" eaLnBrk="0" fontAlgn="base" hangingPunct="0">
              <a:spcBef>
                <a:spcPct val="0"/>
              </a:spcBef>
              <a:spcAft>
                <a:spcPct val="0"/>
              </a:spcAft>
              <a:buClrTx/>
              <a:defRPr/>
            </a:pPr>
            <a:r>
              <a:rPr lang="en-US" sz="1350" b="1" kern="1200" dirty="0">
                <a:solidFill>
                  <a:srgbClr val="000000"/>
                </a:solidFill>
                <a:latin typeface="Courier New" charset="0"/>
                <a:cs typeface="+mn-cs"/>
              </a:rPr>
              <a:t>Socket </a:t>
            </a:r>
            <a:r>
              <a:rPr lang="en-US" sz="1350" b="1" kern="1200" dirty="0" err="1">
                <a:solidFill>
                  <a:srgbClr val="000000"/>
                </a:solidFill>
                <a:latin typeface="Courier New" charset="0"/>
                <a:cs typeface="+mn-cs"/>
              </a:rPr>
              <a:t>clientSocket</a:t>
            </a:r>
            <a:r>
              <a:rPr lang="en-US" sz="1350" b="1" kern="1200" dirty="0">
                <a:solidFill>
                  <a:srgbClr val="000000"/>
                </a:solidFill>
                <a:latin typeface="Courier New" charset="0"/>
                <a:cs typeface="+mn-cs"/>
              </a:rPr>
              <a:t> =   </a:t>
            </a:r>
          </a:p>
          <a:p>
            <a:pPr marL="173831" indent="-173831" defTabSz="685800" eaLnBrk="0" fontAlgn="base" hangingPunct="0">
              <a:spcBef>
                <a:spcPct val="0"/>
              </a:spcBef>
              <a:spcAft>
                <a:spcPct val="0"/>
              </a:spcAft>
              <a:buClrTx/>
              <a:defRPr/>
            </a:pPr>
            <a:r>
              <a:rPr lang="en-US" sz="1350" b="1" kern="1200" dirty="0">
                <a:solidFill>
                  <a:srgbClr val="000000"/>
                </a:solidFill>
                <a:latin typeface="Courier New" charset="0"/>
                <a:cs typeface="+mn-cs"/>
              </a:rPr>
              <a:t>  </a:t>
            </a:r>
            <a:r>
              <a:rPr lang="en-US" sz="1350" b="1" kern="1200" dirty="0" err="1">
                <a:solidFill>
                  <a:srgbClr val="000000"/>
                </a:solidFill>
                <a:latin typeface="Courier New" charset="0"/>
                <a:cs typeface="+mn-cs"/>
              </a:rPr>
              <a:t>newSocket</a:t>
            </a:r>
            <a:r>
              <a:rPr lang="en-US" sz="1350" b="1" kern="1200" dirty="0">
                <a:solidFill>
                  <a:srgbClr val="000000"/>
                </a:solidFill>
                <a:latin typeface="Courier New" charset="0"/>
                <a:cs typeface="+mn-cs"/>
              </a:rPr>
              <a:t>("</a:t>
            </a:r>
            <a:r>
              <a:rPr lang="en-US" sz="1350" b="1" kern="1200" dirty="0" err="1">
                <a:solidFill>
                  <a:srgbClr val="000000"/>
                </a:solidFill>
                <a:latin typeface="Courier New" charset="0"/>
                <a:cs typeface="+mn-cs"/>
              </a:rPr>
              <a:t>hostname","port</a:t>
            </a:r>
            <a:r>
              <a:rPr lang="en-US" sz="1350" b="1" kern="1200" dirty="0">
                <a:solidFill>
                  <a:srgbClr val="000000"/>
                </a:solidFill>
                <a:latin typeface="Courier New" charset="0"/>
                <a:cs typeface="+mn-cs"/>
              </a:rPr>
              <a:t> number");</a:t>
            </a:r>
          </a:p>
        </p:txBody>
      </p:sp>
      <p:sp>
        <p:nvSpPr>
          <p:cNvPr id="136" name="Line 67">
            <a:extLst>
              <a:ext uri="{FF2B5EF4-FFF2-40B4-BE49-F238E27FC236}">
                <a16:creationId xmlns:a16="http://schemas.microsoft.com/office/drawing/2014/main" id="{5F6120DE-1D54-8349-98D1-475C16424507}"/>
              </a:ext>
            </a:extLst>
          </p:cNvPr>
          <p:cNvSpPr>
            <a:spLocks noChangeShapeType="1"/>
          </p:cNvSpPr>
          <p:nvPr/>
        </p:nvSpPr>
        <p:spPr bwMode="auto">
          <a:xfrm>
            <a:off x="5215428" y="2364641"/>
            <a:ext cx="2953661"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7" name="Text Box 68">
            <a:extLst>
              <a:ext uri="{FF2B5EF4-FFF2-40B4-BE49-F238E27FC236}">
                <a16:creationId xmlns:a16="http://schemas.microsoft.com/office/drawing/2014/main" id="{4DDD1946-5DBE-DD4F-B9A2-10EA77285E4C}"/>
              </a:ext>
            </a:extLst>
          </p:cNvPr>
          <p:cNvSpPr txBox="1">
            <a:spLocks noChangeArrowheads="1"/>
          </p:cNvSpPr>
          <p:nvPr/>
        </p:nvSpPr>
        <p:spPr bwMode="auto">
          <a:xfrm>
            <a:off x="6028256" y="2403275"/>
            <a:ext cx="1103187"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dirty="0">
                <a:solidFill>
                  <a:srgbClr val="000000"/>
                </a:solidFill>
                <a:cs typeface="+mn-cs"/>
              </a:rPr>
              <a:t>SYN(seq=x)</a:t>
            </a:r>
          </a:p>
        </p:txBody>
      </p:sp>
      <p:sp>
        <p:nvSpPr>
          <p:cNvPr id="138" name="Freeform 69">
            <a:extLst>
              <a:ext uri="{FF2B5EF4-FFF2-40B4-BE49-F238E27FC236}">
                <a16:creationId xmlns:a16="http://schemas.microsoft.com/office/drawing/2014/main" id="{3225F036-B87C-9E44-9BA0-81F4CD6463ED}"/>
              </a:ext>
            </a:extLst>
          </p:cNvPr>
          <p:cNvSpPr>
            <a:spLocks/>
          </p:cNvSpPr>
          <p:nvPr/>
        </p:nvSpPr>
        <p:spPr bwMode="auto">
          <a:xfrm>
            <a:off x="4351034" y="1248720"/>
            <a:ext cx="685800" cy="1788319"/>
          </a:xfrm>
          <a:custGeom>
            <a:avLst/>
            <a:gdLst>
              <a:gd name="T0" fmla="*/ 0 w 576"/>
              <a:gd name="T1" fmla="*/ 0 h 1138"/>
              <a:gd name="T2" fmla="*/ 2147483647 w 576"/>
              <a:gd name="T3" fmla="*/ 0 h 1138"/>
              <a:gd name="T4" fmla="*/ 2147483647 w 576"/>
              <a:gd name="T5" fmla="*/ 2147483647 h 1138"/>
              <a:gd name="T6" fmla="*/ 0 60000 65536"/>
              <a:gd name="T7" fmla="*/ 0 60000 65536"/>
              <a:gd name="T8" fmla="*/ 0 60000 65536"/>
            </a:gdLst>
            <a:ahLst/>
            <a:cxnLst>
              <a:cxn ang="T6">
                <a:pos x="T0" y="T1"/>
              </a:cxn>
              <a:cxn ang="T7">
                <a:pos x="T2" y="T3"/>
              </a:cxn>
              <a:cxn ang="T8">
                <a:pos x="T4" y="T5"/>
              </a:cxn>
            </a:cxnLst>
            <a:rect l="0" t="0" r="r" b="b"/>
            <a:pathLst>
              <a:path w="576" h="1138">
                <a:moveTo>
                  <a:pt x="0" y="0"/>
                </a:moveTo>
                <a:lnTo>
                  <a:pt x="576" y="0"/>
                </a:lnTo>
                <a:lnTo>
                  <a:pt x="576" y="1138"/>
                </a:lnTo>
              </a:path>
            </a:pathLst>
          </a:custGeom>
          <a:noFill/>
          <a:ln w="9525"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39" name="Line 70">
            <a:extLst>
              <a:ext uri="{FF2B5EF4-FFF2-40B4-BE49-F238E27FC236}">
                <a16:creationId xmlns:a16="http://schemas.microsoft.com/office/drawing/2014/main" id="{FB2DED8F-FC9D-0548-A789-B4D9859663C0}"/>
              </a:ext>
            </a:extLst>
          </p:cNvPr>
          <p:cNvSpPr>
            <a:spLocks noChangeShapeType="1"/>
          </p:cNvSpPr>
          <p:nvPr/>
        </p:nvSpPr>
        <p:spPr bwMode="auto">
          <a:xfrm>
            <a:off x="3970034" y="1553518"/>
            <a:ext cx="0" cy="1102301"/>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0" name="Text Box 71">
            <a:extLst>
              <a:ext uri="{FF2B5EF4-FFF2-40B4-BE49-F238E27FC236}">
                <a16:creationId xmlns:a16="http://schemas.microsoft.com/office/drawing/2014/main" id="{AC3B6192-8FE1-6842-B032-95A6C8CA7DE3}"/>
              </a:ext>
            </a:extLst>
          </p:cNvPr>
          <p:cNvSpPr txBox="1">
            <a:spLocks noChangeArrowheads="1"/>
          </p:cNvSpPr>
          <p:nvPr/>
        </p:nvSpPr>
        <p:spPr bwMode="auto">
          <a:xfrm>
            <a:off x="984296" y="1389049"/>
            <a:ext cx="3144265" cy="5078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173831" indent="-173831" defTabSz="685800" eaLnBrk="0" fontAlgn="base" hangingPunct="0">
              <a:spcBef>
                <a:spcPct val="0"/>
              </a:spcBef>
              <a:spcAft>
                <a:spcPct val="0"/>
              </a:spcAft>
              <a:buClrTx/>
              <a:defRPr/>
            </a:pPr>
            <a:r>
              <a:rPr lang="en-US" sz="1350" b="1" kern="1200" dirty="0">
                <a:solidFill>
                  <a:srgbClr val="000000"/>
                </a:solidFill>
                <a:latin typeface="Courier New" charset="0"/>
                <a:cs typeface="+mn-cs"/>
              </a:rPr>
              <a:t>Socket </a:t>
            </a:r>
            <a:r>
              <a:rPr lang="en-US" sz="1350" b="1" kern="1200" dirty="0" err="1">
                <a:solidFill>
                  <a:srgbClr val="000000"/>
                </a:solidFill>
                <a:latin typeface="Courier New" charset="0"/>
                <a:cs typeface="+mn-cs"/>
              </a:rPr>
              <a:t>connectionSocket</a:t>
            </a:r>
            <a:r>
              <a:rPr lang="en-US" sz="1350" b="1" kern="1200" dirty="0">
                <a:solidFill>
                  <a:srgbClr val="000000"/>
                </a:solidFill>
                <a:latin typeface="Courier New" charset="0"/>
                <a:cs typeface="+mn-cs"/>
              </a:rPr>
              <a:t> = </a:t>
            </a:r>
            <a:r>
              <a:rPr lang="en-US" sz="1350" b="1" kern="1200" dirty="0" err="1">
                <a:solidFill>
                  <a:srgbClr val="000000"/>
                </a:solidFill>
                <a:latin typeface="Courier New" charset="0"/>
                <a:cs typeface="+mn-cs"/>
              </a:rPr>
              <a:t>welcomeSocket.accept</a:t>
            </a:r>
            <a:r>
              <a:rPr lang="en-US" sz="1350" b="1" kern="1200" dirty="0">
                <a:solidFill>
                  <a:srgbClr val="000000"/>
                </a:solidFill>
                <a:latin typeface="Courier New" charset="0"/>
                <a:cs typeface="+mn-cs"/>
              </a:rPr>
              <a:t>();</a:t>
            </a:r>
          </a:p>
        </p:txBody>
      </p:sp>
      <p:sp>
        <p:nvSpPr>
          <p:cNvPr id="141" name="Line 72">
            <a:extLst>
              <a:ext uri="{FF2B5EF4-FFF2-40B4-BE49-F238E27FC236}">
                <a16:creationId xmlns:a16="http://schemas.microsoft.com/office/drawing/2014/main" id="{0141FAE2-B820-734C-A148-BAB67BF9C7AC}"/>
              </a:ext>
            </a:extLst>
          </p:cNvPr>
          <p:cNvSpPr>
            <a:spLocks noChangeShapeType="1"/>
          </p:cNvSpPr>
          <p:nvPr/>
        </p:nvSpPr>
        <p:spPr bwMode="auto">
          <a:xfrm>
            <a:off x="1181056" y="1857489"/>
            <a:ext cx="236584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2" name="Freeform 73">
            <a:extLst>
              <a:ext uri="{FF2B5EF4-FFF2-40B4-BE49-F238E27FC236}">
                <a16:creationId xmlns:a16="http://schemas.microsoft.com/office/drawing/2014/main" id="{10489FEC-0A29-EF40-8F9E-A623E6CC5E7F}"/>
              </a:ext>
            </a:extLst>
          </p:cNvPr>
          <p:cNvSpPr>
            <a:spLocks/>
          </p:cNvSpPr>
          <p:nvPr/>
        </p:nvSpPr>
        <p:spPr bwMode="auto">
          <a:xfrm>
            <a:off x="2390575" y="2979424"/>
            <a:ext cx="1184672" cy="212539"/>
          </a:xfrm>
          <a:custGeom>
            <a:avLst/>
            <a:gdLst>
              <a:gd name="T0" fmla="*/ 2147483647 w 1123"/>
              <a:gd name="T1" fmla="*/ 0 h 235"/>
              <a:gd name="T2" fmla="*/ 0 w 1123"/>
              <a:gd name="T3" fmla="*/ 0 h 235"/>
              <a:gd name="T4" fmla="*/ 0 w 1123"/>
              <a:gd name="T5" fmla="*/ 2147483647 h 235"/>
              <a:gd name="T6" fmla="*/ 0 60000 65536"/>
              <a:gd name="T7" fmla="*/ 0 60000 65536"/>
              <a:gd name="T8" fmla="*/ 0 60000 65536"/>
            </a:gdLst>
            <a:ahLst/>
            <a:cxnLst>
              <a:cxn ang="T6">
                <a:pos x="T0" y="T1"/>
              </a:cxn>
              <a:cxn ang="T7">
                <a:pos x="T2" y="T3"/>
              </a:cxn>
              <a:cxn ang="T8">
                <a:pos x="T4" y="T5"/>
              </a:cxn>
            </a:cxnLst>
            <a:rect l="0" t="0" r="r" b="b"/>
            <a:pathLst>
              <a:path w="1123" h="235">
                <a:moveTo>
                  <a:pt x="1123" y="0"/>
                </a:moveTo>
                <a:lnTo>
                  <a:pt x="0" y="0"/>
                </a:lnTo>
                <a:lnTo>
                  <a:pt x="0" y="235"/>
                </a:lnTo>
              </a:path>
            </a:pathLst>
          </a:custGeom>
          <a:noFill/>
          <a:ln w="9525"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43" name="Text Box 74">
            <a:extLst>
              <a:ext uri="{FF2B5EF4-FFF2-40B4-BE49-F238E27FC236}">
                <a16:creationId xmlns:a16="http://schemas.microsoft.com/office/drawing/2014/main" id="{13B5B3BA-5D9C-1441-872F-9C0A9CC44E71}"/>
              </a:ext>
            </a:extLst>
          </p:cNvPr>
          <p:cNvSpPr txBox="1">
            <a:spLocks noChangeArrowheads="1"/>
          </p:cNvSpPr>
          <p:nvPr/>
        </p:nvSpPr>
        <p:spPr bwMode="auto">
          <a:xfrm>
            <a:off x="1954115" y="2179138"/>
            <a:ext cx="712054"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dirty="0">
                <a:solidFill>
                  <a:srgbClr val="000000"/>
                </a:solidFill>
                <a:cs typeface="+mn-cs"/>
              </a:rPr>
              <a:t>SYN(x)</a:t>
            </a:r>
          </a:p>
        </p:txBody>
      </p:sp>
      <p:sp>
        <p:nvSpPr>
          <p:cNvPr id="144" name="Line 75">
            <a:extLst>
              <a:ext uri="{FF2B5EF4-FFF2-40B4-BE49-F238E27FC236}">
                <a16:creationId xmlns:a16="http://schemas.microsoft.com/office/drawing/2014/main" id="{094959C2-07B8-5E48-B332-E495535C378D}"/>
              </a:ext>
            </a:extLst>
          </p:cNvPr>
          <p:cNvSpPr>
            <a:spLocks noChangeShapeType="1"/>
          </p:cNvSpPr>
          <p:nvPr/>
        </p:nvSpPr>
        <p:spPr bwMode="auto">
          <a:xfrm>
            <a:off x="1603506" y="2450805"/>
            <a:ext cx="1473994"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5" name="Text Box 76">
            <a:extLst>
              <a:ext uri="{FF2B5EF4-FFF2-40B4-BE49-F238E27FC236}">
                <a16:creationId xmlns:a16="http://schemas.microsoft.com/office/drawing/2014/main" id="{180303F6-C422-7741-9E0C-1BD5BC561624}"/>
              </a:ext>
            </a:extLst>
          </p:cNvPr>
          <p:cNvSpPr txBox="1">
            <a:spLocks noChangeArrowheads="1"/>
          </p:cNvSpPr>
          <p:nvPr/>
        </p:nvSpPr>
        <p:spPr bwMode="auto">
          <a:xfrm>
            <a:off x="984296" y="2298332"/>
            <a:ext cx="2582116" cy="7042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80000"/>
              </a:lnSpc>
              <a:spcBef>
                <a:spcPct val="0"/>
              </a:spcBef>
              <a:spcAft>
                <a:spcPct val="0"/>
              </a:spcAft>
              <a:buClrTx/>
              <a:defRPr/>
            </a:pPr>
            <a:endParaRPr lang="en-US" sz="1050" dirty="0">
              <a:solidFill>
                <a:srgbClr val="000000"/>
              </a:solidFill>
              <a:cs typeface="+mn-cs"/>
            </a:endParaRPr>
          </a:p>
          <a:p>
            <a:pPr algn="ctr" defTabSz="685800" eaLnBrk="0" fontAlgn="base" hangingPunct="0">
              <a:lnSpc>
                <a:spcPct val="90000"/>
              </a:lnSpc>
              <a:spcBef>
                <a:spcPts val="225"/>
              </a:spcBef>
              <a:spcAft>
                <a:spcPct val="0"/>
              </a:spcAft>
              <a:buClrTx/>
              <a:defRPr/>
            </a:pPr>
            <a:r>
              <a:rPr lang="en-US" sz="1200" dirty="0">
                <a:solidFill>
                  <a:srgbClr val="000000"/>
                </a:solidFill>
                <a:cs typeface="+mn-cs"/>
              </a:rPr>
              <a:t>SYNACK(seq=</a:t>
            </a:r>
            <a:r>
              <a:rPr lang="en-US" sz="1200" dirty="0" err="1">
                <a:solidFill>
                  <a:srgbClr val="000000"/>
                </a:solidFill>
                <a:cs typeface="+mn-cs"/>
              </a:rPr>
              <a:t>y,ACKnum</a:t>
            </a:r>
            <a:r>
              <a:rPr lang="en-US" sz="1200" dirty="0">
                <a:solidFill>
                  <a:srgbClr val="000000"/>
                </a:solidFill>
                <a:cs typeface="+mn-cs"/>
              </a:rPr>
              <a:t>=x+1)</a:t>
            </a:r>
          </a:p>
          <a:p>
            <a:pPr algn="ctr" defTabSz="685800" eaLnBrk="0" fontAlgn="base" hangingPunct="0">
              <a:lnSpc>
                <a:spcPct val="90000"/>
              </a:lnSpc>
              <a:spcAft>
                <a:spcPct val="0"/>
              </a:spcAft>
              <a:buClrTx/>
              <a:defRPr/>
            </a:pPr>
            <a:r>
              <a:rPr lang="en-US" sz="1050" dirty="0">
                <a:solidFill>
                  <a:srgbClr val="000000"/>
                </a:solidFill>
                <a:cs typeface="+mn-cs"/>
              </a:rPr>
              <a:t>create new socket for communication back to client</a:t>
            </a:r>
          </a:p>
        </p:txBody>
      </p:sp>
      <p:sp>
        <p:nvSpPr>
          <p:cNvPr id="146" name="Freeform 77">
            <a:extLst>
              <a:ext uri="{FF2B5EF4-FFF2-40B4-BE49-F238E27FC236}">
                <a16:creationId xmlns:a16="http://schemas.microsoft.com/office/drawing/2014/main" id="{4B99D110-9770-ED45-9518-558D2EB47C3E}"/>
              </a:ext>
            </a:extLst>
          </p:cNvPr>
          <p:cNvSpPr>
            <a:spLocks/>
          </p:cNvSpPr>
          <p:nvPr/>
        </p:nvSpPr>
        <p:spPr bwMode="auto">
          <a:xfrm flipV="1">
            <a:off x="2390575" y="3881058"/>
            <a:ext cx="1242512" cy="159676"/>
          </a:xfrm>
          <a:custGeom>
            <a:avLst/>
            <a:gdLst>
              <a:gd name="T0" fmla="*/ 2147483647 w 1123"/>
              <a:gd name="T1" fmla="*/ 0 h 235"/>
              <a:gd name="T2" fmla="*/ 0 w 1123"/>
              <a:gd name="T3" fmla="*/ 0 h 235"/>
              <a:gd name="T4" fmla="*/ 0 w 1123"/>
              <a:gd name="T5" fmla="*/ 2147483647 h 235"/>
              <a:gd name="T6" fmla="*/ 0 60000 65536"/>
              <a:gd name="T7" fmla="*/ 0 60000 65536"/>
              <a:gd name="T8" fmla="*/ 0 60000 65536"/>
            </a:gdLst>
            <a:ahLst/>
            <a:cxnLst>
              <a:cxn ang="T6">
                <a:pos x="T0" y="T1"/>
              </a:cxn>
              <a:cxn ang="T7">
                <a:pos x="T2" y="T3"/>
              </a:cxn>
              <a:cxn ang="T8">
                <a:pos x="T4" y="T5"/>
              </a:cxn>
            </a:cxnLst>
            <a:rect l="0" t="0" r="r" b="b"/>
            <a:pathLst>
              <a:path w="1123" h="235">
                <a:moveTo>
                  <a:pt x="1123" y="0"/>
                </a:moveTo>
                <a:lnTo>
                  <a:pt x="0" y="0"/>
                </a:lnTo>
                <a:lnTo>
                  <a:pt x="0" y="235"/>
                </a:lnTo>
              </a:path>
            </a:pathLst>
          </a:custGeom>
          <a:noFill/>
          <a:ln w="9525" cap="flat" cmpd="sng">
            <a:solidFill>
              <a:srgbClr val="000000"/>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47" name="Freeform 78">
            <a:extLst>
              <a:ext uri="{FF2B5EF4-FFF2-40B4-BE49-F238E27FC236}">
                <a16:creationId xmlns:a16="http://schemas.microsoft.com/office/drawing/2014/main" id="{DB5EA16C-A12D-C044-A72D-B0210756DC58}"/>
              </a:ext>
            </a:extLst>
          </p:cNvPr>
          <p:cNvSpPr>
            <a:spLocks/>
          </p:cNvSpPr>
          <p:nvPr/>
        </p:nvSpPr>
        <p:spPr bwMode="auto">
          <a:xfrm flipH="1" flipV="1">
            <a:off x="4373655" y="3774035"/>
            <a:ext cx="710804" cy="279797"/>
          </a:xfrm>
          <a:custGeom>
            <a:avLst/>
            <a:gdLst>
              <a:gd name="T0" fmla="*/ 2147483647 w 1123"/>
              <a:gd name="T1" fmla="*/ 0 h 235"/>
              <a:gd name="T2" fmla="*/ 0 w 1123"/>
              <a:gd name="T3" fmla="*/ 0 h 235"/>
              <a:gd name="T4" fmla="*/ 0 w 1123"/>
              <a:gd name="T5" fmla="*/ 2147483647 h 235"/>
              <a:gd name="T6" fmla="*/ 0 60000 65536"/>
              <a:gd name="T7" fmla="*/ 0 60000 65536"/>
              <a:gd name="T8" fmla="*/ 0 60000 65536"/>
            </a:gdLst>
            <a:ahLst/>
            <a:cxnLst>
              <a:cxn ang="T6">
                <a:pos x="T0" y="T1"/>
              </a:cxn>
              <a:cxn ang="T7">
                <a:pos x="T2" y="T3"/>
              </a:cxn>
              <a:cxn ang="T8">
                <a:pos x="T4" y="T5"/>
              </a:cxn>
            </a:cxnLst>
            <a:rect l="0" t="0" r="r" b="b"/>
            <a:pathLst>
              <a:path w="1123" h="235">
                <a:moveTo>
                  <a:pt x="1123" y="0"/>
                </a:moveTo>
                <a:lnTo>
                  <a:pt x="0" y="0"/>
                </a:lnTo>
                <a:lnTo>
                  <a:pt x="0" y="235"/>
                </a:lnTo>
              </a:path>
            </a:pathLst>
          </a:custGeom>
          <a:noFill/>
          <a:ln w="9525" cap="flat" cmpd="sng">
            <a:solidFill>
              <a:srgbClr val="000000"/>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B57B1028-921D-4746-B3B2-6DDD7CA83040}"/>
              </a:ext>
            </a:extLst>
          </p:cNvPr>
          <p:cNvGrpSpPr/>
          <p:nvPr/>
        </p:nvGrpSpPr>
        <p:grpSpPr>
          <a:xfrm>
            <a:off x="5080185" y="3662688"/>
            <a:ext cx="2547493" cy="831387"/>
            <a:chOff x="7096234" y="4908222"/>
            <a:chExt cx="3396657" cy="1108516"/>
          </a:xfrm>
        </p:grpSpPr>
        <p:sp>
          <p:nvSpPr>
            <p:cNvPr id="148" name="Text Box 79">
              <a:extLst>
                <a:ext uri="{FF2B5EF4-FFF2-40B4-BE49-F238E27FC236}">
                  <a16:creationId xmlns:a16="http://schemas.microsoft.com/office/drawing/2014/main" id="{C3EE0DDD-B70D-5E4A-8927-9657C73467C5}"/>
                </a:ext>
              </a:extLst>
            </p:cNvPr>
            <p:cNvSpPr txBox="1">
              <a:spLocks noChangeArrowheads="1"/>
            </p:cNvSpPr>
            <p:nvPr/>
          </p:nvSpPr>
          <p:spPr bwMode="auto">
            <a:xfrm>
              <a:off x="7096234" y="4908222"/>
              <a:ext cx="3396657" cy="7909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80000"/>
                </a:lnSpc>
                <a:spcBef>
                  <a:spcPct val="0"/>
                </a:spcBef>
                <a:spcAft>
                  <a:spcPct val="0"/>
                </a:spcAft>
                <a:buClrTx/>
                <a:defRPr/>
              </a:pPr>
              <a:endParaRPr lang="en-US" sz="1200" dirty="0">
                <a:solidFill>
                  <a:srgbClr val="000000"/>
                </a:solidFill>
                <a:cs typeface="+mn-cs"/>
              </a:endParaRPr>
            </a:p>
            <a:p>
              <a:pPr algn="ctr" defTabSz="685800" eaLnBrk="0" fontAlgn="base" hangingPunct="0">
                <a:lnSpc>
                  <a:spcPct val="90000"/>
                </a:lnSpc>
                <a:spcBef>
                  <a:spcPct val="0"/>
                </a:spcBef>
                <a:spcAft>
                  <a:spcPct val="0"/>
                </a:spcAft>
                <a:buClrTx/>
                <a:defRPr/>
              </a:pPr>
              <a:r>
                <a:rPr lang="en-US" sz="1350" dirty="0">
                  <a:solidFill>
                    <a:srgbClr val="000000"/>
                  </a:solidFill>
                  <a:cs typeface="+mn-cs"/>
                </a:rPr>
                <a:t>SYNACK(seq=</a:t>
              </a:r>
              <a:r>
                <a:rPr lang="en-US" sz="1350" dirty="0" err="1">
                  <a:solidFill>
                    <a:srgbClr val="000000"/>
                  </a:solidFill>
                  <a:cs typeface="+mn-cs"/>
                </a:rPr>
                <a:t>y,ACKnum</a:t>
              </a:r>
              <a:r>
                <a:rPr lang="en-US" sz="1350" dirty="0">
                  <a:solidFill>
                    <a:srgbClr val="000000"/>
                  </a:solidFill>
                  <a:cs typeface="+mn-cs"/>
                </a:rPr>
                <a:t>=x+1)</a:t>
              </a:r>
            </a:p>
            <a:p>
              <a:pPr algn="ctr" defTabSz="685800" eaLnBrk="0" fontAlgn="base" hangingPunct="0">
                <a:lnSpc>
                  <a:spcPct val="90000"/>
                </a:lnSpc>
                <a:spcBef>
                  <a:spcPct val="0"/>
                </a:spcBef>
                <a:spcAft>
                  <a:spcPct val="0"/>
                </a:spcAft>
                <a:buClrTx/>
                <a:defRPr/>
              </a:pPr>
              <a:endParaRPr lang="en-US" sz="1200" dirty="0">
                <a:solidFill>
                  <a:srgbClr val="000000"/>
                </a:solidFill>
                <a:cs typeface="+mn-cs"/>
              </a:endParaRPr>
            </a:p>
          </p:txBody>
        </p:sp>
        <p:sp>
          <p:nvSpPr>
            <p:cNvPr id="149" name="Line 80">
              <a:extLst>
                <a:ext uri="{FF2B5EF4-FFF2-40B4-BE49-F238E27FC236}">
                  <a16:creationId xmlns:a16="http://schemas.microsoft.com/office/drawing/2014/main" id="{257BF084-311A-1543-BE3E-DCB26E6C80E6}"/>
                </a:ext>
              </a:extLst>
            </p:cNvPr>
            <p:cNvSpPr>
              <a:spLocks noChangeShapeType="1"/>
            </p:cNvSpPr>
            <p:nvPr/>
          </p:nvSpPr>
          <p:spPr bwMode="auto">
            <a:xfrm>
              <a:off x="7272381" y="5430091"/>
              <a:ext cx="2528888"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350">
                <a:latin typeface="Tahoma" charset="0"/>
                <a:ea typeface="ＭＳ Ｐゴシック" charset="0"/>
                <a:cs typeface="+mn-cs"/>
              </a:endParaRPr>
            </a:p>
          </p:txBody>
        </p:sp>
        <p:sp>
          <p:nvSpPr>
            <p:cNvPr id="150" name="Text Box 81">
              <a:extLst>
                <a:ext uri="{FF2B5EF4-FFF2-40B4-BE49-F238E27FC236}">
                  <a16:creationId xmlns:a16="http://schemas.microsoft.com/office/drawing/2014/main" id="{BD67B0E7-150E-F54B-9546-874563D011CB}"/>
                </a:ext>
              </a:extLst>
            </p:cNvPr>
            <p:cNvSpPr txBox="1">
              <a:spLocks noChangeArrowheads="1"/>
            </p:cNvSpPr>
            <p:nvPr/>
          </p:nvSpPr>
          <p:spPr bwMode="auto">
            <a:xfrm>
              <a:off x="7112865" y="5225753"/>
              <a:ext cx="2276693" cy="7909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80000"/>
                </a:lnSpc>
                <a:spcBef>
                  <a:spcPct val="0"/>
                </a:spcBef>
                <a:spcAft>
                  <a:spcPct val="0"/>
                </a:spcAft>
                <a:buClrTx/>
                <a:defRPr/>
              </a:pPr>
              <a:endParaRPr lang="en-US" sz="1200" dirty="0">
                <a:solidFill>
                  <a:srgbClr val="000000"/>
                </a:solidFill>
                <a:cs typeface="+mn-cs"/>
              </a:endParaRPr>
            </a:p>
            <a:p>
              <a:pPr algn="ctr" defTabSz="685800" eaLnBrk="0" fontAlgn="base" hangingPunct="0">
                <a:lnSpc>
                  <a:spcPct val="90000"/>
                </a:lnSpc>
                <a:spcBef>
                  <a:spcPct val="0"/>
                </a:spcBef>
                <a:spcAft>
                  <a:spcPct val="0"/>
                </a:spcAft>
                <a:buClrTx/>
                <a:defRPr/>
              </a:pPr>
              <a:r>
                <a:rPr lang="en-US" sz="1350" dirty="0">
                  <a:solidFill>
                    <a:srgbClr val="000000"/>
                  </a:solidFill>
                  <a:cs typeface="+mn-cs"/>
                </a:rPr>
                <a:t>ACK(</a:t>
              </a:r>
              <a:r>
                <a:rPr lang="en-US" sz="1350" dirty="0" err="1">
                  <a:solidFill>
                    <a:srgbClr val="000000"/>
                  </a:solidFill>
                  <a:cs typeface="+mn-cs"/>
                </a:rPr>
                <a:t>ACKnum</a:t>
              </a:r>
              <a:r>
                <a:rPr lang="en-US" sz="1350" dirty="0">
                  <a:solidFill>
                    <a:srgbClr val="000000"/>
                  </a:solidFill>
                  <a:cs typeface="+mn-cs"/>
                </a:rPr>
                <a:t>=y+1)</a:t>
              </a:r>
            </a:p>
            <a:p>
              <a:pPr algn="ctr" defTabSz="685800" eaLnBrk="0" fontAlgn="base" hangingPunct="0">
                <a:lnSpc>
                  <a:spcPct val="90000"/>
                </a:lnSpc>
                <a:spcBef>
                  <a:spcPct val="0"/>
                </a:spcBef>
                <a:spcAft>
                  <a:spcPct val="0"/>
                </a:spcAft>
                <a:buClrTx/>
                <a:defRPr/>
              </a:pPr>
              <a:endParaRPr lang="en-US" sz="1200" dirty="0">
                <a:solidFill>
                  <a:srgbClr val="000000"/>
                </a:solidFill>
                <a:cs typeface="+mn-cs"/>
              </a:endParaRPr>
            </a:p>
          </p:txBody>
        </p:sp>
      </p:grpSp>
      <p:grpSp>
        <p:nvGrpSpPr>
          <p:cNvPr id="4" name="Group 3">
            <a:extLst>
              <a:ext uri="{FF2B5EF4-FFF2-40B4-BE49-F238E27FC236}">
                <a16:creationId xmlns:a16="http://schemas.microsoft.com/office/drawing/2014/main" id="{A0A27D72-6843-7F44-83D3-693897AF0C2B}"/>
              </a:ext>
            </a:extLst>
          </p:cNvPr>
          <p:cNvGrpSpPr/>
          <p:nvPr/>
        </p:nvGrpSpPr>
        <p:grpSpPr>
          <a:xfrm>
            <a:off x="1862863" y="3996621"/>
            <a:ext cx="1707520" cy="623932"/>
            <a:chOff x="1861887" y="5293984"/>
            <a:chExt cx="2276693" cy="831908"/>
          </a:xfrm>
        </p:grpSpPr>
        <p:sp>
          <p:nvSpPr>
            <p:cNvPr id="151" name="Line 82">
              <a:extLst>
                <a:ext uri="{FF2B5EF4-FFF2-40B4-BE49-F238E27FC236}">
                  <a16:creationId xmlns:a16="http://schemas.microsoft.com/office/drawing/2014/main" id="{08C24CBB-D78B-2D4E-9B44-BE4E1CB0E677}"/>
                </a:ext>
              </a:extLst>
            </p:cNvPr>
            <p:cNvSpPr>
              <a:spLocks noChangeShapeType="1"/>
            </p:cNvSpPr>
            <p:nvPr/>
          </p:nvSpPr>
          <p:spPr bwMode="auto">
            <a:xfrm>
              <a:off x="2067578" y="5760709"/>
              <a:ext cx="19653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2" name="Text Box 83">
              <a:extLst>
                <a:ext uri="{FF2B5EF4-FFF2-40B4-BE49-F238E27FC236}">
                  <a16:creationId xmlns:a16="http://schemas.microsoft.com/office/drawing/2014/main" id="{E2FCB0E5-7633-2449-BCDB-555323A3B804}"/>
                </a:ext>
              </a:extLst>
            </p:cNvPr>
            <p:cNvSpPr txBox="1">
              <a:spLocks noChangeArrowheads="1"/>
            </p:cNvSpPr>
            <p:nvPr/>
          </p:nvSpPr>
          <p:spPr bwMode="auto">
            <a:xfrm>
              <a:off x="1861887" y="5293984"/>
              <a:ext cx="2276693" cy="738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80000"/>
                </a:lnSpc>
                <a:spcBef>
                  <a:spcPct val="0"/>
                </a:spcBef>
                <a:spcAft>
                  <a:spcPct val="0"/>
                </a:spcAft>
                <a:buClrTx/>
                <a:defRPr/>
              </a:pPr>
              <a:endParaRPr lang="en-US" sz="1050" dirty="0">
                <a:solidFill>
                  <a:srgbClr val="000000"/>
                </a:solidFill>
                <a:cs typeface="+mn-cs"/>
              </a:endParaRPr>
            </a:p>
            <a:p>
              <a:pPr algn="ctr" defTabSz="685800" eaLnBrk="0" fontAlgn="base" hangingPunct="0">
                <a:lnSpc>
                  <a:spcPct val="90000"/>
                </a:lnSpc>
                <a:spcBef>
                  <a:spcPct val="0"/>
                </a:spcBef>
                <a:spcAft>
                  <a:spcPct val="0"/>
                </a:spcAft>
                <a:buClrTx/>
                <a:defRPr/>
              </a:pPr>
              <a:r>
                <a:rPr lang="en-US" sz="1350" dirty="0">
                  <a:solidFill>
                    <a:srgbClr val="000000"/>
                  </a:solidFill>
                  <a:cs typeface="+mn-cs"/>
                </a:rPr>
                <a:t>ACK(</a:t>
              </a:r>
              <a:r>
                <a:rPr lang="en-US" sz="1350" dirty="0" err="1">
                  <a:solidFill>
                    <a:srgbClr val="000000"/>
                  </a:solidFill>
                  <a:cs typeface="+mn-cs"/>
                </a:rPr>
                <a:t>ACKnum</a:t>
              </a:r>
              <a:r>
                <a:rPr lang="en-US" sz="1350" dirty="0">
                  <a:solidFill>
                    <a:srgbClr val="000000"/>
                  </a:solidFill>
                  <a:cs typeface="+mn-cs"/>
                </a:rPr>
                <a:t>=y+1)</a:t>
              </a:r>
            </a:p>
            <a:p>
              <a:pPr algn="ctr" defTabSz="685800" eaLnBrk="0" fontAlgn="base" hangingPunct="0">
                <a:lnSpc>
                  <a:spcPct val="90000"/>
                </a:lnSpc>
                <a:spcBef>
                  <a:spcPct val="0"/>
                </a:spcBef>
                <a:spcAft>
                  <a:spcPct val="0"/>
                </a:spcAft>
                <a:buClrTx/>
                <a:defRPr/>
              </a:pPr>
              <a:endParaRPr lang="en-US" sz="1050" dirty="0">
                <a:solidFill>
                  <a:srgbClr val="000000"/>
                </a:solidFill>
                <a:cs typeface="+mn-cs"/>
              </a:endParaRPr>
            </a:p>
          </p:txBody>
        </p:sp>
        <p:sp>
          <p:nvSpPr>
            <p:cNvPr id="153" name="Text Box 84">
              <a:extLst>
                <a:ext uri="{FF2B5EF4-FFF2-40B4-BE49-F238E27FC236}">
                  <a16:creationId xmlns:a16="http://schemas.microsoft.com/office/drawing/2014/main" id="{D889C564-1E93-3C48-97E5-D7F1314E3F08}"/>
                </a:ext>
              </a:extLst>
            </p:cNvPr>
            <p:cNvSpPr txBox="1">
              <a:spLocks noChangeArrowheads="1"/>
            </p:cNvSpPr>
            <p:nvPr/>
          </p:nvSpPr>
          <p:spPr bwMode="auto">
            <a:xfrm>
              <a:off x="2747242" y="5725783"/>
              <a:ext cx="404385" cy="4001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kern="1200" dirty="0">
                  <a:solidFill>
                    <a:srgbClr val="000000"/>
                  </a:solidFill>
                  <a:latin typeface="Symbol" charset="0"/>
                  <a:cs typeface="+mn-cs"/>
                </a:rPr>
                <a:t>L</a:t>
              </a:r>
            </a:p>
          </p:txBody>
        </p:sp>
      </p:grpSp>
    </p:spTree>
    <p:extLst>
      <p:ext uri="{BB962C8B-B14F-4D97-AF65-F5344CB8AC3E}">
        <p14:creationId xmlns:p14="http://schemas.microsoft.com/office/powerpoint/2010/main" val="3799852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499F6A-4C1F-1146-A51E-D80D1CD65245}"/>
              </a:ext>
            </a:extLst>
          </p:cNvPr>
          <p:cNvSpPr>
            <a:spLocks noGrp="1"/>
          </p:cNvSpPr>
          <p:nvPr>
            <p:ph type="sldNum" sz="quarter" idx="4"/>
          </p:nvPr>
        </p:nvSpPr>
        <p:spPr/>
        <p:txBody>
          <a:bodyPr/>
          <a:lstStyle/>
          <a:p>
            <a:r>
              <a:rPr lang="en-US"/>
              <a:t>Transport Layer: 3-</a:t>
            </a:r>
            <a:fld id="{C4204591-24BD-A542-B9D5-F8D8A88D2FEE}" type="slidenum">
              <a:rPr lang="en-US" smtClean="0"/>
              <a:pPr/>
              <a:t>147</a:t>
            </a:fld>
            <a:endParaRPr lang="en-US" dirty="0"/>
          </a:p>
        </p:txBody>
      </p:sp>
      <p:sp>
        <p:nvSpPr>
          <p:cNvPr id="5" name="Title 4">
            <a:extLst>
              <a:ext uri="{FF2B5EF4-FFF2-40B4-BE49-F238E27FC236}">
                <a16:creationId xmlns:a16="http://schemas.microsoft.com/office/drawing/2014/main" id="{404E6585-2A18-1F4F-9394-FF8BABB0B265}"/>
              </a:ext>
            </a:extLst>
          </p:cNvPr>
          <p:cNvSpPr>
            <a:spLocks noGrp="1"/>
          </p:cNvSpPr>
          <p:nvPr>
            <p:ph type="title"/>
          </p:nvPr>
        </p:nvSpPr>
        <p:spPr/>
        <p:txBody>
          <a:bodyPr>
            <a:normAutofit fontScale="90000"/>
          </a:bodyPr>
          <a:lstStyle/>
          <a:p>
            <a:r>
              <a:rPr lang="en-US" dirty="0"/>
              <a:t>Closing a TCP connection</a:t>
            </a:r>
          </a:p>
        </p:txBody>
      </p:sp>
      <p:sp>
        <p:nvSpPr>
          <p:cNvPr id="95" name="Line 4">
            <a:extLst>
              <a:ext uri="{FF2B5EF4-FFF2-40B4-BE49-F238E27FC236}">
                <a16:creationId xmlns:a16="http://schemas.microsoft.com/office/drawing/2014/main" id="{ED3C9E53-E917-264F-9AE5-C80DF14340C5}"/>
              </a:ext>
            </a:extLst>
          </p:cNvPr>
          <p:cNvSpPr>
            <a:spLocks noChangeShapeType="1"/>
          </p:cNvSpPr>
          <p:nvPr/>
        </p:nvSpPr>
        <p:spPr bwMode="auto">
          <a:xfrm flipH="1">
            <a:off x="4005754" y="1544423"/>
            <a:ext cx="1190" cy="2961084"/>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200">
              <a:latin typeface="Tahoma" charset="0"/>
              <a:ea typeface="ＭＳ Ｐゴシック" charset="0"/>
            </a:endParaRPr>
          </a:p>
        </p:txBody>
      </p:sp>
      <p:sp>
        <p:nvSpPr>
          <p:cNvPr id="96" name="Line 10">
            <a:extLst>
              <a:ext uri="{FF2B5EF4-FFF2-40B4-BE49-F238E27FC236}">
                <a16:creationId xmlns:a16="http://schemas.microsoft.com/office/drawing/2014/main" id="{B19F0AE6-F0E1-CF46-BE1E-BC4A7C0DE8E2}"/>
              </a:ext>
            </a:extLst>
          </p:cNvPr>
          <p:cNvSpPr>
            <a:spLocks noChangeShapeType="1"/>
          </p:cNvSpPr>
          <p:nvPr/>
        </p:nvSpPr>
        <p:spPr bwMode="auto">
          <a:xfrm flipH="1">
            <a:off x="5947662" y="1596811"/>
            <a:ext cx="1191" cy="2563415"/>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200">
              <a:latin typeface="Tahoma" charset="0"/>
              <a:ea typeface="ＭＳ Ｐゴシック" charset="0"/>
            </a:endParaRPr>
          </a:p>
        </p:txBody>
      </p:sp>
      <p:grpSp>
        <p:nvGrpSpPr>
          <p:cNvPr id="97" name="Group 74">
            <a:extLst>
              <a:ext uri="{FF2B5EF4-FFF2-40B4-BE49-F238E27FC236}">
                <a16:creationId xmlns:a16="http://schemas.microsoft.com/office/drawing/2014/main" id="{18F6BCAD-8E7F-C444-9307-8440033F1A57}"/>
              </a:ext>
            </a:extLst>
          </p:cNvPr>
          <p:cNvGrpSpPr>
            <a:grpSpLocks/>
          </p:cNvGrpSpPr>
          <p:nvPr/>
        </p:nvGrpSpPr>
        <p:grpSpPr bwMode="auto">
          <a:xfrm>
            <a:off x="1782857" y="2055201"/>
            <a:ext cx="1054893" cy="665560"/>
            <a:chOff x="320" y="1740"/>
            <a:chExt cx="886" cy="559"/>
          </a:xfrm>
        </p:grpSpPr>
        <p:sp>
          <p:nvSpPr>
            <p:cNvPr id="98" name="Text Box 34">
              <a:extLst>
                <a:ext uri="{FF2B5EF4-FFF2-40B4-BE49-F238E27FC236}">
                  <a16:creationId xmlns:a16="http://schemas.microsoft.com/office/drawing/2014/main" id="{63E607F0-3252-5F49-BC54-E2F33A2A93F7}"/>
                </a:ext>
              </a:extLst>
            </p:cNvPr>
            <p:cNvSpPr txBox="1">
              <a:spLocks noChangeArrowheads="1"/>
            </p:cNvSpPr>
            <p:nvPr/>
          </p:nvSpPr>
          <p:spPr bwMode="auto">
            <a:xfrm>
              <a:off x="320" y="2066"/>
              <a:ext cx="88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rPr>
                <a:t>FIN_WAIT_2</a:t>
              </a:r>
            </a:p>
          </p:txBody>
        </p:sp>
        <p:sp>
          <p:nvSpPr>
            <p:cNvPr id="99" name="Line 35">
              <a:extLst>
                <a:ext uri="{FF2B5EF4-FFF2-40B4-BE49-F238E27FC236}">
                  <a16:creationId xmlns:a16="http://schemas.microsoft.com/office/drawing/2014/main" id="{856CD725-F171-5441-A0D7-4C298AFE6D62}"/>
                </a:ext>
              </a:extLst>
            </p:cNvPr>
            <p:cNvSpPr>
              <a:spLocks noChangeShapeType="1"/>
            </p:cNvSpPr>
            <p:nvPr/>
          </p:nvSpPr>
          <p:spPr bwMode="auto">
            <a:xfrm>
              <a:off x="634" y="1740"/>
              <a:ext cx="0" cy="356"/>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grpSp>
      <p:grpSp>
        <p:nvGrpSpPr>
          <p:cNvPr id="100" name="Group 73">
            <a:extLst>
              <a:ext uri="{FF2B5EF4-FFF2-40B4-BE49-F238E27FC236}">
                <a16:creationId xmlns:a16="http://schemas.microsoft.com/office/drawing/2014/main" id="{CA9AB373-D7FB-104F-823D-FB453AEBA6E0}"/>
              </a:ext>
            </a:extLst>
          </p:cNvPr>
          <p:cNvGrpSpPr>
            <a:grpSpLocks/>
          </p:cNvGrpSpPr>
          <p:nvPr/>
        </p:nvGrpSpPr>
        <p:grpSpPr bwMode="auto">
          <a:xfrm>
            <a:off x="6756098" y="1559901"/>
            <a:ext cx="1098948" cy="745332"/>
            <a:chOff x="4497" y="1324"/>
            <a:chExt cx="923" cy="626"/>
          </a:xfrm>
        </p:grpSpPr>
        <p:sp>
          <p:nvSpPr>
            <p:cNvPr id="101" name="Text Box 37">
              <a:extLst>
                <a:ext uri="{FF2B5EF4-FFF2-40B4-BE49-F238E27FC236}">
                  <a16:creationId xmlns:a16="http://schemas.microsoft.com/office/drawing/2014/main" id="{AFAA3F88-36B1-1C46-9B7D-4BDF57171354}"/>
                </a:ext>
              </a:extLst>
            </p:cNvPr>
            <p:cNvSpPr txBox="1">
              <a:spLocks noChangeArrowheads="1"/>
            </p:cNvSpPr>
            <p:nvPr/>
          </p:nvSpPr>
          <p:spPr bwMode="auto">
            <a:xfrm>
              <a:off x="4497" y="1717"/>
              <a:ext cx="923"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rPr>
                <a:t>CLOSE_WAIT</a:t>
              </a:r>
            </a:p>
          </p:txBody>
        </p:sp>
        <p:sp>
          <p:nvSpPr>
            <p:cNvPr id="102" name="Line 38">
              <a:extLst>
                <a:ext uri="{FF2B5EF4-FFF2-40B4-BE49-F238E27FC236}">
                  <a16:creationId xmlns:a16="http://schemas.microsoft.com/office/drawing/2014/main" id="{CC0AE442-13D5-954F-9CCE-3D44EBC5B971}"/>
                </a:ext>
              </a:extLst>
            </p:cNvPr>
            <p:cNvSpPr>
              <a:spLocks noChangeShapeType="1"/>
            </p:cNvSpPr>
            <p:nvPr/>
          </p:nvSpPr>
          <p:spPr bwMode="auto">
            <a:xfrm>
              <a:off x="5171" y="1324"/>
              <a:ext cx="0" cy="415"/>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grpSp>
      <p:grpSp>
        <p:nvGrpSpPr>
          <p:cNvPr id="103" name="Group 75">
            <a:extLst>
              <a:ext uri="{FF2B5EF4-FFF2-40B4-BE49-F238E27FC236}">
                <a16:creationId xmlns:a16="http://schemas.microsoft.com/office/drawing/2014/main" id="{76946121-D548-F74C-A1D3-59BD06B7A682}"/>
              </a:ext>
            </a:extLst>
          </p:cNvPr>
          <p:cNvGrpSpPr>
            <a:grpSpLocks/>
          </p:cNvGrpSpPr>
          <p:nvPr/>
        </p:nvGrpSpPr>
        <p:grpSpPr bwMode="auto">
          <a:xfrm>
            <a:off x="4036709" y="2886257"/>
            <a:ext cx="1871663" cy="434579"/>
            <a:chOff x="2213" y="2438"/>
            <a:chExt cx="1572" cy="365"/>
          </a:xfrm>
        </p:grpSpPr>
        <p:sp>
          <p:nvSpPr>
            <p:cNvPr id="104" name="Line 41">
              <a:extLst>
                <a:ext uri="{FF2B5EF4-FFF2-40B4-BE49-F238E27FC236}">
                  <a16:creationId xmlns:a16="http://schemas.microsoft.com/office/drawing/2014/main" id="{98F4F276-7614-C14A-9C9D-EC8645AE6E58}"/>
                </a:ext>
              </a:extLst>
            </p:cNvPr>
            <p:cNvSpPr>
              <a:spLocks noChangeShapeType="1"/>
            </p:cNvSpPr>
            <p:nvPr/>
          </p:nvSpPr>
          <p:spPr bwMode="auto">
            <a:xfrm flipH="1">
              <a:off x="2213" y="2483"/>
              <a:ext cx="1572" cy="320"/>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05" name="Rectangle 42">
              <a:extLst>
                <a:ext uri="{FF2B5EF4-FFF2-40B4-BE49-F238E27FC236}">
                  <a16:creationId xmlns:a16="http://schemas.microsoft.com/office/drawing/2014/main" id="{2C2B84BB-C6E7-E945-988B-EF1EC7990CC5}"/>
                </a:ext>
              </a:extLst>
            </p:cNvPr>
            <p:cNvSpPr>
              <a:spLocks noChangeArrowheads="1"/>
            </p:cNvSpPr>
            <p:nvPr/>
          </p:nvSpPr>
          <p:spPr bwMode="auto">
            <a:xfrm>
              <a:off x="2669" y="2438"/>
              <a:ext cx="590" cy="36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06" name="Text Box 43">
              <a:extLst>
                <a:ext uri="{FF2B5EF4-FFF2-40B4-BE49-F238E27FC236}">
                  <a16:creationId xmlns:a16="http://schemas.microsoft.com/office/drawing/2014/main" id="{7660FDEF-659D-A144-BC1C-74CB0FE43F51}"/>
                </a:ext>
              </a:extLst>
            </p:cNvPr>
            <p:cNvSpPr txBox="1">
              <a:spLocks noChangeArrowheads="1"/>
            </p:cNvSpPr>
            <p:nvPr/>
          </p:nvSpPr>
          <p:spPr bwMode="auto">
            <a:xfrm>
              <a:off x="2430" y="2562"/>
              <a:ext cx="1102" cy="23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rPr>
                <a:t>FINbit=1, seq=y</a:t>
              </a:r>
            </a:p>
          </p:txBody>
        </p:sp>
      </p:grpSp>
      <p:grpSp>
        <p:nvGrpSpPr>
          <p:cNvPr id="107" name="Group 80">
            <a:extLst>
              <a:ext uri="{FF2B5EF4-FFF2-40B4-BE49-F238E27FC236}">
                <a16:creationId xmlns:a16="http://schemas.microsoft.com/office/drawing/2014/main" id="{3C6E9517-228F-F646-BE97-B0F42F01CF2F}"/>
              </a:ext>
            </a:extLst>
          </p:cNvPr>
          <p:cNvGrpSpPr>
            <a:grpSpLocks/>
          </p:cNvGrpSpPr>
          <p:nvPr/>
        </p:nvGrpSpPr>
        <p:grpSpPr bwMode="auto">
          <a:xfrm>
            <a:off x="4042663" y="3417276"/>
            <a:ext cx="1897857" cy="436960"/>
            <a:chOff x="2218" y="2884"/>
            <a:chExt cx="1594" cy="367"/>
          </a:xfrm>
        </p:grpSpPr>
        <p:sp>
          <p:nvSpPr>
            <p:cNvPr id="108" name="Line 44">
              <a:extLst>
                <a:ext uri="{FF2B5EF4-FFF2-40B4-BE49-F238E27FC236}">
                  <a16:creationId xmlns:a16="http://schemas.microsoft.com/office/drawing/2014/main" id="{B2E325DC-266A-E04B-99CF-3336AA0B28DF}"/>
                </a:ext>
              </a:extLst>
            </p:cNvPr>
            <p:cNvSpPr>
              <a:spLocks noChangeShapeType="1"/>
            </p:cNvSpPr>
            <p:nvPr/>
          </p:nvSpPr>
          <p:spPr bwMode="auto">
            <a:xfrm>
              <a:off x="2232" y="2884"/>
              <a:ext cx="1580" cy="367"/>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09" name="Rectangle 46">
              <a:extLst>
                <a:ext uri="{FF2B5EF4-FFF2-40B4-BE49-F238E27FC236}">
                  <a16:creationId xmlns:a16="http://schemas.microsoft.com/office/drawing/2014/main" id="{675FC7AA-5181-014C-8F25-2AA59FE9187C}"/>
                </a:ext>
              </a:extLst>
            </p:cNvPr>
            <p:cNvSpPr>
              <a:spLocks noChangeArrowheads="1"/>
            </p:cNvSpPr>
            <p:nvPr/>
          </p:nvSpPr>
          <p:spPr bwMode="auto">
            <a:xfrm>
              <a:off x="2553" y="2995"/>
              <a:ext cx="896"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10" name="Text Box 47">
              <a:extLst>
                <a:ext uri="{FF2B5EF4-FFF2-40B4-BE49-F238E27FC236}">
                  <a16:creationId xmlns:a16="http://schemas.microsoft.com/office/drawing/2014/main" id="{AF123A9D-4677-1E46-9BD3-FF95D1D7A9E2}"/>
                </a:ext>
              </a:extLst>
            </p:cNvPr>
            <p:cNvSpPr txBox="1">
              <a:spLocks noChangeArrowheads="1"/>
            </p:cNvSpPr>
            <p:nvPr/>
          </p:nvSpPr>
          <p:spPr bwMode="auto">
            <a:xfrm>
              <a:off x="2218" y="2958"/>
              <a:ext cx="1590" cy="23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rPr>
                <a:t>ACKbit=1; ACKnum=y+1</a:t>
              </a:r>
            </a:p>
          </p:txBody>
        </p:sp>
      </p:grpSp>
      <p:grpSp>
        <p:nvGrpSpPr>
          <p:cNvPr id="111" name="Group 72">
            <a:extLst>
              <a:ext uri="{FF2B5EF4-FFF2-40B4-BE49-F238E27FC236}">
                <a16:creationId xmlns:a16="http://schemas.microsoft.com/office/drawing/2014/main" id="{F8C975AA-022F-9047-AE41-32435BEC092D}"/>
              </a:ext>
            </a:extLst>
          </p:cNvPr>
          <p:cNvGrpSpPr>
            <a:grpSpLocks/>
          </p:cNvGrpSpPr>
          <p:nvPr/>
        </p:nvGrpSpPr>
        <p:grpSpPr bwMode="auto">
          <a:xfrm>
            <a:off x="2918713" y="2159979"/>
            <a:ext cx="3798094" cy="666751"/>
            <a:chOff x="1274" y="1828"/>
            <a:chExt cx="3190" cy="560"/>
          </a:xfrm>
        </p:grpSpPr>
        <p:sp>
          <p:nvSpPr>
            <p:cNvPr id="112" name="Line 13">
              <a:extLst>
                <a:ext uri="{FF2B5EF4-FFF2-40B4-BE49-F238E27FC236}">
                  <a16:creationId xmlns:a16="http://schemas.microsoft.com/office/drawing/2014/main" id="{1134B78B-9B76-184C-B906-5A54448AE2F6}"/>
                </a:ext>
              </a:extLst>
            </p:cNvPr>
            <p:cNvSpPr>
              <a:spLocks noChangeShapeType="1"/>
            </p:cNvSpPr>
            <p:nvPr/>
          </p:nvSpPr>
          <p:spPr bwMode="auto">
            <a:xfrm flipH="1">
              <a:off x="2186" y="1828"/>
              <a:ext cx="1580" cy="367"/>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13" name="Rectangle 14">
              <a:extLst>
                <a:ext uri="{FF2B5EF4-FFF2-40B4-BE49-F238E27FC236}">
                  <a16:creationId xmlns:a16="http://schemas.microsoft.com/office/drawing/2014/main" id="{18D2E5DB-705F-434F-8D6A-A975176465BB}"/>
                </a:ext>
              </a:extLst>
            </p:cNvPr>
            <p:cNvSpPr>
              <a:spLocks noChangeArrowheads="1"/>
            </p:cNvSpPr>
            <p:nvPr/>
          </p:nvSpPr>
          <p:spPr bwMode="auto">
            <a:xfrm>
              <a:off x="2507" y="1912"/>
              <a:ext cx="896"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14" name="Text Box 15">
              <a:extLst>
                <a:ext uri="{FF2B5EF4-FFF2-40B4-BE49-F238E27FC236}">
                  <a16:creationId xmlns:a16="http://schemas.microsoft.com/office/drawing/2014/main" id="{C5FC1E37-42AF-CC47-A252-1B970EBE90B6}"/>
                </a:ext>
              </a:extLst>
            </p:cNvPr>
            <p:cNvSpPr txBox="1">
              <a:spLocks noChangeArrowheads="1"/>
            </p:cNvSpPr>
            <p:nvPr/>
          </p:nvSpPr>
          <p:spPr bwMode="auto">
            <a:xfrm>
              <a:off x="2172" y="1875"/>
              <a:ext cx="1590" cy="23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rPr>
                <a:t>ACKbit=1; ACKnum=x+1</a:t>
              </a:r>
            </a:p>
          </p:txBody>
        </p:sp>
        <p:sp>
          <p:nvSpPr>
            <p:cNvPr id="115" name="Text Box 21">
              <a:extLst>
                <a:ext uri="{FF2B5EF4-FFF2-40B4-BE49-F238E27FC236}">
                  <a16:creationId xmlns:a16="http://schemas.microsoft.com/office/drawing/2014/main" id="{4E1E3839-0226-DB4F-BA6B-2B28CD0433CC}"/>
                </a:ext>
              </a:extLst>
            </p:cNvPr>
            <p:cNvSpPr txBox="1">
              <a:spLocks noChangeArrowheads="1"/>
            </p:cNvSpPr>
            <p:nvPr/>
          </p:nvSpPr>
          <p:spPr bwMode="auto">
            <a:xfrm>
              <a:off x="1274" y="2066"/>
              <a:ext cx="910" cy="32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90000"/>
                </a:lnSpc>
                <a:spcBef>
                  <a:spcPct val="0"/>
                </a:spcBef>
                <a:spcAft>
                  <a:spcPct val="0"/>
                </a:spcAft>
                <a:buClrTx/>
                <a:defRPr/>
              </a:pPr>
              <a:r>
                <a:rPr lang="en-US" sz="1050">
                  <a:solidFill>
                    <a:srgbClr val="000000"/>
                  </a:solidFill>
                </a:rPr>
                <a:t> wait for server</a:t>
              </a:r>
            </a:p>
            <a:p>
              <a:pPr algn="r" defTabSz="685800" eaLnBrk="0" fontAlgn="base" hangingPunct="0">
                <a:lnSpc>
                  <a:spcPct val="90000"/>
                </a:lnSpc>
                <a:spcBef>
                  <a:spcPct val="0"/>
                </a:spcBef>
                <a:spcAft>
                  <a:spcPct val="0"/>
                </a:spcAft>
                <a:buClrTx/>
                <a:defRPr/>
              </a:pPr>
              <a:r>
                <a:rPr lang="en-US" sz="1050">
                  <a:solidFill>
                    <a:srgbClr val="000000"/>
                  </a:solidFill>
                </a:rPr>
                <a:t>close</a:t>
              </a:r>
            </a:p>
          </p:txBody>
        </p:sp>
        <p:sp>
          <p:nvSpPr>
            <p:cNvPr id="116" name="Text Box 49">
              <a:extLst>
                <a:ext uri="{FF2B5EF4-FFF2-40B4-BE49-F238E27FC236}">
                  <a16:creationId xmlns:a16="http://schemas.microsoft.com/office/drawing/2014/main" id="{2C38B3FD-F2AD-DA41-8270-C22350C73FFB}"/>
                </a:ext>
              </a:extLst>
            </p:cNvPr>
            <p:cNvSpPr txBox="1">
              <a:spLocks noChangeArrowheads="1"/>
            </p:cNvSpPr>
            <p:nvPr/>
          </p:nvSpPr>
          <p:spPr bwMode="auto">
            <a:xfrm>
              <a:off x="3822" y="1979"/>
              <a:ext cx="642" cy="32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90000"/>
                </a:lnSpc>
                <a:spcBef>
                  <a:spcPct val="0"/>
                </a:spcBef>
                <a:spcAft>
                  <a:spcPct val="0"/>
                </a:spcAft>
                <a:buClrTx/>
                <a:defRPr/>
              </a:pPr>
              <a:r>
                <a:rPr lang="en-US" sz="1050">
                  <a:solidFill>
                    <a:srgbClr val="000000"/>
                  </a:solidFill>
                </a:rPr>
                <a:t>can still</a:t>
              </a:r>
            </a:p>
            <a:p>
              <a:pPr defTabSz="685800" eaLnBrk="0" fontAlgn="base" hangingPunct="0">
                <a:lnSpc>
                  <a:spcPct val="90000"/>
                </a:lnSpc>
                <a:spcBef>
                  <a:spcPct val="0"/>
                </a:spcBef>
                <a:spcAft>
                  <a:spcPct val="0"/>
                </a:spcAft>
                <a:buClrTx/>
                <a:defRPr/>
              </a:pPr>
              <a:r>
                <a:rPr lang="en-US" sz="1050">
                  <a:solidFill>
                    <a:srgbClr val="000000"/>
                  </a:solidFill>
                </a:rPr>
                <a:t>send data</a:t>
              </a:r>
            </a:p>
          </p:txBody>
        </p:sp>
      </p:grpSp>
      <p:grpSp>
        <p:nvGrpSpPr>
          <p:cNvPr id="117" name="Group 78">
            <a:extLst>
              <a:ext uri="{FF2B5EF4-FFF2-40B4-BE49-F238E27FC236}">
                <a16:creationId xmlns:a16="http://schemas.microsoft.com/office/drawing/2014/main" id="{C429420B-FA26-2A45-A360-CF2204C79D45}"/>
              </a:ext>
            </a:extLst>
          </p:cNvPr>
          <p:cNvGrpSpPr>
            <a:grpSpLocks/>
          </p:cNvGrpSpPr>
          <p:nvPr/>
        </p:nvGrpSpPr>
        <p:grpSpPr bwMode="auto">
          <a:xfrm>
            <a:off x="5946473" y="2257608"/>
            <a:ext cx="1902619" cy="1327547"/>
            <a:chOff x="3817" y="1910"/>
            <a:chExt cx="1598" cy="1115"/>
          </a:xfrm>
        </p:grpSpPr>
        <p:sp>
          <p:nvSpPr>
            <p:cNvPr id="118" name="Text Box 50">
              <a:extLst>
                <a:ext uri="{FF2B5EF4-FFF2-40B4-BE49-F238E27FC236}">
                  <a16:creationId xmlns:a16="http://schemas.microsoft.com/office/drawing/2014/main" id="{33070F1D-9B90-A144-ADA9-C922455212BE}"/>
                </a:ext>
              </a:extLst>
            </p:cNvPr>
            <p:cNvSpPr txBox="1">
              <a:spLocks noChangeArrowheads="1"/>
            </p:cNvSpPr>
            <p:nvPr/>
          </p:nvSpPr>
          <p:spPr bwMode="auto">
            <a:xfrm>
              <a:off x="3817" y="2703"/>
              <a:ext cx="838" cy="32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90000"/>
                </a:lnSpc>
                <a:spcBef>
                  <a:spcPct val="0"/>
                </a:spcBef>
                <a:spcAft>
                  <a:spcPct val="0"/>
                </a:spcAft>
                <a:buClrTx/>
                <a:defRPr/>
              </a:pPr>
              <a:r>
                <a:rPr lang="en-US" sz="1050">
                  <a:solidFill>
                    <a:srgbClr val="000000"/>
                  </a:solidFill>
                </a:rPr>
                <a:t>can no longer</a:t>
              </a:r>
            </a:p>
            <a:p>
              <a:pPr defTabSz="685800" eaLnBrk="0" fontAlgn="base" hangingPunct="0">
                <a:lnSpc>
                  <a:spcPct val="90000"/>
                </a:lnSpc>
                <a:spcBef>
                  <a:spcPct val="0"/>
                </a:spcBef>
                <a:spcAft>
                  <a:spcPct val="0"/>
                </a:spcAft>
                <a:buClrTx/>
                <a:defRPr/>
              </a:pPr>
              <a:r>
                <a:rPr lang="en-US" sz="1050">
                  <a:solidFill>
                    <a:srgbClr val="000000"/>
                  </a:solidFill>
                </a:rPr>
                <a:t>send data</a:t>
              </a:r>
            </a:p>
          </p:txBody>
        </p:sp>
        <p:grpSp>
          <p:nvGrpSpPr>
            <p:cNvPr id="119" name="Group 76">
              <a:extLst>
                <a:ext uri="{FF2B5EF4-FFF2-40B4-BE49-F238E27FC236}">
                  <a16:creationId xmlns:a16="http://schemas.microsoft.com/office/drawing/2014/main" id="{7CD8625C-1E94-DA47-B16D-490417EA4806}"/>
                </a:ext>
              </a:extLst>
            </p:cNvPr>
            <p:cNvGrpSpPr>
              <a:grpSpLocks/>
            </p:cNvGrpSpPr>
            <p:nvPr/>
          </p:nvGrpSpPr>
          <p:grpSpPr bwMode="auto">
            <a:xfrm>
              <a:off x="4669" y="1910"/>
              <a:ext cx="746" cy="744"/>
              <a:chOff x="4669" y="1910"/>
              <a:chExt cx="746" cy="744"/>
            </a:xfrm>
          </p:grpSpPr>
          <p:sp>
            <p:nvSpPr>
              <p:cNvPr id="120" name="Line 39">
                <a:extLst>
                  <a:ext uri="{FF2B5EF4-FFF2-40B4-BE49-F238E27FC236}">
                    <a16:creationId xmlns:a16="http://schemas.microsoft.com/office/drawing/2014/main" id="{3B72D76C-ECA7-8046-8DFA-EBE982AEBB76}"/>
                  </a:ext>
                </a:extLst>
              </p:cNvPr>
              <p:cNvSpPr>
                <a:spLocks noChangeShapeType="1"/>
              </p:cNvSpPr>
              <p:nvPr/>
            </p:nvSpPr>
            <p:spPr bwMode="auto">
              <a:xfrm>
                <a:off x="5167" y="1910"/>
                <a:ext cx="0" cy="562"/>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21" name="Text Box 55">
                <a:extLst>
                  <a:ext uri="{FF2B5EF4-FFF2-40B4-BE49-F238E27FC236}">
                    <a16:creationId xmlns:a16="http://schemas.microsoft.com/office/drawing/2014/main" id="{39D84C53-723C-A14C-A0EA-D38B2DEE863B}"/>
                  </a:ext>
                </a:extLst>
              </p:cNvPr>
              <p:cNvSpPr txBox="1">
                <a:spLocks noChangeArrowheads="1"/>
              </p:cNvSpPr>
              <p:nvPr/>
            </p:nvSpPr>
            <p:spPr bwMode="auto">
              <a:xfrm>
                <a:off x="4669" y="2421"/>
                <a:ext cx="74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rPr>
                  <a:t>LAST_ACK</a:t>
                </a:r>
              </a:p>
            </p:txBody>
          </p:sp>
        </p:grpSp>
      </p:grpSp>
      <p:grpSp>
        <p:nvGrpSpPr>
          <p:cNvPr id="122" name="Group 82">
            <a:extLst>
              <a:ext uri="{FF2B5EF4-FFF2-40B4-BE49-F238E27FC236}">
                <a16:creationId xmlns:a16="http://schemas.microsoft.com/office/drawing/2014/main" id="{98672237-A933-5840-AAEB-35E99A43D4FC}"/>
              </a:ext>
            </a:extLst>
          </p:cNvPr>
          <p:cNvGrpSpPr>
            <a:grpSpLocks/>
          </p:cNvGrpSpPr>
          <p:nvPr/>
        </p:nvGrpSpPr>
        <p:grpSpPr bwMode="auto">
          <a:xfrm>
            <a:off x="7108524" y="3143432"/>
            <a:ext cx="739378" cy="942976"/>
            <a:chOff x="4793" y="2654"/>
            <a:chExt cx="621" cy="792"/>
          </a:xfrm>
        </p:grpSpPr>
        <p:sp>
          <p:nvSpPr>
            <p:cNvPr id="123" name="Text Box 11">
              <a:extLst>
                <a:ext uri="{FF2B5EF4-FFF2-40B4-BE49-F238E27FC236}">
                  <a16:creationId xmlns:a16="http://schemas.microsoft.com/office/drawing/2014/main" id="{CC03DA72-98EF-4C40-AAF9-6404AAB41401}"/>
                </a:ext>
              </a:extLst>
            </p:cNvPr>
            <p:cNvSpPr txBox="1">
              <a:spLocks noChangeArrowheads="1"/>
            </p:cNvSpPr>
            <p:nvPr/>
          </p:nvSpPr>
          <p:spPr bwMode="auto">
            <a:xfrm>
              <a:off x="4793" y="3213"/>
              <a:ext cx="621"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rPr>
                <a:t>CLOSED</a:t>
              </a:r>
            </a:p>
          </p:txBody>
        </p:sp>
        <p:sp>
          <p:nvSpPr>
            <p:cNvPr id="124" name="Line 57">
              <a:extLst>
                <a:ext uri="{FF2B5EF4-FFF2-40B4-BE49-F238E27FC236}">
                  <a16:creationId xmlns:a16="http://schemas.microsoft.com/office/drawing/2014/main" id="{2DAF6242-FCE3-CA4F-8E94-5C600901D79C}"/>
                </a:ext>
              </a:extLst>
            </p:cNvPr>
            <p:cNvSpPr>
              <a:spLocks noChangeShapeType="1"/>
            </p:cNvSpPr>
            <p:nvPr/>
          </p:nvSpPr>
          <p:spPr bwMode="auto">
            <a:xfrm>
              <a:off x="5173" y="2654"/>
              <a:ext cx="0" cy="576"/>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grpSp>
      <p:grpSp>
        <p:nvGrpSpPr>
          <p:cNvPr id="125" name="Group 77">
            <a:extLst>
              <a:ext uri="{FF2B5EF4-FFF2-40B4-BE49-F238E27FC236}">
                <a16:creationId xmlns:a16="http://schemas.microsoft.com/office/drawing/2014/main" id="{8716FBC7-F7B2-3E4B-A8DC-911681C33879}"/>
              </a:ext>
            </a:extLst>
          </p:cNvPr>
          <p:cNvGrpSpPr>
            <a:grpSpLocks/>
          </p:cNvGrpSpPr>
          <p:nvPr/>
        </p:nvGrpSpPr>
        <p:grpSpPr bwMode="auto">
          <a:xfrm>
            <a:off x="1813813" y="2687423"/>
            <a:ext cx="1104900" cy="808435"/>
            <a:chOff x="346" y="2271"/>
            <a:chExt cx="928" cy="679"/>
          </a:xfrm>
        </p:grpSpPr>
        <p:sp>
          <p:nvSpPr>
            <p:cNvPr id="126" name="Text Box 58">
              <a:extLst>
                <a:ext uri="{FF2B5EF4-FFF2-40B4-BE49-F238E27FC236}">
                  <a16:creationId xmlns:a16="http://schemas.microsoft.com/office/drawing/2014/main" id="{0370EE93-EE28-CB41-9A79-44CD5FCB09C6}"/>
                </a:ext>
              </a:extLst>
            </p:cNvPr>
            <p:cNvSpPr txBox="1">
              <a:spLocks noChangeArrowheads="1"/>
            </p:cNvSpPr>
            <p:nvPr/>
          </p:nvSpPr>
          <p:spPr bwMode="auto">
            <a:xfrm>
              <a:off x="346" y="2717"/>
              <a:ext cx="92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rPr>
                <a:t>TIMED_WAIT</a:t>
              </a:r>
            </a:p>
          </p:txBody>
        </p:sp>
        <p:sp>
          <p:nvSpPr>
            <p:cNvPr id="127" name="Line 60">
              <a:extLst>
                <a:ext uri="{FF2B5EF4-FFF2-40B4-BE49-F238E27FC236}">
                  <a16:creationId xmlns:a16="http://schemas.microsoft.com/office/drawing/2014/main" id="{3B48B9FB-9708-0540-92A3-506581BA5410}"/>
                </a:ext>
              </a:extLst>
            </p:cNvPr>
            <p:cNvSpPr>
              <a:spLocks noChangeShapeType="1"/>
            </p:cNvSpPr>
            <p:nvPr/>
          </p:nvSpPr>
          <p:spPr bwMode="auto">
            <a:xfrm>
              <a:off x="638" y="2271"/>
              <a:ext cx="0" cy="483"/>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grpSp>
      <p:grpSp>
        <p:nvGrpSpPr>
          <p:cNvPr id="128" name="Group 81">
            <a:extLst>
              <a:ext uri="{FF2B5EF4-FFF2-40B4-BE49-F238E27FC236}">
                <a16:creationId xmlns:a16="http://schemas.microsoft.com/office/drawing/2014/main" id="{297F5A45-3767-914B-A848-9F3DBE9E8973}"/>
              </a:ext>
            </a:extLst>
          </p:cNvPr>
          <p:cNvGrpSpPr>
            <a:grpSpLocks/>
          </p:cNvGrpSpPr>
          <p:nvPr/>
        </p:nvGrpSpPr>
        <p:grpSpPr bwMode="auto">
          <a:xfrm>
            <a:off x="1882869" y="3348220"/>
            <a:ext cx="2082403" cy="1351360"/>
            <a:chOff x="404" y="2826"/>
            <a:chExt cx="1749" cy="1135"/>
          </a:xfrm>
        </p:grpSpPr>
        <p:sp>
          <p:nvSpPr>
            <p:cNvPr id="129" name="Line 52">
              <a:extLst>
                <a:ext uri="{FF2B5EF4-FFF2-40B4-BE49-F238E27FC236}">
                  <a16:creationId xmlns:a16="http://schemas.microsoft.com/office/drawing/2014/main" id="{1A425BE1-7027-F44C-9194-05C89CAF482F}"/>
                </a:ext>
              </a:extLst>
            </p:cNvPr>
            <p:cNvSpPr>
              <a:spLocks noChangeShapeType="1"/>
            </p:cNvSpPr>
            <p:nvPr/>
          </p:nvSpPr>
          <p:spPr bwMode="auto">
            <a:xfrm>
              <a:off x="1820" y="2833"/>
              <a:ext cx="7" cy="1059"/>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30" name="Text Box 51">
              <a:extLst>
                <a:ext uri="{FF2B5EF4-FFF2-40B4-BE49-F238E27FC236}">
                  <a16:creationId xmlns:a16="http://schemas.microsoft.com/office/drawing/2014/main" id="{B9DE3C9B-20ED-E544-82B3-6C57D83B7145}"/>
                </a:ext>
              </a:extLst>
            </p:cNvPr>
            <p:cNvSpPr txBox="1">
              <a:spLocks noChangeArrowheads="1"/>
            </p:cNvSpPr>
            <p:nvPr/>
          </p:nvSpPr>
          <p:spPr bwMode="auto">
            <a:xfrm>
              <a:off x="1171" y="3093"/>
              <a:ext cx="982" cy="44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90000"/>
                </a:lnSpc>
                <a:spcBef>
                  <a:spcPct val="0"/>
                </a:spcBef>
                <a:spcAft>
                  <a:spcPct val="0"/>
                </a:spcAft>
                <a:buClrTx/>
                <a:defRPr/>
              </a:pPr>
              <a:r>
                <a:rPr lang="en-US" sz="1050">
                  <a:solidFill>
                    <a:srgbClr val="000000"/>
                  </a:solidFill>
                </a:rPr>
                <a:t> timed wait </a:t>
              </a:r>
            </a:p>
            <a:p>
              <a:pPr algn="r" defTabSz="685800" eaLnBrk="0" fontAlgn="base" hangingPunct="0">
                <a:lnSpc>
                  <a:spcPct val="90000"/>
                </a:lnSpc>
                <a:spcBef>
                  <a:spcPct val="0"/>
                </a:spcBef>
                <a:spcAft>
                  <a:spcPct val="0"/>
                </a:spcAft>
                <a:buClrTx/>
                <a:defRPr/>
              </a:pPr>
              <a:r>
                <a:rPr lang="en-US" sz="1050">
                  <a:solidFill>
                    <a:srgbClr val="000000"/>
                  </a:solidFill>
                </a:rPr>
                <a:t>for 2*max </a:t>
              </a:r>
            </a:p>
            <a:p>
              <a:pPr algn="r" defTabSz="685800" eaLnBrk="0" fontAlgn="base" hangingPunct="0">
                <a:lnSpc>
                  <a:spcPct val="90000"/>
                </a:lnSpc>
                <a:spcBef>
                  <a:spcPct val="0"/>
                </a:spcBef>
                <a:spcAft>
                  <a:spcPct val="0"/>
                </a:spcAft>
                <a:buClrTx/>
                <a:defRPr/>
              </a:pPr>
              <a:r>
                <a:rPr lang="en-US" sz="1050">
                  <a:solidFill>
                    <a:srgbClr val="000000"/>
                  </a:solidFill>
                </a:rPr>
                <a:t>segment lifetime</a:t>
              </a:r>
            </a:p>
          </p:txBody>
        </p:sp>
        <p:sp>
          <p:nvSpPr>
            <p:cNvPr id="131" name="Line 53">
              <a:extLst>
                <a:ext uri="{FF2B5EF4-FFF2-40B4-BE49-F238E27FC236}">
                  <a16:creationId xmlns:a16="http://schemas.microsoft.com/office/drawing/2014/main" id="{58D5E89D-DF4E-4A46-B48C-C5652B9EF31E}"/>
                </a:ext>
              </a:extLst>
            </p:cNvPr>
            <p:cNvSpPr>
              <a:spLocks noChangeShapeType="1"/>
            </p:cNvSpPr>
            <p:nvPr/>
          </p:nvSpPr>
          <p:spPr bwMode="auto">
            <a:xfrm>
              <a:off x="1742" y="2826"/>
              <a:ext cx="14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32" name="Line 54">
              <a:extLst>
                <a:ext uri="{FF2B5EF4-FFF2-40B4-BE49-F238E27FC236}">
                  <a16:creationId xmlns:a16="http://schemas.microsoft.com/office/drawing/2014/main" id="{686D6997-8DDA-0743-A8AD-E9968F7CA516}"/>
                </a:ext>
              </a:extLst>
            </p:cNvPr>
            <p:cNvSpPr>
              <a:spLocks noChangeShapeType="1"/>
            </p:cNvSpPr>
            <p:nvPr/>
          </p:nvSpPr>
          <p:spPr bwMode="auto">
            <a:xfrm>
              <a:off x="1759" y="3889"/>
              <a:ext cx="14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33" name="Text Box 59">
              <a:extLst>
                <a:ext uri="{FF2B5EF4-FFF2-40B4-BE49-F238E27FC236}">
                  <a16:creationId xmlns:a16="http://schemas.microsoft.com/office/drawing/2014/main" id="{7CE5D92F-DD8C-9F4B-8EAB-8C454B58999E}"/>
                </a:ext>
              </a:extLst>
            </p:cNvPr>
            <p:cNvSpPr txBox="1">
              <a:spLocks noChangeArrowheads="1"/>
            </p:cNvSpPr>
            <p:nvPr/>
          </p:nvSpPr>
          <p:spPr bwMode="auto">
            <a:xfrm>
              <a:off x="404" y="3728"/>
              <a:ext cx="621"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rPr>
                <a:t>CLOSED</a:t>
              </a:r>
            </a:p>
          </p:txBody>
        </p:sp>
        <p:sp>
          <p:nvSpPr>
            <p:cNvPr id="134" name="Line 61">
              <a:extLst>
                <a:ext uri="{FF2B5EF4-FFF2-40B4-BE49-F238E27FC236}">
                  <a16:creationId xmlns:a16="http://schemas.microsoft.com/office/drawing/2014/main" id="{A6E76601-86C1-6B4E-986E-53F4D8B2F328}"/>
                </a:ext>
              </a:extLst>
            </p:cNvPr>
            <p:cNvSpPr>
              <a:spLocks noChangeShapeType="1"/>
            </p:cNvSpPr>
            <p:nvPr/>
          </p:nvSpPr>
          <p:spPr bwMode="auto">
            <a:xfrm>
              <a:off x="631" y="2918"/>
              <a:ext cx="0" cy="839"/>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grpSp>
      <p:grpSp>
        <p:nvGrpSpPr>
          <p:cNvPr id="135" name="Group 71">
            <a:extLst>
              <a:ext uri="{FF2B5EF4-FFF2-40B4-BE49-F238E27FC236}">
                <a16:creationId xmlns:a16="http://schemas.microsoft.com/office/drawing/2014/main" id="{856F911C-0662-FC4D-8D88-E4796EB8EB50}"/>
              </a:ext>
            </a:extLst>
          </p:cNvPr>
          <p:cNvGrpSpPr>
            <a:grpSpLocks/>
          </p:cNvGrpSpPr>
          <p:nvPr/>
        </p:nvGrpSpPr>
        <p:grpSpPr bwMode="auto">
          <a:xfrm>
            <a:off x="1787620" y="1518229"/>
            <a:ext cx="1054893" cy="550069"/>
            <a:chOff x="324" y="1289"/>
            <a:chExt cx="886" cy="462"/>
          </a:xfrm>
        </p:grpSpPr>
        <p:sp>
          <p:nvSpPr>
            <p:cNvPr id="136" name="Text Box 31">
              <a:extLst>
                <a:ext uri="{FF2B5EF4-FFF2-40B4-BE49-F238E27FC236}">
                  <a16:creationId xmlns:a16="http://schemas.microsoft.com/office/drawing/2014/main" id="{7C6B5CE0-27BC-EA41-AE44-47F87323EAB1}"/>
                </a:ext>
              </a:extLst>
            </p:cNvPr>
            <p:cNvSpPr txBox="1">
              <a:spLocks noChangeArrowheads="1"/>
            </p:cNvSpPr>
            <p:nvPr/>
          </p:nvSpPr>
          <p:spPr bwMode="auto">
            <a:xfrm>
              <a:off x="324" y="1518"/>
              <a:ext cx="88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rPr>
                <a:t>FIN_WAIT_1</a:t>
              </a:r>
            </a:p>
          </p:txBody>
        </p:sp>
        <p:sp>
          <p:nvSpPr>
            <p:cNvPr id="137" name="Line 32">
              <a:extLst>
                <a:ext uri="{FF2B5EF4-FFF2-40B4-BE49-F238E27FC236}">
                  <a16:creationId xmlns:a16="http://schemas.microsoft.com/office/drawing/2014/main" id="{68F9AC03-ACD1-8148-B2AA-D99567B02208}"/>
                </a:ext>
              </a:extLst>
            </p:cNvPr>
            <p:cNvSpPr>
              <a:spLocks noChangeShapeType="1"/>
            </p:cNvSpPr>
            <p:nvPr/>
          </p:nvSpPr>
          <p:spPr bwMode="auto">
            <a:xfrm>
              <a:off x="630" y="1289"/>
              <a:ext cx="0" cy="277"/>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grpSp>
      <p:grpSp>
        <p:nvGrpSpPr>
          <p:cNvPr id="138" name="Group 70">
            <a:extLst>
              <a:ext uri="{FF2B5EF4-FFF2-40B4-BE49-F238E27FC236}">
                <a16:creationId xmlns:a16="http://schemas.microsoft.com/office/drawing/2014/main" id="{2AC3B819-5CDB-E34D-A991-B4A5AEE2742D}"/>
              </a:ext>
            </a:extLst>
          </p:cNvPr>
          <p:cNvGrpSpPr>
            <a:grpSpLocks/>
          </p:cNvGrpSpPr>
          <p:nvPr/>
        </p:nvGrpSpPr>
        <p:grpSpPr bwMode="auto">
          <a:xfrm>
            <a:off x="2278158" y="1558710"/>
            <a:ext cx="3608785" cy="788193"/>
            <a:chOff x="736" y="1323"/>
            <a:chExt cx="3031" cy="662"/>
          </a:xfrm>
        </p:grpSpPr>
        <p:sp>
          <p:nvSpPr>
            <p:cNvPr id="139" name="Line 6">
              <a:extLst>
                <a:ext uri="{FF2B5EF4-FFF2-40B4-BE49-F238E27FC236}">
                  <a16:creationId xmlns:a16="http://schemas.microsoft.com/office/drawing/2014/main" id="{8563C9BC-E8BF-4B4B-B9E5-BA16D70411A4}"/>
                </a:ext>
              </a:extLst>
            </p:cNvPr>
            <p:cNvSpPr>
              <a:spLocks noChangeShapeType="1"/>
            </p:cNvSpPr>
            <p:nvPr/>
          </p:nvSpPr>
          <p:spPr bwMode="auto">
            <a:xfrm>
              <a:off x="2195" y="1442"/>
              <a:ext cx="1572" cy="320"/>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40" name="Rectangle 7">
              <a:extLst>
                <a:ext uri="{FF2B5EF4-FFF2-40B4-BE49-F238E27FC236}">
                  <a16:creationId xmlns:a16="http://schemas.microsoft.com/office/drawing/2014/main" id="{93164DA6-D19F-EC4A-8FED-DFEAF03BFCA4}"/>
                </a:ext>
              </a:extLst>
            </p:cNvPr>
            <p:cNvSpPr>
              <a:spLocks noChangeArrowheads="1"/>
            </p:cNvSpPr>
            <p:nvPr/>
          </p:nvSpPr>
          <p:spPr bwMode="auto">
            <a:xfrm>
              <a:off x="2644" y="1369"/>
              <a:ext cx="590" cy="36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41" name="Text Box 8">
              <a:extLst>
                <a:ext uri="{FF2B5EF4-FFF2-40B4-BE49-F238E27FC236}">
                  <a16:creationId xmlns:a16="http://schemas.microsoft.com/office/drawing/2014/main" id="{9FBC4446-D43E-8446-97FA-47F23591FA0D}"/>
                </a:ext>
              </a:extLst>
            </p:cNvPr>
            <p:cNvSpPr txBox="1">
              <a:spLocks noChangeArrowheads="1"/>
            </p:cNvSpPr>
            <p:nvPr/>
          </p:nvSpPr>
          <p:spPr bwMode="auto">
            <a:xfrm>
              <a:off x="2405" y="1493"/>
              <a:ext cx="1102" cy="23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rPr>
                <a:t>FINbit=1, seq=x</a:t>
              </a:r>
            </a:p>
          </p:txBody>
        </p:sp>
        <p:sp>
          <p:nvSpPr>
            <p:cNvPr id="142" name="Text Box 9">
              <a:extLst>
                <a:ext uri="{FF2B5EF4-FFF2-40B4-BE49-F238E27FC236}">
                  <a16:creationId xmlns:a16="http://schemas.microsoft.com/office/drawing/2014/main" id="{2A7A1B57-CBE3-0F48-81AB-C0824B5F9ED6}"/>
                </a:ext>
              </a:extLst>
            </p:cNvPr>
            <p:cNvSpPr txBox="1">
              <a:spLocks noChangeArrowheads="1"/>
            </p:cNvSpPr>
            <p:nvPr/>
          </p:nvSpPr>
          <p:spPr bwMode="auto">
            <a:xfrm>
              <a:off x="1209" y="1541"/>
              <a:ext cx="913" cy="44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90000"/>
                </a:lnSpc>
                <a:spcBef>
                  <a:spcPct val="0"/>
                </a:spcBef>
                <a:spcAft>
                  <a:spcPct val="0"/>
                </a:spcAft>
                <a:buClrTx/>
                <a:defRPr/>
              </a:pPr>
              <a:r>
                <a:rPr lang="en-US" sz="1050">
                  <a:solidFill>
                    <a:srgbClr val="000000"/>
                  </a:solidFill>
                </a:rPr>
                <a:t>can no longer</a:t>
              </a:r>
            </a:p>
            <a:p>
              <a:pPr algn="r" defTabSz="685800" eaLnBrk="0" fontAlgn="base" hangingPunct="0">
                <a:lnSpc>
                  <a:spcPct val="90000"/>
                </a:lnSpc>
                <a:spcBef>
                  <a:spcPct val="0"/>
                </a:spcBef>
                <a:spcAft>
                  <a:spcPct val="0"/>
                </a:spcAft>
                <a:buClrTx/>
                <a:defRPr/>
              </a:pPr>
              <a:r>
                <a:rPr lang="en-US" sz="1050">
                  <a:solidFill>
                    <a:srgbClr val="000000"/>
                  </a:solidFill>
                </a:rPr>
                <a:t>send but can</a:t>
              </a:r>
            </a:p>
            <a:p>
              <a:pPr algn="r" defTabSz="685800" eaLnBrk="0" fontAlgn="base" hangingPunct="0">
                <a:lnSpc>
                  <a:spcPct val="90000"/>
                </a:lnSpc>
                <a:spcBef>
                  <a:spcPct val="0"/>
                </a:spcBef>
                <a:spcAft>
                  <a:spcPct val="0"/>
                </a:spcAft>
                <a:buClrTx/>
                <a:defRPr/>
              </a:pPr>
              <a:r>
                <a:rPr lang="en-US" sz="1050">
                  <a:solidFill>
                    <a:srgbClr val="000000"/>
                  </a:solidFill>
                </a:rPr>
                <a:t> receive data</a:t>
              </a:r>
            </a:p>
          </p:txBody>
        </p:sp>
        <p:sp>
          <p:nvSpPr>
            <p:cNvPr id="143" name="Text Box 67">
              <a:extLst>
                <a:ext uri="{FF2B5EF4-FFF2-40B4-BE49-F238E27FC236}">
                  <a16:creationId xmlns:a16="http://schemas.microsoft.com/office/drawing/2014/main" id="{D4F5F93C-0287-514F-885A-7080F2E25FBE}"/>
                </a:ext>
              </a:extLst>
            </p:cNvPr>
            <p:cNvSpPr txBox="1">
              <a:spLocks noChangeArrowheads="1"/>
            </p:cNvSpPr>
            <p:nvPr/>
          </p:nvSpPr>
          <p:spPr bwMode="auto">
            <a:xfrm>
              <a:off x="736" y="1323"/>
              <a:ext cx="1501"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a:solidFill>
                    <a:srgbClr val="000000"/>
                  </a:solidFill>
                  <a:latin typeface="Courier New" charset="0"/>
                </a:rPr>
                <a:t>clientSocket.close()</a:t>
              </a:r>
            </a:p>
          </p:txBody>
        </p:sp>
      </p:grpSp>
      <p:sp>
        <p:nvSpPr>
          <p:cNvPr id="144" name="Text Box 84">
            <a:extLst>
              <a:ext uri="{FF2B5EF4-FFF2-40B4-BE49-F238E27FC236}">
                <a16:creationId xmlns:a16="http://schemas.microsoft.com/office/drawing/2014/main" id="{B621F2BC-8FED-FF42-89D9-83E23CEFDC40}"/>
              </a:ext>
            </a:extLst>
          </p:cNvPr>
          <p:cNvSpPr txBox="1">
            <a:spLocks noChangeArrowheads="1"/>
          </p:cNvSpPr>
          <p:nvPr/>
        </p:nvSpPr>
        <p:spPr bwMode="auto">
          <a:xfrm>
            <a:off x="1536397" y="1009833"/>
            <a:ext cx="1109663" cy="5078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spcBef>
                <a:spcPct val="0"/>
              </a:spcBef>
              <a:spcAft>
                <a:spcPct val="0"/>
              </a:spcAft>
              <a:buClrTx/>
              <a:defRPr/>
            </a:pPr>
            <a:r>
              <a:rPr lang="en-US" sz="1500" dirty="0">
                <a:solidFill>
                  <a:srgbClr val="000099"/>
                </a:solidFill>
              </a:rPr>
              <a:t>client state</a:t>
            </a:r>
          </a:p>
          <a:p>
            <a:pPr algn="r" defTabSz="685800" eaLnBrk="0" fontAlgn="base" hangingPunct="0">
              <a:spcBef>
                <a:spcPct val="0"/>
              </a:spcBef>
              <a:spcAft>
                <a:spcPct val="0"/>
              </a:spcAft>
              <a:buClrTx/>
              <a:defRPr/>
            </a:pPr>
            <a:endParaRPr lang="en-US" sz="1200" i="1" dirty="0">
              <a:solidFill>
                <a:srgbClr val="000099"/>
              </a:solidFill>
            </a:endParaRPr>
          </a:p>
        </p:txBody>
      </p:sp>
      <p:sp>
        <p:nvSpPr>
          <p:cNvPr id="145" name="Text Box 85">
            <a:extLst>
              <a:ext uri="{FF2B5EF4-FFF2-40B4-BE49-F238E27FC236}">
                <a16:creationId xmlns:a16="http://schemas.microsoft.com/office/drawing/2014/main" id="{0843F073-CC98-6143-B1B4-660BDAFE9238}"/>
              </a:ext>
            </a:extLst>
          </p:cNvPr>
          <p:cNvSpPr txBox="1">
            <a:spLocks noChangeArrowheads="1"/>
          </p:cNvSpPr>
          <p:nvPr/>
        </p:nvSpPr>
        <p:spPr bwMode="auto">
          <a:xfrm>
            <a:off x="6660515" y="1022930"/>
            <a:ext cx="1185004" cy="5078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spcBef>
                <a:spcPct val="0"/>
              </a:spcBef>
              <a:spcAft>
                <a:spcPct val="0"/>
              </a:spcAft>
              <a:buClrTx/>
              <a:defRPr/>
            </a:pPr>
            <a:r>
              <a:rPr lang="en-US" sz="1500" dirty="0">
                <a:solidFill>
                  <a:srgbClr val="000099"/>
                </a:solidFill>
              </a:rPr>
              <a:t>server state</a:t>
            </a:r>
          </a:p>
          <a:p>
            <a:pPr algn="r" defTabSz="685800" eaLnBrk="0" fontAlgn="base" hangingPunct="0">
              <a:spcBef>
                <a:spcPct val="0"/>
              </a:spcBef>
              <a:spcAft>
                <a:spcPct val="0"/>
              </a:spcAft>
              <a:buClrTx/>
              <a:defRPr/>
            </a:pPr>
            <a:endParaRPr lang="en-US" sz="1200" i="1" dirty="0">
              <a:solidFill>
                <a:srgbClr val="000099"/>
              </a:solidFill>
            </a:endParaRPr>
          </a:p>
        </p:txBody>
      </p:sp>
      <p:sp>
        <p:nvSpPr>
          <p:cNvPr id="146" name="Text Box 86">
            <a:extLst>
              <a:ext uri="{FF2B5EF4-FFF2-40B4-BE49-F238E27FC236}">
                <a16:creationId xmlns:a16="http://schemas.microsoft.com/office/drawing/2014/main" id="{91EC5BFE-B9C5-4940-AAAB-3E540DBF7AB8}"/>
              </a:ext>
            </a:extLst>
          </p:cNvPr>
          <p:cNvSpPr txBox="1">
            <a:spLocks noChangeArrowheads="1"/>
          </p:cNvSpPr>
          <p:nvPr/>
        </p:nvSpPr>
        <p:spPr bwMode="auto">
          <a:xfrm>
            <a:off x="7202947" y="1309870"/>
            <a:ext cx="63030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rPr>
              <a:t>ESTAB</a:t>
            </a:r>
          </a:p>
        </p:txBody>
      </p:sp>
      <p:sp>
        <p:nvSpPr>
          <p:cNvPr id="147" name="Text Box 87">
            <a:extLst>
              <a:ext uri="{FF2B5EF4-FFF2-40B4-BE49-F238E27FC236}">
                <a16:creationId xmlns:a16="http://schemas.microsoft.com/office/drawing/2014/main" id="{6F88DE4C-F26E-1E42-AEF7-44D88A3978D1}"/>
              </a:ext>
            </a:extLst>
          </p:cNvPr>
          <p:cNvSpPr txBox="1">
            <a:spLocks noChangeArrowheads="1"/>
          </p:cNvSpPr>
          <p:nvPr/>
        </p:nvSpPr>
        <p:spPr bwMode="auto">
          <a:xfrm>
            <a:off x="1776078" y="1296774"/>
            <a:ext cx="630301"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rPr>
              <a:t>ESTAB</a:t>
            </a:r>
          </a:p>
        </p:txBody>
      </p:sp>
      <p:grpSp>
        <p:nvGrpSpPr>
          <p:cNvPr id="148" name="Group 88">
            <a:extLst>
              <a:ext uri="{FF2B5EF4-FFF2-40B4-BE49-F238E27FC236}">
                <a16:creationId xmlns:a16="http://schemas.microsoft.com/office/drawing/2014/main" id="{9F01B6CB-2602-AB4B-8407-E1DECA6D341A}"/>
              </a:ext>
            </a:extLst>
          </p:cNvPr>
          <p:cNvGrpSpPr>
            <a:grpSpLocks/>
          </p:cNvGrpSpPr>
          <p:nvPr/>
        </p:nvGrpSpPr>
        <p:grpSpPr bwMode="auto">
          <a:xfrm>
            <a:off x="3756912" y="1065793"/>
            <a:ext cx="482204" cy="450056"/>
            <a:chOff x="-44" y="1473"/>
            <a:chExt cx="981" cy="1105"/>
          </a:xfrm>
        </p:grpSpPr>
        <p:pic>
          <p:nvPicPr>
            <p:cNvPr id="149" name="Picture 89" descr="desktop_computer_stylized_medium">
              <a:extLst>
                <a:ext uri="{FF2B5EF4-FFF2-40B4-BE49-F238E27FC236}">
                  <a16:creationId xmlns:a16="http://schemas.microsoft.com/office/drawing/2014/main" id="{CB87D519-6188-8E48-BD3A-21D1B3CD1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90">
              <a:extLst>
                <a:ext uri="{FF2B5EF4-FFF2-40B4-BE49-F238E27FC236}">
                  <a16:creationId xmlns:a16="http://schemas.microsoft.com/office/drawing/2014/main" id="{03222848-711E-FA45-B8D9-62F3C310430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endParaRPr>
            </a:p>
          </p:txBody>
        </p:sp>
      </p:grpSp>
      <p:grpSp>
        <p:nvGrpSpPr>
          <p:cNvPr id="151" name="Group 91">
            <a:extLst>
              <a:ext uri="{FF2B5EF4-FFF2-40B4-BE49-F238E27FC236}">
                <a16:creationId xmlns:a16="http://schemas.microsoft.com/office/drawing/2014/main" id="{BF9B722E-CD29-D14E-A50A-6EFE18D73FAA}"/>
              </a:ext>
            </a:extLst>
          </p:cNvPr>
          <p:cNvGrpSpPr>
            <a:grpSpLocks/>
          </p:cNvGrpSpPr>
          <p:nvPr/>
        </p:nvGrpSpPr>
        <p:grpSpPr bwMode="auto">
          <a:xfrm>
            <a:off x="5730968" y="1068173"/>
            <a:ext cx="252413" cy="384572"/>
            <a:chOff x="4140" y="429"/>
            <a:chExt cx="1425" cy="2396"/>
          </a:xfrm>
        </p:grpSpPr>
        <p:sp>
          <p:nvSpPr>
            <p:cNvPr id="152" name="Freeform 92">
              <a:extLst>
                <a:ext uri="{FF2B5EF4-FFF2-40B4-BE49-F238E27FC236}">
                  <a16:creationId xmlns:a16="http://schemas.microsoft.com/office/drawing/2014/main" id="{04FC7BF7-A2B2-C94B-9A70-9E4F05E4B203}"/>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endParaRPr>
            </a:p>
          </p:txBody>
        </p:sp>
        <p:sp>
          <p:nvSpPr>
            <p:cNvPr id="153" name="Rectangle 93">
              <a:extLst>
                <a:ext uri="{FF2B5EF4-FFF2-40B4-BE49-F238E27FC236}">
                  <a16:creationId xmlns:a16="http://schemas.microsoft.com/office/drawing/2014/main" id="{BBF24070-7587-6240-82D0-9DA6BE7BB182}"/>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54" name="Freeform 94">
              <a:extLst>
                <a:ext uri="{FF2B5EF4-FFF2-40B4-BE49-F238E27FC236}">
                  <a16:creationId xmlns:a16="http://schemas.microsoft.com/office/drawing/2014/main" id="{C913A1C5-5EFA-DA46-95BE-855E56697F8B}"/>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endParaRPr>
            </a:p>
          </p:txBody>
        </p:sp>
        <p:sp>
          <p:nvSpPr>
            <p:cNvPr id="155" name="Freeform 95">
              <a:extLst>
                <a:ext uri="{FF2B5EF4-FFF2-40B4-BE49-F238E27FC236}">
                  <a16:creationId xmlns:a16="http://schemas.microsoft.com/office/drawing/2014/main" id="{30F7DF2C-5849-1D4B-8FD7-8CEB19A50FC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endParaRPr>
            </a:p>
          </p:txBody>
        </p:sp>
        <p:sp>
          <p:nvSpPr>
            <p:cNvPr id="156" name="Rectangle 96">
              <a:extLst>
                <a:ext uri="{FF2B5EF4-FFF2-40B4-BE49-F238E27FC236}">
                  <a16:creationId xmlns:a16="http://schemas.microsoft.com/office/drawing/2014/main" id="{928B54EE-1D33-184C-8985-247C7BD59B8D}"/>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grpSp>
          <p:nvGrpSpPr>
            <p:cNvPr id="157" name="Group 97">
              <a:extLst>
                <a:ext uri="{FF2B5EF4-FFF2-40B4-BE49-F238E27FC236}">
                  <a16:creationId xmlns:a16="http://schemas.microsoft.com/office/drawing/2014/main" id="{F6DD7133-721F-BD41-8783-A9EAB109850D}"/>
                </a:ext>
              </a:extLst>
            </p:cNvPr>
            <p:cNvGrpSpPr>
              <a:grpSpLocks/>
            </p:cNvGrpSpPr>
            <p:nvPr/>
          </p:nvGrpSpPr>
          <p:grpSpPr bwMode="auto">
            <a:xfrm>
              <a:off x="4749" y="668"/>
              <a:ext cx="581" cy="145"/>
              <a:chOff x="614" y="2568"/>
              <a:chExt cx="725" cy="139"/>
            </a:xfrm>
          </p:grpSpPr>
          <p:sp>
            <p:nvSpPr>
              <p:cNvPr id="182" name="AutoShape 98">
                <a:extLst>
                  <a:ext uri="{FF2B5EF4-FFF2-40B4-BE49-F238E27FC236}">
                    <a16:creationId xmlns:a16="http://schemas.microsoft.com/office/drawing/2014/main" id="{46425D84-36DE-2C4E-AE70-5E0DC3CDD676}"/>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83" name="AutoShape 99">
                <a:extLst>
                  <a:ext uri="{FF2B5EF4-FFF2-40B4-BE49-F238E27FC236}">
                    <a16:creationId xmlns:a16="http://schemas.microsoft.com/office/drawing/2014/main" id="{CFFAEB71-14B6-FE46-9C1C-0896E120008D}"/>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grpSp>
        <p:sp>
          <p:nvSpPr>
            <p:cNvPr id="158" name="Rectangle 100">
              <a:extLst>
                <a:ext uri="{FF2B5EF4-FFF2-40B4-BE49-F238E27FC236}">
                  <a16:creationId xmlns:a16="http://schemas.microsoft.com/office/drawing/2014/main" id="{85BA9E49-BCCD-AD46-90D6-0B2B10EE9CC5}"/>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grpSp>
          <p:nvGrpSpPr>
            <p:cNvPr id="159" name="Group 101">
              <a:extLst>
                <a:ext uri="{FF2B5EF4-FFF2-40B4-BE49-F238E27FC236}">
                  <a16:creationId xmlns:a16="http://schemas.microsoft.com/office/drawing/2014/main" id="{9EE85CC6-1160-464D-B373-66F588DA89DD}"/>
                </a:ext>
              </a:extLst>
            </p:cNvPr>
            <p:cNvGrpSpPr>
              <a:grpSpLocks/>
            </p:cNvGrpSpPr>
            <p:nvPr/>
          </p:nvGrpSpPr>
          <p:grpSpPr bwMode="auto">
            <a:xfrm>
              <a:off x="4747" y="994"/>
              <a:ext cx="581" cy="134"/>
              <a:chOff x="614" y="2568"/>
              <a:chExt cx="725" cy="139"/>
            </a:xfrm>
          </p:grpSpPr>
          <p:sp>
            <p:nvSpPr>
              <p:cNvPr id="180" name="AutoShape 102">
                <a:extLst>
                  <a:ext uri="{FF2B5EF4-FFF2-40B4-BE49-F238E27FC236}">
                    <a16:creationId xmlns:a16="http://schemas.microsoft.com/office/drawing/2014/main" id="{8A13BF1A-B268-2443-B220-C847E9ABB30F}"/>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81" name="AutoShape 103">
                <a:extLst>
                  <a:ext uri="{FF2B5EF4-FFF2-40B4-BE49-F238E27FC236}">
                    <a16:creationId xmlns:a16="http://schemas.microsoft.com/office/drawing/2014/main" id="{37F11CFE-1C0C-0E44-BDE7-87E93FDD4C4D}"/>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grpSp>
        <p:sp>
          <p:nvSpPr>
            <p:cNvPr id="160" name="Rectangle 104">
              <a:extLst>
                <a:ext uri="{FF2B5EF4-FFF2-40B4-BE49-F238E27FC236}">
                  <a16:creationId xmlns:a16="http://schemas.microsoft.com/office/drawing/2014/main" id="{2E0AE940-5E21-AB42-A881-5E0E7C86B44B}"/>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61" name="Rectangle 105">
              <a:extLst>
                <a:ext uri="{FF2B5EF4-FFF2-40B4-BE49-F238E27FC236}">
                  <a16:creationId xmlns:a16="http://schemas.microsoft.com/office/drawing/2014/main" id="{3B10FEB7-24A1-E940-B454-FEA4D9D81981}"/>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grpSp>
          <p:nvGrpSpPr>
            <p:cNvPr id="162" name="Group 106">
              <a:extLst>
                <a:ext uri="{FF2B5EF4-FFF2-40B4-BE49-F238E27FC236}">
                  <a16:creationId xmlns:a16="http://schemas.microsoft.com/office/drawing/2014/main" id="{E763CBF1-E022-4B43-827D-B2C0C13CF95C}"/>
                </a:ext>
              </a:extLst>
            </p:cNvPr>
            <p:cNvGrpSpPr>
              <a:grpSpLocks/>
            </p:cNvGrpSpPr>
            <p:nvPr/>
          </p:nvGrpSpPr>
          <p:grpSpPr bwMode="auto">
            <a:xfrm>
              <a:off x="4735" y="1627"/>
              <a:ext cx="582" cy="151"/>
              <a:chOff x="614" y="2568"/>
              <a:chExt cx="725" cy="139"/>
            </a:xfrm>
          </p:grpSpPr>
          <p:sp>
            <p:nvSpPr>
              <p:cNvPr id="178" name="AutoShape 107">
                <a:extLst>
                  <a:ext uri="{FF2B5EF4-FFF2-40B4-BE49-F238E27FC236}">
                    <a16:creationId xmlns:a16="http://schemas.microsoft.com/office/drawing/2014/main" id="{6A86ADF6-C912-6A4B-9D15-97DBB6D53B1B}"/>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79" name="AutoShape 108">
                <a:extLst>
                  <a:ext uri="{FF2B5EF4-FFF2-40B4-BE49-F238E27FC236}">
                    <a16:creationId xmlns:a16="http://schemas.microsoft.com/office/drawing/2014/main" id="{9F558EE2-1D9D-5644-8991-61EC538A21AC}"/>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grpSp>
        <p:sp>
          <p:nvSpPr>
            <p:cNvPr id="163" name="Freeform 109">
              <a:extLst>
                <a:ext uri="{FF2B5EF4-FFF2-40B4-BE49-F238E27FC236}">
                  <a16:creationId xmlns:a16="http://schemas.microsoft.com/office/drawing/2014/main" id="{7EB03A64-481D-DE4A-A95E-29908EF86F6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endParaRPr>
            </a:p>
          </p:txBody>
        </p:sp>
        <p:grpSp>
          <p:nvGrpSpPr>
            <p:cNvPr id="164" name="Group 110">
              <a:extLst>
                <a:ext uri="{FF2B5EF4-FFF2-40B4-BE49-F238E27FC236}">
                  <a16:creationId xmlns:a16="http://schemas.microsoft.com/office/drawing/2014/main" id="{30F9ABF4-0850-ED4F-BB3C-A8016A36A617}"/>
                </a:ext>
              </a:extLst>
            </p:cNvPr>
            <p:cNvGrpSpPr>
              <a:grpSpLocks/>
            </p:cNvGrpSpPr>
            <p:nvPr/>
          </p:nvGrpSpPr>
          <p:grpSpPr bwMode="auto">
            <a:xfrm>
              <a:off x="4739" y="1327"/>
              <a:ext cx="582" cy="139"/>
              <a:chOff x="614" y="2568"/>
              <a:chExt cx="725" cy="139"/>
            </a:xfrm>
          </p:grpSpPr>
          <p:sp>
            <p:nvSpPr>
              <p:cNvPr id="176" name="AutoShape 111">
                <a:extLst>
                  <a:ext uri="{FF2B5EF4-FFF2-40B4-BE49-F238E27FC236}">
                    <a16:creationId xmlns:a16="http://schemas.microsoft.com/office/drawing/2014/main" id="{543C3183-8EC0-C848-8570-3BACB56BCF0F}"/>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77" name="AutoShape 112">
                <a:extLst>
                  <a:ext uri="{FF2B5EF4-FFF2-40B4-BE49-F238E27FC236}">
                    <a16:creationId xmlns:a16="http://schemas.microsoft.com/office/drawing/2014/main" id="{767EDCBA-5B46-F144-AB01-761AF5608809}"/>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grpSp>
        <p:sp>
          <p:nvSpPr>
            <p:cNvPr id="165" name="Rectangle 113">
              <a:extLst>
                <a:ext uri="{FF2B5EF4-FFF2-40B4-BE49-F238E27FC236}">
                  <a16:creationId xmlns:a16="http://schemas.microsoft.com/office/drawing/2014/main" id="{130A4B81-B52B-E54C-8326-57BD5D6A4088}"/>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66" name="Freeform 114">
              <a:extLst>
                <a:ext uri="{FF2B5EF4-FFF2-40B4-BE49-F238E27FC236}">
                  <a16:creationId xmlns:a16="http://schemas.microsoft.com/office/drawing/2014/main" id="{68AA2015-E01C-BF4F-9978-89DD65919BB6}"/>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endParaRPr>
            </a:p>
          </p:txBody>
        </p:sp>
        <p:sp>
          <p:nvSpPr>
            <p:cNvPr id="167" name="Freeform 115">
              <a:extLst>
                <a:ext uri="{FF2B5EF4-FFF2-40B4-BE49-F238E27FC236}">
                  <a16:creationId xmlns:a16="http://schemas.microsoft.com/office/drawing/2014/main" id="{3A8A7E70-AC93-6749-976E-82AF7C43984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endParaRPr>
            </a:p>
          </p:txBody>
        </p:sp>
        <p:sp>
          <p:nvSpPr>
            <p:cNvPr id="168" name="Oval 116">
              <a:extLst>
                <a:ext uri="{FF2B5EF4-FFF2-40B4-BE49-F238E27FC236}">
                  <a16:creationId xmlns:a16="http://schemas.microsoft.com/office/drawing/2014/main" id="{76160967-D20F-2A4D-BA52-84E62E548A18}"/>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69" name="Freeform 117">
              <a:extLst>
                <a:ext uri="{FF2B5EF4-FFF2-40B4-BE49-F238E27FC236}">
                  <a16:creationId xmlns:a16="http://schemas.microsoft.com/office/drawing/2014/main" id="{3682C100-D7BB-DA44-8E1B-43E3CBCBDBF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endParaRPr>
            </a:p>
          </p:txBody>
        </p:sp>
        <p:sp>
          <p:nvSpPr>
            <p:cNvPr id="170" name="AutoShape 118">
              <a:extLst>
                <a:ext uri="{FF2B5EF4-FFF2-40B4-BE49-F238E27FC236}">
                  <a16:creationId xmlns:a16="http://schemas.microsoft.com/office/drawing/2014/main" id="{F44F726E-6022-9A48-B676-C96461093E7D}"/>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71" name="AutoShape 119">
              <a:extLst>
                <a:ext uri="{FF2B5EF4-FFF2-40B4-BE49-F238E27FC236}">
                  <a16:creationId xmlns:a16="http://schemas.microsoft.com/office/drawing/2014/main" id="{F08529B7-AF84-334A-922B-D600D4D2650D}"/>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72" name="Oval 120">
              <a:extLst>
                <a:ext uri="{FF2B5EF4-FFF2-40B4-BE49-F238E27FC236}">
                  <a16:creationId xmlns:a16="http://schemas.microsoft.com/office/drawing/2014/main" id="{13555F12-BA78-474F-BFFC-2AF0C141024F}"/>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73" name="Oval 121">
              <a:extLst>
                <a:ext uri="{FF2B5EF4-FFF2-40B4-BE49-F238E27FC236}">
                  <a16:creationId xmlns:a16="http://schemas.microsoft.com/office/drawing/2014/main" id="{36F2967C-35DE-D340-AE31-7DAEDAFA023F}"/>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174" name="Oval 122">
              <a:extLst>
                <a:ext uri="{FF2B5EF4-FFF2-40B4-BE49-F238E27FC236}">
                  <a16:creationId xmlns:a16="http://schemas.microsoft.com/office/drawing/2014/main" id="{2A0ABCA8-E99B-D14D-80A1-B0810D7BF65B}"/>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sp>
          <p:nvSpPr>
            <p:cNvPr id="175" name="Rectangle 123">
              <a:extLst>
                <a:ext uri="{FF2B5EF4-FFF2-40B4-BE49-F238E27FC236}">
                  <a16:creationId xmlns:a16="http://schemas.microsoft.com/office/drawing/2014/main" id="{AAA7624E-6F49-1844-930E-036F04A62483}"/>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endParaRPr>
            </a:p>
          </p:txBody>
        </p:sp>
      </p:grpSp>
    </p:spTree>
    <p:extLst>
      <p:ext uri="{BB962C8B-B14F-4D97-AF65-F5344CB8AC3E}">
        <p14:creationId xmlns:p14="http://schemas.microsoft.com/office/powerpoint/2010/main" val="141607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wipe(left)">
                                      <p:cBhvr>
                                        <p:cTn id="7" dur="500"/>
                                        <p:tgtEl>
                                          <p:spTgt spid="138"/>
                                        </p:tgtEl>
                                      </p:cBhvr>
                                    </p:animEffect>
                                  </p:childTnLst>
                                </p:cTn>
                              </p:par>
                              <p:par>
                                <p:cTn id="8" presetID="22" presetClass="entr" presetSubtype="1" fill="hold"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wipe(up)">
                                      <p:cBhvr>
                                        <p:cTn id="10" dur="500"/>
                                        <p:tgtEl>
                                          <p:spTgt spid="13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up)">
                                      <p:cBhvr>
                                        <p:cTn id="15" dur="500"/>
                                        <p:tgtEl>
                                          <p:spTgt spid="111"/>
                                        </p:tgtEl>
                                      </p:cBhvr>
                                    </p:animEffect>
                                  </p:childTnLst>
                                </p:cTn>
                              </p:par>
                              <p:par>
                                <p:cTn id="16" presetID="22" presetClass="entr" presetSubtype="1" fill="hold" nodeType="with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wipe(up)">
                                      <p:cBhvr>
                                        <p:cTn id="18" dur="500"/>
                                        <p:tgtEl>
                                          <p:spTgt spid="100"/>
                                        </p:tgtEl>
                                      </p:cBhvr>
                                    </p:animEffect>
                                  </p:childTnLst>
                                </p:cTn>
                              </p:par>
                              <p:par>
                                <p:cTn id="19" presetID="22" presetClass="entr" presetSubtype="1" fill="hold" nodeType="with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wipe(up)">
                                      <p:cBhvr>
                                        <p:cTn id="21" dur="500"/>
                                        <p:tgtEl>
                                          <p:spTgt spid="9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03"/>
                                        </p:tgtEl>
                                        <p:attrNameLst>
                                          <p:attrName>style.visibility</p:attrName>
                                        </p:attrNameLst>
                                      </p:cBhvr>
                                      <p:to>
                                        <p:strVal val="visible"/>
                                      </p:to>
                                    </p:set>
                                    <p:animEffect transition="in" filter="wipe(right)">
                                      <p:cBhvr>
                                        <p:cTn id="26" dur="500"/>
                                        <p:tgtEl>
                                          <p:spTgt spid="103"/>
                                        </p:tgtEl>
                                      </p:cBhvr>
                                    </p:animEffect>
                                  </p:childTnLst>
                                </p:cTn>
                              </p:par>
                              <p:par>
                                <p:cTn id="27" presetID="22" presetClass="entr" presetSubtype="1" fill="hold" nodeType="with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wipe(up)">
                                      <p:cBhvr>
                                        <p:cTn id="29" dur="500"/>
                                        <p:tgtEl>
                                          <p:spTgt spid="125"/>
                                        </p:tgtEl>
                                      </p:cBhvr>
                                    </p:animEffect>
                                  </p:childTnLst>
                                </p:cTn>
                              </p:par>
                              <p:par>
                                <p:cTn id="30" presetID="22" presetClass="entr" presetSubtype="1" fill="hold" nodeType="with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wipe(up)">
                                      <p:cBhvr>
                                        <p:cTn id="32" dur="500"/>
                                        <p:tgtEl>
                                          <p:spTgt spid="1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wipe(left)">
                                      <p:cBhvr>
                                        <p:cTn id="37" dur="500"/>
                                        <p:tgtEl>
                                          <p:spTgt spid="107"/>
                                        </p:tgtEl>
                                      </p:cBhvr>
                                    </p:animEffect>
                                  </p:childTnLst>
                                </p:cTn>
                              </p:par>
                              <p:par>
                                <p:cTn id="38" presetID="22" presetClass="entr" presetSubtype="1" fill="hold" nodeType="withEffect">
                                  <p:stCondLst>
                                    <p:cond delay="0"/>
                                  </p:stCondLst>
                                  <p:childTnLst>
                                    <p:set>
                                      <p:cBhvr>
                                        <p:cTn id="39" dur="1" fill="hold">
                                          <p:stCondLst>
                                            <p:cond delay="0"/>
                                          </p:stCondLst>
                                        </p:cTn>
                                        <p:tgtEl>
                                          <p:spTgt spid="128"/>
                                        </p:tgtEl>
                                        <p:attrNameLst>
                                          <p:attrName>style.visibility</p:attrName>
                                        </p:attrNameLst>
                                      </p:cBhvr>
                                      <p:to>
                                        <p:strVal val="visible"/>
                                      </p:to>
                                    </p:set>
                                    <p:animEffect transition="in" filter="wipe(up)">
                                      <p:cBhvr>
                                        <p:cTn id="40" dur="500"/>
                                        <p:tgtEl>
                                          <p:spTgt spid="128"/>
                                        </p:tgtEl>
                                      </p:cBhvr>
                                    </p:animEffect>
                                  </p:childTnLst>
                                </p:cTn>
                              </p:par>
                              <p:par>
                                <p:cTn id="41" presetID="22" presetClass="entr" presetSubtype="1" fill="hold" nodeType="withEffect">
                                  <p:stCondLst>
                                    <p:cond delay="0"/>
                                  </p:stCondLst>
                                  <p:childTnLst>
                                    <p:set>
                                      <p:cBhvr>
                                        <p:cTn id="42" dur="1" fill="hold">
                                          <p:stCondLst>
                                            <p:cond delay="0"/>
                                          </p:stCondLst>
                                        </p:cTn>
                                        <p:tgtEl>
                                          <p:spTgt spid="122"/>
                                        </p:tgtEl>
                                        <p:attrNameLst>
                                          <p:attrName>style.visibility</p:attrName>
                                        </p:attrNameLst>
                                      </p:cBhvr>
                                      <p:to>
                                        <p:strVal val="visible"/>
                                      </p:to>
                                    </p:set>
                                    <p:animEffect transition="in" filter="wipe(up)">
                                      <p:cBhvr>
                                        <p:cTn id="43"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07715"/>
            <a:ext cx="8544983" cy="670967"/>
          </a:xfrm>
        </p:spPr>
        <p:txBody>
          <a:bodyPr>
            <a:normAutofit fontScale="90000"/>
          </a:bodyPr>
          <a:lstStyle/>
          <a:p>
            <a:r>
              <a:rPr lang="en-US" sz="3600" dirty="0"/>
              <a:t>TCP throughput</a:t>
            </a:r>
            <a:endParaRPr lang="en-US" dirty="0"/>
          </a:p>
        </p:txBody>
      </p:sp>
      <p:sp>
        <p:nvSpPr>
          <p:cNvPr id="110" name="Rectangle 3">
            <a:extLst>
              <a:ext uri="{FF2B5EF4-FFF2-40B4-BE49-F238E27FC236}">
                <a16:creationId xmlns:a16="http://schemas.microsoft.com/office/drawing/2014/main" id="{2AE4693F-64D3-B14E-9E64-AAA80AA8953E}"/>
              </a:ext>
            </a:extLst>
          </p:cNvPr>
          <p:cNvSpPr txBox="1">
            <a:spLocks noChangeArrowheads="1"/>
          </p:cNvSpPr>
          <p:nvPr/>
        </p:nvSpPr>
        <p:spPr>
          <a:xfrm>
            <a:off x="857250" y="926306"/>
            <a:ext cx="8010525" cy="348615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avg. TCP </a:t>
            </a:r>
            <a:r>
              <a:rPr lang="en-US" altLang="en-US" sz="2100" dirty="0" err="1">
                <a:solidFill>
                  <a:prstClr val="black"/>
                </a:solidFill>
                <a:latin typeface="Calibri" panose="020F0502020204030204"/>
                <a:ea typeface="ＭＳ Ｐゴシック" panose="020B0600070205080204" pitchFamily="34" charset="-128"/>
              </a:rPr>
              <a:t>thruput</a:t>
            </a:r>
            <a:r>
              <a:rPr lang="en-US" altLang="en-US" sz="2100" dirty="0">
                <a:solidFill>
                  <a:prstClr val="black"/>
                </a:solidFill>
                <a:latin typeface="Calibri" panose="020F0502020204030204"/>
                <a:ea typeface="ＭＳ Ｐゴシック" panose="020B0600070205080204" pitchFamily="34" charset="-128"/>
              </a:rPr>
              <a:t> as function of window size, RTT?</a:t>
            </a:r>
          </a:p>
          <a:p>
            <a:pPr marL="521494" lvl="1" indent="-173831" defTabSz="685800">
              <a:spcBef>
                <a:spcPts val="375"/>
              </a:spcBef>
              <a:defRPr/>
            </a:pPr>
            <a:r>
              <a:rPr lang="en-US" altLang="en-US" sz="1800" dirty="0">
                <a:solidFill>
                  <a:prstClr val="black"/>
                </a:solidFill>
                <a:latin typeface="Calibri" panose="020F0502020204030204"/>
                <a:ea typeface="ＭＳ Ｐゴシック" panose="020B0600070205080204" pitchFamily="34" charset="-128"/>
              </a:rPr>
              <a:t>ignore slow start, assume there is always data to send</a:t>
            </a:r>
          </a:p>
          <a:p>
            <a:pPr marL="264319" indent="-166688"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W: window size </a:t>
            </a:r>
            <a:r>
              <a:rPr lang="en-US" altLang="en-US" sz="1200" dirty="0">
                <a:solidFill>
                  <a:prstClr val="black"/>
                </a:solidFill>
                <a:latin typeface="Calibri" panose="020F0502020204030204"/>
                <a:ea typeface="ＭＳ Ｐゴシック" panose="020B0600070205080204" pitchFamily="34" charset="-128"/>
              </a:rPr>
              <a:t>(measured in bytes)</a:t>
            </a:r>
            <a:r>
              <a:rPr lang="en-US" altLang="en-US" sz="2100" dirty="0">
                <a:solidFill>
                  <a:prstClr val="black"/>
                </a:solidFill>
                <a:latin typeface="Calibri" panose="020F0502020204030204"/>
                <a:ea typeface="ＭＳ Ｐゴシック" panose="020B0600070205080204" pitchFamily="34" charset="-128"/>
              </a:rPr>
              <a:t> where loss occurs</a:t>
            </a:r>
          </a:p>
          <a:p>
            <a:pPr marL="521494" lvl="1" indent="-173831" defTabSz="685800">
              <a:spcBef>
                <a:spcPts val="375"/>
              </a:spcBef>
              <a:defRPr/>
            </a:pPr>
            <a:r>
              <a:rPr lang="en-US" altLang="en-US" sz="1800" dirty="0">
                <a:solidFill>
                  <a:prstClr val="black"/>
                </a:solidFill>
                <a:latin typeface="Calibri" panose="020F0502020204030204"/>
                <a:ea typeface="ＭＳ Ｐゴシック" panose="020B0600070205080204" pitchFamily="34" charset="-128"/>
              </a:rPr>
              <a:t>avg. window size (# in-flight bytes) is ¾ W</a:t>
            </a:r>
          </a:p>
          <a:p>
            <a:pPr marL="521494" lvl="1" indent="-173831" defTabSz="685800">
              <a:spcBef>
                <a:spcPts val="375"/>
              </a:spcBef>
              <a:defRPr/>
            </a:pPr>
            <a:r>
              <a:rPr lang="en-US" altLang="en-US" sz="1800" dirty="0">
                <a:solidFill>
                  <a:prstClr val="black"/>
                </a:solidFill>
                <a:latin typeface="Calibri" panose="020F0502020204030204"/>
                <a:ea typeface="ＭＳ Ｐゴシック" panose="020B0600070205080204" pitchFamily="34" charset="-128"/>
              </a:rPr>
              <a:t>avg. </a:t>
            </a:r>
            <a:r>
              <a:rPr lang="en-US" altLang="en-US" sz="1800" dirty="0" err="1">
                <a:solidFill>
                  <a:prstClr val="black"/>
                </a:solidFill>
                <a:latin typeface="Calibri" panose="020F0502020204030204"/>
                <a:ea typeface="ＭＳ Ｐゴシック" panose="020B0600070205080204" pitchFamily="34" charset="-128"/>
              </a:rPr>
              <a:t>thruput</a:t>
            </a:r>
            <a:r>
              <a:rPr lang="en-US" altLang="en-US" sz="1800" dirty="0">
                <a:solidFill>
                  <a:prstClr val="black"/>
                </a:solidFill>
                <a:latin typeface="Calibri" panose="020F0502020204030204"/>
                <a:ea typeface="ＭＳ Ｐゴシック" panose="020B0600070205080204" pitchFamily="34" charset="-128"/>
              </a:rPr>
              <a:t> is 3/4W per RTT</a:t>
            </a:r>
          </a:p>
        </p:txBody>
      </p:sp>
      <p:grpSp>
        <p:nvGrpSpPr>
          <p:cNvPr id="111" name="Group 35">
            <a:extLst>
              <a:ext uri="{FF2B5EF4-FFF2-40B4-BE49-F238E27FC236}">
                <a16:creationId xmlns:a16="http://schemas.microsoft.com/office/drawing/2014/main" id="{2479703A-FA6A-E84F-A637-14C1FE031DFD}"/>
              </a:ext>
            </a:extLst>
          </p:cNvPr>
          <p:cNvGrpSpPr>
            <a:grpSpLocks/>
          </p:cNvGrpSpPr>
          <p:nvPr/>
        </p:nvGrpSpPr>
        <p:grpSpPr bwMode="auto">
          <a:xfrm>
            <a:off x="1770460" y="3130153"/>
            <a:ext cx="3655219" cy="1498997"/>
            <a:chOff x="279" y="2432"/>
            <a:chExt cx="3070" cy="1259"/>
          </a:xfrm>
        </p:grpSpPr>
        <p:sp>
          <p:nvSpPr>
            <p:cNvPr id="112" name="Freeform 26">
              <a:extLst>
                <a:ext uri="{FF2B5EF4-FFF2-40B4-BE49-F238E27FC236}">
                  <a16:creationId xmlns:a16="http://schemas.microsoft.com/office/drawing/2014/main" id="{87BE4853-1141-6346-AB76-7F109427DE7E}"/>
                </a:ext>
              </a:extLst>
            </p:cNvPr>
            <p:cNvSpPr>
              <a:spLocks/>
            </p:cNvSpPr>
            <p:nvPr/>
          </p:nvSpPr>
          <p:spPr bwMode="auto">
            <a:xfrm>
              <a:off x="678" y="2556"/>
              <a:ext cx="2481" cy="579"/>
            </a:xfrm>
            <a:custGeom>
              <a:avLst/>
              <a:gdLst>
                <a:gd name="T0" fmla="*/ 0 w 2481"/>
                <a:gd name="T1" fmla="*/ 573 h 579"/>
                <a:gd name="T2" fmla="*/ 414 w 2481"/>
                <a:gd name="T3" fmla="*/ 18 h 579"/>
                <a:gd name="T4" fmla="*/ 414 w 2481"/>
                <a:gd name="T5" fmla="*/ 579 h 579"/>
                <a:gd name="T6" fmla="*/ 819 w 2481"/>
                <a:gd name="T7" fmla="*/ 18 h 579"/>
                <a:gd name="T8" fmla="*/ 825 w 2481"/>
                <a:gd name="T9" fmla="*/ 579 h 579"/>
                <a:gd name="T10" fmla="*/ 1245 w 2481"/>
                <a:gd name="T11" fmla="*/ 15 h 579"/>
                <a:gd name="T12" fmla="*/ 1245 w 2481"/>
                <a:gd name="T13" fmla="*/ 576 h 579"/>
                <a:gd name="T14" fmla="*/ 1647 w 2481"/>
                <a:gd name="T15" fmla="*/ 6 h 579"/>
                <a:gd name="T16" fmla="*/ 1647 w 2481"/>
                <a:gd name="T17" fmla="*/ 570 h 579"/>
                <a:gd name="T18" fmla="*/ 2064 w 2481"/>
                <a:gd name="T19" fmla="*/ 6 h 579"/>
                <a:gd name="T20" fmla="*/ 2064 w 2481"/>
                <a:gd name="T21" fmla="*/ 564 h 579"/>
                <a:gd name="T22" fmla="*/ 2481 w 2481"/>
                <a:gd name="T23" fmla="*/ 0 h 5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1" h="579">
                  <a:moveTo>
                    <a:pt x="0" y="573"/>
                  </a:moveTo>
                  <a:lnTo>
                    <a:pt x="414" y="18"/>
                  </a:lnTo>
                  <a:lnTo>
                    <a:pt x="414" y="579"/>
                  </a:lnTo>
                  <a:lnTo>
                    <a:pt x="819" y="18"/>
                  </a:lnTo>
                  <a:lnTo>
                    <a:pt x="825" y="579"/>
                  </a:lnTo>
                  <a:lnTo>
                    <a:pt x="1245" y="15"/>
                  </a:lnTo>
                  <a:lnTo>
                    <a:pt x="1245" y="576"/>
                  </a:lnTo>
                  <a:lnTo>
                    <a:pt x="1647" y="6"/>
                  </a:lnTo>
                  <a:lnTo>
                    <a:pt x="1647" y="570"/>
                  </a:lnTo>
                  <a:lnTo>
                    <a:pt x="2064" y="6"/>
                  </a:lnTo>
                  <a:lnTo>
                    <a:pt x="2064" y="564"/>
                  </a:lnTo>
                  <a:lnTo>
                    <a:pt x="2481" y="0"/>
                  </a:ln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113" name="Line 28">
              <a:extLst>
                <a:ext uri="{FF2B5EF4-FFF2-40B4-BE49-F238E27FC236}">
                  <a16:creationId xmlns:a16="http://schemas.microsoft.com/office/drawing/2014/main" id="{EC26311E-99BB-1542-99FB-E558D040D98E}"/>
                </a:ext>
              </a:extLst>
            </p:cNvPr>
            <p:cNvSpPr>
              <a:spLocks noChangeShapeType="1"/>
            </p:cNvSpPr>
            <p:nvPr/>
          </p:nvSpPr>
          <p:spPr bwMode="auto">
            <a:xfrm>
              <a:off x="675" y="3685"/>
              <a:ext cx="267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114" name="Line 29">
              <a:extLst>
                <a:ext uri="{FF2B5EF4-FFF2-40B4-BE49-F238E27FC236}">
                  <a16:creationId xmlns:a16="http://schemas.microsoft.com/office/drawing/2014/main" id="{FE2B50C7-7D72-3942-9A3E-8BA7DFA0DA2B}"/>
                </a:ext>
              </a:extLst>
            </p:cNvPr>
            <p:cNvSpPr>
              <a:spLocks noChangeShapeType="1"/>
            </p:cNvSpPr>
            <p:nvPr/>
          </p:nvSpPr>
          <p:spPr bwMode="auto">
            <a:xfrm>
              <a:off x="682" y="2432"/>
              <a:ext cx="0" cy="1259"/>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115" name="Line 31">
              <a:extLst>
                <a:ext uri="{FF2B5EF4-FFF2-40B4-BE49-F238E27FC236}">
                  <a16:creationId xmlns:a16="http://schemas.microsoft.com/office/drawing/2014/main" id="{D7188C24-3E4F-7041-920C-19DDFB19B36C}"/>
                </a:ext>
              </a:extLst>
            </p:cNvPr>
            <p:cNvSpPr>
              <a:spLocks noChangeShapeType="1"/>
            </p:cNvSpPr>
            <p:nvPr/>
          </p:nvSpPr>
          <p:spPr bwMode="auto">
            <a:xfrm>
              <a:off x="606" y="2571"/>
              <a:ext cx="7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116" name="Line 32">
              <a:extLst>
                <a:ext uri="{FF2B5EF4-FFF2-40B4-BE49-F238E27FC236}">
                  <a16:creationId xmlns:a16="http://schemas.microsoft.com/office/drawing/2014/main" id="{DAE1910D-F0E1-B146-A3C4-50DBFA7AD125}"/>
                </a:ext>
              </a:extLst>
            </p:cNvPr>
            <p:cNvSpPr>
              <a:spLocks noChangeShapeType="1"/>
            </p:cNvSpPr>
            <p:nvPr/>
          </p:nvSpPr>
          <p:spPr bwMode="auto">
            <a:xfrm>
              <a:off x="606" y="3117"/>
              <a:ext cx="7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117" name="Text Box 33">
              <a:extLst>
                <a:ext uri="{FF2B5EF4-FFF2-40B4-BE49-F238E27FC236}">
                  <a16:creationId xmlns:a16="http://schemas.microsoft.com/office/drawing/2014/main" id="{DF448B5C-FD99-294E-BBAD-2F62F67BC92D}"/>
                </a:ext>
              </a:extLst>
            </p:cNvPr>
            <p:cNvSpPr txBox="1">
              <a:spLocks noChangeArrowheads="1"/>
            </p:cNvSpPr>
            <p:nvPr/>
          </p:nvSpPr>
          <p:spPr bwMode="auto">
            <a:xfrm>
              <a:off x="380" y="2453"/>
              <a:ext cx="272"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200" kern="1200">
                  <a:solidFill>
                    <a:prstClr val="black"/>
                  </a:solidFill>
                  <a:cs typeface="+mn-cs"/>
                </a:rPr>
                <a:t>W</a:t>
              </a:r>
            </a:p>
          </p:txBody>
        </p:sp>
        <p:sp>
          <p:nvSpPr>
            <p:cNvPr id="118" name="Text Box 34">
              <a:extLst>
                <a:ext uri="{FF2B5EF4-FFF2-40B4-BE49-F238E27FC236}">
                  <a16:creationId xmlns:a16="http://schemas.microsoft.com/office/drawing/2014/main" id="{534147C9-A806-C44A-BFF0-BF16B2C1BCC3}"/>
                </a:ext>
              </a:extLst>
            </p:cNvPr>
            <p:cNvSpPr txBox="1">
              <a:spLocks noChangeArrowheads="1"/>
            </p:cNvSpPr>
            <p:nvPr/>
          </p:nvSpPr>
          <p:spPr bwMode="auto">
            <a:xfrm>
              <a:off x="279" y="3008"/>
              <a:ext cx="392"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200" kern="1200">
                  <a:solidFill>
                    <a:prstClr val="black"/>
                  </a:solidFill>
                  <a:cs typeface="+mn-cs"/>
                </a:rPr>
                <a:t>W/2</a:t>
              </a:r>
            </a:p>
          </p:txBody>
        </p:sp>
      </p:grpSp>
      <p:grpSp>
        <p:nvGrpSpPr>
          <p:cNvPr id="119" name="Group 45">
            <a:extLst>
              <a:ext uri="{FF2B5EF4-FFF2-40B4-BE49-F238E27FC236}">
                <a16:creationId xmlns:a16="http://schemas.microsoft.com/office/drawing/2014/main" id="{5ABBAFA2-06B8-9741-9298-800D1B732926}"/>
              </a:ext>
            </a:extLst>
          </p:cNvPr>
          <p:cNvGrpSpPr>
            <a:grpSpLocks/>
          </p:cNvGrpSpPr>
          <p:nvPr/>
        </p:nvGrpSpPr>
        <p:grpSpPr bwMode="auto">
          <a:xfrm>
            <a:off x="2352676" y="2664618"/>
            <a:ext cx="2901554" cy="490537"/>
            <a:chOff x="1722" y="2139"/>
            <a:chExt cx="2437" cy="412"/>
          </a:xfrm>
        </p:grpSpPr>
        <p:sp>
          <p:nvSpPr>
            <p:cNvPr id="226" name="Text Box 36">
              <a:extLst>
                <a:ext uri="{FF2B5EF4-FFF2-40B4-BE49-F238E27FC236}">
                  <a16:creationId xmlns:a16="http://schemas.microsoft.com/office/drawing/2014/main" id="{DDD56DFE-EB09-104F-A413-BED7F3530A48}"/>
                </a:ext>
              </a:extLst>
            </p:cNvPr>
            <p:cNvSpPr txBox="1">
              <a:spLocks noChangeArrowheads="1"/>
            </p:cNvSpPr>
            <p:nvPr/>
          </p:nvSpPr>
          <p:spPr bwMode="auto">
            <a:xfrm>
              <a:off x="1722" y="2219"/>
              <a:ext cx="1397"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350" kern="1200" dirty="0">
                  <a:solidFill>
                    <a:prstClr val="black"/>
                  </a:solidFill>
                  <a:cs typeface="+mn-cs"/>
                </a:rPr>
                <a:t>avg TCP </a:t>
              </a:r>
              <a:r>
                <a:rPr lang="en-US" sz="1350" kern="1200" dirty="0" err="1">
                  <a:solidFill>
                    <a:prstClr val="black"/>
                  </a:solidFill>
                  <a:cs typeface="+mn-cs"/>
                </a:rPr>
                <a:t>thruput</a:t>
              </a:r>
              <a:r>
                <a:rPr lang="en-US" sz="1350" kern="1200" dirty="0">
                  <a:solidFill>
                    <a:prstClr val="black"/>
                  </a:solidFill>
                  <a:cs typeface="+mn-cs"/>
                </a:rPr>
                <a:t> = </a:t>
              </a:r>
            </a:p>
          </p:txBody>
        </p:sp>
        <p:grpSp>
          <p:nvGrpSpPr>
            <p:cNvPr id="227" name="Group 44">
              <a:extLst>
                <a:ext uri="{FF2B5EF4-FFF2-40B4-BE49-F238E27FC236}">
                  <a16:creationId xmlns:a16="http://schemas.microsoft.com/office/drawing/2014/main" id="{7F3C094F-37E8-BF4F-A2D1-A321E6F77E52}"/>
                </a:ext>
              </a:extLst>
            </p:cNvPr>
            <p:cNvGrpSpPr>
              <a:grpSpLocks/>
            </p:cNvGrpSpPr>
            <p:nvPr/>
          </p:nvGrpSpPr>
          <p:grpSpPr bwMode="auto">
            <a:xfrm>
              <a:off x="2986" y="2139"/>
              <a:ext cx="1173" cy="412"/>
              <a:chOff x="3498" y="2153"/>
              <a:chExt cx="1173" cy="412"/>
            </a:xfrm>
          </p:grpSpPr>
          <p:sp>
            <p:nvSpPr>
              <p:cNvPr id="228" name="Text Box 37">
                <a:extLst>
                  <a:ext uri="{FF2B5EF4-FFF2-40B4-BE49-F238E27FC236}">
                    <a16:creationId xmlns:a16="http://schemas.microsoft.com/office/drawing/2014/main" id="{2E24271A-6DDD-1648-B2F8-10D2A963FF50}"/>
                  </a:ext>
                </a:extLst>
              </p:cNvPr>
              <p:cNvSpPr txBox="1">
                <a:spLocks noChangeArrowheads="1"/>
              </p:cNvSpPr>
              <p:nvPr/>
            </p:nvSpPr>
            <p:spPr bwMode="auto">
              <a:xfrm>
                <a:off x="3501" y="2153"/>
                <a:ext cx="235"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350" kern="1200">
                    <a:solidFill>
                      <a:prstClr val="black"/>
                    </a:solidFill>
                    <a:cs typeface="+mn-cs"/>
                  </a:rPr>
                  <a:t>3</a:t>
                </a:r>
              </a:p>
            </p:txBody>
          </p:sp>
          <p:sp>
            <p:nvSpPr>
              <p:cNvPr id="229" name="Text Box 38">
                <a:extLst>
                  <a:ext uri="{FF2B5EF4-FFF2-40B4-BE49-F238E27FC236}">
                    <a16:creationId xmlns:a16="http://schemas.microsoft.com/office/drawing/2014/main" id="{FB2746A8-19CD-4E42-BB7E-2744F8CAFB22}"/>
                  </a:ext>
                </a:extLst>
              </p:cNvPr>
              <p:cNvSpPr txBox="1">
                <a:spLocks noChangeArrowheads="1"/>
              </p:cNvSpPr>
              <p:nvPr/>
            </p:nvSpPr>
            <p:spPr bwMode="auto">
              <a:xfrm>
                <a:off x="3498" y="2313"/>
                <a:ext cx="235"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350" kern="1200">
                    <a:solidFill>
                      <a:prstClr val="black"/>
                    </a:solidFill>
                    <a:cs typeface="+mn-cs"/>
                  </a:rPr>
                  <a:t>4</a:t>
                </a:r>
              </a:p>
            </p:txBody>
          </p:sp>
          <p:sp>
            <p:nvSpPr>
              <p:cNvPr id="230" name="Line 39">
                <a:extLst>
                  <a:ext uri="{FF2B5EF4-FFF2-40B4-BE49-F238E27FC236}">
                    <a16:creationId xmlns:a16="http://schemas.microsoft.com/office/drawing/2014/main" id="{8AD172DC-C99E-2844-BA6A-609B98EAD2EC}"/>
                  </a:ext>
                </a:extLst>
              </p:cNvPr>
              <p:cNvSpPr>
                <a:spLocks noChangeShapeType="1"/>
              </p:cNvSpPr>
              <p:nvPr/>
            </p:nvSpPr>
            <p:spPr bwMode="auto">
              <a:xfrm>
                <a:off x="3550" y="2352"/>
                <a:ext cx="8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231" name="Text Box 40">
                <a:extLst>
                  <a:ext uri="{FF2B5EF4-FFF2-40B4-BE49-F238E27FC236}">
                    <a16:creationId xmlns:a16="http://schemas.microsoft.com/office/drawing/2014/main" id="{DD4B149A-D947-844C-BA9A-30A9A4EC2FC5}"/>
                  </a:ext>
                </a:extLst>
              </p:cNvPr>
              <p:cNvSpPr txBox="1">
                <a:spLocks noChangeArrowheads="1"/>
              </p:cNvSpPr>
              <p:nvPr/>
            </p:nvSpPr>
            <p:spPr bwMode="auto">
              <a:xfrm>
                <a:off x="3702" y="2157"/>
                <a:ext cx="286"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350" kern="1200">
                    <a:solidFill>
                      <a:prstClr val="black"/>
                    </a:solidFill>
                    <a:cs typeface="+mn-cs"/>
                  </a:rPr>
                  <a:t>W</a:t>
                </a:r>
              </a:p>
            </p:txBody>
          </p:sp>
          <p:sp>
            <p:nvSpPr>
              <p:cNvPr id="232" name="Text Box 41">
                <a:extLst>
                  <a:ext uri="{FF2B5EF4-FFF2-40B4-BE49-F238E27FC236}">
                    <a16:creationId xmlns:a16="http://schemas.microsoft.com/office/drawing/2014/main" id="{949B8463-ABEF-E142-BF66-78767BC6FD23}"/>
                  </a:ext>
                </a:extLst>
              </p:cNvPr>
              <p:cNvSpPr txBox="1">
                <a:spLocks noChangeArrowheads="1"/>
              </p:cNvSpPr>
              <p:nvPr/>
            </p:nvSpPr>
            <p:spPr bwMode="auto">
              <a:xfrm>
                <a:off x="3658" y="2309"/>
                <a:ext cx="404"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350" kern="1200">
                    <a:solidFill>
                      <a:prstClr val="black"/>
                    </a:solidFill>
                    <a:cs typeface="+mn-cs"/>
                  </a:rPr>
                  <a:t>RTT</a:t>
                </a:r>
              </a:p>
            </p:txBody>
          </p:sp>
          <p:sp>
            <p:nvSpPr>
              <p:cNvPr id="233" name="Line 42">
                <a:extLst>
                  <a:ext uri="{FF2B5EF4-FFF2-40B4-BE49-F238E27FC236}">
                    <a16:creationId xmlns:a16="http://schemas.microsoft.com/office/drawing/2014/main" id="{107225BD-E940-704B-9784-A6356D11EE9A}"/>
                  </a:ext>
                </a:extLst>
              </p:cNvPr>
              <p:cNvSpPr>
                <a:spLocks noChangeShapeType="1"/>
              </p:cNvSpPr>
              <p:nvPr/>
            </p:nvSpPr>
            <p:spPr bwMode="auto">
              <a:xfrm>
                <a:off x="3726" y="2352"/>
                <a:ext cx="21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234" name="Text Box 43">
                <a:extLst>
                  <a:ext uri="{FF2B5EF4-FFF2-40B4-BE49-F238E27FC236}">
                    <a16:creationId xmlns:a16="http://schemas.microsoft.com/office/drawing/2014/main" id="{C0D4944B-72B7-EC40-8E2B-25FE3FCEDF1C}"/>
                  </a:ext>
                </a:extLst>
              </p:cNvPr>
              <p:cNvSpPr txBox="1">
                <a:spLocks noChangeArrowheads="1"/>
              </p:cNvSpPr>
              <p:nvPr/>
            </p:nvSpPr>
            <p:spPr bwMode="auto">
              <a:xfrm>
                <a:off x="3975" y="2243"/>
                <a:ext cx="69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200" kern="1200">
                    <a:solidFill>
                      <a:prstClr val="black"/>
                    </a:solidFill>
                    <a:cs typeface="+mn-cs"/>
                  </a:rPr>
                  <a:t>bytes/sec</a:t>
                </a:r>
              </a:p>
            </p:txBody>
          </p:sp>
        </p:grpSp>
      </p:grpSp>
    </p:spTree>
    <p:extLst>
      <p:ext uri="{BB962C8B-B14F-4D97-AF65-F5344CB8AC3E}">
        <p14:creationId xmlns:p14="http://schemas.microsoft.com/office/powerpoint/2010/main" val="4736395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08906"/>
            <a:ext cx="8544983" cy="670967"/>
          </a:xfrm>
        </p:spPr>
        <p:txBody>
          <a:bodyPr>
            <a:normAutofit fontScale="90000"/>
          </a:bodyPr>
          <a:lstStyle/>
          <a:p>
            <a:r>
              <a:rPr lang="en-US" altLang="en-US" sz="3600" dirty="0">
                <a:ea typeface="ＭＳ Ｐゴシック" panose="020B0600070205080204" pitchFamily="34" charset="-128"/>
              </a:rPr>
              <a:t>TCP over “</a:t>
            </a:r>
            <a:r>
              <a:rPr lang="en-US" altLang="ja-JP" sz="3600" dirty="0">
                <a:ea typeface="ＭＳ Ｐゴシック" panose="020B0600070205080204" pitchFamily="34" charset="-128"/>
              </a:rPr>
              <a:t>long, fat pipes”</a:t>
            </a:r>
            <a:endParaRPr lang="en-US"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r>
              <a:rPr lang="en-US" dirty="0"/>
              <a:t>Transport Layer: 3-</a:t>
            </a:r>
            <a:fld id="{C4204591-24BD-A542-B9D5-F8D8A88D2FEE}" type="slidenum">
              <a:rPr lang="en-US" smtClean="0"/>
              <a:pPr/>
              <a:t>149</a:t>
            </a:fld>
            <a:endParaRPr lang="en-US" dirty="0"/>
          </a:p>
        </p:txBody>
      </p:sp>
      <p:sp>
        <p:nvSpPr>
          <p:cNvPr id="23" name="Rectangle 3">
            <a:extLst>
              <a:ext uri="{FF2B5EF4-FFF2-40B4-BE49-F238E27FC236}">
                <a16:creationId xmlns:a16="http://schemas.microsoft.com/office/drawing/2014/main" id="{696F0B06-BB54-2C48-A80B-900AA14FDD2F}"/>
              </a:ext>
            </a:extLst>
          </p:cNvPr>
          <p:cNvSpPr txBox="1">
            <a:spLocks noChangeArrowheads="1"/>
          </p:cNvSpPr>
          <p:nvPr/>
        </p:nvSpPr>
        <p:spPr>
          <a:xfrm>
            <a:off x="599018" y="991790"/>
            <a:ext cx="8286750" cy="348615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100" dirty="0">
                <a:ea typeface="ＭＳ Ｐゴシック" panose="020B0600070205080204" pitchFamily="34" charset="-128"/>
              </a:rPr>
              <a:t>example: 1500 byte segments, 100ms RTT, want 10 Gbps throughput</a:t>
            </a:r>
          </a:p>
          <a:p>
            <a:r>
              <a:rPr lang="en-US" altLang="en-US" sz="2100" dirty="0">
                <a:ea typeface="ＭＳ Ｐゴシック" panose="020B0600070205080204" pitchFamily="34" charset="-128"/>
              </a:rPr>
              <a:t>requires W = 83,333 in-flight segments</a:t>
            </a:r>
          </a:p>
          <a:p>
            <a:r>
              <a:rPr lang="en-US" altLang="en-US" sz="2100" dirty="0">
                <a:ea typeface="ＭＳ Ｐゴシック" panose="020B0600070205080204" pitchFamily="34" charset="-128"/>
              </a:rPr>
              <a:t>throughput in terms of segment loss probability, L </a:t>
            </a:r>
            <a:r>
              <a:rPr lang="en-US" altLang="en-US" sz="1500" dirty="0">
                <a:ea typeface="ＭＳ Ｐゴシック" panose="020B0600070205080204" pitchFamily="34" charset="-128"/>
              </a:rPr>
              <a:t>[Mathis 1997]:</a:t>
            </a:r>
            <a:br>
              <a:rPr lang="en-US" altLang="en-US" sz="2100" dirty="0">
                <a:ea typeface="ＭＳ Ｐゴシック" panose="020B0600070205080204" pitchFamily="34" charset="-128"/>
              </a:rPr>
            </a:br>
            <a:br>
              <a:rPr lang="en-US" altLang="en-US" sz="2100" dirty="0">
                <a:ea typeface="ＭＳ Ｐゴシック" panose="020B0600070205080204" pitchFamily="34" charset="-128"/>
              </a:rPr>
            </a:br>
            <a:br>
              <a:rPr lang="en-US" altLang="en-US" sz="2100" dirty="0">
                <a:ea typeface="ＭＳ Ｐゴシック" panose="020B0600070205080204" pitchFamily="34" charset="-128"/>
              </a:rPr>
            </a:br>
            <a:endParaRPr lang="en-US" altLang="en-US" sz="2100" dirty="0">
              <a:ea typeface="ＭＳ Ｐゴシック" panose="020B0600070205080204" pitchFamily="34" charset="-128"/>
            </a:endParaRPr>
          </a:p>
          <a:p>
            <a:pPr lvl="1">
              <a:buFont typeface="Wingdings" pitchFamily="2" charset="2"/>
              <a:buNone/>
            </a:pPr>
            <a:r>
              <a:rPr lang="en-US" altLang="en-US" sz="1800" dirty="0">
                <a:latin typeface="MS Mincho" panose="02020609040205080304" pitchFamily="49" charset="-128"/>
                <a:ea typeface="MS Mincho" panose="02020609040205080304" pitchFamily="49" charset="-128"/>
              </a:rPr>
              <a:t>➜ </a:t>
            </a:r>
            <a:r>
              <a:rPr lang="en-US" altLang="en-US" sz="2100" dirty="0">
                <a:ea typeface="MS Mincho" panose="02020609040205080304" pitchFamily="49" charset="-128"/>
              </a:rPr>
              <a:t>to achieve 10 Gbps throughput, need a loss rate of </a:t>
            </a:r>
            <a:r>
              <a:rPr lang="en-US" altLang="en-US" sz="2100" dirty="0">
                <a:ea typeface="ＭＳ Ｐゴシック" panose="020B0600070205080204" pitchFamily="34" charset="-128"/>
              </a:rPr>
              <a:t>L = 2</a:t>
            </a:r>
            <a:r>
              <a:rPr lang="el-GR" altLang="en-US" sz="2100" dirty="0">
                <a:ea typeface="ＭＳ Ｐゴシック" panose="020B0600070205080204" pitchFamily="34" charset="-128"/>
              </a:rPr>
              <a:t>·</a:t>
            </a:r>
            <a:r>
              <a:rPr lang="en-US" altLang="en-US" sz="2100" dirty="0">
                <a:ea typeface="ＭＳ Ｐゴシック" panose="020B0600070205080204" pitchFamily="34" charset="-128"/>
              </a:rPr>
              <a:t>10</a:t>
            </a:r>
            <a:r>
              <a:rPr lang="en-US" altLang="en-US" sz="2100" baseline="30000" dirty="0">
                <a:ea typeface="ＭＳ Ｐゴシック" panose="020B0600070205080204" pitchFamily="34" charset="-128"/>
              </a:rPr>
              <a:t>-10  </a:t>
            </a:r>
            <a:r>
              <a:rPr lang="en-US" altLang="en-US" sz="2100" i="1" dirty="0">
                <a:solidFill>
                  <a:srgbClr val="FF0000"/>
                </a:solidFill>
                <a:ea typeface="ＭＳ Ｐゴシック" panose="020B0600070205080204" pitchFamily="34" charset="-128"/>
              </a:rPr>
              <a:t> </a:t>
            </a:r>
            <a:r>
              <a:rPr lang="en-US" altLang="en-US" sz="2100" i="1" dirty="0">
                <a:solidFill>
                  <a:srgbClr val="C00000"/>
                </a:solidFill>
                <a:ea typeface="ＭＳ Ｐゴシック" panose="020B0600070205080204" pitchFamily="34" charset="-128"/>
              </a:rPr>
              <a:t>– a very small loss rate!</a:t>
            </a:r>
            <a:endParaRPr lang="en-US" altLang="en-US" sz="1800" i="1" dirty="0">
              <a:solidFill>
                <a:srgbClr val="C00000"/>
              </a:solidFill>
              <a:ea typeface="ＭＳ Ｐゴシック" panose="020B0600070205080204" pitchFamily="34" charset="-128"/>
            </a:endParaRPr>
          </a:p>
          <a:p>
            <a:r>
              <a:rPr lang="en-US" altLang="en-US" sz="2100" dirty="0">
                <a:ea typeface="ＭＳ Ｐゴシック" panose="020B0600070205080204" pitchFamily="34" charset="-128"/>
              </a:rPr>
              <a:t>versions of TCP for long, high-speed scenarios</a:t>
            </a:r>
            <a:endParaRPr lang="en-US" altLang="en-US" sz="2100" baseline="30000" dirty="0">
              <a:ea typeface="ＭＳ Ｐゴシック" panose="020B0600070205080204" pitchFamily="34" charset="-128"/>
            </a:endParaRPr>
          </a:p>
          <a:p>
            <a:endParaRPr lang="en-US" altLang="en-US" sz="2100" dirty="0">
              <a:ea typeface="ＭＳ Ｐゴシック" panose="020B0600070205080204" pitchFamily="34" charset="-128"/>
            </a:endParaRPr>
          </a:p>
        </p:txBody>
      </p:sp>
      <p:grpSp>
        <p:nvGrpSpPr>
          <p:cNvPr id="24" name="Group 16">
            <a:extLst>
              <a:ext uri="{FF2B5EF4-FFF2-40B4-BE49-F238E27FC236}">
                <a16:creationId xmlns:a16="http://schemas.microsoft.com/office/drawing/2014/main" id="{5F8EFB79-FA01-AB4F-8D0E-E8B63FD2E993}"/>
              </a:ext>
            </a:extLst>
          </p:cNvPr>
          <p:cNvGrpSpPr>
            <a:grpSpLocks/>
          </p:cNvGrpSpPr>
          <p:nvPr/>
        </p:nvGrpSpPr>
        <p:grpSpPr bwMode="auto">
          <a:xfrm>
            <a:off x="2775347" y="2210992"/>
            <a:ext cx="3171825" cy="747713"/>
            <a:chOff x="422" y="3400"/>
            <a:chExt cx="2664" cy="628"/>
          </a:xfrm>
        </p:grpSpPr>
        <p:sp>
          <p:nvSpPr>
            <p:cNvPr id="25" name="Text Box 6">
              <a:extLst>
                <a:ext uri="{FF2B5EF4-FFF2-40B4-BE49-F238E27FC236}">
                  <a16:creationId xmlns:a16="http://schemas.microsoft.com/office/drawing/2014/main" id="{0BBFDC36-5F58-EF4F-9C97-88D263D0ED3F}"/>
                </a:ext>
              </a:extLst>
            </p:cNvPr>
            <p:cNvSpPr txBox="1">
              <a:spLocks noChangeArrowheads="1"/>
            </p:cNvSpPr>
            <p:nvPr/>
          </p:nvSpPr>
          <p:spPr bwMode="auto">
            <a:xfrm>
              <a:off x="422" y="3566"/>
              <a:ext cx="1744" cy="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dirty="0">
                  <a:latin typeface="Arial" charset="0"/>
                </a:rPr>
                <a:t>TCP throughput = </a:t>
              </a:r>
            </a:p>
          </p:txBody>
        </p:sp>
        <p:sp>
          <p:nvSpPr>
            <p:cNvPr id="26" name="Text Box 7">
              <a:extLst>
                <a:ext uri="{FF2B5EF4-FFF2-40B4-BE49-F238E27FC236}">
                  <a16:creationId xmlns:a16="http://schemas.microsoft.com/office/drawing/2014/main" id="{859F51A4-20C5-BC47-AE4C-8134EB4A1453}"/>
                </a:ext>
              </a:extLst>
            </p:cNvPr>
            <p:cNvSpPr txBox="1">
              <a:spLocks noChangeArrowheads="1"/>
            </p:cNvSpPr>
            <p:nvPr/>
          </p:nvSpPr>
          <p:spPr bwMode="auto">
            <a:xfrm>
              <a:off x="2010" y="3470"/>
              <a:ext cx="532" cy="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latin typeface="Arial" charset="0"/>
                </a:rPr>
                <a:t>1.22</a:t>
              </a:r>
            </a:p>
          </p:txBody>
        </p:sp>
        <p:grpSp>
          <p:nvGrpSpPr>
            <p:cNvPr id="27" name="Group 15">
              <a:extLst>
                <a:ext uri="{FF2B5EF4-FFF2-40B4-BE49-F238E27FC236}">
                  <a16:creationId xmlns:a16="http://schemas.microsoft.com/office/drawing/2014/main" id="{AFBC9AEB-12BE-1143-8222-2D8D817FE3F4}"/>
                </a:ext>
              </a:extLst>
            </p:cNvPr>
            <p:cNvGrpSpPr>
              <a:grpSpLocks/>
            </p:cNvGrpSpPr>
            <p:nvPr/>
          </p:nvGrpSpPr>
          <p:grpSpPr bwMode="auto">
            <a:xfrm>
              <a:off x="2092" y="3400"/>
              <a:ext cx="994" cy="628"/>
              <a:chOff x="2092" y="3400"/>
              <a:chExt cx="994" cy="628"/>
            </a:xfrm>
          </p:grpSpPr>
          <p:sp>
            <p:nvSpPr>
              <p:cNvPr id="28" name="Text Box 8">
                <a:extLst>
                  <a:ext uri="{FF2B5EF4-FFF2-40B4-BE49-F238E27FC236}">
                    <a16:creationId xmlns:a16="http://schemas.microsoft.com/office/drawing/2014/main" id="{4EB4F3E6-4EFA-134A-9A5F-567B93B9FE08}"/>
                  </a:ext>
                </a:extLst>
              </p:cNvPr>
              <p:cNvSpPr txBox="1">
                <a:spLocks noChangeArrowheads="1"/>
              </p:cNvSpPr>
              <p:nvPr/>
            </p:nvSpPr>
            <p:spPr bwMode="auto">
              <a:xfrm>
                <a:off x="2423" y="3400"/>
                <a:ext cx="209" cy="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b="1">
                    <a:latin typeface="Arial" charset="0"/>
                  </a:rPr>
                  <a:t>.</a:t>
                </a:r>
              </a:p>
            </p:txBody>
          </p:sp>
          <p:sp>
            <p:nvSpPr>
              <p:cNvPr id="29" name="Text Box 9">
                <a:extLst>
                  <a:ext uri="{FF2B5EF4-FFF2-40B4-BE49-F238E27FC236}">
                    <a16:creationId xmlns:a16="http://schemas.microsoft.com/office/drawing/2014/main" id="{CEE1A4A6-9422-C443-8FA5-15305579DADC}"/>
                  </a:ext>
                </a:extLst>
              </p:cNvPr>
              <p:cNvSpPr txBox="1">
                <a:spLocks noChangeArrowheads="1"/>
              </p:cNvSpPr>
              <p:nvPr/>
            </p:nvSpPr>
            <p:spPr bwMode="auto">
              <a:xfrm>
                <a:off x="2511" y="3472"/>
                <a:ext cx="575" cy="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latin typeface="Arial" charset="0"/>
                  </a:rPr>
                  <a:t>MSS</a:t>
                </a:r>
              </a:p>
            </p:txBody>
          </p:sp>
          <p:sp>
            <p:nvSpPr>
              <p:cNvPr id="30" name="Line 10">
                <a:extLst>
                  <a:ext uri="{FF2B5EF4-FFF2-40B4-BE49-F238E27FC236}">
                    <a16:creationId xmlns:a16="http://schemas.microsoft.com/office/drawing/2014/main" id="{A124A8A7-FD8A-824C-9635-231A146F3325}"/>
                  </a:ext>
                </a:extLst>
              </p:cNvPr>
              <p:cNvSpPr>
                <a:spLocks noChangeShapeType="1"/>
              </p:cNvSpPr>
              <p:nvPr/>
            </p:nvSpPr>
            <p:spPr bwMode="auto">
              <a:xfrm>
                <a:off x="2092" y="3720"/>
                <a:ext cx="873"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1050">
                  <a:latin typeface="Tahoma" charset="0"/>
                  <a:ea typeface="ＭＳ Ｐゴシック" charset="0"/>
                </a:endParaRPr>
              </a:p>
            </p:txBody>
          </p:sp>
          <p:sp>
            <p:nvSpPr>
              <p:cNvPr id="31" name="Text Box 11">
                <a:extLst>
                  <a:ext uri="{FF2B5EF4-FFF2-40B4-BE49-F238E27FC236}">
                    <a16:creationId xmlns:a16="http://schemas.microsoft.com/office/drawing/2014/main" id="{812E9A9A-25F8-DD4E-B921-13BD0E7491EB}"/>
                  </a:ext>
                </a:extLst>
              </p:cNvPr>
              <p:cNvSpPr txBox="1">
                <a:spLocks noChangeArrowheads="1"/>
              </p:cNvSpPr>
              <p:nvPr/>
            </p:nvSpPr>
            <p:spPr bwMode="auto">
              <a:xfrm>
                <a:off x="2133" y="3696"/>
                <a:ext cx="532" cy="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latin typeface="Arial" charset="0"/>
                  </a:rPr>
                  <a:t>RTT</a:t>
                </a:r>
              </a:p>
            </p:txBody>
          </p:sp>
          <p:sp>
            <p:nvSpPr>
              <p:cNvPr id="32" name="Freeform 13">
                <a:extLst>
                  <a:ext uri="{FF2B5EF4-FFF2-40B4-BE49-F238E27FC236}">
                    <a16:creationId xmlns:a16="http://schemas.microsoft.com/office/drawing/2014/main" id="{EDEE7E5A-D012-CB4E-9DD0-30EEF091ECB2}"/>
                  </a:ext>
                </a:extLst>
              </p:cNvPr>
              <p:cNvSpPr>
                <a:spLocks/>
              </p:cNvSpPr>
              <p:nvPr/>
            </p:nvSpPr>
            <p:spPr bwMode="auto">
              <a:xfrm>
                <a:off x="2607" y="3740"/>
                <a:ext cx="294" cy="220"/>
              </a:xfrm>
              <a:custGeom>
                <a:avLst/>
                <a:gdLst>
                  <a:gd name="T0" fmla="*/ 0 w 294"/>
                  <a:gd name="T1" fmla="*/ 158 h 220"/>
                  <a:gd name="T2" fmla="*/ 32 w 294"/>
                  <a:gd name="T3" fmla="*/ 140 h 220"/>
                  <a:gd name="T4" fmla="*/ 72 w 294"/>
                  <a:gd name="T5" fmla="*/ 220 h 220"/>
                  <a:gd name="T6" fmla="*/ 132 w 294"/>
                  <a:gd name="T7" fmla="*/ 0 h 220"/>
                  <a:gd name="T8" fmla="*/ 294 w 294"/>
                  <a:gd name="T9" fmla="*/ 0 h 2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4" h="220">
                    <a:moveTo>
                      <a:pt x="0" y="158"/>
                    </a:moveTo>
                    <a:lnTo>
                      <a:pt x="32" y="140"/>
                    </a:lnTo>
                    <a:lnTo>
                      <a:pt x="72" y="220"/>
                    </a:lnTo>
                    <a:lnTo>
                      <a:pt x="132" y="0"/>
                    </a:lnTo>
                    <a:lnTo>
                      <a:pt x="294"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33" name="Text Box 14">
                <a:extLst>
                  <a:ext uri="{FF2B5EF4-FFF2-40B4-BE49-F238E27FC236}">
                    <a16:creationId xmlns:a16="http://schemas.microsoft.com/office/drawing/2014/main" id="{67AAFBC5-F6E4-C744-9728-50875F8E98FE}"/>
                  </a:ext>
                </a:extLst>
              </p:cNvPr>
              <p:cNvSpPr txBox="1">
                <a:spLocks noChangeArrowheads="1"/>
              </p:cNvSpPr>
              <p:nvPr/>
            </p:nvSpPr>
            <p:spPr bwMode="auto">
              <a:xfrm>
                <a:off x="2704" y="3718"/>
                <a:ext cx="263" cy="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latin typeface="Arial" charset="0"/>
                  </a:rPr>
                  <a:t>L</a:t>
                </a:r>
              </a:p>
            </p:txBody>
          </p:sp>
        </p:grpSp>
      </p:grpSp>
    </p:spTree>
    <p:extLst>
      <p:ext uri="{BB962C8B-B14F-4D97-AF65-F5344CB8AC3E}">
        <p14:creationId xmlns:p14="http://schemas.microsoft.com/office/powerpoint/2010/main" val="2184044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06136" y="620486"/>
            <a:ext cx="8931728" cy="3554711"/>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a:solidFill>
                    <a:srgbClr val="000000"/>
                  </a:solidFill>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a:solidFill>
                    <a:srgbClr val="000000"/>
                  </a:solidFill>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2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2100">
                  <a:solidFill>
                    <a:srgbClr val="FF0000"/>
                  </a:solidFill>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310134" cy="364866"/>
            </a:xfrm>
            <a:prstGeom prst="rect">
              <a:avLst/>
            </a:prstGeom>
            <a:noFill/>
          </p:spPr>
          <p:txBody>
            <a:bodyPr wrap="none" rtlCol="0">
              <a:spAutoFit/>
            </a:bodyPr>
            <a:lstStyle/>
            <a:p>
              <a:pPr defTabSz="685800">
                <a:buClrTx/>
                <a:defRPr/>
              </a:pPr>
              <a:r>
                <a:rPr lang="en-US" sz="2100" kern="1200" dirty="0">
                  <a:solidFill>
                    <a:prstClr val="black"/>
                  </a:solidFill>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763767" cy="364866"/>
            </a:xfrm>
            <a:prstGeom prst="rect">
              <a:avLst/>
            </a:prstGeom>
            <a:noFill/>
          </p:spPr>
          <p:txBody>
            <a:bodyPr wrap="none" rtlCol="0">
              <a:spAutoFit/>
            </a:bodyPr>
            <a:lstStyle/>
            <a:p>
              <a:pPr defTabSz="685800">
                <a:buClrTx/>
                <a:defRPr/>
              </a:pPr>
              <a:r>
                <a:rPr lang="en-US" sz="2100" kern="1200" dirty="0">
                  <a:solidFill>
                    <a:prstClr val="black"/>
                  </a:solidFill>
                  <a:latin typeface="Calibri"/>
                  <a:ea typeface="+mn-ea"/>
                  <a:cs typeface="+mn-cs"/>
                </a:rPr>
                <a:t>client</a:t>
              </a:r>
              <a:r>
                <a:rPr lang="en-US" sz="2100" kern="1200" baseline="-25000" dirty="0">
                  <a:solidFill>
                    <a:prstClr val="black"/>
                  </a:solidFill>
                  <a:latin typeface="Calibri"/>
                  <a:ea typeface="+mn-ea"/>
                  <a:cs typeface="+mn-cs"/>
                </a:rPr>
                <a:t>1</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sp>
          <p:nvSpPr>
            <p:cNvPr id="106" name="TextBox 105">
              <a:extLst>
                <a:ext uri="{FF2B5EF4-FFF2-40B4-BE49-F238E27FC236}">
                  <a16:creationId xmlns:a16="http://schemas.microsoft.com/office/drawing/2014/main" id="{B0EE723F-4512-B04F-A1A8-CFC321B8BC75}"/>
                </a:ext>
              </a:extLst>
            </p:cNvPr>
            <p:cNvSpPr txBox="1"/>
            <p:nvPr/>
          </p:nvSpPr>
          <p:spPr>
            <a:xfrm>
              <a:off x="8196770" y="3636485"/>
              <a:ext cx="763767" cy="364866"/>
            </a:xfrm>
            <a:prstGeom prst="rect">
              <a:avLst/>
            </a:prstGeom>
            <a:noFill/>
          </p:spPr>
          <p:txBody>
            <a:bodyPr wrap="none" rtlCol="0">
              <a:spAutoFit/>
            </a:bodyPr>
            <a:lstStyle/>
            <a:p>
              <a:pPr defTabSz="685800">
                <a:buClrTx/>
                <a:defRPr/>
              </a:pPr>
              <a:r>
                <a:rPr lang="en-US" sz="2100" kern="1200" dirty="0">
                  <a:solidFill>
                    <a:prstClr val="black"/>
                  </a:solidFill>
                  <a:latin typeface="Calibri"/>
                  <a:ea typeface="+mn-ea"/>
                  <a:cs typeface="+mn-cs"/>
                </a:rPr>
                <a:t>client</a:t>
              </a:r>
              <a:r>
                <a:rPr lang="en-US" sz="2100" kern="1200" baseline="-25000" dirty="0">
                  <a:solidFill>
                    <a:prstClr val="black"/>
                  </a:solidFill>
                  <a:latin typeface="Calibri"/>
                  <a:ea typeface="+mn-ea"/>
                  <a:cs typeface="+mn-cs"/>
                </a:rPr>
                <a:t>2</a:t>
              </a:r>
            </a:p>
          </p:txBody>
        </p:sp>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3267440" y="3724250"/>
            <a:ext cx="2345531" cy="112395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defTabSz="685800" eaLnBrk="0" fontAlgn="base" hangingPunct="0">
              <a:spcBef>
                <a:spcPct val="0"/>
              </a:spcBef>
              <a:spcAft>
                <a:spcPct val="0"/>
              </a:spcAft>
              <a:buClrTx/>
              <a:defRPr/>
            </a:pPr>
            <a:endParaRPr lang="en-US" sz="2100" kern="1200">
              <a:latin typeface="Calibri"/>
              <a:ea typeface="ＭＳ Ｐゴシック" panose="020B0600070205080204" pitchFamily="34" charset="-128"/>
            </a:endParaRP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278445" y="2263878"/>
            <a:ext cx="0" cy="174720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4609673" y="3997004"/>
            <a:ext cx="2668772"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7" name="Oval 128">
            <a:extLst>
              <a:ext uri="{FF2B5EF4-FFF2-40B4-BE49-F238E27FC236}">
                <a16:creationId xmlns:a16="http://schemas.microsoft.com/office/drawing/2014/main" id="{C9683072-CF4E-DB4A-85E4-079345D6F273}"/>
              </a:ext>
            </a:extLst>
          </p:cNvPr>
          <p:cNvSpPr>
            <a:spLocks noChangeArrowheads="1"/>
          </p:cNvSpPr>
          <p:nvPr/>
        </p:nvSpPr>
        <p:spPr bwMode="auto">
          <a:xfrm>
            <a:off x="3732893" y="1443117"/>
            <a:ext cx="787104" cy="398026"/>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r>
              <a:rPr lang="en-US" sz="1200" dirty="0">
                <a:latin typeface="Arial" charset="0"/>
                <a:ea typeface="ＭＳ Ｐゴシック" charset="0"/>
                <a:cs typeface="+mn-cs"/>
              </a:rPr>
              <a:t>P-client</a:t>
            </a:r>
            <a:r>
              <a:rPr lang="en-US" sz="1200" baseline="-25000" dirty="0">
                <a:latin typeface="Arial" charset="0"/>
                <a:ea typeface="ＭＳ Ｐゴシック" charset="0"/>
                <a:cs typeface="+mn-cs"/>
              </a:rPr>
              <a:t>1</a:t>
            </a:r>
          </a:p>
        </p:txBody>
      </p:sp>
      <p:sp>
        <p:nvSpPr>
          <p:cNvPr id="108" name="Oval 128">
            <a:extLst>
              <a:ext uri="{FF2B5EF4-FFF2-40B4-BE49-F238E27FC236}">
                <a16:creationId xmlns:a16="http://schemas.microsoft.com/office/drawing/2014/main" id="{12C63F66-A046-B04C-ABF5-DE764DC4A1CB}"/>
              </a:ext>
            </a:extLst>
          </p:cNvPr>
          <p:cNvSpPr>
            <a:spLocks noChangeArrowheads="1"/>
          </p:cNvSpPr>
          <p:nvPr/>
        </p:nvSpPr>
        <p:spPr bwMode="auto">
          <a:xfrm>
            <a:off x="4570633" y="1463397"/>
            <a:ext cx="787104" cy="398026"/>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r>
              <a:rPr lang="en-US" sz="1200" dirty="0">
                <a:latin typeface="Arial" charset="0"/>
                <a:ea typeface="ＭＳ Ｐゴシック" charset="0"/>
                <a:cs typeface="+mn-cs"/>
              </a:rPr>
              <a:t>P-client</a:t>
            </a:r>
            <a:r>
              <a:rPr lang="en-US" sz="1200" baseline="-25000" dirty="0">
                <a:latin typeface="Arial" charset="0"/>
                <a:ea typeface="ＭＳ Ｐゴシック" charset="0"/>
                <a:cs typeface="+mn-cs"/>
              </a:rPr>
              <a:t>2</a:t>
            </a:r>
          </a:p>
        </p:txBody>
      </p:sp>
      <p:sp>
        <p:nvSpPr>
          <p:cNvPr id="4" name="Freeform 3">
            <a:extLst>
              <a:ext uri="{FF2B5EF4-FFF2-40B4-BE49-F238E27FC236}">
                <a16:creationId xmlns:a16="http://schemas.microsoft.com/office/drawing/2014/main" id="{C06AE4EB-B6F7-D647-8126-954E43EA0CD4}"/>
              </a:ext>
            </a:extLst>
          </p:cNvPr>
          <p:cNvSpPr/>
          <p:nvPr/>
        </p:nvSpPr>
        <p:spPr>
          <a:xfrm>
            <a:off x="4612078" y="1760017"/>
            <a:ext cx="122741" cy="2251061"/>
          </a:xfrm>
          <a:custGeom>
            <a:avLst/>
            <a:gdLst>
              <a:gd name="connsiteX0" fmla="*/ 0 w 237994"/>
              <a:gd name="connsiteY0" fmla="*/ 3006247 h 3006247"/>
              <a:gd name="connsiteX1" fmla="*/ 0 w 237994"/>
              <a:gd name="connsiteY1" fmla="*/ 125260 h 3006247"/>
              <a:gd name="connsiteX2" fmla="*/ 125260 w 237994"/>
              <a:gd name="connsiteY2" fmla="*/ 0 h 3006247"/>
              <a:gd name="connsiteX3" fmla="*/ 237994 w 237994"/>
              <a:gd name="connsiteY3" fmla="*/ 0 h 3006247"/>
              <a:gd name="connsiteX4" fmla="*/ 237994 w 237994"/>
              <a:gd name="connsiteY4" fmla="*/ 0 h 3006247"/>
              <a:gd name="connsiteX0" fmla="*/ 0 w 237994"/>
              <a:gd name="connsiteY0" fmla="*/ 3006247 h 3006247"/>
              <a:gd name="connsiteX1" fmla="*/ 0 w 237994"/>
              <a:gd name="connsiteY1" fmla="*/ 125260 h 3006247"/>
              <a:gd name="connsiteX2" fmla="*/ 125260 w 237994"/>
              <a:gd name="connsiteY2" fmla="*/ 0 h 3006247"/>
              <a:gd name="connsiteX3" fmla="*/ 237994 w 237994"/>
              <a:gd name="connsiteY3" fmla="*/ 0 h 3006247"/>
              <a:gd name="connsiteX0" fmla="*/ 0 w 125260"/>
              <a:gd name="connsiteY0" fmla="*/ 3006247 h 3006247"/>
              <a:gd name="connsiteX1" fmla="*/ 0 w 125260"/>
              <a:gd name="connsiteY1" fmla="*/ 125260 h 3006247"/>
              <a:gd name="connsiteX2" fmla="*/ 125260 w 125260"/>
              <a:gd name="connsiteY2" fmla="*/ 0 h 3006247"/>
            </a:gdLst>
            <a:ahLst/>
            <a:cxnLst>
              <a:cxn ang="0">
                <a:pos x="connsiteX0" y="connsiteY0"/>
              </a:cxn>
              <a:cxn ang="0">
                <a:pos x="connsiteX1" y="connsiteY1"/>
              </a:cxn>
              <a:cxn ang="0">
                <a:pos x="connsiteX2" y="connsiteY2"/>
              </a:cxn>
            </a:cxnLst>
            <a:rect l="l" t="t" r="r" b="b"/>
            <a:pathLst>
              <a:path w="125260" h="3006247">
                <a:moveTo>
                  <a:pt x="0" y="3006247"/>
                </a:moveTo>
                <a:lnTo>
                  <a:pt x="0" y="125260"/>
                </a:lnTo>
                <a:lnTo>
                  <a:pt x="125260" y="0"/>
                </a:lnTo>
              </a:path>
            </a:pathLst>
          </a:custGeom>
          <a:noFill/>
          <a:ln w="3492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09" name="Freeform 108">
            <a:extLst>
              <a:ext uri="{FF2B5EF4-FFF2-40B4-BE49-F238E27FC236}">
                <a16:creationId xmlns:a16="http://schemas.microsoft.com/office/drawing/2014/main" id="{26C1DF51-2C5A-3042-AF2B-8FAC17544498}"/>
              </a:ext>
            </a:extLst>
          </p:cNvPr>
          <p:cNvSpPr/>
          <p:nvPr/>
        </p:nvSpPr>
        <p:spPr>
          <a:xfrm flipH="1">
            <a:off x="4347812" y="1756673"/>
            <a:ext cx="122741" cy="2324783"/>
          </a:xfrm>
          <a:custGeom>
            <a:avLst/>
            <a:gdLst>
              <a:gd name="connsiteX0" fmla="*/ 0 w 237994"/>
              <a:gd name="connsiteY0" fmla="*/ 3006247 h 3006247"/>
              <a:gd name="connsiteX1" fmla="*/ 0 w 237994"/>
              <a:gd name="connsiteY1" fmla="*/ 125260 h 3006247"/>
              <a:gd name="connsiteX2" fmla="*/ 125260 w 237994"/>
              <a:gd name="connsiteY2" fmla="*/ 0 h 3006247"/>
              <a:gd name="connsiteX3" fmla="*/ 237994 w 237994"/>
              <a:gd name="connsiteY3" fmla="*/ 0 h 3006247"/>
              <a:gd name="connsiteX4" fmla="*/ 237994 w 237994"/>
              <a:gd name="connsiteY4" fmla="*/ 0 h 3006247"/>
              <a:gd name="connsiteX0" fmla="*/ 0 w 237994"/>
              <a:gd name="connsiteY0" fmla="*/ 3006247 h 3006247"/>
              <a:gd name="connsiteX1" fmla="*/ 0 w 237994"/>
              <a:gd name="connsiteY1" fmla="*/ 125260 h 3006247"/>
              <a:gd name="connsiteX2" fmla="*/ 125260 w 237994"/>
              <a:gd name="connsiteY2" fmla="*/ 0 h 3006247"/>
              <a:gd name="connsiteX3" fmla="*/ 237994 w 237994"/>
              <a:gd name="connsiteY3" fmla="*/ 0 h 3006247"/>
              <a:gd name="connsiteX0" fmla="*/ 0 w 125260"/>
              <a:gd name="connsiteY0" fmla="*/ 3006247 h 3006247"/>
              <a:gd name="connsiteX1" fmla="*/ 0 w 125260"/>
              <a:gd name="connsiteY1" fmla="*/ 125260 h 3006247"/>
              <a:gd name="connsiteX2" fmla="*/ 125260 w 125260"/>
              <a:gd name="connsiteY2" fmla="*/ 0 h 3006247"/>
            </a:gdLst>
            <a:ahLst/>
            <a:cxnLst>
              <a:cxn ang="0">
                <a:pos x="connsiteX0" y="connsiteY0"/>
              </a:cxn>
              <a:cxn ang="0">
                <a:pos x="connsiteX1" y="connsiteY1"/>
              </a:cxn>
              <a:cxn ang="0">
                <a:pos x="connsiteX2" y="connsiteY2"/>
              </a:cxn>
            </a:cxnLst>
            <a:rect l="l" t="t" r="r" b="b"/>
            <a:pathLst>
              <a:path w="125260" h="3006247">
                <a:moveTo>
                  <a:pt x="0" y="3006247"/>
                </a:moveTo>
                <a:lnTo>
                  <a:pt x="0" y="125260"/>
                </a:lnTo>
                <a:lnTo>
                  <a:pt x="125260" y="0"/>
                </a:lnTo>
              </a:path>
            </a:pathLst>
          </a:custGeom>
          <a:noFill/>
          <a:ln w="3810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112" name="Straight Connector 111">
            <a:extLst>
              <a:ext uri="{FF2B5EF4-FFF2-40B4-BE49-F238E27FC236}">
                <a16:creationId xmlns:a16="http://schemas.microsoft.com/office/drawing/2014/main" id="{DF7169CD-8DF9-644A-84B2-14B8ED6F997C}"/>
              </a:ext>
            </a:extLst>
          </p:cNvPr>
          <p:cNvCxnSpPr>
            <a:cxnSpLocks/>
          </p:cNvCxnSpPr>
          <p:nvPr/>
        </p:nvCxnSpPr>
        <p:spPr>
          <a:xfrm>
            <a:off x="2414197" y="2320730"/>
            <a:ext cx="0" cy="174720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1322F59-E51A-0245-A327-5845569D47A8}"/>
              </a:ext>
            </a:extLst>
          </p:cNvPr>
          <p:cNvCxnSpPr>
            <a:cxnSpLocks/>
          </p:cNvCxnSpPr>
          <p:nvPr/>
        </p:nvCxnSpPr>
        <p:spPr>
          <a:xfrm>
            <a:off x="2391882" y="4067930"/>
            <a:ext cx="2078671"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115" name="Picture 8" descr="Image result for blue question mark icon">
            <a:extLst>
              <a:ext uri="{FF2B5EF4-FFF2-40B4-BE49-F238E27FC236}">
                <a16:creationId xmlns:a16="http://schemas.microsoft.com/office/drawing/2014/main" id="{9970C4B0-3E2B-3247-8288-8E86060683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3942" y="564442"/>
            <a:ext cx="1218281" cy="1218281"/>
          </a:xfrm>
          <a:prstGeom prst="rect">
            <a:avLst/>
          </a:prstGeom>
          <a:noFill/>
          <a:extLst>
            <a:ext uri="{909E8E84-426E-40dd-AFC4-6F175D3DCCD1}">
              <a14:hiddenFill xmlns="" xmlns:a14="http://schemas.microsoft.com/office/drawing/2010/main">
                <a:solidFill>
                  <a:srgbClr val="FFFFFF"/>
                </a:solidFill>
              </a14:hiddenFill>
            </a:ext>
          </a:extLst>
        </p:spPr>
      </p:pic>
      <p:sp>
        <p:nvSpPr>
          <p:cNvPr id="95" name="Slide Number Placeholder 2">
            <a:extLst>
              <a:ext uri="{FF2B5EF4-FFF2-40B4-BE49-F238E27FC236}">
                <a16:creationId xmlns:a16="http://schemas.microsoft.com/office/drawing/2014/main" id="{FBAF143A-4EAF-324F-A6C2-31B9E7C4272D}"/>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15</a:t>
            </a:fld>
            <a:endParaRPr lang="en-US" dirty="0"/>
          </a:p>
        </p:txBody>
      </p:sp>
    </p:spTree>
    <p:extLst>
      <p:ext uri="{BB962C8B-B14F-4D97-AF65-F5344CB8AC3E}">
        <p14:creationId xmlns:p14="http://schemas.microsoft.com/office/powerpoint/2010/main" val="265676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115"/>
                                        </p:tgtEl>
                                        <p:attrNameLst>
                                          <p:attrName>style.visibility</p:attrName>
                                        </p:attrNameLst>
                                      </p:cBhvr>
                                      <p:to>
                                        <p:strVal val="visible"/>
                                      </p:to>
                                    </p:set>
                                    <p:animEffect transition="in" filter="dissolve">
                                      <p:cBhvr>
                                        <p:cTn id="7" dur="1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dirty="0"/>
              <a:t>Multiplexing/demultiplexing</a:t>
            </a:r>
          </a:p>
        </p:txBody>
      </p:sp>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3831323" y="2679558"/>
            <a:ext cx="414338" cy="15621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33" name="Text Box 37">
            <a:extLst>
              <a:ext uri="{FF2B5EF4-FFF2-40B4-BE49-F238E27FC236}">
                <a16:creationId xmlns:a16="http://schemas.microsoft.com/office/drawing/2014/main" id="{4EEECEF7-BD4D-FD41-9A84-F2FC20AA2A09}"/>
              </a:ext>
            </a:extLst>
          </p:cNvPr>
          <p:cNvSpPr txBox="1">
            <a:spLocks noChangeArrowheads="1"/>
          </p:cNvSpPr>
          <p:nvPr/>
        </p:nvSpPr>
        <p:spPr bwMode="auto">
          <a:xfrm>
            <a:off x="7736496" y="3373693"/>
            <a:ext cx="721672" cy="2769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0000"/>
                </a:solidFill>
                <a:latin typeface="Arial" charset="0"/>
                <a:cs typeface="+mn-cs"/>
              </a:rPr>
              <a:t>process</a:t>
            </a:r>
          </a:p>
        </p:txBody>
      </p:sp>
      <p:sp>
        <p:nvSpPr>
          <p:cNvPr id="134" name="Text Box 38">
            <a:extLst>
              <a:ext uri="{FF2B5EF4-FFF2-40B4-BE49-F238E27FC236}">
                <a16:creationId xmlns:a16="http://schemas.microsoft.com/office/drawing/2014/main" id="{FC061EBE-026B-F943-BBD5-748F965BF879}"/>
              </a:ext>
            </a:extLst>
          </p:cNvPr>
          <p:cNvSpPr txBox="1">
            <a:spLocks noChangeArrowheads="1"/>
          </p:cNvSpPr>
          <p:nvPr/>
        </p:nvSpPr>
        <p:spPr bwMode="auto">
          <a:xfrm>
            <a:off x="7717156" y="3072465"/>
            <a:ext cx="617478" cy="2769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socket</a:t>
            </a:r>
          </a:p>
        </p:txBody>
      </p:sp>
      <p:grpSp>
        <p:nvGrpSpPr>
          <p:cNvPr id="5" name="Group 4">
            <a:extLst>
              <a:ext uri="{FF2B5EF4-FFF2-40B4-BE49-F238E27FC236}">
                <a16:creationId xmlns:a16="http://schemas.microsoft.com/office/drawing/2014/main" id="{D5AFC3DE-B7EF-9945-9B42-A8FE2028B2CF}"/>
              </a:ext>
            </a:extLst>
          </p:cNvPr>
          <p:cNvGrpSpPr/>
          <p:nvPr/>
        </p:nvGrpSpPr>
        <p:grpSpPr>
          <a:xfrm>
            <a:off x="5262456" y="1241283"/>
            <a:ext cx="3627235" cy="1229917"/>
            <a:chOff x="7016607" y="1655043"/>
            <a:chExt cx="4836313" cy="1639889"/>
          </a:xfrm>
        </p:grpSpPr>
        <p:sp>
          <p:nvSpPr>
            <p:cNvPr id="4" name="Rectangle 3">
              <a:extLst>
                <a:ext uri="{FF2B5EF4-FFF2-40B4-BE49-F238E27FC236}">
                  <a16:creationId xmlns:a16="http://schemas.microsoft.com/office/drawing/2014/main" id="{25BAE722-1B29-F74D-B90E-AAE0C7FE9C2E}"/>
                </a:ext>
              </a:extLst>
            </p:cNvPr>
            <p:cNvSpPr/>
            <p:nvPr/>
          </p:nvSpPr>
          <p:spPr>
            <a:xfrm>
              <a:off x="7016607" y="1945555"/>
              <a:ext cx="4508220" cy="125169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nvGrpSpPr>
            <p:cNvPr id="135" name="Group 177">
              <a:extLst>
                <a:ext uri="{FF2B5EF4-FFF2-40B4-BE49-F238E27FC236}">
                  <a16:creationId xmlns:a16="http://schemas.microsoft.com/office/drawing/2014/main" id="{0626849A-4E21-EE42-AD9A-55F4D52F11FC}"/>
                </a:ext>
              </a:extLst>
            </p:cNvPr>
            <p:cNvGrpSpPr>
              <a:grpSpLocks/>
            </p:cNvGrpSpPr>
            <p:nvPr/>
          </p:nvGrpSpPr>
          <p:grpSpPr bwMode="auto">
            <a:xfrm>
              <a:off x="7141220" y="1655043"/>
              <a:ext cx="4711700" cy="1639889"/>
              <a:chOff x="2879" y="903"/>
              <a:chExt cx="2968" cy="1033"/>
            </a:xfrm>
          </p:grpSpPr>
          <p:sp>
            <p:nvSpPr>
              <p:cNvPr id="136" name="Rectangle 41">
                <a:extLst>
                  <a:ext uri="{FF2B5EF4-FFF2-40B4-BE49-F238E27FC236}">
                    <a16:creationId xmlns:a16="http://schemas.microsoft.com/office/drawing/2014/main" id="{1C592E58-CF36-1C40-A0FA-08F6B84985C4}"/>
                  </a:ext>
                </a:extLst>
              </p:cNvPr>
              <p:cNvSpPr>
                <a:spLocks noChangeArrowheads="1"/>
              </p:cNvSpPr>
              <p:nvPr/>
            </p:nvSpPr>
            <p:spPr bwMode="auto">
              <a:xfrm>
                <a:off x="2955" y="1148"/>
                <a:ext cx="2892" cy="788"/>
              </a:xfrm>
              <a:prstGeom prst="rect">
                <a:avLst/>
              </a:prstGeom>
              <a:noFill/>
              <a:ln w="19050">
                <a:no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eaLnBrk="0" fontAlgn="base" hangingPunct="0">
                  <a:lnSpc>
                    <a:spcPct val="80000"/>
                  </a:lnSpc>
                  <a:spcBef>
                    <a:spcPct val="0"/>
                  </a:spcBef>
                  <a:spcAft>
                    <a:spcPct val="0"/>
                  </a:spcAft>
                  <a:buClrTx/>
                  <a:defRPr/>
                </a:pPr>
                <a:r>
                  <a:rPr lang="en-US" sz="1800" dirty="0">
                    <a:latin typeface="Calibri" panose="020F0502020204030204"/>
                    <a:ea typeface="ＭＳ Ｐゴシック" charset="0"/>
                    <a:cs typeface="+mn-cs"/>
                  </a:rPr>
                  <a:t>use header info to deliver</a:t>
                </a:r>
              </a:p>
              <a:p>
                <a:pPr defTabSz="685800" eaLnBrk="0" fontAlgn="base" hangingPunct="0">
                  <a:lnSpc>
                    <a:spcPct val="80000"/>
                  </a:lnSpc>
                  <a:spcBef>
                    <a:spcPct val="0"/>
                  </a:spcBef>
                  <a:spcAft>
                    <a:spcPct val="0"/>
                  </a:spcAft>
                  <a:buClrTx/>
                  <a:defRPr/>
                </a:pPr>
                <a:r>
                  <a:rPr lang="en-US" sz="1800" dirty="0">
                    <a:latin typeface="Calibri" panose="020F0502020204030204"/>
                    <a:ea typeface="ＭＳ Ｐゴシック" charset="0"/>
                    <a:cs typeface="+mn-cs"/>
                  </a:rPr>
                  <a:t>received segments to correct </a:t>
                </a:r>
              </a:p>
              <a:p>
                <a:pPr defTabSz="685800" eaLnBrk="0" fontAlgn="base" hangingPunct="0">
                  <a:lnSpc>
                    <a:spcPct val="80000"/>
                  </a:lnSpc>
                  <a:spcBef>
                    <a:spcPct val="0"/>
                  </a:spcBef>
                  <a:spcAft>
                    <a:spcPct val="0"/>
                  </a:spcAft>
                  <a:buClrTx/>
                  <a:defRPr/>
                </a:pPr>
                <a:r>
                  <a:rPr lang="en-US" sz="1800" dirty="0">
                    <a:latin typeface="Calibri" panose="020F0502020204030204"/>
                    <a:ea typeface="ＭＳ Ｐゴシック" charset="0"/>
                    <a:cs typeface="+mn-cs"/>
                  </a:rPr>
                  <a:t>socket</a:t>
                </a:r>
              </a:p>
            </p:txBody>
          </p:sp>
          <p:grpSp>
            <p:nvGrpSpPr>
              <p:cNvPr id="137" name="Group 42">
                <a:extLst>
                  <a:ext uri="{FF2B5EF4-FFF2-40B4-BE49-F238E27FC236}">
                    <a16:creationId xmlns:a16="http://schemas.microsoft.com/office/drawing/2014/main" id="{4D9CEE39-3F97-1346-9C27-5F6F930F2A8E}"/>
                  </a:ext>
                </a:extLst>
              </p:cNvPr>
              <p:cNvGrpSpPr>
                <a:grpSpLocks/>
              </p:cNvGrpSpPr>
              <p:nvPr/>
            </p:nvGrpSpPr>
            <p:grpSpPr bwMode="auto">
              <a:xfrm>
                <a:off x="2879" y="903"/>
                <a:ext cx="2593" cy="349"/>
                <a:chOff x="889" y="3594"/>
                <a:chExt cx="2081" cy="349"/>
              </a:xfrm>
            </p:grpSpPr>
            <p:sp>
              <p:nvSpPr>
                <p:cNvPr id="138" name="Rectangle 43">
                  <a:extLst>
                    <a:ext uri="{FF2B5EF4-FFF2-40B4-BE49-F238E27FC236}">
                      <a16:creationId xmlns:a16="http://schemas.microsoft.com/office/drawing/2014/main" id="{8DE7A6B0-1014-184E-9108-23C65807C202}"/>
                    </a:ext>
                  </a:extLst>
                </p:cNvPr>
                <p:cNvSpPr>
                  <a:spLocks noChangeArrowheads="1"/>
                </p:cNvSpPr>
                <p:nvPr/>
              </p:nvSpPr>
              <p:spPr bwMode="auto">
                <a:xfrm>
                  <a:off x="1422" y="3732"/>
                  <a:ext cx="1002" cy="21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350">
                    <a:latin typeface="Calibri" panose="020F0502020204030204"/>
                    <a:ea typeface="ＭＳ Ｐゴシック" charset="0"/>
                    <a:cs typeface="+mn-cs"/>
                  </a:endParaRPr>
                </a:p>
              </p:txBody>
            </p:sp>
            <p:sp>
              <p:nvSpPr>
                <p:cNvPr id="139" name="Text Box 44">
                  <a:extLst>
                    <a:ext uri="{FF2B5EF4-FFF2-40B4-BE49-F238E27FC236}">
                      <a16:creationId xmlns:a16="http://schemas.microsoft.com/office/drawing/2014/main" id="{88457A8D-2DB2-C848-9B52-93F5252D0E1B}"/>
                    </a:ext>
                  </a:extLst>
                </p:cNvPr>
                <p:cNvSpPr txBox="1">
                  <a:spLocks noChangeArrowheads="1"/>
                </p:cNvSpPr>
                <p:nvPr/>
              </p:nvSpPr>
              <p:spPr bwMode="auto">
                <a:xfrm>
                  <a:off x="889" y="3594"/>
                  <a:ext cx="2081" cy="349"/>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2100" i="1" dirty="0">
                      <a:solidFill>
                        <a:srgbClr val="CC0000"/>
                      </a:solidFill>
                      <a:latin typeface="Calibri" panose="020F0502020204030204"/>
                      <a:cs typeface="+mn-cs"/>
                    </a:rPr>
                    <a:t>demultiplexing at receiver:</a:t>
                  </a:r>
                </a:p>
              </p:txBody>
            </p:sp>
          </p:grpSp>
        </p:grpSp>
      </p:grpSp>
      <p:grpSp>
        <p:nvGrpSpPr>
          <p:cNvPr id="140" name="Group 57">
            <a:extLst>
              <a:ext uri="{FF2B5EF4-FFF2-40B4-BE49-F238E27FC236}">
                <a16:creationId xmlns:a16="http://schemas.microsoft.com/office/drawing/2014/main" id="{AE84E6CF-C8B6-044E-92D9-9754C3253112}"/>
              </a:ext>
            </a:extLst>
          </p:cNvPr>
          <p:cNvGrpSpPr>
            <a:grpSpLocks/>
          </p:cNvGrpSpPr>
          <p:nvPr/>
        </p:nvGrpSpPr>
        <p:grpSpPr bwMode="auto">
          <a:xfrm>
            <a:off x="7367480" y="3128425"/>
            <a:ext cx="400050" cy="154781"/>
            <a:chOff x="344" y="1846"/>
            <a:chExt cx="336" cy="130"/>
          </a:xfrm>
        </p:grpSpPr>
        <p:sp>
          <p:nvSpPr>
            <p:cNvPr id="141" name="Rectangle 35">
              <a:extLst>
                <a:ext uri="{FF2B5EF4-FFF2-40B4-BE49-F238E27FC236}">
                  <a16:creationId xmlns:a16="http://schemas.microsoft.com/office/drawing/2014/main" id="{7D4B092F-0804-EE4A-94E0-8271C5100190}"/>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2" name="Rectangle 54">
              <a:extLst>
                <a:ext uri="{FF2B5EF4-FFF2-40B4-BE49-F238E27FC236}">
                  <a16:creationId xmlns:a16="http://schemas.microsoft.com/office/drawing/2014/main" id="{8FBA6612-C2CB-7A4A-BDE1-C5A9430DFE88}"/>
                </a:ext>
              </a:extLst>
            </p:cNvPr>
            <p:cNvSpPr>
              <a:spLocks noChangeArrowheads="1"/>
            </p:cNvSpPr>
            <p:nvPr/>
          </p:nvSpPr>
          <p:spPr bwMode="auto">
            <a:xfrm>
              <a:off x="454" y="186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3" name="Rectangle 55">
              <a:extLst>
                <a:ext uri="{FF2B5EF4-FFF2-40B4-BE49-F238E27FC236}">
                  <a16:creationId xmlns:a16="http://schemas.microsoft.com/office/drawing/2014/main" id="{CB6C4329-1870-6D47-94B8-AB8D08DC0029}"/>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4" name="Rectangle 56">
              <a:extLst>
                <a:ext uri="{FF2B5EF4-FFF2-40B4-BE49-F238E27FC236}">
                  <a16:creationId xmlns:a16="http://schemas.microsoft.com/office/drawing/2014/main" id="{7506EAD6-B400-9A41-8C08-BA08298518AB}"/>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4242089" y="2717658"/>
            <a:ext cx="1122760" cy="14859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1800" kern="1200">
              <a:solidFill>
                <a:srgbClr val="000000"/>
              </a:solidFill>
              <a:latin typeface="Times New Roman" panose="02020603050405020304" pitchFamily="18" charset="0"/>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4215895" y="2758140"/>
            <a:ext cx="1104900" cy="1484710"/>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1800">
              <a:solidFill>
                <a:srgbClr val="000000"/>
              </a:solidFill>
              <a:latin typeface="Times New Roman" panose="02020603050405020304" pitchFamily="18" charset="0"/>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4220657" y="3335593"/>
            <a:ext cx="1095375" cy="238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4274236" y="3322495"/>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4221849" y="3573718"/>
            <a:ext cx="109299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50" name="Text Box 26">
            <a:extLst>
              <a:ext uri="{FF2B5EF4-FFF2-40B4-BE49-F238E27FC236}">
                <a16:creationId xmlns:a16="http://schemas.microsoft.com/office/drawing/2014/main" id="{975D136A-FEFB-9E40-BA33-B33E91228F15}"/>
              </a:ext>
            </a:extLst>
          </p:cNvPr>
          <p:cNvSpPr txBox="1">
            <a:spLocks noChangeArrowheads="1"/>
          </p:cNvSpPr>
          <p:nvPr/>
        </p:nvSpPr>
        <p:spPr bwMode="auto">
          <a:xfrm>
            <a:off x="4271855" y="2733136"/>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application</a:t>
            </a: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4269474" y="4001152"/>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4269474" y="3786839"/>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4269474" y="3563002"/>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network</a:t>
            </a:r>
          </a:p>
        </p:txBody>
      </p:sp>
      <p:sp>
        <p:nvSpPr>
          <p:cNvPr id="154" name="Oval 120">
            <a:extLst>
              <a:ext uri="{FF2B5EF4-FFF2-40B4-BE49-F238E27FC236}">
                <a16:creationId xmlns:a16="http://schemas.microsoft.com/office/drawing/2014/main" id="{A77294DB-DD97-F741-82FD-F8B94839A458}"/>
              </a:ext>
            </a:extLst>
          </p:cNvPr>
          <p:cNvSpPr>
            <a:spLocks noChangeArrowheads="1"/>
          </p:cNvSpPr>
          <p:nvPr/>
        </p:nvSpPr>
        <p:spPr bwMode="auto">
          <a:xfrm>
            <a:off x="4794539" y="3014124"/>
            <a:ext cx="448866" cy="2286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r>
              <a:rPr lang="en-US" sz="1350">
                <a:latin typeface="Calibri" panose="020F0502020204030204"/>
                <a:ea typeface="ＭＳ Ｐゴシック" charset="0"/>
                <a:cs typeface="+mn-cs"/>
              </a:rPr>
              <a:t>P2</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4219467" y="3807080"/>
            <a:ext cx="109299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4217086" y="4030918"/>
            <a:ext cx="109299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57" name="Oval 128">
            <a:extLst>
              <a:ext uri="{FF2B5EF4-FFF2-40B4-BE49-F238E27FC236}">
                <a16:creationId xmlns:a16="http://schemas.microsoft.com/office/drawing/2014/main" id="{AAD00A20-9526-2F4E-9C87-C3B249C8E909}"/>
              </a:ext>
            </a:extLst>
          </p:cNvPr>
          <p:cNvSpPr>
            <a:spLocks noChangeArrowheads="1"/>
          </p:cNvSpPr>
          <p:nvPr/>
        </p:nvSpPr>
        <p:spPr bwMode="auto">
          <a:xfrm>
            <a:off x="4265901" y="3014124"/>
            <a:ext cx="448866" cy="2286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r>
              <a:rPr lang="en-US" sz="1350">
                <a:latin typeface="Calibri" panose="020F0502020204030204"/>
                <a:ea typeface="ＭＳ Ｐゴシック" charset="0"/>
                <a:cs typeface="+mn-cs"/>
              </a:rPr>
              <a:t>P1</a:t>
            </a:r>
          </a:p>
        </p:txBody>
      </p:sp>
      <p:grpSp>
        <p:nvGrpSpPr>
          <p:cNvPr id="158" name="Group 134">
            <a:extLst>
              <a:ext uri="{FF2B5EF4-FFF2-40B4-BE49-F238E27FC236}">
                <a16:creationId xmlns:a16="http://schemas.microsoft.com/office/drawing/2014/main" id="{015BC705-D8E3-EA41-A198-6A8DDB031BE2}"/>
              </a:ext>
            </a:extLst>
          </p:cNvPr>
          <p:cNvGrpSpPr>
            <a:grpSpLocks/>
          </p:cNvGrpSpPr>
          <p:nvPr/>
        </p:nvGrpSpPr>
        <p:grpSpPr bwMode="auto">
          <a:xfrm>
            <a:off x="4851688" y="3283205"/>
            <a:ext cx="309563" cy="119063"/>
            <a:chOff x="1383" y="2620"/>
            <a:chExt cx="260" cy="100"/>
          </a:xfrm>
        </p:grpSpPr>
        <p:sp>
          <p:nvSpPr>
            <p:cNvPr id="159" name="Rectangle 130">
              <a:extLst>
                <a:ext uri="{FF2B5EF4-FFF2-40B4-BE49-F238E27FC236}">
                  <a16:creationId xmlns:a16="http://schemas.microsoft.com/office/drawing/2014/main" id="{617E09BE-67A7-E846-8718-4C5F4E894E09}"/>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60" name="Rectangle 131">
              <a:extLst>
                <a:ext uri="{FF2B5EF4-FFF2-40B4-BE49-F238E27FC236}">
                  <a16:creationId xmlns:a16="http://schemas.microsoft.com/office/drawing/2014/main" id="{DAEC0345-B8B5-6942-9E07-837C51C11EAA}"/>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61" name="Rectangle 132">
              <a:extLst>
                <a:ext uri="{FF2B5EF4-FFF2-40B4-BE49-F238E27FC236}">
                  <a16:creationId xmlns:a16="http://schemas.microsoft.com/office/drawing/2014/main" id="{CBC575E8-9188-C944-A373-1BE60CEDE448}"/>
                </a:ext>
              </a:extLst>
            </p:cNvPr>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62" name="Rectangle 133">
              <a:extLst>
                <a:ext uri="{FF2B5EF4-FFF2-40B4-BE49-F238E27FC236}">
                  <a16:creationId xmlns:a16="http://schemas.microsoft.com/office/drawing/2014/main" id="{5CBAC889-4624-214B-8DD0-1C5D2121C35A}"/>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163" name="Group 135">
            <a:extLst>
              <a:ext uri="{FF2B5EF4-FFF2-40B4-BE49-F238E27FC236}">
                <a16:creationId xmlns:a16="http://schemas.microsoft.com/office/drawing/2014/main" id="{E0C06B10-B8DE-5649-9DA7-1C38410338CA}"/>
              </a:ext>
            </a:extLst>
          </p:cNvPr>
          <p:cNvGrpSpPr>
            <a:grpSpLocks/>
          </p:cNvGrpSpPr>
          <p:nvPr/>
        </p:nvGrpSpPr>
        <p:grpSpPr bwMode="auto">
          <a:xfrm>
            <a:off x="4325432" y="3277252"/>
            <a:ext cx="309563" cy="119063"/>
            <a:chOff x="1383" y="2620"/>
            <a:chExt cx="260" cy="100"/>
          </a:xfrm>
        </p:grpSpPr>
        <p:sp>
          <p:nvSpPr>
            <p:cNvPr id="164" name="Rectangle 136">
              <a:extLst>
                <a:ext uri="{FF2B5EF4-FFF2-40B4-BE49-F238E27FC236}">
                  <a16:creationId xmlns:a16="http://schemas.microsoft.com/office/drawing/2014/main" id="{90DDD937-6604-0E4A-BC22-D30869333133}"/>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65" name="Rectangle 137">
              <a:extLst>
                <a:ext uri="{FF2B5EF4-FFF2-40B4-BE49-F238E27FC236}">
                  <a16:creationId xmlns:a16="http://schemas.microsoft.com/office/drawing/2014/main" id="{12ACDF7C-B3D8-9B4A-BD4A-D8CF4A028253}"/>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66" name="Rectangle 138">
              <a:extLst>
                <a:ext uri="{FF2B5EF4-FFF2-40B4-BE49-F238E27FC236}">
                  <a16:creationId xmlns:a16="http://schemas.microsoft.com/office/drawing/2014/main" id="{BBABF61C-A52E-5440-86D9-57F0C4530FF0}"/>
                </a:ext>
              </a:extLst>
            </p:cNvPr>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67" name="Rectangle 139">
              <a:extLst>
                <a:ext uri="{FF2B5EF4-FFF2-40B4-BE49-F238E27FC236}">
                  <a16:creationId xmlns:a16="http://schemas.microsoft.com/office/drawing/2014/main" id="{32461327-4600-6E4F-AB44-FD06E8C35B24}"/>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5938730" y="2995074"/>
            <a:ext cx="972740" cy="14859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1800" kern="1200">
              <a:solidFill>
                <a:srgbClr val="000000"/>
              </a:solidFill>
              <a:latin typeface="Times New Roman" panose="02020603050405020304" pitchFamily="18" charset="0"/>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5910155" y="3035555"/>
            <a:ext cx="954881" cy="1484709"/>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1800">
              <a:solidFill>
                <a:srgbClr val="000000"/>
              </a:solidFill>
              <a:latin typeface="Times New Roman" panose="02020603050405020304" pitchFamily="18" charset="0"/>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5917298" y="3605865"/>
            <a:ext cx="947738" cy="238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5885151" y="3592768"/>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5923251" y="3846371"/>
            <a:ext cx="947738" cy="238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5912536" y="4078543"/>
            <a:ext cx="947738" cy="238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5912536" y="4292856"/>
            <a:ext cx="947738" cy="238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5911345" y="3028411"/>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5878008" y="4271424"/>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5892295" y="4057111"/>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5885151" y="3835655"/>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network</a:t>
            </a:r>
          </a:p>
        </p:txBody>
      </p:sp>
      <p:sp>
        <p:nvSpPr>
          <p:cNvPr id="181" name="Oval 101">
            <a:extLst>
              <a:ext uri="{FF2B5EF4-FFF2-40B4-BE49-F238E27FC236}">
                <a16:creationId xmlns:a16="http://schemas.microsoft.com/office/drawing/2014/main" id="{092F802C-72A1-EE41-9CEB-72883AD3F29F}"/>
              </a:ext>
            </a:extLst>
          </p:cNvPr>
          <p:cNvSpPr>
            <a:spLocks noChangeArrowheads="1"/>
          </p:cNvSpPr>
          <p:nvPr/>
        </p:nvSpPr>
        <p:spPr bwMode="auto">
          <a:xfrm>
            <a:off x="6162568" y="3284396"/>
            <a:ext cx="448865" cy="2286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r>
              <a:rPr lang="en-US" sz="1350">
                <a:latin typeface="Calibri" panose="020F0502020204030204"/>
                <a:ea typeface="ＭＳ Ｐゴシック" charset="0"/>
                <a:cs typeface="+mn-cs"/>
              </a:rPr>
              <a:t>P4</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6874561" y="3018886"/>
            <a:ext cx="435769" cy="1528763"/>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232313" y="3034364"/>
            <a:ext cx="414338" cy="15621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2679989" y="3001027"/>
            <a:ext cx="972741" cy="14859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1800" kern="1200">
              <a:solidFill>
                <a:srgbClr val="000000"/>
              </a:solidFill>
              <a:latin typeface="Times New Roman" panose="02020603050405020304" pitchFamily="18" charset="0"/>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2651414" y="3041508"/>
            <a:ext cx="954881" cy="1484710"/>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1800">
              <a:solidFill>
                <a:srgbClr val="000000"/>
              </a:solidFill>
              <a:latin typeface="Times New Roman" panose="02020603050405020304" pitchFamily="18" charset="0"/>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2658557" y="3611818"/>
            <a:ext cx="947738" cy="238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2626411" y="3598720"/>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2664511" y="3852325"/>
            <a:ext cx="947738" cy="238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2653795" y="4084496"/>
            <a:ext cx="947738" cy="238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2653795" y="4298809"/>
            <a:ext cx="947738" cy="238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2652605" y="3034364"/>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2619267" y="4277377"/>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2633555" y="4063064"/>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2626411" y="3841608"/>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network</a:t>
            </a:r>
          </a:p>
        </p:txBody>
      </p:sp>
      <p:sp>
        <p:nvSpPr>
          <p:cNvPr id="195" name="Oval 23">
            <a:extLst>
              <a:ext uri="{FF2B5EF4-FFF2-40B4-BE49-F238E27FC236}">
                <a16:creationId xmlns:a16="http://schemas.microsoft.com/office/drawing/2014/main" id="{34D7692A-81D8-4D48-8FE7-F92A1F47470B}"/>
              </a:ext>
            </a:extLst>
          </p:cNvPr>
          <p:cNvSpPr>
            <a:spLocks noChangeArrowheads="1"/>
          </p:cNvSpPr>
          <p:nvPr/>
        </p:nvSpPr>
        <p:spPr bwMode="auto">
          <a:xfrm>
            <a:off x="2903826" y="3290349"/>
            <a:ext cx="448866" cy="2286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r>
              <a:rPr lang="en-US" sz="1350">
                <a:latin typeface="Calibri" panose="020F0502020204030204"/>
                <a:ea typeface="ＭＳ Ｐゴシック" charset="0"/>
                <a:cs typeface="+mn-cs"/>
              </a:rPr>
              <a:t>P3</a:t>
            </a:r>
          </a:p>
        </p:txBody>
      </p:sp>
      <p:grpSp>
        <p:nvGrpSpPr>
          <p:cNvPr id="196" name="Group 149">
            <a:extLst>
              <a:ext uri="{FF2B5EF4-FFF2-40B4-BE49-F238E27FC236}">
                <a16:creationId xmlns:a16="http://schemas.microsoft.com/office/drawing/2014/main" id="{21881EDC-E749-4F46-8C1C-B44DD21BA9AD}"/>
              </a:ext>
            </a:extLst>
          </p:cNvPr>
          <p:cNvGrpSpPr>
            <a:grpSpLocks/>
          </p:cNvGrpSpPr>
          <p:nvPr/>
        </p:nvGrpSpPr>
        <p:grpSpPr bwMode="auto">
          <a:xfrm>
            <a:off x="2971692" y="3543952"/>
            <a:ext cx="309563" cy="119063"/>
            <a:chOff x="1287" y="2524"/>
            <a:chExt cx="260" cy="100"/>
          </a:xfrm>
        </p:grpSpPr>
        <p:sp>
          <p:nvSpPr>
            <p:cNvPr id="197" name="Rectangle 73">
              <a:extLst>
                <a:ext uri="{FF2B5EF4-FFF2-40B4-BE49-F238E27FC236}">
                  <a16:creationId xmlns:a16="http://schemas.microsoft.com/office/drawing/2014/main" id="{F3D0248D-63A0-3447-AD45-C92BA38B99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8" name="Rectangle 74">
              <a:extLst>
                <a:ext uri="{FF2B5EF4-FFF2-40B4-BE49-F238E27FC236}">
                  <a16:creationId xmlns:a16="http://schemas.microsoft.com/office/drawing/2014/main" id="{A8C44BD4-B473-EA48-B1D2-4212120DE72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9" name="Rectangle 75">
              <a:extLst>
                <a:ext uri="{FF2B5EF4-FFF2-40B4-BE49-F238E27FC236}">
                  <a16:creationId xmlns:a16="http://schemas.microsoft.com/office/drawing/2014/main" id="{08B6F9A7-9AD7-B040-B431-D7898B467262}"/>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0" name="Rectangle 129">
              <a:extLst>
                <a:ext uri="{FF2B5EF4-FFF2-40B4-BE49-F238E27FC236}">
                  <a16:creationId xmlns:a16="http://schemas.microsoft.com/office/drawing/2014/main" id="{310C322C-F672-7946-BD16-DA4CE50EE1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201" name="Group 150">
            <a:extLst>
              <a:ext uri="{FF2B5EF4-FFF2-40B4-BE49-F238E27FC236}">
                <a16:creationId xmlns:a16="http://schemas.microsoft.com/office/drawing/2014/main" id="{C5660C67-80CE-084B-8B8D-F5CCCDA73638}"/>
              </a:ext>
            </a:extLst>
          </p:cNvPr>
          <p:cNvGrpSpPr>
            <a:grpSpLocks/>
          </p:cNvGrpSpPr>
          <p:nvPr/>
        </p:nvGrpSpPr>
        <p:grpSpPr bwMode="auto">
          <a:xfrm>
            <a:off x="6226861" y="3542761"/>
            <a:ext cx="309563" cy="119063"/>
            <a:chOff x="1287" y="2524"/>
            <a:chExt cx="260" cy="100"/>
          </a:xfrm>
        </p:grpSpPr>
        <p:sp>
          <p:nvSpPr>
            <p:cNvPr id="202" name="Rectangle 151">
              <a:extLst>
                <a:ext uri="{FF2B5EF4-FFF2-40B4-BE49-F238E27FC236}">
                  <a16:creationId xmlns:a16="http://schemas.microsoft.com/office/drawing/2014/main" id="{E39443DC-01F4-7A42-BC3B-BD48B19524D4}"/>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3" name="Rectangle 152">
              <a:extLst>
                <a:ext uri="{FF2B5EF4-FFF2-40B4-BE49-F238E27FC236}">
                  <a16:creationId xmlns:a16="http://schemas.microsoft.com/office/drawing/2014/main" id="{810BA023-C5B8-434B-9FF4-507BAFBB2551}"/>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4" name="Rectangle 153">
              <a:extLst>
                <a:ext uri="{FF2B5EF4-FFF2-40B4-BE49-F238E27FC236}">
                  <a16:creationId xmlns:a16="http://schemas.microsoft.com/office/drawing/2014/main" id="{48739CB2-AA1C-8B4E-8D0B-CFBBB2A4F3F2}"/>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5" name="Rectangle 154">
              <a:extLst>
                <a:ext uri="{FF2B5EF4-FFF2-40B4-BE49-F238E27FC236}">
                  <a16:creationId xmlns:a16="http://schemas.microsoft.com/office/drawing/2014/main" id="{435BB581-5D52-C345-BA75-358EC9A4374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06" name="Freeform 146">
            <a:extLst>
              <a:ext uri="{FF2B5EF4-FFF2-40B4-BE49-F238E27FC236}">
                <a16:creationId xmlns:a16="http://schemas.microsoft.com/office/drawing/2014/main" id="{8EB20ED3-9276-204C-BA00-A485E0531DD2}"/>
              </a:ext>
            </a:extLst>
          </p:cNvPr>
          <p:cNvSpPr>
            <a:spLocks/>
          </p:cNvSpPr>
          <p:nvPr/>
        </p:nvSpPr>
        <p:spPr bwMode="auto">
          <a:xfrm>
            <a:off x="4762393" y="3318924"/>
            <a:ext cx="1629965" cy="1491853"/>
          </a:xfrm>
          <a:custGeom>
            <a:avLst/>
            <a:gdLst>
              <a:gd name="T0" fmla="*/ 2147483647 w 1369"/>
              <a:gd name="T1" fmla="*/ 2147483647 h 1253"/>
              <a:gd name="T2" fmla="*/ 2147483647 w 1369"/>
              <a:gd name="T3" fmla="*/ 2147483647 h 1253"/>
              <a:gd name="T4" fmla="*/ 2147483647 w 1369"/>
              <a:gd name="T5" fmla="*/ 2147483647 h 1253"/>
              <a:gd name="T6" fmla="*/ 0 w 1369"/>
              <a:gd name="T7" fmla="*/ 2147483647 h 1253"/>
              <a:gd name="T8" fmla="*/ 2147483647 w 1369"/>
              <a:gd name="T9" fmla="*/ 0 h 1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9" h="1253">
                <a:moveTo>
                  <a:pt x="1369" y="216"/>
                </a:moveTo>
                <a:lnTo>
                  <a:pt x="1362" y="1252"/>
                </a:lnTo>
                <a:lnTo>
                  <a:pt x="16" y="1253"/>
                </a:lnTo>
                <a:lnTo>
                  <a:pt x="0" y="121"/>
                </a:lnTo>
                <a:lnTo>
                  <a:pt x="191"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07" name="Freeform 147">
            <a:extLst>
              <a:ext uri="{FF2B5EF4-FFF2-40B4-BE49-F238E27FC236}">
                <a16:creationId xmlns:a16="http://schemas.microsoft.com/office/drawing/2014/main" id="{911482D4-C931-F64A-A760-F208DA9E7FB6}"/>
              </a:ext>
            </a:extLst>
          </p:cNvPr>
          <p:cNvSpPr>
            <a:spLocks/>
          </p:cNvSpPr>
          <p:nvPr/>
        </p:nvSpPr>
        <p:spPr bwMode="auto">
          <a:xfrm>
            <a:off x="4851689" y="3342737"/>
            <a:ext cx="1488281" cy="1407319"/>
          </a:xfrm>
          <a:custGeom>
            <a:avLst/>
            <a:gdLst>
              <a:gd name="T0" fmla="*/ 2147483647 w 1250"/>
              <a:gd name="T1" fmla="*/ 2147483647 h 1182"/>
              <a:gd name="T2" fmla="*/ 2147483647 w 1250"/>
              <a:gd name="T3" fmla="*/ 2147483647 h 1182"/>
              <a:gd name="T4" fmla="*/ 2147483647 w 1250"/>
              <a:gd name="T5" fmla="*/ 2147483647 h 1182"/>
              <a:gd name="T6" fmla="*/ 0 w 1250"/>
              <a:gd name="T7" fmla="*/ 2147483647 h 1182"/>
              <a:gd name="T8" fmla="*/ 2147483647 w 1250"/>
              <a:gd name="T9" fmla="*/ 0 h 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0" h="1182">
                <a:moveTo>
                  <a:pt x="1250" y="190"/>
                </a:moveTo>
                <a:lnTo>
                  <a:pt x="1244" y="1182"/>
                </a:lnTo>
                <a:lnTo>
                  <a:pt x="19" y="1181"/>
                </a:lnTo>
                <a:lnTo>
                  <a:pt x="0" y="155"/>
                </a:lnTo>
                <a:lnTo>
                  <a:pt x="171"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08" name="Oval 36">
            <a:extLst>
              <a:ext uri="{FF2B5EF4-FFF2-40B4-BE49-F238E27FC236}">
                <a16:creationId xmlns:a16="http://schemas.microsoft.com/office/drawing/2014/main" id="{6C459D77-5631-504A-9CB0-A48BD9C61B3E}"/>
              </a:ext>
            </a:extLst>
          </p:cNvPr>
          <p:cNvSpPr>
            <a:spLocks noChangeArrowheads="1"/>
          </p:cNvSpPr>
          <p:nvPr/>
        </p:nvSpPr>
        <p:spPr bwMode="auto">
          <a:xfrm>
            <a:off x="7356764" y="3402268"/>
            <a:ext cx="448866" cy="2286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Comic Sans MS" charset="0"/>
              <a:ea typeface="ＭＳ Ｐゴシック" charset="0"/>
              <a:cs typeface="+mn-cs"/>
            </a:endParaRPr>
          </a:p>
        </p:txBody>
      </p:sp>
      <p:grpSp>
        <p:nvGrpSpPr>
          <p:cNvPr id="8" name="Group 7"/>
          <p:cNvGrpSpPr/>
          <p:nvPr/>
        </p:nvGrpSpPr>
        <p:grpSpPr>
          <a:xfrm>
            <a:off x="4545698" y="3497498"/>
            <a:ext cx="416499" cy="53633"/>
            <a:chOff x="1420065" y="5012608"/>
            <a:chExt cx="555332" cy="71510"/>
          </a:xfrm>
        </p:grpSpPr>
        <p:sp>
          <p:nvSpPr>
            <p:cNvPr id="210" name="Oval 166">
              <a:extLst>
                <a:ext uri="{FF2B5EF4-FFF2-40B4-BE49-F238E27FC236}">
                  <a16:creationId xmlns:a16="http://schemas.microsoft.com/office/drawing/2014/main" id="{ADD1825C-C7DB-6844-A3DF-BCF2BA1F0533}"/>
                </a:ext>
              </a:extLst>
            </p:cNvPr>
            <p:cNvSpPr>
              <a:spLocks noChangeArrowheads="1"/>
            </p:cNvSpPr>
            <p:nvPr/>
          </p:nvSpPr>
          <p:spPr bwMode="auto">
            <a:xfrm>
              <a:off x="1420065" y="5012608"/>
              <a:ext cx="196850" cy="69850"/>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11" name="Oval 167">
              <a:extLst>
                <a:ext uri="{FF2B5EF4-FFF2-40B4-BE49-F238E27FC236}">
                  <a16:creationId xmlns:a16="http://schemas.microsoft.com/office/drawing/2014/main" id="{0600B33C-3B3C-0646-85DB-B042B7A87603}"/>
                </a:ext>
              </a:extLst>
            </p:cNvPr>
            <p:cNvSpPr>
              <a:spLocks noChangeArrowheads="1"/>
            </p:cNvSpPr>
            <p:nvPr/>
          </p:nvSpPr>
          <p:spPr bwMode="auto">
            <a:xfrm>
              <a:off x="1778547" y="5014268"/>
              <a:ext cx="196850" cy="69850"/>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sp>
        <p:nvSpPr>
          <p:cNvPr id="212" name="Freeform 168">
            <a:extLst>
              <a:ext uri="{FF2B5EF4-FFF2-40B4-BE49-F238E27FC236}">
                <a16:creationId xmlns:a16="http://schemas.microsoft.com/office/drawing/2014/main" id="{202E5E96-F7A0-1448-90F0-6A79F4073978}"/>
              </a:ext>
            </a:extLst>
          </p:cNvPr>
          <p:cNvSpPr>
            <a:spLocks/>
          </p:cNvSpPr>
          <p:nvPr/>
        </p:nvSpPr>
        <p:spPr bwMode="auto">
          <a:xfrm>
            <a:off x="3983723" y="2456912"/>
            <a:ext cx="516731" cy="1076325"/>
          </a:xfrm>
          <a:custGeom>
            <a:avLst/>
            <a:gdLst>
              <a:gd name="T0" fmla="*/ 434 w 434"/>
              <a:gd name="T1" fmla="*/ 904 h 904"/>
              <a:gd name="T2" fmla="*/ 2 w 434"/>
              <a:gd name="T3" fmla="*/ 902 h 904"/>
              <a:gd name="T4" fmla="*/ 0 w 434"/>
              <a:gd name="T5" fmla="*/ 0 h 904"/>
              <a:gd name="T6" fmla="*/ 0 60000 65536"/>
              <a:gd name="T7" fmla="*/ 0 60000 65536"/>
              <a:gd name="T8" fmla="*/ 0 60000 65536"/>
            </a:gdLst>
            <a:ahLst/>
            <a:cxnLst>
              <a:cxn ang="T6">
                <a:pos x="T0" y="T1"/>
              </a:cxn>
              <a:cxn ang="T7">
                <a:pos x="T2" y="T3"/>
              </a:cxn>
              <a:cxn ang="T8">
                <a:pos x="T4" y="T5"/>
              </a:cxn>
            </a:cxnLst>
            <a:rect l="0" t="0" r="r" b="b"/>
            <a:pathLst>
              <a:path w="434" h="904">
                <a:moveTo>
                  <a:pt x="434" y="904"/>
                </a:moveTo>
                <a:lnTo>
                  <a:pt x="2" y="902"/>
                </a:lnTo>
                <a:lnTo>
                  <a:pt x="0" y="0"/>
                </a:lnTo>
              </a:path>
            </a:pathLst>
          </a:custGeom>
          <a:noFill/>
          <a:ln w="19050" cap="flat" cmpd="sng">
            <a:solidFill>
              <a:srgbClr val="CC0000"/>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213" name="Group 172">
            <a:extLst>
              <a:ext uri="{FF2B5EF4-FFF2-40B4-BE49-F238E27FC236}">
                <a16:creationId xmlns:a16="http://schemas.microsoft.com/office/drawing/2014/main" id="{A2D29F5F-484F-7547-9B9A-8974E37BD10F}"/>
              </a:ext>
            </a:extLst>
          </p:cNvPr>
          <p:cNvGrpSpPr>
            <a:grpSpLocks/>
          </p:cNvGrpSpPr>
          <p:nvPr/>
        </p:nvGrpSpPr>
        <p:grpSpPr bwMode="auto">
          <a:xfrm>
            <a:off x="4658807" y="2429527"/>
            <a:ext cx="785813" cy="1081088"/>
            <a:chOff x="2432" y="1758"/>
            <a:chExt cx="660" cy="908"/>
          </a:xfrm>
        </p:grpSpPr>
        <p:sp>
          <p:nvSpPr>
            <p:cNvPr id="214" name="Oval 170">
              <a:extLst>
                <a:ext uri="{FF2B5EF4-FFF2-40B4-BE49-F238E27FC236}">
                  <a16:creationId xmlns:a16="http://schemas.microsoft.com/office/drawing/2014/main" id="{E03C7F13-7247-C24D-85C2-723A1405F160}"/>
                </a:ext>
              </a:extLst>
            </p:cNvPr>
            <p:cNvSpPr>
              <a:spLocks noChangeArrowheads="1"/>
            </p:cNvSpPr>
            <p:nvPr/>
          </p:nvSpPr>
          <p:spPr bwMode="auto">
            <a:xfrm>
              <a:off x="2432" y="2564"/>
              <a:ext cx="144" cy="102"/>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15" name="Freeform 171">
              <a:extLst>
                <a:ext uri="{FF2B5EF4-FFF2-40B4-BE49-F238E27FC236}">
                  <a16:creationId xmlns:a16="http://schemas.microsoft.com/office/drawing/2014/main" id="{9BC6BA8A-16A3-F446-97F4-76774828464D}"/>
                </a:ext>
              </a:extLst>
            </p:cNvPr>
            <p:cNvSpPr>
              <a:spLocks/>
            </p:cNvSpPr>
            <p:nvPr/>
          </p:nvSpPr>
          <p:spPr bwMode="auto">
            <a:xfrm>
              <a:off x="2506" y="1758"/>
              <a:ext cx="586" cy="810"/>
            </a:xfrm>
            <a:custGeom>
              <a:avLst/>
              <a:gdLst>
                <a:gd name="T0" fmla="*/ 0 w 586"/>
                <a:gd name="T1" fmla="*/ 810 h 810"/>
                <a:gd name="T2" fmla="*/ 2 w 586"/>
                <a:gd name="T3" fmla="*/ 808 h 810"/>
                <a:gd name="T4" fmla="*/ 2 w 586"/>
                <a:gd name="T5" fmla="*/ 170 h 810"/>
                <a:gd name="T6" fmla="*/ 586 w 586"/>
                <a:gd name="T7" fmla="*/ 0 h 8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6" h="810">
                  <a:moveTo>
                    <a:pt x="0" y="810"/>
                  </a:moveTo>
                  <a:lnTo>
                    <a:pt x="2" y="808"/>
                  </a:lnTo>
                  <a:lnTo>
                    <a:pt x="2" y="170"/>
                  </a:lnTo>
                  <a:lnTo>
                    <a:pt x="586" y="0"/>
                  </a:lnTo>
                </a:path>
              </a:pathLst>
            </a:custGeom>
            <a:noFill/>
            <a:ln w="12700" cap="flat" cmpd="sng">
              <a:solidFill>
                <a:srgbClr val="CC0000"/>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1883461" y="4166650"/>
            <a:ext cx="600075" cy="621506"/>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7119830" y="4102356"/>
            <a:ext cx="591740" cy="586978"/>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3812274" y="3791602"/>
            <a:ext cx="269081" cy="528638"/>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255" name="Group 176">
            <a:extLst>
              <a:ext uri="{FF2B5EF4-FFF2-40B4-BE49-F238E27FC236}">
                <a16:creationId xmlns:a16="http://schemas.microsoft.com/office/drawing/2014/main" id="{A688A9DA-2CE4-9245-B0CF-12C3AB6DA03D}"/>
              </a:ext>
            </a:extLst>
          </p:cNvPr>
          <p:cNvGrpSpPr>
            <a:grpSpLocks/>
          </p:cNvGrpSpPr>
          <p:nvPr/>
        </p:nvGrpSpPr>
        <p:grpSpPr bwMode="auto">
          <a:xfrm>
            <a:off x="887316" y="1172251"/>
            <a:ext cx="3619524" cy="1289741"/>
            <a:chOff x="5" y="727"/>
            <a:chExt cx="2460" cy="1047"/>
          </a:xfrm>
        </p:grpSpPr>
        <p:sp>
          <p:nvSpPr>
            <p:cNvPr id="256" name="Text Box 45">
              <a:extLst>
                <a:ext uri="{FF2B5EF4-FFF2-40B4-BE49-F238E27FC236}">
                  <a16:creationId xmlns:a16="http://schemas.microsoft.com/office/drawing/2014/main" id="{08227C49-D6DA-834A-88D1-4F61E7C3A2C1}"/>
                </a:ext>
              </a:extLst>
            </p:cNvPr>
            <p:cNvSpPr txBox="1">
              <a:spLocks noChangeArrowheads="1"/>
            </p:cNvSpPr>
            <p:nvPr/>
          </p:nvSpPr>
          <p:spPr bwMode="auto">
            <a:xfrm>
              <a:off x="133" y="1101"/>
              <a:ext cx="2332" cy="61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lnSpc>
                  <a:spcPct val="80000"/>
                </a:lnSpc>
                <a:buClrTx/>
                <a:defRPr/>
              </a:pPr>
              <a:r>
                <a:rPr lang="en-US" sz="1800" kern="1200" dirty="0">
                  <a:solidFill>
                    <a:prstClr val="black"/>
                  </a:solidFill>
                  <a:latin typeface="Calibri" panose="020F0502020204030204"/>
                  <a:cs typeface="+mn-cs"/>
                </a:rPr>
                <a:t>handle data from multiple</a:t>
              </a:r>
            </a:p>
            <a:p>
              <a:pPr defTabSz="685800">
                <a:lnSpc>
                  <a:spcPct val="80000"/>
                </a:lnSpc>
                <a:buClrTx/>
                <a:defRPr/>
              </a:pPr>
              <a:r>
                <a:rPr lang="en-US" sz="1800" kern="1200" dirty="0">
                  <a:solidFill>
                    <a:prstClr val="black"/>
                  </a:solidFill>
                  <a:latin typeface="Calibri" panose="020F0502020204030204"/>
                  <a:cs typeface="+mn-cs"/>
                </a:rPr>
                <a:t>sockets, add transport header (later used for demultiplexing)</a:t>
              </a:r>
            </a:p>
          </p:txBody>
        </p:sp>
        <p:sp>
          <p:nvSpPr>
            <p:cNvPr id="257" name="Rectangle 46">
              <a:extLst>
                <a:ext uri="{FF2B5EF4-FFF2-40B4-BE49-F238E27FC236}">
                  <a16:creationId xmlns:a16="http://schemas.microsoft.com/office/drawing/2014/main" id="{3B2C1C25-63A3-9D42-A34A-56DE5B3AC226}"/>
                </a:ext>
              </a:extLst>
            </p:cNvPr>
            <p:cNvSpPr>
              <a:spLocks noChangeArrowheads="1"/>
            </p:cNvSpPr>
            <p:nvPr/>
          </p:nvSpPr>
          <p:spPr bwMode="auto">
            <a:xfrm>
              <a:off x="5" y="901"/>
              <a:ext cx="2298" cy="873"/>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500" kern="1200">
                <a:solidFill>
                  <a:prstClr val="black"/>
                </a:solidFill>
                <a:latin typeface="Calibri" panose="020F0502020204030204"/>
                <a:ea typeface="ＭＳ Ｐゴシック" charset="0"/>
                <a:cs typeface="+mn-cs"/>
              </a:endParaRPr>
            </a:p>
          </p:txBody>
        </p:sp>
        <p:grpSp>
          <p:nvGrpSpPr>
            <p:cNvPr id="258" name="Group 47">
              <a:extLst>
                <a:ext uri="{FF2B5EF4-FFF2-40B4-BE49-F238E27FC236}">
                  <a16:creationId xmlns:a16="http://schemas.microsoft.com/office/drawing/2014/main" id="{9141C6D7-5B52-C14E-B286-0BE1FAEACCB8}"/>
                </a:ext>
              </a:extLst>
            </p:cNvPr>
            <p:cNvGrpSpPr>
              <a:grpSpLocks/>
            </p:cNvGrpSpPr>
            <p:nvPr/>
          </p:nvGrpSpPr>
          <p:grpSpPr bwMode="auto">
            <a:xfrm>
              <a:off x="91" y="727"/>
              <a:ext cx="1854" cy="375"/>
              <a:chOff x="869" y="3567"/>
              <a:chExt cx="1780" cy="375"/>
            </a:xfrm>
          </p:grpSpPr>
          <p:sp>
            <p:nvSpPr>
              <p:cNvPr id="259" name="Rectangle 48">
                <a:extLst>
                  <a:ext uri="{FF2B5EF4-FFF2-40B4-BE49-F238E27FC236}">
                    <a16:creationId xmlns:a16="http://schemas.microsoft.com/office/drawing/2014/main" id="{9B8AF1CA-3C6F-F243-9464-0DF4CA71C4FF}"/>
                  </a:ext>
                </a:extLst>
              </p:cNvPr>
              <p:cNvSpPr>
                <a:spLocks noChangeArrowheads="1"/>
              </p:cNvSpPr>
              <p:nvPr/>
            </p:nvSpPr>
            <p:spPr bwMode="auto">
              <a:xfrm>
                <a:off x="1422" y="3732"/>
                <a:ext cx="1006" cy="2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500" kern="1200">
                  <a:solidFill>
                    <a:prstClr val="black"/>
                  </a:solidFill>
                  <a:latin typeface="Calibri" panose="020F0502020204030204"/>
                  <a:ea typeface="ＭＳ Ｐゴシック" charset="0"/>
                  <a:cs typeface="+mn-cs"/>
                </a:endParaRPr>
              </a:p>
            </p:txBody>
          </p:sp>
          <p:sp>
            <p:nvSpPr>
              <p:cNvPr id="260" name="Text Box 49">
                <a:extLst>
                  <a:ext uri="{FF2B5EF4-FFF2-40B4-BE49-F238E27FC236}">
                    <a16:creationId xmlns:a16="http://schemas.microsoft.com/office/drawing/2014/main" id="{70A5AF43-DDA0-2A40-9B92-B39F358268CD}"/>
                  </a:ext>
                </a:extLst>
              </p:cNvPr>
              <p:cNvSpPr txBox="1">
                <a:spLocks noChangeArrowheads="1"/>
              </p:cNvSpPr>
              <p:nvPr/>
            </p:nvSpPr>
            <p:spPr bwMode="auto">
              <a:xfrm>
                <a:off x="869" y="3567"/>
                <a:ext cx="1780" cy="33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2100" i="1" kern="1200" dirty="0">
                    <a:solidFill>
                      <a:srgbClr val="CC0000"/>
                    </a:solidFill>
                    <a:latin typeface="Calibri" panose="020F0502020204030204"/>
                    <a:cs typeface="+mn-cs"/>
                  </a:rPr>
                  <a:t>multiplexing at sender:</a:t>
                </a:r>
              </a:p>
            </p:txBody>
          </p:sp>
        </p:grpSp>
      </p:grpSp>
      <p:sp>
        <p:nvSpPr>
          <p:cNvPr id="169" name="Freeform 142">
            <a:extLst>
              <a:ext uri="{FF2B5EF4-FFF2-40B4-BE49-F238E27FC236}">
                <a16:creationId xmlns:a16="http://schemas.microsoft.com/office/drawing/2014/main" id="{9633E13F-8D02-CA4B-A3EB-E64D4EB42802}"/>
              </a:ext>
            </a:extLst>
          </p:cNvPr>
          <p:cNvSpPr>
            <a:spLocks/>
          </p:cNvSpPr>
          <p:nvPr/>
        </p:nvSpPr>
        <p:spPr bwMode="auto">
          <a:xfrm>
            <a:off x="3149095" y="3343927"/>
            <a:ext cx="1471613" cy="1422797"/>
          </a:xfrm>
          <a:custGeom>
            <a:avLst/>
            <a:gdLst>
              <a:gd name="T0" fmla="*/ 0 w 1236"/>
              <a:gd name="T1" fmla="*/ 2147483647 h 1195"/>
              <a:gd name="T2" fmla="*/ 2147483647 w 1236"/>
              <a:gd name="T3" fmla="*/ 2147483647 h 1195"/>
              <a:gd name="T4" fmla="*/ 2147483647 w 1236"/>
              <a:gd name="T5" fmla="*/ 2147483647 h 1195"/>
              <a:gd name="T6" fmla="*/ 2147483647 w 1236"/>
              <a:gd name="T7" fmla="*/ 2147483647 h 1195"/>
              <a:gd name="T8" fmla="*/ 2147483647 w 1236"/>
              <a:gd name="T9" fmla="*/ 0 h 11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6" h="1195">
                <a:moveTo>
                  <a:pt x="0" y="202"/>
                </a:moveTo>
                <a:lnTo>
                  <a:pt x="6" y="1194"/>
                </a:lnTo>
                <a:lnTo>
                  <a:pt x="1236" y="1195"/>
                </a:lnTo>
                <a:lnTo>
                  <a:pt x="1227" y="150"/>
                </a:lnTo>
                <a:lnTo>
                  <a:pt x="1069"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68" name="Freeform 141">
            <a:extLst>
              <a:ext uri="{FF2B5EF4-FFF2-40B4-BE49-F238E27FC236}">
                <a16:creationId xmlns:a16="http://schemas.microsoft.com/office/drawing/2014/main" id="{68E70704-F4BA-164C-AD06-3859E25D67E2}"/>
              </a:ext>
            </a:extLst>
          </p:cNvPr>
          <p:cNvSpPr>
            <a:spLocks/>
          </p:cNvSpPr>
          <p:nvPr/>
        </p:nvSpPr>
        <p:spPr bwMode="auto">
          <a:xfrm>
            <a:off x="3101470" y="3324877"/>
            <a:ext cx="1620441" cy="1491854"/>
          </a:xfrm>
          <a:custGeom>
            <a:avLst/>
            <a:gdLst>
              <a:gd name="T0" fmla="*/ 0 w 1361"/>
              <a:gd name="T1" fmla="*/ 2147483647 h 1253"/>
              <a:gd name="T2" fmla="*/ 2147483647 w 1361"/>
              <a:gd name="T3" fmla="*/ 2147483647 h 1253"/>
              <a:gd name="T4" fmla="*/ 2147483647 w 1361"/>
              <a:gd name="T5" fmla="*/ 2147483647 h 1253"/>
              <a:gd name="T6" fmla="*/ 2147483647 w 1361"/>
              <a:gd name="T7" fmla="*/ 2147483647 h 1253"/>
              <a:gd name="T8" fmla="*/ 2147483647 w 1361"/>
              <a:gd name="T9" fmla="*/ 2147483647 h 1253"/>
              <a:gd name="T10" fmla="*/ 2147483647 w 1361"/>
              <a:gd name="T11" fmla="*/ 0 h 12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1" h="1253">
                <a:moveTo>
                  <a:pt x="0" y="216"/>
                </a:moveTo>
                <a:lnTo>
                  <a:pt x="7" y="1252"/>
                </a:lnTo>
                <a:lnTo>
                  <a:pt x="1320" y="1253"/>
                </a:lnTo>
                <a:lnTo>
                  <a:pt x="1361" y="1252"/>
                </a:lnTo>
                <a:lnTo>
                  <a:pt x="1353" y="114"/>
                </a:lnTo>
                <a:lnTo>
                  <a:pt x="1178"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7" name="Group 6"/>
          <p:cNvGrpSpPr/>
          <p:nvPr/>
        </p:nvGrpSpPr>
        <p:grpSpPr>
          <a:xfrm>
            <a:off x="3338205" y="3241316"/>
            <a:ext cx="2811727" cy="86160"/>
            <a:chOff x="4450940" y="4321755"/>
            <a:chExt cx="3748969" cy="114880"/>
          </a:xfrm>
        </p:grpSpPr>
        <p:sp>
          <p:nvSpPr>
            <p:cNvPr id="6" name="Left-Right Arrow 5"/>
            <p:cNvSpPr/>
            <p:nvPr/>
          </p:nvSpPr>
          <p:spPr>
            <a:xfrm rot="20821812">
              <a:off x="4450940" y="4321755"/>
              <a:ext cx="1216152" cy="99004"/>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61" name="Left-Right Arrow 260"/>
            <p:cNvSpPr/>
            <p:nvPr/>
          </p:nvSpPr>
          <p:spPr>
            <a:xfrm rot="778188" flipV="1">
              <a:off x="6983757" y="4337631"/>
              <a:ext cx="1216152" cy="99004"/>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sp>
        <p:nvSpPr>
          <p:cNvPr id="209" name="Slide Number Placeholder 2">
            <a:extLst>
              <a:ext uri="{FF2B5EF4-FFF2-40B4-BE49-F238E27FC236}">
                <a16:creationId xmlns:a16="http://schemas.microsoft.com/office/drawing/2014/main" id="{1BB112E7-9179-7C48-99F0-38E45F5BCFEB}"/>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16</a:t>
            </a:fld>
            <a:endParaRPr lang="en-US" dirty="0"/>
          </a:p>
        </p:txBody>
      </p:sp>
    </p:spTree>
    <p:extLst>
      <p:ext uri="{BB962C8B-B14F-4D97-AF65-F5344CB8AC3E}">
        <p14:creationId xmlns:p14="http://schemas.microsoft.com/office/powerpoint/2010/main" val="297240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255"/>
                                        </p:tgtEl>
                                        <p:attrNameLst>
                                          <p:attrName>style.visibility</p:attrName>
                                        </p:attrNameLst>
                                      </p:cBhvr>
                                      <p:to>
                                        <p:strVal val="visible"/>
                                      </p:to>
                                    </p:set>
                                    <p:animEffect transition="in" filter="dissolve">
                                      <p:cBhvr>
                                        <p:cTn id="15" dur="500"/>
                                        <p:tgtEl>
                                          <p:spTgt spid="25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2"/>
                                        </p:tgtEl>
                                        <p:attrNameLst>
                                          <p:attrName>style.visibility</p:attrName>
                                        </p:attrNameLst>
                                      </p:cBhvr>
                                      <p:to>
                                        <p:strVal val="visible"/>
                                      </p:to>
                                    </p:set>
                                    <p:animEffect transition="in" filter="dissolve">
                                      <p:cBhvr>
                                        <p:cTn id="18" dur="500"/>
                                        <p:tgtEl>
                                          <p:spTgt spid="212"/>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13"/>
                                        </p:tgtEl>
                                        <p:attrNameLst>
                                          <p:attrName>style.visibility</p:attrName>
                                        </p:attrNameLst>
                                      </p:cBhvr>
                                      <p:to>
                                        <p:strVal val="visible"/>
                                      </p:to>
                                    </p:set>
                                  </p:childTnLst>
                                </p:cTn>
                              </p:par>
                              <p:par>
                                <p:cTn id="26" presetID="9"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8"/>
                                        </p:tgtEl>
                                        <p:attrNameLst>
                                          <p:attrName>style.visibility</p:attrName>
                                        </p:attrNameLst>
                                      </p:cBhvr>
                                      <p:to>
                                        <p:strVal val="visible"/>
                                      </p:to>
                                    </p:set>
                                    <p:animEffect transition="in" filter="dissolve">
                                      <p:cBhvr>
                                        <p:cTn id="31" dur="500"/>
                                        <p:tgtEl>
                                          <p:spTgt spid="16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06"/>
                                        </p:tgtEl>
                                        <p:attrNameLst>
                                          <p:attrName>style.visibility</p:attrName>
                                        </p:attrNameLst>
                                      </p:cBhvr>
                                      <p:to>
                                        <p:strVal val="visible"/>
                                      </p:to>
                                    </p:set>
                                    <p:animEffect transition="in" filter="dissolve">
                                      <p:cBhvr>
                                        <p:cTn id="34" dur="500"/>
                                        <p:tgtEl>
                                          <p:spTgt spid="206"/>
                                        </p:tgtEl>
                                      </p:cBhvr>
                                    </p:animEffect>
                                  </p:childTnLst>
                                </p:cTn>
                              </p:par>
                              <p:par>
                                <p:cTn id="35" presetID="9" presetClass="exit" presetSubtype="0" fill="hold" grpId="0" nodeType="withEffect">
                                  <p:stCondLst>
                                    <p:cond delay="0"/>
                                  </p:stCondLst>
                                  <p:childTnLst>
                                    <p:animEffect transition="out" filter="dissolve">
                                      <p:cBhvr>
                                        <p:cTn id="36" dur="500"/>
                                        <p:tgtEl>
                                          <p:spTgt spid="169"/>
                                        </p:tgtEl>
                                      </p:cBhvr>
                                    </p:animEffect>
                                    <p:set>
                                      <p:cBhvr>
                                        <p:cTn id="37" dur="1" fill="hold">
                                          <p:stCondLst>
                                            <p:cond delay="499"/>
                                          </p:stCondLst>
                                        </p:cTn>
                                        <p:tgtEl>
                                          <p:spTgt spid="169"/>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9" presetClass="exit" presetSubtype="0" fill="hold" grpId="1" nodeType="withEffect">
                                  <p:stCondLst>
                                    <p:cond delay="0"/>
                                  </p:stCondLst>
                                  <p:childTnLst>
                                    <p:animEffect transition="out" filter="dissolve">
                                      <p:cBhvr>
                                        <p:cTn id="42" dur="500"/>
                                        <p:tgtEl>
                                          <p:spTgt spid="212"/>
                                        </p:tgtEl>
                                      </p:cBhvr>
                                    </p:animEffect>
                                    <p:set>
                                      <p:cBhvr>
                                        <p:cTn id="43" dur="1" fill="hold">
                                          <p:stCondLst>
                                            <p:cond delay="499"/>
                                          </p:stCondLst>
                                        </p:cTn>
                                        <p:tgtEl>
                                          <p:spTgt spid="212"/>
                                        </p:tgtEl>
                                        <p:attrNameLst>
                                          <p:attrName>style.visibility</p:attrName>
                                        </p:attrNameLst>
                                      </p:cBhvr>
                                      <p:to>
                                        <p:strVal val="hidden"/>
                                      </p:to>
                                    </p:set>
                                  </p:childTnLst>
                                </p:cTn>
                              </p:par>
                              <p:par>
                                <p:cTn id="44" presetID="9" presetClass="exit" presetSubtype="0" fill="hold" nodeType="withEffect">
                                  <p:stCondLst>
                                    <p:cond delay="0"/>
                                  </p:stCondLst>
                                  <p:childTnLst>
                                    <p:animEffect transition="out" filter="dissolve">
                                      <p:cBhvr>
                                        <p:cTn id="45" dur="500"/>
                                        <p:tgtEl>
                                          <p:spTgt spid="255"/>
                                        </p:tgtEl>
                                      </p:cBhvr>
                                    </p:animEffect>
                                    <p:set>
                                      <p:cBhvr>
                                        <p:cTn id="46" dur="1" fill="hold">
                                          <p:stCondLst>
                                            <p:cond delay="499"/>
                                          </p:stCondLst>
                                        </p:cTn>
                                        <p:tgtEl>
                                          <p:spTgt spid="25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207"/>
                                        </p:tgtEl>
                                      </p:cBhvr>
                                    </p:animEffect>
                                    <p:set>
                                      <p:cBhvr>
                                        <p:cTn id="49" dur="1" fill="hold">
                                          <p:stCondLst>
                                            <p:cond delay="499"/>
                                          </p:stCondLst>
                                        </p:cTn>
                                        <p:tgtEl>
                                          <p:spTgt spid="2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07" grpId="0" animBg="1"/>
      <p:bldP spid="212" grpId="0" animBg="1"/>
      <p:bldP spid="212" grpId="1" animBg="1"/>
      <p:bldP spid="169" grpId="0" animBg="1"/>
      <p:bldP spid="16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dirty="0"/>
              <a:t>How demultiplexing works</a:t>
            </a:r>
          </a:p>
        </p:txBody>
      </p:sp>
      <p:sp>
        <p:nvSpPr>
          <p:cNvPr id="277" name="Rectangle 23">
            <a:extLst>
              <a:ext uri="{FF2B5EF4-FFF2-40B4-BE49-F238E27FC236}">
                <a16:creationId xmlns:a16="http://schemas.microsoft.com/office/drawing/2014/main" id="{0F916DA5-15D2-0A42-8C9B-01DCE4B192B4}"/>
              </a:ext>
            </a:extLst>
          </p:cNvPr>
          <p:cNvSpPr txBox="1">
            <a:spLocks noChangeArrowheads="1"/>
          </p:cNvSpPr>
          <p:nvPr/>
        </p:nvSpPr>
        <p:spPr bwMode="auto">
          <a:xfrm>
            <a:off x="609599" y="1174321"/>
            <a:ext cx="4277478" cy="20931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13122" indent="-213122" defTabSz="685800">
              <a:buFont typeface="Wingdings" charset="2"/>
              <a:buChar char="§"/>
              <a:defRPr/>
            </a:pPr>
            <a:r>
              <a:rPr lang="en-US" sz="2400" dirty="0">
                <a:solidFill>
                  <a:srgbClr val="000000"/>
                </a:solidFill>
                <a:latin typeface="Calibri" panose="020F0502020204030204"/>
                <a:cs typeface="+mn-cs"/>
              </a:rPr>
              <a:t>host receives IP datagrams</a:t>
            </a:r>
          </a:p>
          <a:p>
            <a:pPr marL="515541" lvl="1" indent="-172641" defTabSz="685800">
              <a:buFont typeface="Arial"/>
              <a:buChar char="•"/>
              <a:defRPr/>
            </a:pPr>
            <a:r>
              <a:rPr lang="en-US" sz="2100" dirty="0">
                <a:solidFill>
                  <a:srgbClr val="000000"/>
                </a:solidFill>
                <a:latin typeface="Calibri" panose="020F0502020204030204"/>
                <a:cs typeface="+mn-cs"/>
              </a:rPr>
              <a:t>each datagram has source IP address, destination IP address</a:t>
            </a:r>
          </a:p>
          <a:p>
            <a:pPr marL="515541" lvl="1" indent="-172641" defTabSz="685800">
              <a:buFont typeface="Arial"/>
              <a:buChar char="•"/>
              <a:defRPr/>
            </a:pPr>
            <a:r>
              <a:rPr lang="en-US" sz="2100" dirty="0">
                <a:solidFill>
                  <a:srgbClr val="000000"/>
                </a:solidFill>
                <a:latin typeface="Calibri" panose="020F0502020204030204"/>
                <a:cs typeface="+mn-cs"/>
              </a:rPr>
              <a:t>each datagram carries one transport-layer segment</a:t>
            </a:r>
          </a:p>
          <a:p>
            <a:pPr marL="515541" lvl="1" indent="-172641" defTabSz="685800">
              <a:buFont typeface="Arial"/>
              <a:buChar char="•"/>
              <a:defRPr/>
            </a:pPr>
            <a:r>
              <a:rPr lang="en-US" sz="2100" dirty="0">
                <a:solidFill>
                  <a:srgbClr val="000000"/>
                </a:solidFill>
                <a:latin typeface="Calibri" panose="020F0502020204030204"/>
                <a:cs typeface="+mn-cs"/>
              </a:rPr>
              <a:t>each segment has source, destination port number </a:t>
            </a:r>
          </a:p>
          <a:p>
            <a:pPr marL="213122" indent="-213122" defTabSz="685800">
              <a:buFont typeface="Wingdings" charset="2"/>
              <a:buChar char="§"/>
              <a:defRPr/>
            </a:pPr>
            <a:r>
              <a:rPr lang="en-US" sz="2400" dirty="0">
                <a:solidFill>
                  <a:srgbClr val="000000"/>
                </a:solidFill>
                <a:latin typeface="Calibri" panose="020F0502020204030204"/>
                <a:cs typeface="+mn-cs"/>
              </a:rPr>
              <a:t>host uses </a:t>
            </a:r>
            <a:r>
              <a:rPr lang="en-US" sz="2400" i="1" dirty="0">
                <a:solidFill>
                  <a:srgbClr val="CC0000"/>
                </a:solidFill>
                <a:latin typeface="Calibri" panose="020F0502020204030204"/>
                <a:cs typeface="+mn-cs"/>
              </a:rPr>
              <a:t>IP addresses &amp; port numbers</a:t>
            </a:r>
            <a:r>
              <a:rPr lang="en-US" sz="2400" dirty="0">
                <a:solidFill>
                  <a:srgbClr val="000000"/>
                </a:solidFill>
                <a:latin typeface="Calibri" panose="020F0502020204030204"/>
                <a:cs typeface="+mn-cs"/>
              </a:rPr>
              <a:t> to direct segment to appropriate socket</a:t>
            </a:r>
          </a:p>
        </p:txBody>
      </p:sp>
      <p:grpSp>
        <p:nvGrpSpPr>
          <p:cNvPr id="5" name="Group 4"/>
          <p:cNvGrpSpPr/>
          <p:nvPr/>
        </p:nvGrpSpPr>
        <p:grpSpPr>
          <a:xfrm>
            <a:off x="5657412" y="1278339"/>
            <a:ext cx="2561034" cy="3116372"/>
            <a:chOff x="7543216" y="1704452"/>
            <a:chExt cx="3414712" cy="4155162"/>
          </a:xfrm>
        </p:grpSpPr>
        <p:sp>
          <p:nvSpPr>
            <p:cNvPr id="275" name="Rectangle 75">
              <a:extLst>
                <a:ext uri="{FF2B5EF4-FFF2-40B4-BE49-F238E27FC236}">
                  <a16:creationId xmlns:a16="http://schemas.microsoft.com/office/drawing/2014/main" id="{FCCA66F1-5923-DC45-83A7-1942BA80E808}"/>
                </a:ext>
              </a:extLst>
            </p:cNvPr>
            <p:cNvSpPr>
              <a:spLocks noChangeArrowheads="1"/>
            </p:cNvSpPr>
            <p:nvPr/>
          </p:nvSpPr>
          <p:spPr bwMode="auto">
            <a:xfrm>
              <a:off x="7633703" y="2048939"/>
              <a:ext cx="3324225" cy="3200400"/>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76" name="Rectangle 65">
              <a:extLst>
                <a:ext uri="{FF2B5EF4-FFF2-40B4-BE49-F238E27FC236}">
                  <a16:creationId xmlns:a16="http://schemas.microsoft.com/office/drawing/2014/main" id="{325B2818-1D14-0544-87D5-B34939698E97}"/>
                </a:ext>
              </a:extLst>
            </p:cNvPr>
            <p:cNvSpPr>
              <a:spLocks noChangeArrowheads="1"/>
            </p:cNvSpPr>
            <p:nvPr/>
          </p:nvSpPr>
          <p:spPr bwMode="auto">
            <a:xfrm>
              <a:off x="7557503" y="2144189"/>
              <a:ext cx="3324225" cy="3200400"/>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78" name="Text Box 63">
              <a:extLst>
                <a:ext uri="{FF2B5EF4-FFF2-40B4-BE49-F238E27FC236}">
                  <a16:creationId xmlns:a16="http://schemas.microsoft.com/office/drawing/2014/main" id="{0308811F-F83C-684C-9A70-7056E7030121}"/>
                </a:ext>
              </a:extLst>
            </p:cNvPr>
            <p:cNvSpPr txBox="1">
              <a:spLocks noChangeArrowheads="1"/>
            </p:cNvSpPr>
            <p:nvPr/>
          </p:nvSpPr>
          <p:spPr bwMode="auto">
            <a:xfrm>
              <a:off x="7557013" y="2156889"/>
              <a:ext cx="1644041" cy="4001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CC0000"/>
                  </a:solidFill>
                  <a:cs typeface="+mn-cs"/>
                </a:rPr>
                <a:t>source port #</a:t>
              </a:r>
              <a:endParaRPr lang="en-US" sz="1800">
                <a:solidFill>
                  <a:srgbClr val="CC0000"/>
                </a:solidFill>
                <a:cs typeface="+mn-cs"/>
              </a:endParaRPr>
            </a:p>
          </p:txBody>
        </p:sp>
        <p:sp>
          <p:nvSpPr>
            <p:cNvPr id="279" name="Text Box 64">
              <a:extLst>
                <a:ext uri="{FF2B5EF4-FFF2-40B4-BE49-F238E27FC236}">
                  <a16:creationId xmlns:a16="http://schemas.microsoft.com/office/drawing/2014/main" id="{DFDB1254-258A-D74F-9312-2F08048EE0A6}"/>
                </a:ext>
              </a:extLst>
            </p:cNvPr>
            <p:cNvSpPr txBox="1">
              <a:spLocks noChangeArrowheads="1"/>
            </p:cNvSpPr>
            <p:nvPr/>
          </p:nvSpPr>
          <p:spPr bwMode="auto">
            <a:xfrm>
              <a:off x="9345169" y="2156889"/>
              <a:ext cx="1404659" cy="4001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CC0000"/>
                  </a:solidFill>
                  <a:cs typeface="+mn-cs"/>
                </a:rPr>
                <a:t>dest port #</a:t>
              </a:r>
              <a:endParaRPr lang="en-US" sz="1800">
                <a:solidFill>
                  <a:srgbClr val="CC0000"/>
                </a:solidFill>
                <a:cs typeface="+mn-cs"/>
              </a:endParaRPr>
            </a:p>
          </p:txBody>
        </p:sp>
        <p:sp>
          <p:nvSpPr>
            <p:cNvPr id="280" name="Line 66">
              <a:extLst>
                <a:ext uri="{FF2B5EF4-FFF2-40B4-BE49-F238E27FC236}">
                  <a16:creationId xmlns:a16="http://schemas.microsoft.com/office/drawing/2014/main" id="{7758F487-6FB2-F34B-84F0-976833827475}"/>
                </a:ext>
              </a:extLst>
            </p:cNvPr>
            <p:cNvSpPr>
              <a:spLocks noChangeShapeType="1"/>
            </p:cNvSpPr>
            <p:nvPr/>
          </p:nvSpPr>
          <p:spPr bwMode="auto">
            <a:xfrm flipV="1">
              <a:off x="7547978" y="2544239"/>
              <a:ext cx="33289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81" name="Line 68">
              <a:extLst>
                <a:ext uri="{FF2B5EF4-FFF2-40B4-BE49-F238E27FC236}">
                  <a16:creationId xmlns:a16="http://schemas.microsoft.com/office/drawing/2014/main" id="{A9895192-7D02-2F4C-B006-EAE3FEF5F7A4}"/>
                </a:ext>
              </a:extLst>
            </p:cNvPr>
            <p:cNvSpPr>
              <a:spLocks noChangeShapeType="1"/>
            </p:cNvSpPr>
            <p:nvPr/>
          </p:nvSpPr>
          <p:spPr bwMode="auto">
            <a:xfrm flipV="1">
              <a:off x="7557503" y="3534839"/>
              <a:ext cx="332422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82" name="Line 69">
              <a:extLst>
                <a:ext uri="{FF2B5EF4-FFF2-40B4-BE49-F238E27FC236}">
                  <a16:creationId xmlns:a16="http://schemas.microsoft.com/office/drawing/2014/main" id="{7ABA37B1-9C1B-8F43-9F10-44126FAB2D3C}"/>
                </a:ext>
              </a:extLst>
            </p:cNvPr>
            <p:cNvSpPr>
              <a:spLocks noChangeShapeType="1"/>
            </p:cNvSpPr>
            <p:nvPr/>
          </p:nvSpPr>
          <p:spPr bwMode="auto">
            <a:xfrm flipV="1">
              <a:off x="9195803" y="2144189"/>
              <a:ext cx="0" cy="395288"/>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83" name="Text Box 70">
              <a:extLst>
                <a:ext uri="{FF2B5EF4-FFF2-40B4-BE49-F238E27FC236}">
                  <a16:creationId xmlns:a16="http://schemas.microsoft.com/office/drawing/2014/main" id="{B3C9350B-DCA6-5E4A-91AA-5C2AD14EC263}"/>
                </a:ext>
              </a:extLst>
            </p:cNvPr>
            <p:cNvSpPr txBox="1">
              <a:spLocks noChangeArrowheads="1"/>
            </p:cNvSpPr>
            <p:nvPr/>
          </p:nvSpPr>
          <p:spPr bwMode="auto">
            <a:xfrm>
              <a:off x="8705837" y="1704452"/>
              <a:ext cx="932307" cy="4001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32 bits</a:t>
              </a:r>
              <a:endParaRPr lang="en-US" sz="1800">
                <a:solidFill>
                  <a:srgbClr val="000000"/>
                </a:solidFill>
                <a:cs typeface="+mn-cs"/>
              </a:endParaRPr>
            </a:p>
          </p:txBody>
        </p:sp>
        <p:sp>
          <p:nvSpPr>
            <p:cNvPr id="284" name="Line 71">
              <a:extLst>
                <a:ext uri="{FF2B5EF4-FFF2-40B4-BE49-F238E27FC236}">
                  <a16:creationId xmlns:a16="http://schemas.microsoft.com/office/drawing/2014/main" id="{D16D54C4-5717-9E46-AA93-1E6BB3430444}"/>
                </a:ext>
              </a:extLst>
            </p:cNvPr>
            <p:cNvSpPr>
              <a:spLocks noChangeShapeType="1"/>
            </p:cNvSpPr>
            <p:nvPr/>
          </p:nvSpPr>
          <p:spPr bwMode="auto">
            <a:xfrm>
              <a:off x="9653003" y="1910827"/>
              <a:ext cx="1200150" cy="4762"/>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85" name="Line 72">
              <a:extLst>
                <a:ext uri="{FF2B5EF4-FFF2-40B4-BE49-F238E27FC236}">
                  <a16:creationId xmlns:a16="http://schemas.microsoft.com/office/drawing/2014/main" id="{332269D9-54A4-6446-BBAD-BD3F06A73E96}"/>
                </a:ext>
              </a:extLst>
            </p:cNvPr>
            <p:cNvSpPr>
              <a:spLocks noChangeShapeType="1"/>
            </p:cNvSpPr>
            <p:nvPr/>
          </p:nvSpPr>
          <p:spPr bwMode="auto">
            <a:xfrm rot="10800000">
              <a:off x="7543216" y="1920352"/>
              <a:ext cx="1128712"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86" name="Text Box 73">
              <a:extLst>
                <a:ext uri="{FF2B5EF4-FFF2-40B4-BE49-F238E27FC236}">
                  <a16:creationId xmlns:a16="http://schemas.microsoft.com/office/drawing/2014/main" id="{8F7D97AE-E89E-684A-9571-5959DA8E3347}"/>
                </a:ext>
              </a:extLst>
            </p:cNvPr>
            <p:cNvSpPr txBox="1">
              <a:spLocks noChangeArrowheads="1"/>
            </p:cNvSpPr>
            <p:nvPr/>
          </p:nvSpPr>
          <p:spPr bwMode="auto">
            <a:xfrm>
              <a:off x="8417820" y="3865039"/>
              <a:ext cx="1455956" cy="10464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dirty="0">
                  <a:solidFill>
                    <a:srgbClr val="000000"/>
                  </a:solidFill>
                  <a:cs typeface="+mn-cs"/>
                </a:rPr>
                <a:t>application</a:t>
              </a:r>
            </a:p>
            <a:p>
              <a:pPr algn="ctr" defTabSz="685800" eaLnBrk="0" fontAlgn="base" hangingPunct="0">
                <a:spcBef>
                  <a:spcPct val="0"/>
                </a:spcBef>
                <a:spcAft>
                  <a:spcPct val="0"/>
                </a:spcAft>
                <a:buClrTx/>
                <a:defRPr/>
              </a:pPr>
              <a:r>
                <a:rPr lang="en-US" sz="1500" dirty="0">
                  <a:solidFill>
                    <a:srgbClr val="000000"/>
                  </a:solidFill>
                  <a:cs typeface="+mn-cs"/>
                </a:rPr>
                <a:t>data </a:t>
              </a:r>
            </a:p>
            <a:p>
              <a:pPr algn="ctr" defTabSz="685800" eaLnBrk="0" fontAlgn="base" hangingPunct="0">
                <a:spcBef>
                  <a:spcPct val="0"/>
                </a:spcBef>
                <a:spcAft>
                  <a:spcPct val="0"/>
                </a:spcAft>
                <a:buClrTx/>
                <a:defRPr/>
              </a:pPr>
              <a:r>
                <a:rPr lang="en-US" sz="1500" dirty="0">
                  <a:solidFill>
                    <a:srgbClr val="000000"/>
                  </a:solidFill>
                  <a:cs typeface="+mn-cs"/>
                </a:rPr>
                <a:t>(payload)</a:t>
              </a:r>
              <a:endParaRPr lang="en-US" sz="1800" dirty="0">
                <a:solidFill>
                  <a:srgbClr val="000000"/>
                </a:solidFill>
                <a:cs typeface="+mn-cs"/>
              </a:endParaRPr>
            </a:p>
          </p:txBody>
        </p:sp>
        <p:sp>
          <p:nvSpPr>
            <p:cNvPr id="287" name="Text Box 74">
              <a:extLst>
                <a:ext uri="{FF2B5EF4-FFF2-40B4-BE49-F238E27FC236}">
                  <a16:creationId xmlns:a16="http://schemas.microsoft.com/office/drawing/2014/main" id="{A5362E3E-8643-6A43-A4FE-BD56FF4F0BD3}"/>
                </a:ext>
              </a:extLst>
            </p:cNvPr>
            <p:cNvSpPr txBox="1">
              <a:spLocks noChangeArrowheads="1"/>
            </p:cNvSpPr>
            <p:nvPr/>
          </p:nvSpPr>
          <p:spPr bwMode="auto">
            <a:xfrm>
              <a:off x="8027104" y="2898252"/>
              <a:ext cx="2370736"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a:solidFill>
                    <a:srgbClr val="000000"/>
                  </a:solidFill>
                  <a:cs typeface="+mn-cs"/>
                </a:rPr>
                <a:t>other header fields</a:t>
              </a:r>
              <a:endParaRPr lang="en-US" sz="1800">
                <a:solidFill>
                  <a:srgbClr val="000000"/>
                </a:solidFill>
                <a:cs typeface="+mn-cs"/>
              </a:endParaRPr>
            </a:p>
          </p:txBody>
        </p:sp>
        <p:sp>
          <p:nvSpPr>
            <p:cNvPr id="288" name="Text Box 76">
              <a:extLst>
                <a:ext uri="{FF2B5EF4-FFF2-40B4-BE49-F238E27FC236}">
                  <a16:creationId xmlns:a16="http://schemas.microsoft.com/office/drawing/2014/main" id="{2FE71CF3-191A-C44F-839C-1CF4D7DFFAA5}"/>
                </a:ext>
              </a:extLst>
            </p:cNvPr>
            <p:cNvSpPr txBox="1">
              <a:spLocks noChangeArrowheads="1"/>
            </p:cNvSpPr>
            <p:nvPr/>
          </p:nvSpPr>
          <p:spPr bwMode="auto">
            <a:xfrm>
              <a:off x="7724077" y="5428727"/>
              <a:ext cx="3153001"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a:solidFill>
                    <a:srgbClr val="000000"/>
                  </a:solidFill>
                  <a:cs typeface="+mn-cs"/>
                </a:rPr>
                <a:t>TCP/UDP segment format</a:t>
              </a:r>
              <a:endParaRPr lang="en-US" sz="1800">
                <a:solidFill>
                  <a:srgbClr val="000000"/>
                </a:solidFill>
                <a:cs typeface="+mn-cs"/>
              </a:endParaRPr>
            </a:p>
          </p:txBody>
        </p:sp>
      </p:grpSp>
      <p:sp>
        <p:nvSpPr>
          <p:cNvPr id="4" name="Oval 3"/>
          <p:cNvSpPr/>
          <p:nvPr/>
        </p:nvSpPr>
        <p:spPr>
          <a:xfrm>
            <a:off x="5474943" y="1482267"/>
            <a:ext cx="1562404" cy="516818"/>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9" name="Oval 18"/>
          <p:cNvSpPr/>
          <p:nvPr/>
        </p:nvSpPr>
        <p:spPr>
          <a:xfrm>
            <a:off x="6761046" y="1488755"/>
            <a:ext cx="1562404" cy="516818"/>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0" name="Slide Number Placeholder 2">
            <a:extLst>
              <a:ext uri="{FF2B5EF4-FFF2-40B4-BE49-F238E27FC236}">
                <a16:creationId xmlns:a16="http://schemas.microsoft.com/office/drawing/2014/main" id="{CB301DF9-007E-7F42-9982-6FB05291D925}"/>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17</a:t>
            </a:fld>
            <a:endParaRPr lang="en-US" dirty="0"/>
          </a:p>
        </p:txBody>
      </p:sp>
    </p:spTree>
    <p:extLst>
      <p:ext uri="{BB962C8B-B14F-4D97-AF65-F5344CB8AC3E}">
        <p14:creationId xmlns:p14="http://schemas.microsoft.com/office/powerpoint/2010/main" val="385054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dirty="0"/>
              <a:t>Connectionless demultiplexing</a:t>
            </a:r>
          </a:p>
        </p:txBody>
      </p:sp>
      <p:sp>
        <p:nvSpPr>
          <p:cNvPr id="18" name="Rectangle 3">
            <a:extLst>
              <a:ext uri="{FF2B5EF4-FFF2-40B4-BE49-F238E27FC236}">
                <a16:creationId xmlns:a16="http://schemas.microsoft.com/office/drawing/2014/main" id="{5E258CE6-39AA-994E-A005-93DEFB62A33E}"/>
              </a:ext>
            </a:extLst>
          </p:cNvPr>
          <p:cNvSpPr txBox="1">
            <a:spLocks noChangeArrowheads="1"/>
          </p:cNvSpPr>
          <p:nvPr/>
        </p:nvSpPr>
        <p:spPr>
          <a:xfrm>
            <a:off x="599017" y="1142700"/>
            <a:ext cx="3940619" cy="1585317"/>
          </a:xfrm>
          <a:prstGeom prst="rect">
            <a:avLst/>
          </a:prstGeom>
        </p:spPr>
        <p:txBody>
          <a:bodyPr vert="horz" lIns="68580" tIns="34290" rIns="68580" bIns="3429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863" indent="0" defTabSz="685800">
              <a:spcBef>
                <a:spcPts val="750"/>
              </a:spcBef>
              <a:buNone/>
              <a:defRPr/>
            </a:pPr>
            <a:r>
              <a:rPr lang="en-US" sz="2625" i="1" dirty="0">
                <a:solidFill>
                  <a:prstClr val="black"/>
                </a:solidFill>
                <a:latin typeface="Calibri" panose="020F0502020204030204"/>
              </a:rPr>
              <a:t>Recall:</a:t>
            </a:r>
            <a:r>
              <a:rPr lang="en-US" sz="2625" dirty="0">
                <a:solidFill>
                  <a:prstClr val="black"/>
                </a:solidFill>
                <a:latin typeface="Calibri" panose="020F0502020204030204"/>
              </a:rPr>
              <a:t> </a:t>
            </a:r>
          </a:p>
          <a:p>
            <a:pPr marL="260747" indent="-217885" defTabSz="685800">
              <a:spcBef>
                <a:spcPts val="750"/>
              </a:spcBef>
              <a:buFont typeface="Wingdings" charset="2"/>
              <a:buChar char="§"/>
              <a:defRPr/>
            </a:pPr>
            <a:r>
              <a:rPr lang="en-US" sz="2625" dirty="0">
                <a:solidFill>
                  <a:prstClr val="black"/>
                </a:solidFill>
                <a:latin typeface="Calibri" panose="020F0502020204030204"/>
              </a:rPr>
              <a:t>when creating socket, must specify </a:t>
            </a:r>
            <a:r>
              <a:rPr lang="en-US" sz="2625" i="1" dirty="0">
                <a:solidFill>
                  <a:srgbClr val="CD0004"/>
                </a:solidFill>
                <a:latin typeface="Calibri" panose="020F0502020204030204"/>
              </a:rPr>
              <a:t>host-local </a:t>
            </a:r>
            <a:r>
              <a:rPr lang="en-US" sz="2625" dirty="0">
                <a:solidFill>
                  <a:prstClr val="black"/>
                </a:solidFill>
                <a:latin typeface="Calibri" panose="020F0502020204030204"/>
              </a:rPr>
              <a:t>port #:</a:t>
            </a:r>
          </a:p>
          <a:p>
            <a:pPr marL="260747" indent="-217885" defTabSz="685800">
              <a:spcBef>
                <a:spcPts val="750"/>
              </a:spcBef>
              <a:buNone/>
              <a:defRPr/>
            </a:pPr>
            <a:r>
              <a:rPr lang="en-US" sz="1800" b="1" dirty="0">
                <a:solidFill>
                  <a:prstClr val="black"/>
                </a:solidFill>
                <a:latin typeface="Calibri" panose="020F0502020204030204"/>
              </a:rPr>
              <a:t>  </a:t>
            </a:r>
            <a:r>
              <a:rPr lang="en-US" sz="1800" dirty="0" err="1">
                <a:solidFill>
                  <a:prstClr val="black"/>
                </a:solidFill>
                <a:latin typeface="Courier" pitchFamily="2" charset="0"/>
              </a:rPr>
              <a:t>DatagramSocket</a:t>
            </a:r>
            <a:r>
              <a:rPr lang="en-US" sz="1800" dirty="0">
                <a:solidFill>
                  <a:prstClr val="black"/>
                </a:solidFill>
                <a:latin typeface="Courier" pitchFamily="2" charset="0"/>
              </a:rPr>
              <a:t> mySocket1        = new </a:t>
            </a:r>
            <a:r>
              <a:rPr lang="en-US" sz="1800" dirty="0" err="1">
                <a:solidFill>
                  <a:prstClr val="black"/>
                </a:solidFill>
                <a:latin typeface="Courier" pitchFamily="2" charset="0"/>
              </a:rPr>
              <a:t>DatagramSocket</a:t>
            </a:r>
            <a:r>
              <a:rPr lang="en-US" sz="1800" dirty="0">
                <a:solidFill>
                  <a:prstClr val="black"/>
                </a:solidFill>
                <a:latin typeface="Courier" pitchFamily="2" charset="0"/>
              </a:rPr>
              <a:t>(</a:t>
            </a:r>
            <a:r>
              <a:rPr lang="en-US" sz="1800" dirty="0">
                <a:solidFill>
                  <a:srgbClr val="CC0000"/>
                </a:solidFill>
                <a:latin typeface="Courier" pitchFamily="2" charset="0"/>
              </a:rPr>
              <a:t>12534</a:t>
            </a:r>
            <a:r>
              <a:rPr lang="en-US" sz="1800" dirty="0">
                <a:solidFill>
                  <a:prstClr val="black"/>
                </a:solidFill>
                <a:latin typeface="Courier" pitchFamily="2" charset="0"/>
              </a:rPr>
              <a:t>);</a:t>
            </a:r>
          </a:p>
          <a:p>
            <a:pPr marL="260747" indent="-217885" defTabSz="685800">
              <a:spcBef>
                <a:spcPts val="750"/>
              </a:spcBef>
              <a:buNone/>
              <a:defRPr/>
            </a:pPr>
            <a:endParaRPr lang="en-US" sz="1800" dirty="0">
              <a:solidFill>
                <a:prstClr val="black"/>
              </a:solidFill>
              <a:latin typeface="Calibri" panose="020F0502020204030204"/>
            </a:endParaRPr>
          </a:p>
        </p:txBody>
      </p:sp>
      <p:sp>
        <p:nvSpPr>
          <p:cNvPr id="19" name="Rectangle 105">
            <a:extLst>
              <a:ext uri="{FF2B5EF4-FFF2-40B4-BE49-F238E27FC236}">
                <a16:creationId xmlns:a16="http://schemas.microsoft.com/office/drawing/2014/main" id="{86EE0BD4-F2E4-AA4C-ABE7-69DA3D493545}"/>
              </a:ext>
            </a:extLst>
          </p:cNvPr>
          <p:cNvSpPr txBox="1">
            <a:spLocks noChangeArrowheads="1"/>
          </p:cNvSpPr>
          <p:nvPr/>
        </p:nvSpPr>
        <p:spPr>
          <a:xfrm>
            <a:off x="5080997" y="1135959"/>
            <a:ext cx="3670805" cy="1776413"/>
          </a:xfrm>
          <a:prstGeom prst="rect">
            <a:avLst/>
          </a:prstGeom>
        </p:spPr>
        <p:txBody>
          <a:bodyPr vert="horz" lIns="68580" tIns="34290" rIns="68580" bIns="3429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7631" indent="0" defTabSz="685800">
              <a:spcBef>
                <a:spcPts val="750"/>
              </a:spcBef>
              <a:buNone/>
              <a:defRPr/>
            </a:pPr>
            <a:r>
              <a:rPr lang="en-US" sz="2400" dirty="0">
                <a:solidFill>
                  <a:prstClr val="black"/>
                </a:solidFill>
                <a:latin typeface="Calibri" panose="020F0502020204030204"/>
              </a:rPr>
              <a:t>when receiving host receives </a:t>
            </a:r>
            <a:r>
              <a:rPr lang="en-US" sz="2400" i="1" dirty="0">
                <a:solidFill>
                  <a:prstClr val="black"/>
                </a:solidFill>
                <a:latin typeface="Calibri" panose="020F0502020204030204"/>
              </a:rPr>
              <a:t>UDP </a:t>
            </a:r>
            <a:r>
              <a:rPr lang="en-US" sz="2400" dirty="0">
                <a:solidFill>
                  <a:prstClr val="black"/>
                </a:solidFill>
                <a:latin typeface="Calibri" panose="020F0502020204030204"/>
              </a:rPr>
              <a:t>segment:</a:t>
            </a:r>
          </a:p>
          <a:p>
            <a:pPr marL="521494" lvl="1" indent="-173831" defTabSz="685800">
              <a:spcBef>
                <a:spcPts val="375"/>
              </a:spcBef>
              <a:buFont typeface="Arial"/>
              <a:buChar char="•"/>
              <a:defRPr/>
            </a:pPr>
            <a:r>
              <a:rPr lang="en-US" sz="2100" dirty="0">
                <a:solidFill>
                  <a:prstClr val="black"/>
                </a:solidFill>
                <a:latin typeface="Calibri" panose="020F0502020204030204"/>
              </a:rPr>
              <a:t>checks destination port # in segment</a:t>
            </a:r>
          </a:p>
          <a:p>
            <a:pPr marL="521494" lvl="1" indent="-173831" defTabSz="685800">
              <a:spcBef>
                <a:spcPts val="375"/>
              </a:spcBef>
              <a:buFont typeface="Arial"/>
              <a:buChar char="•"/>
              <a:defRPr/>
            </a:pPr>
            <a:r>
              <a:rPr lang="en-US" sz="2100" dirty="0">
                <a:solidFill>
                  <a:prstClr val="black"/>
                </a:solidFill>
                <a:latin typeface="Calibri" panose="020F0502020204030204"/>
              </a:rPr>
              <a:t>directs UDP segment to socket with that port #</a:t>
            </a:r>
          </a:p>
        </p:txBody>
      </p:sp>
      <p:sp>
        <p:nvSpPr>
          <p:cNvPr id="20" name="Rectangle 108">
            <a:extLst>
              <a:ext uri="{FF2B5EF4-FFF2-40B4-BE49-F238E27FC236}">
                <a16:creationId xmlns:a16="http://schemas.microsoft.com/office/drawing/2014/main" id="{D64D1D76-B139-F94A-A00F-C768B6656938}"/>
              </a:ext>
            </a:extLst>
          </p:cNvPr>
          <p:cNvSpPr>
            <a:spLocks noChangeArrowheads="1"/>
          </p:cNvSpPr>
          <p:nvPr/>
        </p:nvSpPr>
        <p:spPr bwMode="auto">
          <a:xfrm>
            <a:off x="662856" y="2496380"/>
            <a:ext cx="3920728" cy="20638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60747" indent="-217885" defTabSz="685800">
              <a:lnSpc>
                <a:spcPct val="85000"/>
              </a:lnSpc>
              <a:spcBef>
                <a:spcPct val="20000"/>
              </a:spcBef>
              <a:buClr>
                <a:srgbClr val="000099"/>
              </a:buClr>
              <a:buSzPct val="65000"/>
              <a:buFont typeface="Wingdings" charset="0"/>
              <a:buChar char="v"/>
              <a:defRPr/>
            </a:pPr>
            <a:endParaRPr lang="en-US" sz="1800" kern="1200" dirty="0">
              <a:solidFill>
                <a:prstClr val="black"/>
              </a:solidFill>
              <a:latin typeface="Calibri" panose="020F0502020204030204"/>
              <a:ea typeface="ＭＳ Ｐゴシック" charset="0"/>
              <a:cs typeface="+mn-cs"/>
            </a:endParaRPr>
          </a:p>
          <a:p>
            <a:pPr marL="219075" indent="-219075" defTabSz="685800">
              <a:lnSpc>
                <a:spcPct val="85000"/>
              </a:lnSpc>
              <a:spcBef>
                <a:spcPct val="20000"/>
              </a:spcBef>
              <a:buClr>
                <a:srgbClr val="000099"/>
              </a:buClr>
              <a:buSzPct val="100000"/>
              <a:buFont typeface="Wingdings" charset="2"/>
              <a:buChar char="§"/>
              <a:defRPr/>
            </a:pPr>
            <a:r>
              <a:rPr lang="en-US" sz="2400" kern="1200" dirty="0">
                <a:solidFill>
                  <a:prstClr val="black"/>
                </a:solidFill>
                <a:latin typeface="Calibri" panose="020F0502020204030204"/>
                <a:ea typeface="ＭＳ Ｐゴシック" charset="0"/>
                <a:cs typeface="+mn-cs"/>
              </a:rPr>
              <a:t>when creating datagram to send into UDP socket, must specify</a:t>
            </a:r>
          </a:p>
          <a:p>
            <a:pPr marL="644129" lvl="1" indent="-179785" defTabSz="685800">
              <a:lnSpc>
                <a:spcPct val="85000"/>
              </a:lnSpc>
              <a:spcBef>
                <a:spcPct val="20000"/>
              </a:spcBef>
              <a:buClr>
                <a:srgbClr val="000099"/>
              </a:buClr>
              <a:buFont typeface="Arial"/>
              <a:buChar char="•"/>
              <a:defRPr/>
            </a:pPr>
            <a:r>
              <a:rPr lang="en-US" sz="2100" kern="1200" dirty="0">
                <a:solidFill>
                  <a:prstClr val="black"/>
                </a:solidFill>
                <a:latin typeface="Calibri" panose="020F0502020204030204"/>
                <a:ea typeface="ＭＳ Ｐゴシック" charset="0"/>
                <a:cs typeface="+mn-cs"/>
              </a:rPr>
              <a:t>destination IP address</a:t>
            </a:r>
          </a:p>
          <a:p>
            <a:pPr marL="644129" lvl="1" indent="-179785" defTabSz="685800">
              <a:lnSpc>
                <a:spcPct val="85000"/>
              </a:lnSpc>
              <a:spcBef>
                <a:spcPct val="20000"/>
              </a:spcBef>
              <a:buClr>
                <a:srgbClr val="000099"/>
              </a:buClr>
              <a:buFont typeface="Arial"/>
              <a:buChar char="•"/>
              <a:defRPr/>
            </a:pPr>
            <a:r>
              <a:rPr lang="en-US" sz="2100" kern="1200" dirty="0">
                <a:solidFill>
                  <a:prstClr val="black"/>
                </a:solidFill>
                <a:latin typeface="Calibri" panose="020F0502020204030204"/>
                <a:ea typeface="ＭＳ Ｐゴシック" charset="0"/>
                <a:cs typeface="+mn-cs"/>
              </a:rPr>
              <a:t>destination port #</a:t>
            </a:r>
          </a:p>
        </p:txBody>
      </p:sp>
      <p:sp>
        <p:nvSpPr>
          <p:cNvPr id="21" name="Rectangle 111">
            <a:extLst>
              <a:ext uri="{FF2B5EF4-FFF2-40B4-BE49-F238E27FC236}">
                <a16:creationId xmlns:a16="http://schemas.microsoft.com/office/drawing/2014/main" id="{1D23ED05-24C1-E24F-9A5D-E84D26B5270D}"/>
              </a:ext>
            </a:extLst>
          </p:cNvPr>
          <p:cNvSpPr>
            <a:spLocks noChangeArrowheads="1"/>
          </p:cNvSpPr>
          <p:nvPr/>
        </p:nvSpPr>
        <p:spPr bwMode="auto">
          <a:xfrm>
            <a:off x="4761752" y="3315590"/>
            <a:ext cx="3891115" cy="1752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85800">
              <a:lnSpc>
                <a:spcPct val="90000"/>
              </a:lnSpc>
              <a:spcBef>
                <a:spcPct val="20000"/>
              </a:spcBef>
              <a:buClr>
                <a:srgbClr val="000099"/>
              </a:buClr>
              <a:buSzPct val="65000"/>
              <a:defRPr/>
            </a:pPr>
            <a:r>
              <a:rPr lang="en-US" sz="2100" kern="1200" dirty="0">
                <a:solidFill>
                  <a:prstClr val="black"/>
                </a:solidFill>
                <a:latin typeface="Calibri" panose="020F0502020204030204"/>
                <a:ea typeface="ＭＳ Ｐゴシック" charset="0"/>
                <a:cs typeface="+mn-cs"/>
              </a:rPr>
              <a:t>IP/UDP datagrams with </a:t>
            </a:r>
            <a:r>
              <a:rPr lang="en-US" sz="2100" i="1" kern="1200" dirty="0">
                <a:solidFill>
                  <a:srgbClr val="CC0000"/>
                </a:solidFill>
                <a:latin typeface="Calibri" panose="020F0502020204030204"/>
                <a:ea typeface="ＭＳ Ｐゴシック" charset="0"/>
                <a:cs typeface="+mn-cs"/>
              </a:rPr>
              <a:t>same </a:t>
            </a:r>
            <a:r>
              <a:rPr lang="en-US" sz="2100" i="1" kern="1200" dirty="0" err="1">
                <a:solidFill>
                  <a:srgbClr val="CC0000"/>
                </a:solidFill>
                <a:latin typeface="Calibri" panose="020F0502020204030204"/>
                <a:ea typeface="ＭＳ Ｐゴシック" charset="0"/>
                <a:cs typeface="+mn-cs"/>
              </a:rPr>
              <a:t>dest</a:t>
            </a:r>
            <a:r>
              <a:rPr lang="en-US" sz="2100" i="1" kern="1200" dirty="0">
                <a:solidFill>
                  <a:srgbClr val="CC0000"/>
                </a:solidFill>
                <a:latin typeface="Calibri" panose="020F0502020204030204"/>
                <a:ea typeface="ＭＳ Ｐゴシック" charset="0"/>
                <a:cs typeface="+mn-cs"/>
              </a:rPr>
              <a:t>. port #,</a:t>
            </a:r>
            <a:r>
              <a:rPr lang="en-US" sz="2100" kern="1200" dirty="0">
                <a:solidFill>
                  <a:prstClr val="black"/>
                </a:solidFill>
                <a:latin typeface="Calibri" panose="020F0502020204030204"/>
                <a:ea typeface="ＭＳ Ｐゴシック" charset="0"/>
                <a:cs typeface="+mn-cs"/>
              </a:rPr>
              <a:t> but different source IP addresses and/or source port numbers will be directed to </a:t>
            </a:r>
            <a:r>
              <a:rPr lang="en-US" sz="2100" i="1" kern="1200" dirty="0">
                <a:solidFill>
                  <a:srgbClr val="CC0000"/>
                </a:solidFill>
                <a:latin typeface="Calibri" panose="020F0502020204030204"/>
                <a:ea typeface="ＭＳ Ｐゴシック" charset="0"/>
                <a:cs typeface="+mn-cs"/>
              </a:rPr>
              <a:t>same socket </a:t>
            </a:r>
            <a:r>
              <a:rPr lang="en-US" sz="2100" kern="1200" dirty="0">
                <a:solidFill>
                  <a:prstClr val="black"/>
                </a:solidFill>
                <a:latin typeface="Calibri" panose="020F0502020204030204"/>
                <a:ea typeface="ＭＳ Ｐゴシック" charset="0"/>
                <a:cs typeface="+mn-cs"/>
              </a:rPr>
              <a:t>at receiving host</a:t>
            </a:r>
          </a:p>
        </p:txBody>
      </p:sp>
      <p:sp>
        <p:nvSpPr>
          <p:cNvPr id="23" name="AutoShape 113">
            <a:extLst>
              <a:ext uri="{FF2B5EF4-FFF2-40B4-BE49-F238E27FC236}">
                <a16:creationId xmlns:a16="http://schemas.microsoft.com/office/drawing/2014/main" id="{AE0FE900-8538-8F4F-BD27-2C9A09F232E9}"/>
              </a:ext>
            </a:extLst>
          </p:cNvPr>
          <p:cNvSpPr>
            <a:spLocks noChangeArrowheads="1"/>
          </p:cNvSpPr>
          <p:nvPr/>
        </p:nvSpPr>
        <p:spPr bwMode="auto">
          <a:xfrm rot="5400000">
            <a:off x="6497163" y="2922601"/>
            <a:ext cx="420291" cy="233363"/>
          </a:xfrm>
          <a:prstGeom prst="rightArrow">
            <a:avLst>
              <a:gd name="adj1" fmla="val 50000"/>
              <a:gd name="adj2" fmla="val 45026"/>
            </a:avLst>
          </a:prstGeom>
          <a:solidFill>
            <a:srgbClr val="CC0000"/>
          </a:solidFill>
          <a:ln w="9525">
            <a:solidFill>
              <a:srgbClr val="CC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500" kern="1200">
              <a:solidFill>
                <a:prstClr val="black"/>
              </a:solidFill>
              <a:latin typeface="Calibri" panose="020F0502020204030204"/>
              <a:ea typeface="ＭＳ Ｐゴシック" charset="0"/>
              <a:cs typeface="+mn-cs"/>
            </a:endParaRPr>
          </a:p>
        </p:txBody>
      </p:sp>
      <p:sp>
        <p:nvSpPr>
          <p:cNvPr id="4" name="Oval 3">
            <a:extLst>
              <a:ext uri="{FF2B5EF4-FFF2-40B4-BE49-F238E27FC236}">
                <a16:creationId xmlns:a16="http://schemas.microsoft.com/office/drawing/2014/main" id="{7E32E731-A5B9-B44F-853B-A87FFA65AAE0}"/>
              </a:ext>
            </a:extLst>
          </p:cNvPr>
          <p:cNvSpPr/>
          <p:nvPr/>
        </p:nvSpPr>
        <p:spPr>
          <a:xfrm>
            <a:off x="3151597" y="2165279"/>
            <a:ext cx="1431986" cy="74709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9" name="Slide Number Placeholder 2">
            <a:extLst>
              <a:ext uri="{FF2B5EF4-FFF2-40B4-BE49-F238E27FC236}">
                <a16:creationId xmlns:a16="http://schemas.microsoft.com/office/drawing/2014/main" id="{86F80CC4-FDCF-FF42-8BB3-8A9B1A2B5D65}"/>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18</a:t>
            </a:fld>
            <a:endParaRPr lang="en-US" dirty="0"/>
          </a:p>
        </p:txBody>
      </p:sp>
    </p:spTree>
    <p:extLst>
      <p:ext uri="{BB962C8B-B14F-4D97-AF65-F5344CB8AC3E}">
        <p14:creationId xmlns:p14="http://schemas.microsoft.com/office/powerpoint/2010/main" val="153893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par>
                                <p:cTn id="13" presetID="9" presetClass="exit" presetSubtype="0" fill="hold" grpId="1" nodeType="withEffect">
                                  <p:stCondLst>
                                    <p:cond delay="0"/>
                                  </p:stCondLst>
                                  <p:childTnLst>
                                    <p:animEffect transition="out" filter="dissolv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dissolve">
                                      <p:cBhvr>
                                        <p:cTn id="25" dur="500"/>
                                        <p:tgtEl>
                                          <p:spTgt spid="2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dissolv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3" grpId="0" animBg="1"/>
      <p:bldP spid="4" grpId="0" animBg="1"/>
      <p:bldP spid="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dirty="0"/>
              <a:t>Connectionless demultiplexing: an example</a:t>
            </a:r>
          </a:p>
        </p:txBody>
      </p:sp>
      <p:sp>
        <p:nvSpPr>
          <p:cNvPr id="138" name="Rectangle 44">
            <a:extLst>
              <a:ext uri="{FF2B5EF4-FFF2-40B4-BE49-F238E27FC236}">
                <a16:creationId xmlns:a16="http://schemas.microsoft.com/office/drawing/2014/main" id="{E4FB09F6-4D90-9944-956D-25B59CB77E40}"/>
              </a:ext>
            </a:extLst>
          </p:cNvPr>
          <p:cNvSpPr txBox="1">
            <a:spLocks noChangeArrowheads="1"/>
          </p:cNvSpPr>
          <p:nvPr/>
        </p:nvSpPr>
        <p:spPr bwMode="auto">
          <a:xfrm>
            <a:off x="3449241" y="1040360"/>
            <a:ext cx="3163490" cy="5441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32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129779" indent="-129779" defTabSz="685800">
              <a:buNone/>
              <a:defRPr/>
            </a:pPr>
            <a:r>
              <a:rPr lang="en-US" sz="1500" b="1" dirty="0" err="1">
                <a:solidFill>
                  <a:srgbClr val="000000"/>
                </a:solidFill>
                <a:latin typeface="Courier New" charset="0"/>
                <a:cs typeface="+mn-cs"/>
              </a:rPr>
              <a:t>DatagramSocket</a:t>
            </a:r>
            <a:r>
              <a:rPr lang="en-US" sz="1500" b="1" dirty="0">
                <a:solidFill>
                  <a:srgbClr val="000000"/>
                </a:solidFill>
                <a:latin typeface="Courier New" charset="0"/>
                <a:cs typeface="+mn-cs"/>
              </a:rPr>
              <a:t> </a:t>
            </a:r>
            <a:r>
              <a:rPr lang="en-US" sz="1500" b="1" dirty="0" err="1">
                <a:solidFill>
                  <a:srgbClr val="000000"/>
                </a:solidFill>
                <a:latin typeface="Courier New" charset="0"/>
                <a:cs typeface="+mn-cs"/>
              </a:rPr>
              <a:t>serverSocket</a:t>
            </a:r>
            <a:r>
              <a:rPr lang="en-US" sz="1500" b="1" dirty="0">
                <a:solidFill>
                  <a:srgbClr val="000000"/>
                </a:solidFill>
                <a:latin typeface="Courier New" charset="0"/>
                <a:cs typeface="+mn-cs"/>
              </a:rPr>
              <a:t> = new </a:t>
            </a:r>
            <a:r>
              <a:rPr lang="en-US" sz="1500" b="1" dirty="0" err="1">
                <a:solidFill>
                  <a:srgbClr val="000000"/>
                </a:solidFill>
                <a:latin typeface="Courier New" charset="0"/>
                <a:cs typeface="+mn-cs"/>
              </a:rPr>
              <a:t>DatagramSocket</a:t>
            </a:r>
            <a:endParaRPr lang="en-US" sz="1500" b="1" dirty="0">
              <a:solidFill>
                <a:srgbClr val="000000"/>
              </a:solidFill>
              <a:latin typeface="Courier New" charset="0"/>
              <a:cs typeface="+mn-cs"/>
            </a:endParaRPr>
          </a:p>
          <a:p>
            <a:pPr marL="129779" indent="-129779" defTabSz="685800">
              <a:buNone/>
              <a:defRPr/>
            </a:pPr>
            <a:r>
              <a:rPr lang="en-US" sz="1500" b="1" dirty="0">
                <a:solidFill>
                  <a:srgbClr val="000000"/>
                </a:solidFill>
                <a:latin typeface="Courier New" charset="0"/>
                <a:cs typeface="+mn-cs"/>
              </a:rPr>
              <a:t> (</a:t>
            </a:r>
            <a:r>
              <a:rPr lang="en-US" sz="1500" b="1" dirty="0">
                <a:solidFill>
                  <a:srgbClr val="CC0000"/>
                </a:solidFill>
                <a:latin typeface="Courier New" charset="0"/>
                <a:cs typeface="+mn-cs"/>
              </a:rPr>
              <a:t>6428</a:t>
            </a:r>
            <a:r>
              <a:rPr lang="en-US" sz="1500" b="1" dirty="0">
                <a:solidFill>
                  <a:srgbClr val="000000"/>
                </a:solidFill>
                <a:latin typeface="Courier New" charset="0"/>
                <a:cs typeface="+mn-cs"/>
              </a:rPr>
              <a:t>);</a:t>
            </a:r>
          </a:p>
          <a:p>
            <a:pPr marL="129779" indent="-129779" defTabSz="685800">
              <a:buFont typeface="Wingdings" charset="2"/>
              <a:buChar char="§"/>
              <a:defRPr/>
            </a:pPr>
            <a:endParaRPr lang="en-US" sz="3000" dirty="0">
              <a:solidFill>
                <a:srgbClr val="000000"/>
              </a:solidFill>
              <a:latin typeface="Gill Sans MT"/>
              <a:cs typeface="+mn-cs"/>
            </a:endParaRPr>
          </a:p>
        </p:txBody>
      </p:sp>
      <p:sp>
        <p:nvSpPr>
          <p:cNvPr id="139" name="Freeform 89">
            <a:extLst>
              <a:ext uri="{FF2B5EF4-FFF2-40B4-BE49-F238E27FC236}">
                <a16:creationId xmlns:a16="http://schemas.microsoft.com/office/drawing/2014/main" id="{28FDDD2F-FD14-B643-A369-43EE4030BEDB}"/>
              </a:ext>
            </a:extLst>
          </p:cNvPr>
          <p:cNvSpPr>
            <a:spLocks/>
          </p:cNvSpPr>
          <p:nvPr/>
        </p:nvSpPr>
        <p:spPr bwMode="auto">
          <a:xfrm>
            <a:off x="3599854" y="1877186"/>
            <a:ext cx="414338" cy="15621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40" name="Freeform 97">
            <a:extLst>
              <a:ext uri="{FF2B5EF4-FFF2-40B4-BE49-F238E27FC236}">
                <a16:creationId xmlns:a16="http://schemas.microsoft.com/office/drawing/2014/main" id="{64DF8D3E-75B9-8F40-BCD6-78530C047B4F}"/>
              </a:ext>
            </a:extLst>
          </p:cNvPr>
          <p:cNvSpPr>
            <a:spLocks/>
          </p:cNvSpPr>
          <p:nvPr/>
        </p:nvSpPr>
        <p:spPr bwMode="auto">
          <a:xfrm>
            <a:off x="1511499" y="2105786"/>
            <a:ext cx="345281" cy="1645444"/>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41" name="Rectangle 23">
            <a:extLst>
              <a:ext uri="{FF2B5EF4-FFF2-40B4-BE49-F238E27FC236}">
                <a16:creationId xmlns:a16="http://schemas.microsoft.com/office/drawing/2014/main" id="{17E6F561-D2E2-784F-818C-D83319DE8316}"/>
              </a:ext>
            </a:extLst>
          </p:cNvPr>
          <p:cNvSpPr>
            <a:spLocks noChangeArrowheads="1"/>
          </p:cNvSpPr>
          <p:nvPr/>
        </p:nvSpPr>
        <p:spPr bwMode="auto">
          <a:xfrm>
            <a:off x="1890118" y="2080782"/>
            <a:ext cx="972740" cy="14859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1800" kern="1200">
              <a:solidFill>
                <a:srgbClr val="000000"/>
              </a:solidFill>
              <a:latin typeface="Times New Roman" panose="02020603050405020304" pitchFamily="18" charset="0"/>
              <a:cs typeface="+mn-cs"/>
            </a:endParaRPr>
          </a:p>
        </p:txBody>
      </p:sp>
      <p:sp>
        <p:nvSpPr>
          <p:cNvPr id="142" name="Rectangle 24">
            <a:extLst>
              <a:ext uri="{FF2B5EF4-FFF2-40B4-BE49-F238E27FC236}">
                <a16:creationId xmlns:a16="http://schemas.microsoft.com/office/drawing/2014/main" id="{F331F96E-BFA3-B949-B96F-DCA5E9AF3F44}"/>
              </a:ext>
            </a:extLst>
          </p:cNvPr>
          <p:cNvSpPr>
            <a:spLocks noChangeArrowheads="1"/>
          </p:cNvSpPr>
          <p:nvPr/>
        </p:nvSpPr>
        <p:spPr bwMode="auto">
          <a:xfrm>
            <a:off x="1861543" y="2121264"/>
            <a:ext cx="954881" cy="1484710"/>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1800">
              <a:solidFill>
                <a:srgbClr val="000000"/>
              </a:solidFill>
              <a:latin typeface="Times New Roman" panose="02020603050405020304" pitchFamily="18" charset="0"/>
              <a:cs typeface="+mn-cs"/>
            </a:endParaRPr>
          </a:p>
        </p:txBody>
      </p:sp>
      <p:sp>
        <p:nvSpPr>
          <p:cNvPr id="143" name="Line 25">
            <a:extLst>
              <a:ext uri="{FF2B5EF4-FFF2-40B4-BE49-F238E27FC236}">
                <a16:creationId xmlns:a16="http://schemas.microsoft.com/office/drawing/2014/main" id="{2EFF90D8-8133-E042-BB15-B540A8DAEE38}"/>
              </a:ext>
            </a:extLst>
          </p:cNvPr>
          <p:cNvSpPr>
            <a:spLocks noChangeShapeType="1"/>
          </p:cNvSpPr>
          <p:nvPr/>
        </p:nvSpPr>
        <p:spPr bwMode="auto">
          <a:xfrm>
            <a:off x="1868686" y="2691574"/>
            <a:ext cx="947738" cy="238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44" name="Text Box 26">
            <a:extLst>
              <a:ext uri="{FF2B5EF4-FFF2-40B4-BE49-F238E27FC236}">
                <a16:creationId xmlns:a16="http://schemas.microsoft.com/office/drawing/2014/main" id="{53A1C5C8-02A4-B440-B555-BBEB69595759}"/>
              </a:ext>
            </a:extLst>
          </p:cNvPr>
          <p:cNvSpPr txBox="1">
            <a:spLocks noChangeArrowheads="1"/>
          </p:cNvSpPr>
          <p:nvPr/>
        </p:nvSpPr>
        <p:spPr bwMode="auto">
          <a:xfrm>
            <a:off x="1836539" y="2678476"/>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transport</a:t>
            </a:r>
          </a:p>
        </p:txBody>
      </p:sp>
      <p:sp>
        <p:nvSpPr>
          <p:cNvPr id="145" name="Line 27">
            <a:extLst>
              <a:ext uri="{FF2B5EF4-FFF2-40B4-BE49-F238E27FC236}">
                <a16:creationId xmlns:a16="http://schemas.microsoft.com/office/drawing/2014/main" id="{E1E8AAE6-A7CD-924F-8779-9257D875BE82}"/>
              </a:ext>
            </a:extLst>
          </p:cNvPr>
          <p:cNvSpPr>
            <a:spLocks noChangeShapeType="1"/>
          </p:cNvSpPr>
          <p:nvPr/>
        </p:nvSpPr>
        <p:spPr bwMode="auto">
          <a:xfrm>
            <a:off x="1874638" y="2932080"/>
            <a:ext cx="947738" cy="238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46" name="Line 28">
            <a:extLst>
              <a:ext uri="{FF2B5EF4-FFF2-40B4-BE49-F238E27FC236}">
                <a16:creationId xmlns:a16="http://schemas.microsoft.com/office/drawing/2014/main" id="{CA7EEA54-B56E-2B48-9F82-BCDEC7D39BF8}"/>
              </a:ext>
            </a:extLst>
          </p:cNvPr>
          <p:cNvSpPr>
            <a:spLocks noChangeShapeType="1"/>
          </p:cNvSpPr>
          <p:nvPr/>
        </p:nvSpPr>
        <p:spPr bwMode="auto">
          <a:xfrm>
            <a:off x="1863923" y="3164251"/>
            <a:ext cx="947738" cy="238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47" name="Line 29">
            <a:extLst>
              <a:ext uri="{FF2B5EF4-FFF2-40B4-BE49-F238E27FC236}">
                <a16:creationId xmlns:a16="http://schemas.microsoft.com/office/drawing/2014/main" id="{73328B79-CBD4-B041-B159-E3286EADBC62}"/>
              </a:ext>
            </a:extLst>
          </p:cNvPr>
          <p:cNvSpPr>
            <a:spLocks noChangeShapeType="1"/>
          </p:cNvSpPr>
          <p:nvPr/>
        </p:nvSpPr>
        <p:spPr bwMode="auto">
          <a:xfrm>
            <a:off x="1863923" y="3378564"/>
            <a:ext cx="947738" cy="238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3062900D-4135-244C-9B1F-EE7CC03B0254}"/>
              </a:ext>
            </a:extLst>
          </p:cNvPr>
          <p:cNvSpPr txBox="1">
            <a:spLocks noChangeArrowheads="1"/>
          </p:cNvSpPr>
          <p:nvPr/>
        </p:nvSpPr>
        <p:spPr bwMode="auto">
          <a:xfrm>
            <a:off x="1862733" y="2114119"/>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application</a:t>
            </a:r>
          </a:p>
        </p:txBody>
      </p:sp>
      <p:sp>
        <p:nvSpPr>
          <p:cNvPr id="149" name="Text Box 26">
            <a:extLst>
              <a:ext uri="{FF2B5EF4-FFF2-40B4-BE49-F238E27FC236}">
                <a16:creationId xmlns:a16="http://schemas.microsoft.com/office/drawing/2014/main" id="{F09CC3DB-2FE1-524D-8CDC-16023843D213}"/>
              </a:ext>
            </a:extLst>
          </p:cNvPr>
          <p:cNvSpPr txBox="1">
            <a:spLocks noChangeArrowheads="1"/>
          </p:cNvSpPr>
          <p:nvPr/>
        </p:nvSpPr>
        <p:spPr bwMode="auto">
          <a:xfrm>
            <a:off x="1829395" y="3357132"/>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physical</a:t>
            </a:r>
          </a:p>
        </p:txBody>
      </p:sp>
      <p:sp>
        <p:nvSpPr>
          <p:cNvPr id="150" name="Text Box 26">
            <a:extLst>
              <a:ext uri="{FF2B5EF4-FFF2-40B4-BE49-F238E27FC236}">
                <a16:creationId xmlns:a16="http://schemas.microsoft.com/office/drawing/2014/main" id="{11BEC4C2-90AF-3642-B6AA-A63B2A81DFAF}"/>
              </a:ext>
            </a:extLst>
          </p:cNvPr>
          <p:cNvSpPr txBox="1">
            <a:spLocks noChangeArrowheads="1"/>
          </p:cNvSpPr>
          <p:nvPr/>
        </p:nvSpPr>
        <p:spPr bwMode="auto">
          <a:xfrm>
            <a:off x="1843683" y="3142819"/>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link</a:t>
            </a:r>
          </a:p>
        </p:txBody>
      </p:sp>
      <p:sp>
        <p:nvSpPr>
          <p:cNvPr id="151" name="Text Box 26">
            <a:extLst>
              <a:ext uri="{FF2B5EF4-FFF2-40B4-BE49-F238E27FC236}">
                <a16:creationId xmlns:a16="http://schemas.microsoft.com/office/drawing/2014/main" id="{0727B177-EE8F-9E43-B808-DF3EFBDC0328}"/>
              </a:ext>
            </a:extLst>
          </p:cNvPr>
          <p:cNvSpPr txBox="1">
            <a:spLocks noChangeArrowheads="1"/>
          </p:cNvSpPr>
          <p:nvPr/>
        </p:nvSpPr>
        <p:spPr bwMode="auto">
          <a:xfrm>
            <a:off x="1836539" y="2921363"/>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network</a:t>
            </a:r>
          </a:p>
        </p:txBody>
      </p:sp>
      <p:sp>
        <p:nvSpPr>
          <p:cNvPr id="152" name="Oval 110">
            <a:extLst>
              <a:ext uri="{FF2B5EF4-FFF2-40B4-BE49-F238E27FC236}">
                <a16:creationId xmlns:a16="http://schemas.microsoft.com/office/drawing/2014/main" id="{4FA9CEB5-639E-E640-8612-6A0B009F2759}"/>
              </a:ext>
            </a:extLst>
          </p:cNvPr>
          <p:cNvSpPr>
            <a:spLocks noChangeArrowheads="1"/>
          </p:cNvSpPr>
          <p:nvPr/>
        </p:nvSpPr>
        <p:spPr bwMode="auto">
          <a:xfrm>
            <a:off x="2113955" y="2328432"/>
            <a:ext cx="448865" cy="2286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r>
              <a:rPr lang="en-US" sz="1200">
                <a:latin typeface="Arial" charset="0"/>
                <a:ea typeface="ＭＳ Ｐゴシック" charset="0"/>
                <a:cs typeface="+mn-cs"/>
              </a:rPr>
              <a:t>P3</a:t>
            </a:r>
          </a:p>
        </p:txBody>
      </p:sp>
      <p:grpSp>
        <p:nvGrpSpPr>
          <p:cNvPr id="153" name="Group 111">
            <a:extLst>
              <a:ext uri="{FF2B5EF4-FFF2-40B4-BE49-F238E27FC236}">
                <a16:creationId xmlns:a16="http://schemas.microsoft.com/office/drawing/2014/main" id="{2D14C00E-16C9-D747-9CCE-229E757B8227}"/>
              </a:ext>
            </a:extLst>
          </p:cNvPr>
          <p:cNvGrpSpPr>
            <a:grpSpLocks/>
          </p:cNvGrpSpPr>
          <p:nvPr/>
        </p:nvGrpSpPr>
        <p:grpSpPr bwMode="auto">
          <a:xfrm>
            <a:off x="2090142" y="2571320"/>
            <a:ext cx="465534" cy="171450"/>
            <a:chOff x="1287" y="2524"/>
            <a:chExt cx="260" cy="100"/>
          </a:xfrm>
        </p:grpSpPr>
        <p:sp>
          <p:nvSpPr>
            <p:cNvPr id="154" name="Rectangle 112">
              <a:extLst>
                <a:ext uri="{FF2B5EF4-FFF2-40B4-BE49-F238E27FC236}">
                  <a16:creationId xmlns:a16="http://schemas.microsoft.com/office/drawing/2014/main" id="{3540F8E1-1FDC-E24A-98FB-7869060F66B9}"/>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5" name="Rectangle 113">
              <a:extLst>
                <a:ext uri="{FF2B5EF4-FFF2-40B4-BE49-F238E27FC236}">
                  <a16:creationId xmlns:a16="http://schemas.microsoft.com/office/drawing/2014/main" id="{054ED091-B9B7-3540-A7FD-87F3C3C14D7F}"/>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6" name="Rectangle 114">
              <a:extLst>
                <a:ext uri="{FF2B5EF4-FFF2-40B4-BE49-F238E27FC236}">
                  <a16:creationId xmlns:a16="http://schemas.microsoft.com/office/drawing/2014/main" id="{380957E5-07F4-134E-B56E-1EC9D1C841A1}"/>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7" name="Rectangle 115">
              <a:extLst>
                <a:ext uri="{FF2B5EF4-FFF2-40B4-BE49-F238E27FC236}">
                  <a16:creationId xmlns:a16="http://schemas.microsoft.com/office/drawing/2014/main" id="{35B79E71-94E3-544D-ADB2-B31B6EA8EC32}"/>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58" name="Rectangle 23">
            <a:extLst>
              <a:ext uri="{FF2B5EF4-FFF2-40B4-BE49-F238E27FC236}">
                <a16:creationId xmlns:a16="http://schemas.microsoft.com/office/drawing/2014/main" id="{4CF23822-9D9B-0E42-93CC-6BA8EA8935C9}"/>
              </a:ext>
            </a:extLst>
          </p:cNvPr>
          <p:cNvSpPr>
            <a:spLocks noChangeArrowheads="1"/>
          </p:cNvSpPr>
          <p:nvPr/>
        </p:nvSpPr>
        <p:spPr bwMode="auto">
          <a:xfrm>
            <a:off x="4010620" y="1905761"/>
            <a:ext cx="1122760" cy="14859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1800" kern="1200">
              <a:solidFill>
                <a:srgbClr val="000000"/>
              </a:solidFill>
              <a:latin typeface="Times New Roman" panose="02020603050405020304" pitchFamily="18" charset="0"/>
              <a:cs typeface="+mn-cs"/>
            </a:endParaRPr>
          </a:p>
        </p:txBody>
      </p:sp>
      <p:sp>
        <p:nvSpPr>
          <p:cNvPr id="159" name="Rectangle 24">
            <a:extLst>
              <a:ext uri="{FF2B5EF4-FFF2-40B4-BE49-F238E27FC236}">
                <a16:creationId xmlns:a16="http://schemas.microsoft.com/office/drawing/2014/main" id="{043A00F1-55AA-3943-A4DB-B6F911EC93DC}"/>
              </a:ext>
            </a:extLst>
          </p:cNvPr>
          <p:cNvSpPr>
            <a:spLocks noChangeArrowheads="1"/>
          </p:cNvSpPr>
          <p:nvPr/>
        </p:nvSpPr>
        <p:spPr bwMode="auto">
          <a:xfrm>
            <a:off x="3984426" y="1946242"/>
            <a:ext cx="1104900" cy="1484709"/>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1800">
              <a:solidFill>
                <a:srgbClr val="000000"/>
              </a:solidFill>
              <a:latin typeface="Times New Roman" panose="02020603050405020304" pitchFamily="18" charset="0"/>
              <a:cs typeface="+mn-cs"/>
            </a:endParaRPr>
          </a:p>
        </p:txBody>
      </p:sp>
      <p:sp>
        <p:nvSpPr>
          <p:cNvPr id="160" name="Line 25">
            <a:extLst>
              <a:ext uri="{FF2B5EF4-FFF2-40B4-BE49-F238E27FC236}">
                <a16:creationId xmlns:a16="http://schemas.microsoft.com/office/drawing/2014/main" id="{97882FBC-8DAC-564D-B4C8-8B618C94ED21}"/>
              </a:ext>
            </a:extLst>
          </p:cNvPr>
          <p:cNvSpPr>
            <a:spLocks noChangeShapeType="1"/>
          </p:cNvSpPr>
          <p:nvPr/>
        </p:nvSpPr>
        <p:spPr bwMode="auto">
          <a:xfrm>
            <a:off x="3989189" y="2523695"/>
            <a:ext cx="1095375" cy="238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61" name="Text Box 26">
            <a:extLst>
              <a:ext uri="{FF2B5EF4-FFF2-40B4-BE49-F238E27FC236}">
                <a16:creationId xmlns:a16="http://schemas.microsoft.com/office/drawing/2014/main" id="{6533FADA-08A6-274F-99DA-B76CD13186B6}"/>
              </a:ext>
            </a:extLst>
          </p:cNvPr>
          <p:cNvSpPr txBox="1">
            <a:spLocks noChangeArrowheads="1"/>
          </p:cNvSpPr>
          <p:nvPr/>
        </p:nvSpPr>
        <p:spPr bwMode="auto">
          <a:xfrm>
            <a:off x="4042767" y="2510598"/>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transport</a:t>
            </a:r>
          </a:p>
        </p:txBody>
      </p:sp>
      <p:sp>
        <p:nvSpPr>
          <p:cNvPr id="162" name="Line 27">
            <a:extLst>
              <a:ext uri="{FF2B5EF4-FFF2-40B4-BE49-F238E27FC236}">
                <a16:creationId xmlns:a16="http://schemas.microsoft.com/office/drawing/2014/main" id="{59739078-AC3B-BB43-A01C-5156C6AC1069}"/>
              </a:ext>
            </a:extLst>
          </p:cNvPr>
          <p:cNvSpPr>
            <a:spLocks noChangeShapeType="1"/>
          </p:cNvSpPr>
          <p:nvPr/>
        </p:nvSpPr>
        <p:spPr bwMode="auto">
          <a:xfrm>
            <a:off x="3990380" y="2761820"/>
            <a:ext cx="109299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63" name="Text Box 26">
            <a:extLst>
              <a:ext uri="{FF2B5EF4-FFF2-40B4-BE49-F238E27FC236}">
                <a16:creationId xmlns:a16="http://schemas.microsoft.com/office/drawing/2014/main" id="{78720604-E3E1-AA4C-8564-8B884DC18870}"/>
              </a:ext>
            </a:extLst>
          </p:cNvPr>
          <p:cNvSpPr txBox="1">
            <a:spLocks noChangeArrowheads="1"/>
          </p:cNvSpPr>
          <p:nvPr/>
        </p:nvSpPr>
        <p:spPr bwMode="auto">
          <a:xfrm>
            <a:off x="4040386" y="1921238"/>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application</a:t>
            </a:r>
          </a:p>
        </p:txBody>
      </p:sp>
      <p:sp>
        <p:nvSpPr>
          <p:cNvPr id="164" name="Text Box 26">
            <a:extLst>
              <a:ext uri="{FF2B5EF4-FFF2-40B4-BE49-F238E27FC236}">
                <a16:creationId xmlns:a16="http://schemas.microsoft.com/office/drawing/2014/main" id="{0FE55F8B-E56B-8B4C-8A35-D5894CB5AA54}"/>
              </a:ext>
            </a:extLst>
          </p:cNvPr>
          <p:cNvSpPr txBox="1">
            <a:spLocks noChangeArrowheads="1"/>
          </p:cNvSpPr>
          <p:nvPr/>
        </p:nvSpPr>
        <p:spPr bwMode="auto">
          <a:xfrm>
            <a:off x="4038005" y="3189254"/>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physical</a:t>
            </a:r>
          </a:p>
        </p:txBody>
      </p:sp>
      <p:sp>
        <p:nvSpPr>
          <p:cNvPr id="165" name="Text Box 26">
            <a:extLst>
              <a:ext uri="{FF2B5EF4-FFF2-40B4-BE49-F238E27FC236}">
                <a16:creationId xmlns:a16="http://schemas.microsoft.com/office/drawing/2014/main" id="{3CBEC5FD-FC48-0B44-A978-2775A463A9BB}"/>
              </a:ext>
            </a:extLst>
          </p:cNvPr>
          <p:cNvSpPr txBox="1">
            <a:spLocks noChangeArrowheads="1"/>
          </p:cNvSpPr>
          <p:nvPr/>
        </p:nvSpPr>
        <p:spPr bwMode="auto">
          <a:xfrm>
            <a:off x="4038005" y="2974942"/>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link</a:t>
            </a:r>
          </a:p>
        </p:txBody>
      </p:sp>
      <p:sp>
        <p:nvSpPr>
          <p:cNvPr id="166" name="Text Box 26">
            <a:extLst>
              <a:ext uri="{FF2B5EF4-FFF2-40B4-BE49-F238E27FC236}">
                <a16:creationId xmlns:a16="http://schemas.microsoft.com/office/drawing/2014/main" id="{36939330-E1D8-DD43-8326-8E30CD151A67}"/>
              </a:ext>
            </a:extLst>
          </p:cNvPr>
          <p:cNvSpPr txBox="1">
            <a:spLocks noChangeArrowheads="1"/>
          </p:cNvSpPr>
          <p:nvPr/>
        </p:nvSpPr>
        <p:spPr bwMode="auto">
          <a:xfrm>
            <a:off x="4038005" y="2751104"/>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network</a:t>
            </a:r>
          </a:p>
        </p:txBody>
      </p:sp>
      <p:sp>
        <p:nvSpPr>
          <p:cNvPr id="167" name="Line 27">
            <a:extLst>
              <a:ext uri="{FF2B5EF4-FFF2-40B4-BE49-F238E27FC236}">
                <a16:creationId xmlns:a16="http://schemas.microsoft.com/office/drawing/2014/main" id="{8F676BB3-CB93-FC44-95E3-71A593E11393}"/>
              </a:ext>
            </a:extLst>
          </p:cNvPr>
          <p:cNvSpPr>
            <a:spLocks noChangeShapeType="1"/>
          </p:cNvSpPr>
          <p:nvPr/>
        </p:nvSpPr>
        <p:spPr bwMode="auto">
          <a:xfrm>
            <a:off x="3987999" y="2995182"/>
            <a:ext cx="109299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68" name="Line 27">
            <a:extLst>
              <a:ext uri="{FF2B5EF4-FFF2-40B4-BE49-F238E27FC236}">
                <a16:creationId xmlns:a16="http://schemas.microsoft.com/office/drawing/2014/main" id="{3257C166-E64A-3645-B552-FD16B4D71AEB}"/>
              </a:ext>
            </a:extLst>
          </p:cNvPr>
          <p:cNvSpPr>
            <a:spLocks noChangeShapeType="1"/>
          </p:cNvSpPr>
          <p:nvPr/>
        </p:nvSpPr>
        <p:spPr bwMode="auto">
          <a:xfrm>
            <a:off x="3985617" y="3219020"/>
            <a:ext cx="1092994"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69" name="Oval 128">
            <a:extLst>
              <a:ext uri="{FF2B5EF4-FFF2-40B4-BE49-F238E27FC236}">
                <a16:creationId xmlns:a16="http://schemas.microsoft.com/office/drawing/2014/main" id="{65AB5E7C-E09E-3141-92D4-FB563873BAA1}"/>
              </a:ext>
            </a:extLst>
          </p:cNvPr>
          <p:cNvSpPr>
            <a:spLocks noChangeArrowheads="1"/>
          </p:cNvSpPr>
          <p:nvPr/>
        </p:nvSpPr>
        <p:spPr bwMode="auto">
          <a:xfrm>
            <a:off x="4298751" y="2176032"/>
            <a:ext cx="448866" cy="2286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r>
              <a:rPr lang="en-US" sz="1200" dirty="0">
                <a:latin typeface="Arial" charset="0"/>
                <a:ea typeface="ＭＳ Ｐゴシック" charset="0"/>
                <a:cs typeface="+mn-cs"/>
              </a:rPr>
              <a:t>P1</a:t>
            </a:r>
          </a:p>
        </p:txBody>
      </p:sp>
      <p:grpSp>
        <p:nvGrpSpPr>
          <p:cNvPr id="170" name="Group 134">
            <a:extLst>
              <a:ext uri="{FF2B5EF4-FFF2-40B4-BE49-F238E27FC236}">
                <a16:creationId xmlns:a16="http://schemas.microsoft.com/office/drawing/2014/main" id="{00BF5763-3E40-E147-ACE8-5ED526226DDB}"/>
              </a:ext>
            </a:extLst>
          </p:cNvPr>
          <p:cNvGrpSpPr>
            <a:grpSpLocks/>
          </p:cNvGrpSpPr>
          <p:nvPr/>
        </p:nvGrpSpPr>
        <p:grpSpPr bwMode="auto">
          <a:xfrm>
            <a:off x="4202311" y="2412967"/>
            <a:ext cx="665559" cy="171450"/>
            <a:chOff x="1383" y="2620"/>
            <a:chExt cx="260" cy="100"/>
          </a:xfrm>
        </p:grpSpPr>
        <p:sp>
          <p:nvSpPr>
            <p:cNvPr id="171" name="Rectangle 135">
              <a:extLst>
                <a:ext uri="{FF2B5EF4-FFF2-40B4-BE49-F238E27FC236}">
                  <a16:creationId xmlns:a16="http://schemas.microsoft.com/office/drawing/2014/main" id="{CDC340F8-E46E-7E41-8E35-64383D0A17F3}"/>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72" name="Rectangle 136">
              <a:extLst>
                <a:ext uri="{FF2B5EF4-FFF2-40B4-BE49-F238E27FC236}">
                  <a16:creationId xmlns:a16="http://schemas.microsoft.com/office/drawing/2014/main" id="{CEB2486C-9B9D-0C40-80F1-0DB2CBB3DFB8}"/>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73" name="Rectangle 137">
              <a:extLst>
                <a:ext uri="{FF2B5EF4-FFF2-40B4-BE49-F238E27FC236}">
                  <a16:creationId xmlns:a16="http://schemas.microsoft.com/office/drawing/2014/main" id="{1376AAC2-B46A-1E4A-9BBE-A4B572F451E5}"/>
                </a:ext>
              </a:extLst>
            </p:cNvPr>
            <p:cNvSpPr>
              <a:spLocks noChangeArrowheads="1"/>
            </p:cNvSpPr>
            <p:nvPr/>
          </p:nvSpPr>
          <p:spPr bwMode="auto">
            <a:xfrm>
              <a:off x="1599" y="2678"/>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74" name="Rectangle 138">
              <a:extLst>
                <a:ext uri="{FF2B5EF4-FFF2-40B4-BE49-F238E27FC236}">
                  <a16:creationId xmlns:a16="http://schemas.microsoft.com/office/drawing/2014/main" id="{D0F29441-9D82-0744-927B-FB9235C641D8}"/>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75" name="Rectangle 23">
            <a:extLst>
              <a:ext uri="{FF2B5EF4-FFF2-40B4-BE49-F238E27FC236}">
                <a16:creationId xmlns:a16="http://schemas.microsoft.com/office/drawing/2014/main" id="{5DBC5F7E-FBFE-9545-9C61-2B1EE876BE58}"/>
              </a:ext>
            </a:extLst>
          </p:cNvPr>
          <p:cNvSpPr>
            <a:spLocks noChangeArrowheads="1"/>
          </p:cNvSpPr>
          <p:nvPr/>
        </p:nvSpPr>
        <p:spPr bwMode="auto">
          <a:xfrm>
            <a:off x="6265664" y="2074829"/>
            <a:ext cx="972741" cy="14859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1800" kern="1200">
              <a:solidFill>
                <a:srgbClr val="000000"/>
              </a:solidFill>
              <a:latin typeface="Times New Roman" panose="02020603050405020304" pitchFamily="18" charset="0"/>
              <a:cs typeface="+mn-cs"/>
            </a:endParaRPr>
          </a:p>
        </p:txBody>
      </p:sp>
      <p:sp>
        <p:nvSpPr>
          <p:cNvPr id="176" name="Rectangle 24">
            <a:extLst>
              <a:ext uri="{FF2B5EF4-FFF2-40B4-BE49-F238E27FC236}">
                <a16:creationId xmlns:a16="http://schemas.microsoft.com/office/drawing/2014/main" id="{7B52E473-BC4F-2546-8F23-4292A3FB8917}"/>
              </a:ext>
            </a:extLst>
          </p:cNvPr>
          <p:cNvSpPr>
            <a:spLocks noChangeArrowheads="1"/>
          </p:cNvSpPr>
          <p:nvPr/>
        </p:nvSpPr>
        <p:spPr bwMode="auto">
          <a:xfrm>
            <a:off x="6237089" y="2115311"/>
            <a:ext cx="954881" cy="1484709"/>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1800">
              <a:solidFill>
                <a:srgbClr val="000000"/>
              </a:solidFill>
              <a:latin typeface="Times New Roman" panose="02020603050405020304" pitchFamily="18" charset="0"/>
              <a:cs typeface="+mn-cs"/>
            </a:endParaRPr>
          </a:p>
        </p:txBody>
      </p:sp>
      <p:sp>
        <p:nvSpPr>
          <p:cNvPr id="177" name="Line 25">
            <a:extLst>
              <a:ext uri="{FF2B5EF4-FFF2-40B4-BE49-F238E27FC236}">
                <a16:creationId xmlns:a16="http://schemas.microsoft.com/office/drawing/2014/main" id="{803956DE-2FA5-4140-9507-22E455660033}"/>
              </a:ext>
            </a:extLst>
          </p:cNvPr>
          <p:cNvSpPr>
            <a:spLocks noChangeShapeType="1"/>
          </p:cNvSpPr>
          <p:nvPr/>
        </p:nvSpPr>
        <p:spPr bwMode="auto">
          <a:xfrm>
            <a:off x="6244232" y="2685620"/>
            <a:ext cx="947738" cy="238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78" name="Text Box 26">
            <a:extLst>
              <a:ext uri="{FF2B5EF4-FFF2-40B4-BE49-F238E27FC236}">
                <a16:creationId xmlns:a16="http://schemas.microsoft.com/office/drawing/2014/main" id="{47E3A0E5-1B3A-834F-8B2A-507EC67A3628}"/>
              </a:ext>
            </a:extLst>
          </p:cNvPr>
          <p:cNvSpPr txBox="1">
            <a:spLocks noChangeArrowheads="1"/>
          </p:cNvSpPr>
          <p:nvPr/>
        </p:nvSpPr>
        <p:spPr bwMode="auto">
          <a:xfrm>
            <a:off x="6212086" y="2672523"/>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transport</a:t>
            </a:r>
          </a:p>
        </p:txBody>
      </p:sp>
      <p:sp>
        <p:nvSpPr>
          <p:cNvPr id="179" name="Line 27">
            <a:extLst>
              <a:ext uri="{FF2B5EF4-FFF2-40B4-BE49-F238E27FC236}">
                <a16:creationId xmlns:a16="http://schemas.microsoft.com/office/drawing/2014/main" id="{24C8311A-F267-2B40-8506-DF30931D127F}"/>
              </a:ext>
            </a:extLst>
          </p:cNvPr>
          <p:cNvSpPr>
            <a:spLocks noChangeShapeType="1"/>
          </p:cNvSpPr>
          <p:nvPr/>
        </p:nvSpPr>
        <p:spPr bwMode="auto">
          <a:xfrm>
            <a:off x="6250186" y="2926126"/>
            <a:ext cx="947738" cy="238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0" name="Line 28">
            <a:extLst>
              <a:ext uri="{FF2B5EF4-FFF2-40B4-BE49-F238E27FC236}">
                <a16:creationId xmlns:a16="http://schemas.microsoft.com/office/drawing/2014/main" id="{90B576E6-B5C3-E047-92FE-7535DC86865B}"/>
              </a:ext>
            </a:extLst>
          </p:cNvPr>
          <p:cNvSpPr>
            <a:spLocks noChangeShapeType="1"/>
          </p:cNvSpPr>
          <p:nvPr/>
        </p:nvSpPr>
        <p:spPr bwMode="auto">
          <a:xfrm>
            <a:off x="6239470" y="3158299"/>
            <a:ext cx="947738" cy="238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1" name="Line 29">
            <a:extLst>
              <a:ext uri="{FF2B5EF4-FFF2-40B4-BE49-F238E27FC236}">
                <a16:creationId xmlns:a16="http://schemas.microsoft.com/office/drawing/2014/main" id="{DE510BC2-1C0A-3D45-B7F0-09B9A2AFDE5D}"/>
              </a:ext>
            </a:extLst>
          </p:cNvPr>
          <p:cNvSpPr>
            <a:spLocks noChangeShapeType="1"/>
          </p:cNvSpPr>
          <p:nvPr/>
        </p:nvSpPr>
        <p:spPr bwMode="auto">
          <a:xfrm>
            <a:off x="6239470" y="3372611"/>
            <a:ext cx="947738" cy="238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2" name="Text Box 26">
            <a:extLst>
              <a:ext uri="{FF2B5EF4-FFF2-40B4-BE49-F238E27FC236}">
                <a16:creationId xmlns:a16="http://schemas.microsoft.com/office/drawing/2014/main" id="{DDAE1A42-ED4F-654B-87D0-169CF6BB1331}"/>
              </a:ext>
            </a:extLst>
          </p:cNvPr>
          <p:cNvSpPr txBox="1">
            <a:spLocks noChangeArrowheads="1"/>
          </p:cNvSpPr>
          <p:nvPr/>
        </p:nvSpPr>
        <p:spPr bwMode="auto">
          <a:xfrm>
            <a:off x="6238280" y="2108167"/>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application</a:t>
            </a:r>
          </a:p>
        </p:txBody>
      </p:sp>
      <p:sp>
        <p:nvSpPr>
          <p:cNvPr id="183" name="Text Box 26">
            <a:extLst>
              <a:ext uri="{FF2B5EF4-FFF2-40B4-BE49-F238E27FC236}">
                <a16:creationId xmlns:a16="http://schemas.microsoft.com/office/drawing/2014/main" id="{7A014FEE-D35D-4D4E-A6F2-B759C9BE8A46}"/>
              </a:ext>
            </a:extLst>
          </p:cNvPr>
          <p:cNvSpPr txBox="1">
            <a:spLocks noChangeArrowheads="1"/>
          </p:cNvSpPr>
          <p:nvPr/>
        </p:nvSpPr>
        <p:spPr bwMode="auto">
          <a:xfrm>
            <a:off x="6204942" y="3351179"/>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physical</a:t>
            </a:r>
          </a:p>
        </p:txBody>
      </p:sp>
      <p:sp>
        <p:nvSpPr>
          <p:cNvPr id="184" name="Text Box 26">
            <a:extLst>
              <a:ext uri="{FF2B5EF4-FFF2-40B4-BE49-F238E27FC236}">
                <a16:creationId xmlns:a16="http://schemas.microsoft.com/office/drawing/2014/main" id="{7B48DF71-7962-E445-ACB0-EE3318149C71}"/>
              </a:ext>
            </a:extLst>
          </p:cNvPr>
          <p:cNvSpPr txBox="1">
            <a:spLocks noChangeArrowheads="1"/>
          </p:cNvSpPr>
          <p:nvPr/>
        </p:nvSpPr>
        <p:spPr bwMode="auto">
          <a:xfrm>
            <a:off x="6219230" y="3136867"/>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link</a:t>
            </a:r>
          </a:p>
        </p:txBody>
      </p:sp>
      <p:sp>
        <p:nvSpPr>
          <p:cNvPr id="185" name="Text Box 26">
            <a:extLst>
              <a:ext uri="{FF2B5EF4-FFF2-40B4-BE49-F238E27FC236}">
                <a16:creationId xmlns:a16="http://schemas.microsoft.com/office/drawing/2014/main" id="{35F89933-4707-5D4A-921A-EC7B51E40D15}"/>
              </a:ext>
            </a:extLst>
          </p:cNvPr>
          <p:cNvSpPr txBox="1">
            <a:spLocks noChangeArrowheads="1"/>
          </p:cNvSpPr>
          <p:nvPr/>
        </p:nvSpPr>
        <p:spPr bwMode="auto">
          <a:xfrm>
            <a:off x="6212086" y="2915410"/>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network</a:t>
            </a:r>
          </a:p>
        </p:txBody>
      </p:sp>
      <p:sp>
        <p:nvSpPr>
          <p:cNvPr id="186" name="Oval 153">
            <a:extLst>
              <a:ext uri="{FF2B5EF4-FFF2-40B4-BE49-F238E27FC236}">
                <a16:creationId xmlns:a16="http://schemas.microsoft.com/office/drawing/2014/main" id="{215E7B91-C0B7-B74C-B6E7-B5818A2553F2}"/>
              </a:ext>
            </a:extLst>
          </p:cNvPr>
          <p:cNvSpPr>
            <a:spLocks noChangeArrowheads="1"/>
          </p:cNvSpPr>
          <p:nvPr/>
        </p:nvSpPr>
        <p:spPr bwMode="auto">
          <a:xfrm>
            <a:off x="6489501" y="2339148"/>
            <a:ext cx="448866" cy="2286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r>
              <a:rPr lang="en-US" sz="1200">
                <a:latin typeface="Arial" charset="0"/>
                <a:ea typeface="ＭＳ Ｐゴシック" charset="0"/>
                <a:cs typeface="+mn-cs"/>
              </a:rPr>
              <a:t>P4</a:t>
            </a:r>
          </a:p>
        </p:txBody>
      </p:sp>
      <p:sp>
        <p:nvSpPr>
          <p:cNvPr id="187" name="Freeform 154">
            <a:extLst>
              <a:ext uri="{FF2B5EF4-FFF2-40B4-BE49-F238E27FC236}">
                <a16:creationId xmlns:a16="http://schemas.microsoft.com/office/drawing/2014/main" id="{3380745A-BF26-D24C-8ACE-76BF4A51F666}"/>
              </a:ext>
            </a:extLst>
          </p:cNvPr>
          <p:cNvSpPr>
            <a:spLocks/>
          </p:cNvSpPr>
          <p:nvPr/>
        </p:nvSpPr>
        <p:spPr bwMode="auto">
          <a:xfrm>
            <a:off x="7209830" y="2090307"/>
            <a:ext cx="378619" cy="16002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88" name="Group 156">
            <a:extLst>
              <a:ext uri="{FF2B5EF4-FFF2-40B4-BE49-F238E27FC236}">
                <a16:creationId xmlns:a16="http://schemas.microsoft.com/office/drawing/2014/main" id="{4260C82D-FA4B-EA40-B99D-03E56D50D1BA}"/>
              </a:ext>
            </a:extLst>
          </p:cNvPr>
          <p:cNvGrpSpPr>
            <a:grpSpLocks/>
          </p:cNvGrpSpPr>
          <p:nvPr/>
        </p:nvGrpSpPr>
        <p:grpSpPr bwMode="auto">
          <a:xfrm>
            <a:off x="6484739" y="2587988"/>
            <a:ext cx="465535" cy="153591"/>
            <a:chOff x="1287" y="2524"/>
            <a:chExt cx="260" cy="100"/>
          </a:xfrm>
        </p:grpSpPr>
        <p:sp>
          <p:nvSpPr>
            <p:cNvPr id="189" name="Rectangle 157">
              <a:extLst>
                <a:ext uri="{FF2B5EF4-FFF2-40B4-BE49-F238E27FC236}">
                  <a16:creationId xmlns:a16="http://schemas.microsoft.com/office/drawing/2014/main" id="{3C55969E-575D-4843-85A0-C9288C89A71A}"/>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0" name="Rectangle 158">
              <a:extLst>
                <a:ext uri="{FF2B5EF4-FFF2-40B4-BE49-F238E27FC236}">
                  <a16:creationId xmlns:a16="http://schemas.microsoft.com/office/drawing/2014/main" id="{1D81D694-BFCE-CD4C-8B46-411E3E05EFA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1" name="Rectangle 159">
              <a:extLst>
                <a:ext uri="{FF2B5EF4-FFF2-40B4-BE49-F238E27FC236}">
                  <a16:creationId xmlns:a16="http://schemas.microsoft.com/office/drawing/2014/main" id="{1E24AC3B-00C1-CD43-B2CA-0A3FFEF53694}"/>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2" name="Rectangle 160">
              <a:extLst>
                <a:ext uri="{FF2B5EF4-FFF2-40B4-BE49-F238E27FC236}">
                  <a16:creationId xmlns:a16="http://schemas.microsoft.com/office/drawing/2014/main" id="{9B3524D6-8B31-5B45-AE62-56D9DEC06C91}"/>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93" name="Rectangle 173">
            <a:extLst>
              <a:ext uri="{FF2B5EF4-FFF2-40B4-BE49-F238E27FC236}">
                <a16:creationId xmlns:a16="http://schemas.microsoft.com/office/drawing/2014/main" id="{ACF402A0-C6AF-8D4B-9459-C028398F8678}"/>
              </a:ext>
            </a:extLst>
          </p:cNvPr>
          <p:cNvSpPr>
            <a:spLocks noChangeArrowheads="1"/>
          </p:cNvSpPr>
          <p:nvPr/>
        </p:nvSpPr>
        <p:spPr bwMode="auto">
          <a:xfrm>
            <a:off x="5976601" y="1571072"/>
            <a:ext cx="3142217" cy="4917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86916" indent="-86916" defTabSz="685800" eaLnBrk="0" fontAlgn="base" hangingPunct="0">
              <a:lnSpc>
                <a:spcPct val="85000"/>
              </a:lnSpc>
              <a:spcBef>
                <a:spcPct val="20000"/>
              </a:spcBef>
              <a:spcAft>
                <a:spcPct val="0"/>
              </a:spcAft>
              <a:buClr>
                <a:srgbClr val="000099"/>
              </a:buClr>
              <a:buSzPct val="65000"/>
              <a:defRPr/>
            </a:pPr>
            <a:r>
              <a:rPr lang="en-US" sz="1350" b="1" kern="1200" dirty="0" err="1">
                <a:latin typeface="Courier New" charset="0"/>
                <a:ea typeface="ＭＳ Ｐゴシック" charset="0"/>
                <a:cs typeface="+mn-cs"/>
              </a:rPr>
              <a:t>DatagramSocket</a:t>
            </a:r>
            <a:r>
              <a:rPr lang="en-US" sz="1350" b="1" kern="1200" dirty="0">
                <a:latin typeface="Courier New" charset="0"/>
                <a:ea typeface="ＭＳ Ｐゴシック" charset="0"/>
                <a:cs typeface="+mn-cs"/>
              </a:rPr>
              <a:t> mySocket1 = new </a:t>
            </a:r>
            <a:r>
              <a:rPr lang="en-US" sz="1350" b="1" kern="1200" dirty="0" err="1">
                <a:latin typeface="Courier New" charset="0"/>
                <a:ea typeface="ＭＳ Ｐゴシック" charset="0"/>
                <a:cs typeface="+mn-cs"/>
              </a:rPr>
              <a:t>DatagramSocket</a:t>
            </a:r>
            <a:r>
              <a:rPr lang="en-US" sz="1350" b="1" kern="1200" dirty="0">
                <a:latin typeface="Courier New" charset="0"/>
                <a:ea typeface="ＭＳ Ｐゴシック" charset="0"/>
                <a:cs typeface="+mn-cs"/>
              </a:rPr>
              <a:t> (</a:t>
            </a:r>
            <a:r>
              <a:rPr lang="en-US" sz="1350" b="1" kern="1200" dirty="0">
                <a:solidFill>
                  <a:srgbClr val="CC0000"/>
                </a:solidFill>
                <a:latin typeface="Courier New" charset="0"/>
                <a:ea typeface="ＭＳ Ｐゴシック" charset="0"/>
                <a:cs typeface="+mn-cs"/>
              </a:rPr>
              <a:t>5775</a:t>
            </a:r>
            <a:r>
              <a:rPr lang="en-US" sz="1350" b="1" kern="1200" dirty="0">
                <a:latin typeface="Courier New" charset="0"/>
                <a:ea typeface="ＭＳ Ｐゴシック" charset="0"/>
                <a:cs typeface="+mn-cs"/>
              </a:rPr>
              <a:t>);</a:t>
            </a:r>
          </a:p>
          <a:p>
            <a:pPr marL="86916" indent="-86916" defTabSz="685800" eaLnBrk="0" fontAlgn="base" hangingPunct="0">
              <a:lnSpc>
                <a:spcPct val="85000"/>
              </a:lnSpc>
              <a:spcBef>
                <a:spcPct val="20000"/>
              </a:spcBef>
              <a:spcAft>
                <a:spcPct val="0"/>
              </a:spcAft>
              <a:buClr>
                <a:srgbClr val="000099"/>
              </a:buClr>
              <a:buSzPct val="65000"/>
              <a:defRPr/>
            </a:pPr>
            <a:endParaRPr lang="en-US" sz="1350" kern="1200" dirty="0">
              <a:latin typeface="Courier New" charset="0"/>
              <a:ea typeface="ＭＳ Ｐゴシック" charset="0"/>
              <a:cs typeface="+mn-cs"/>
            </a:endParaRPr>
          </a:p>
        </p:txBody>
      </p:sp>
      <p:sp>
        <p:nvSpPr>
          <p:cNvPr id="194" name="Rectangle 174">
            <a:extLst>
              <a:ext uri="{FF2B5EF4-FFF2-40B4-BE49-F238E27FC236}">
                <a16:creationId xmlns:a16="http://schemas.microsoft.com/office/drawing/2014/main" id="{4C60141B-5E00-944A-9D60-A427659E8698}"/>
              </a:ext>
            </a:extLst>
          </p:cNvPr>
          <p:cNvSpPr>
            <a:spLocks noChangeArrowheads="1"/>
          </p:cNvSpPr>
          <p:nvPr/>
        </p:nvSpPr>
        <p:spPr bwMode="auto">
          <a:xfrm>
            <a:off x="372247" y="1566435"/>
            <a:ext cx="2816531" cy="4917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86916" indent="-86916" defTabSz="685800" eaLnBrk="0" fontAlgn="base" hangingPunct="0">
              <a:lnSpc>
                <a:spcPct val="85000"/>
              </a:lnSpc>
              <a:spcBef>
                <a:spcPct val="20000"/>
              </a:spcBef>
              <a:spcAft>
                <a:spcPct val="0"/>
              </a:spcAft>
              <a:buClr>
                <a:srgbClr val="000099"/>
              </a:buClr>
              <a:buSzPct val="65000"/>
              <a:defRPr/>
            </a:pPr>
            <a:r>
              <a:rPr lang="en-US" sz="1350" b="1" kern="1200" dirty="0" err="1">
                <a:latin typeface="Courier New" charset="0"/>
                <a:ea typeface="ＭＳ Ｐゴシック" charset="0"/>
                <a:cs typeface="+mn-cs"/>
              </a:rPr>
              <a:t>DatagramSocket</a:t>
            </a:r>
            <a:r>
              <a:rPr lang="en-US" sz="1350" b="1" kern="1200" dirty="0">
                <a:latin typeface="Courier New" charset="0"/>
                <a:ea typeface="ＭＳ Ｐゴシック" charset="0"/>
                <a:cs typeface="+mn-cs"/>
              </a:rPr>
              <a:t> mySocket2 = new </a:t>
            </a:r>
            <a:r>
              <a:rPr lang="en-US" sz="1350" b="1" kern="1200" dirty="0" err="1">
                <a:latin typeface="Courier New" charset="0"/>
                <a:ea typeface="ＭＳ Ｐゴシック" charset="0"/>
                <a:cs typeface="+mn-cs"/>
              </a:rPr>
              <a:t>DatagramSocket</a:t>
            </a:r>
            <a:endParaRPr lang="en-US" sz="1350" b="1" kern="1200" dirty="0">
              <a:latin typeface="Courier New" charset="0"/>
              <a:ea typeface="ＭＳ Ｐゴシック" charset="0"/>
              <a:cs typeface="+mn-cs"/>
            </a:endParaRPr>
          </a:p>
          <a:p>
            <a:pPr marL="86916" indent="-86916" defTabSz="685800" eaLnBrk="0" fontAlgn="base" hangingPunct="0">
              <a:lnSpc>
                <a:spcPct val="85000"/>
              </a:lnSpc>
              <a:spcBef>
                <a:spcPct val="20000"/>
              </a:spcBef>
              <a:spcAft>
                <a:spcPct val="0"/>
              </a:spcAft>
              <a:buClr>
                <a:srgbClr val="000099"/>
              </a:buClr>
              <a:buSzPct val="65000"/>
              <a:defRPr/>
            </a:pPr>
            <a:r>
              <a:rPr lang="en-US" sz="1350" b="1" kern="1200" dirty="0">
                <a:latin typeface="Courier New" charset="0"/>
                <a:ea typeface="ＭＳ Ｐゴシック" charset="0"/>
                <a:cs typeface="+mn-cs"/>
              </a:rPr>
              <a:t> (</a:t>
            </a:r>
            <a:r>
              <a:rPr lang="en-US" sz="1350" b="1" kern="1200" dirty="0">
                <a:solidFill>
                  <a:srgbClr val="CC0000"/>
                </a:solidFill>
                <a:latin typeface="Courier New" charset="0"/>
                <a:ea typeface="ＭＳ Ｐゴシック" charset="0"/>
                <a:cs typeface="+mn-cs"/>
              </a:rPr>
              <a:t>9157</a:t>
            </a:r>
            <a:r>
              <a:rPr lang="en-US" sz="1350" b="1" kern="1200" dirty="0">
                <a:latin typeface="Courier New" charset="0"/>
                <a:ea typeface="ＭＳ Ｐゴシック" charset="0"/>
                <a:cs typeface="+mn-cs"/>
              </a:rPr>
              <a:t>);</a:t>
            </a:r>
          </a:p>
          <a:p>
            <a:pPr marL="86916" indent="-86916" defTabSz="685800" eaLnBrk="0" fontAlgn="base" hangingPunct="0">
              <a:lnSpc>
                <a:spcPct val="85000"/>
              </a:lnSpc>
              <a:spcBef>
                <a:spcPct val="20000"/>
              </a:spcBef>
              <a:spcAft>
                <a:spcPct val="0"/>
              </a:spcAft>
              <a:buClr>
                <a:srgbClr val="000099"/>
              </a:buClr>
              <a:buSzPct val="65000"/>
              <a:defRPr/>
            </a:pPr>
            <a:endParaRPr lang="en-US" sz="1500" kern="1200" dirty="0">
              <a:latin typeface="Courier New" charset="0"/>
              <a:ea typeface="ＭＳ Ｐゴシック" charset="0"/>
              <a:cs typeface="+mn-cs"/>
            </a:endParaRPr>
          </a:p>
        </p:txBody>
      </p:sp>
      <p:sp>
        <p:nvSpPr>
          <p:cNvPr id="195" name="Line 177">
            <a:extLst>
              <a:ext uri="{FF2B5EF4-FFF2-40B4-BE49-F238E27FC236}">
                <a16:creationId xmlns:a16="http://schemas.microsoft.com/office/drawing/2014/main" id="{3415A4E4-A8D6-0A45-87D5-0E83D0C0F914}"/>
              </a:ext>
            </a:extLst>
          </p:cNvPr>
          <p:cNvSpPr>
            <a:spLocks noChangeShapeType="1"/>
          </p:cNvSpPr>
          <p:nvPr/>
        </p:nvSpPr>
        <p:spPr bwMode="auto">
          <a:xfrm>
            <a:off x="2267545" y="2648710"/>
            <a:ext cx="0" cy="1632347"/>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96" name="Line 178">
            <a:extLst>
              <a:ext uri="{FF2B5EF4-FFF2-40B4-BE49-F238E27FC236}">
                <a16:creationId xmlns:a16="http://schemas.microsoft.com/office/drawing/2014/main" id="{A9D1D210-F533-114F-8A39-1FAA948B33D4}"/>
              </a:ext>
            </a:extLst>
          </p:cNvPr>
          <p:cNvSpPr>
            <a:spLocks noChangeShapeType="1"/>
          </p:cNvSpPr>
          <p:nvPr/>
        </p:nvSpPr>
        <p:spPr bwMode="auto">
          <a:xfrm>
            <a:off x="4465439" y="2467736"/>
            <a:ext cx="9525" cy="1806178"/>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97" name="Line 180">
            <a:extLst>
              <a:ext uri="{FF2B5EF4-FFF2-40B4-BE49-F238E27FC236}">
                <a16:creationId xmlns:a16="http://schemas.microsoft.com/office/drawing/2014/main" id="{6B5344BE-1CCC-B340-996D-3B09BDFBBE3A}"/>
              </a:ext>
            </a:extLst>
          </p:cNvPr>
          <p:cNvSpPr>
            <a:spLocks noChangeShapeType="1"/>
          </p:cNvSpPr>
          <p:nvPr/>
        </p:nvSpPr>
        <p:spPr bwMode="auto">
          <a:xfrm>
            <a:off x="2267545" y="4267961"/>
            <a:ext cx="2202656" cy="0"/>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98" name="Line 181">
            <a:extLst>
              <a:ext uri="{FF2B5EF4-FFF2-40B4-BE49-F238E27FC236}">
                <a16:creationId xmlns:a16="http://schemas.microsoft.com/office/drawing/2014/main" id="{75872309-2BFC-8644-8732-E37B001E22A7}"/>
              </a:ext>
            </a:extLst>
          </p:cNvPr>
          <p:cNvSpPr>
            <a:spLocks noChangeShapeType="1"/>
          </p:cNvSpPr>
          <p:nvPr/>
        </p:nvSpPr>
        <p:spPr bwMode="auto">
          <a:xfrm>
            <a:off x="4372570" y="2477261"/>
            <a:ext cx="0" cy="1684734"/>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99" name="Line 182">
            <a:extLst>
              <a:ext uri="{FF2B5EF4-FFF2-40B4-BE49-F238E27FC236}">
                <a16:creationId xmlns:a16="http://schemas.microsoft.com/office/drawing/2014/main" id="{ED8FED43-69D8-CD40-86EB-26FB24C6EABD}"/>
              </a:ext>
            </a:extLst>
          </p:cNvPr>
          <p:cNvSpPr>
            <a:spLocks noChangeShapeType="1"/>
          </p:cNvSpPr>
          <p:nvPr/>
        </p:nvSpPr>
        <p:spPr bwMode="auto">
          <a:xfrm>
            <a:off x="2348508" y="4148898"/>
            <a:ext cx="2055019" cy="0"/>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00" name="Line 183">
            <a:extLst>
              <a:ext uri="{FF2B5EF4-FFF2-40B4-BE49-F238E27FC236}">
                <a16:creationId xmlns:a16="http://schemas.microsoft.com/office/drawing/2014/main" id="{4E77B951-325F-9646-965F-1E9415527950}"/>
              </a:ext>
            </a:extLst>
          </p:cNvPr>
          <p:cNvSpPr>
            <a:spLocks noChangeShapeType="1"/>
          </p:cNvSpPr>
          <p:nvPr/>
        </p:nvSpPr>
        <p:spPr bwMode="auto">
          <a:xfrm>
            <a:off x="2343745" y="2639186"/>
            <a:ext cx="9525" cy="1513284"/>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01" name="Line 184">
            <a:extLst>
              <a:ext uri="{FF2B5EF4-FFF2-40B4-BE49-F238E27FC236}">
                <a16:creationId xmlns:a16="http://schemas.microsoft.com/office/drawing/2014/main" id="{DE96BAA3-92F8-8647-B475-DC04328C350D}"/>
              </a:ext>
            </a:extLst>
          </p:cNvPr>
          <p:cNvSpPr>
            <a:spLocks noChangeShapeType="1"/>
          </p:cNvSpPr>
          <p:nvPr/>
        </p:nvSpPr>
        <p:spPr bwMode="auto">
          <a:xfrm>
            <a:off x="6775251" y="2677285"/>
            <a:ext cx="0" cy="1632347"/>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02" name="Line 185">
            <a:extLst>
              <a:ext uri="{FF2B5EF4-FFF2-40B4-BE49-F238E27FC236}">
                <a16:creationId xmlns:a16="http://schemas.microsoft.com/office/drawing/2014/main" id="{98C53D0E-36E0-9746-B2E0-7A179BBFF854}"/>
              </a:ext>
            </a:extLst>
          </p:cNvPr>
          <p:cNvSpPr>
            <a:spLocks noChangeShapeType="1"/>
          </p:cNvSpPr>
          <p:nvPr/>
        </p:nvSpPr>
        <p:spPr bwMode="auto">
          <a:xfrm>
            <a:off x="6687145" y="2653473"/>
            <a:ext cx="9525" cy="1513284"/>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03" name="Line 186">
            <a:extLst>
              <a:ext uri="{FF2B5EF4-FFF2-40B4-BE49-F238E27FC236}">
                <a16:creationId xmlns:a16="http://schemas.microsoft.com/office/drawing/2014/main" id="{5CF7BEF4-FCF9-5245-97E3-9295F72ABEAF}"/>
              </a:ext>
            </a:extLst>
          </p:cNvPr>
          <p:cNvSpPr>
            <a:spLocks noChangeShapeType="1"/>
          </p:cNvSpPr>
          <p:nvPr/>
        </p:nvSpPr>
        <p:spPr bwMode="auto">
          <a:xfrm>
            <a:off x="4572595" y="2482023"/>
            <a:ext cx="9525" cy="1806178"/>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04" name="Line 187">
            <a:extLst>
              <a:ext uri="{FF2B5EF4-FFF2-40B4-BE49-F238E27FC236}">
                <a16:creationId xmlns:a16="http://schemas.microsoft.com/office/drawing/2014/main" id="{2FEDDAA8-4D5A-F644-8D9D-D75448B5AB9C}"/>
              </a:ext>
            </a:extLst>
          </p:cNvPr>
          <p:cNvSpPr>
            <a:spLocks noChangeShapeType="1"/>
          </p:cNvSpPr>
          <p:nvPr/>
        </p:nvSpPr>
        <p:spPr bwMode="auto">
          <a:xfrm>
            <a:off x="4672607" y="2491548"/>
            <a:ext cx="0" cy="1684734"/>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05" name="Line 188">
            <a:extLst>
              <a:ext uri="{FF2B5EF4-FFF2-40B4-BE49-F238E27FC236}">
                <a16:creationId xmlns:a16="http://schemas.microsoft.com/office/drawing/2014/main" id="{785832B0-11E2-7D42-892F-39130A9455CB}"/>
              </a:ext>
            </a:extLst>
          </p:cNvPr>
          <p:cNvSpPr>
            <a:spLocks noChangeShapeType="1"/>
          </p:cNvSpPr>
          <p:nvPr/>
        </p:nvSpPr>
        <p:spPr bwMode="auto">
          <a:xfrm>
            <a:off x="4589264" y="4282248"/>
            <a:ext cx="2202656" cy="0"/>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06" name="Line 189">
            <a:extLst>
              <a:ext uri="{FF2B5EF4-FFF2-40B4-BE49-F238E27FC236}">
                <a16:creationId xmlns:a16="http://schemas.microsoft.com/office/drawing/2014/main" id="{CB7F98CB-6143-EE46-9171-A611901AA528}"/>
              </a:ext>
            </a:extLst>
          </p:cNvPr>
          <p:cNvSpPr>
            <a:spLocks noChangeShapeType="1"/>
          </p:cNvSpPr>
          <p:nvPr/>
        </p:nvSpPr>
        <p:spPr bwMode="auto">
          <a:xfrm>
            <a:off x="4653558" y="4156042"/>
            <a:ext cx="2055019" cy="0"/>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nvGrpSpPr>
          <p:cNvPr id="207" name="Group 196">
            <a:extLst>
              <a:ext uri="{FF2B5EF4-FFF2-40B4-BE49-F238E27FC236}">
                <a16:creationId xmlns:a16="http://schemas.microsoft.com/office/drawing/2014/main" id="{3B303B9E-D7B6-B44F-B2C6-EAF4FBBE0075}"/>
              </a:ext>
            </a:extLst>
          </p:cNvPr>
          <p:cNvGrpSpPr>
            <a:grpSpLocks/>
          </p:cNvGrpSpPr>
          <p:nvPr/>
        </p:nvGrpSpPr>
        <p:grpSpPr bwMode="auto">
          <a:xfrm>
            <a:off x="1998464" y="4342964"/>
            <a:ext cx="1290638" cy="515541"/>
            <a:chOff x="1270" y="3697"/>
            <a:chExt cx="1084" cy="433"/>
          </a:xfrm>
        </p:grpSpPr>
        <p:sp>
          <p:nvSpPr>
            <p:cNvPr id="208" name="Rectangle 193">
              <a:extLst>
                <a:ext uri="{FF2B5EF4-FFF2-40B4-BE49-F238E27FC236}">
                  <a16:creationId xmlns:a16="http://schemas.microsoft.com/office/drawing/2014/main" id="{5E867730-FF86-E94C-84E9-3C3B7F8650AF}"/>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9" name="Line 194">
              <a:extLst>
                <a:ext uri="{FF2B5EF4-FFF2-40B4-BE49-F238E27FC236}">
                  <a16:creationId xmlns:a16="http://schemas.microsoft.com/office/drawing/2014/main" id="{DCB14944-9918-094E-A124-FFAF2CCC01E8}"/>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10" name="Text Box 195">
              <a:extLst>
                <a:ext uri="{FF2B5EF4-FFF2-40B4-BE49-F238E27FC236}">
                  <a16:creationId xmlns:a16="http://schemas.microsoft.com/office/drawing/2014/main" id="{7F105679-9AE1-A34E-A646-23B52D1B8449}"/>
                </a:ext>
              </a:extLst>
            </p:cNvPr>
            <p:cNvSpPr txBox="1">
              <a:spLocks noChangeArrowheads="1"/>
            </p:cNvSpPr>
            <p:nvPr/>
          </p:nvSpPr>
          <p:spPr bwMode="auto">
            <a:xfrm>
              <a:off x="1270" y="3822"/>
              <a:ext cx="1042" cy="3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85000"/>
                </a:lnSpc>
                <a:spcBef>
                  <a:spcPct val="0"/>
                </a:spcBef>
                <a:spcAft>
                  <a:spcPct val="0"/>
                </a:spcAft>
                <a:buClrTx/>
                <a:defRPr/>
              </a:pPr>
              <a:r>
                <a:rPr lang="en-US" sz="1050">
                  <a:solidFill>
                    <a:srgbClr val="000000"/>
                  </a:solidFill>
                  <a:cs typeface="+mn-cs"/>
                </a:rPr>
                <a:t>source port: 9157</a:t>
              </a:r>
            </a:p>
            <a:p>
              <a:pPr algn="r" defTabSz="685800" eaLnBrk="0" fontAlgn="base" hangingPunct="0">
                <a:lnSpc>
                  <a:spcPct val="85000"/>
                </a:lnSpc>
                <a:spcBef>
                  <a:spcPct val="0"/>
                </a:spcBef>
                <a:spcAft>
                  <a:spcPct val="0"/>
                </a:spcAft>
                <a:buClrTx/>
                <a:defRPr/>
              </a:pPr>
              <a:r>
                <a:rPr lang="en-US" sz="1050">
                  <a:solidFill>
                    <a:srgbClr val="000000"/>
                  </a:solidFill>
                  <a:cs typeface="+mn-cs"/>
                </a:rPr>
                <a:t>dest port: 6428</a:t>
              </a:r>
            </a:p>
          </p:txBody>
        </p:sp>
      </p:grpSp>
      <p:grpSp>
        <p:nvGrpSpPr>
          <p:cNvPr id="211" name="Group 201">
            <a:extLst>
              <a:ext uri="{FF2B5EF4-FFF2-40B4-BE49-F238E27FC236}">
                <a16:creationId xmlns:a16="http://schemas.microsoft.com/office/drawing/2014/main" id="{C26B3BDC-40D0-554B-BF75-79BA0C664254}"/>
              </a:ext>
            </a:extLst>
          </p:cNvPr>
          <p:cNvGrpSpPr>
            <a:grpSpLocks/>
          </p:cNvGrpSpPr>
          <p:nvPr/>
        </p:nvGrpSpPr>
        <p:grpSpPr bwMode="auto">
          <a:xfrm>
            <a:off x="3029546" y="3685739"/>
            <a:ext cx="1326357" cy="515541"/>
            <a:chOff x="2741" y="3750"/>
            <a:chExt cx="1114" cy="433"/>
          </a:xfrm>
        </p:grpSpPr>
        <p:sp>
          <p:nvSpPr>
            <p:cNvPr id="212" name="Rectangle 198">
              <a:extLst>
                <a:ext uri="{FF2B5EF4-FFF2-40B4-BE49-F238E27FC236}">
                  <a16:creationId xmlns:a16="http://schemas.microsoft.com/office/drawing/2014/main" id="{2AEC7827-74B2-8F4D-A5B2-46F174C8BC7A}"/>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13" name="Line 199">
              <a:extLst>
                <a:ext uri="{FF2B5EF4-FFF2-40B4-BE49-F238E27FC236}">
                  <a16:creationId xmlns:a16="http://schemas.microsoft.com/office/drawing/2014/main" id="{51BE463B-088F-174F-AFA2-906D7DEE343D}"/>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14" name="Text Box 200">
              <a:extLst>
                <a:ext uri="{FF2B5EF4-FFF2-40B4-BE49-F238E27FC236}">
                  <a16:creationId xmlns:a16="http://schemas.microsoft.com/office/drawing/2014/main" id="{0F6793CB-ABA9-534D-B627-3241E60849A0}"/>
                </a:ext>
              </a:extLst>
            </p:cNvPr>
            <p:cNvSpPr txBox="1">
              <a:spLocks noChangeArrowheads="1"/>
            </p:cNvSpPr>
            <p:nvPr/>
          </p:nvSpPr>
          <p:spPr bwMode="auto">
            <a:xfrm>
              <a:off x="2813" y="3875"/>
              <a:ext cx="1042" cy="3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85000"/>
                </a:lnSpc>
                <a:spcBef>
                  <a:spcPct val="0"/>
                </a:spcBef>
                <a:spcAft>
                  <a:spcPct val="0"/>
                </a:spcAft>
                <a:buClrTx/>
                <a:defRPr/>
              </a:pPr>
              <a:r>
                <a:rPr lang="en-US" sz="1050">
                  <a:solidFill>
                    <a:srgbClr val="000000"/>
                  </a:solidFill>
                  <a:cs typeface="+mn-cs"/>
                </a:rPr>
                <a:t>source port: 6428</a:t>
              </a:r>
            </a:p>
            <a:p>
              <a:pPr defTabSz="685800" eaLnBrk="0" fontAlgn="base" hangingPunct="0">
                <a:lnSpc>
                  <a:spcPct val="85000"/>
                </a:lnSpc>
                <a:spcBef>
                  <a:spcPct val="0"/>
                </a:spcBef>
                <a:spcAft>
                  <a:spcPct val="0"/>
                </a:spcAft>
                <a:buClrTx/>
                <a:defRPr/>
              </a:pPr>
              <a:r>
                <a:rPr lang="en-US" sz="1050">
                  <a:solidFill>
                    <a:srgbClr val="000000"/>
                  </a:solidFill>
                  <a:cs typeface="+mn-cs"/>
                </a:rPr>
                <a:t>dest port: 9157</a:t>
              </a:r>
            </a:p>
          </p:txBody>
        </p:sp>
      </p:grpSp>
      <p:grpSp>
        <p:nvGrpSpPr>
          <p:cNvPr id="215" name="Group 202">
            <a:extLst>
              <a:ext uri="{FF2B5EF4-FFF2-40B4-BE49-F238E27FC236}">
                <a16:creationId xmlns:a16="http://schemas.microsoft.com/office/drawing/2014/main" id="{2BA0D7D3-1E9F-874D-9578-106CF426BDAB}"/>
              </a:ext>
            </a:extLst>
          </p:cNvPr>
          <p:cNvGrpSpPr>
            <a:grpSpLocks/>
          </p:cNvGrpSpPr>
          <p:nvPr/>
        </p:nvGrpSpPr>
        <p:grpSpPr bwMode="auto">
          <a:xfrm>
            <a:off x="5244109" y="3685739"/>
            <a:ext cx="1059656" cy="515541"/>
            <a:chOff x="1464" y="3697"/>
            <a:chExt cx="890" cy="433"/>
          </a:xfrm>
        </p:grpSpPr>
        <p:sp>
          <p:nvSpPr>
            <p:cNvPr id="216" name="Rectangle 203">
              <a:extLst>
                <a:ext uri="{FF2B5EF4-FFF2-40B4-BE49-F238E27FC236}">
                  <a16:creationId xmlns:a16="http://schemas.microsoft.com/office/drawing/2014/main" id="{B2A9891A-642F-6D49-A890-0C106C26FAD8}"/>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17" name="Line 204">
              <a:extLst>
                <a:ext uri="{FF2B5EF4-FFF2-40B4-BE49-F238E27FC236}">
                  <a16:creationId xmlns:a16="http://schemas.microsoft.com/office/drawing/2014/main" id="{521F25C6-A7B0-BD43-AB39-10E85195A07C}"/>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18" name="Text Box 205">
              <a:extLst>
                <a:ext uri="{FF2B5EF4-FFF2-40B4-BE49-F238E27FC236}">
                  <a16:creationId xmlns:a16="http://schemas.microsoft.com/office/drawing/2014/main" id="{A375B067-6627-F24A-ADAA-564841EB89F9}"/>
                </a:ext>
              </a:extLst>
            </p:cNvPr>
            <p:cNvSpPr txBox="1">
              <a:spLocks noChangeArrowheads="1"/>
            </p:cNvSpPr>
            <p:nvPr/>
          </p:nvSpPr>
          <p:spPr bwMode="auto">
            <a:xfrm>
              <a:off x="1464" y="3822"/>
              <a:ext cx="848" cy="3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85000"/>
                </a:lnSpc>
                <a:spcBef>
                  <a:spcPct val="0"/>
                </a:spcBef>
                <a:spcAft>
                  <a:spcPct val="0"/>
                </a:spcAft>
                <a:buClrTx/>
                <a:defRPr/>
              </a:pPr>
              <a:r>
                <a:rPr lang="en-US" sz="1050">
                  <a:solidFill>
                    <a:srgbClr val="000000"/>
                  </a:solidFill>
                  <a:cs typeface="+mn-cs"/>
                </a:rPr>
                <a:t>source port: ?</a:t>
              </a:r>
            </a:p>
            <a:p>
              <a:pPr algn="r" defTabSz="685800" eaLnBrk="0" fontAlgn="base" hangingPunct="0">
                <a:lnSpc>
                  <a:spcPct val="85000"/>
                </a:lnSpc>
                <a:spcBef>
                  <a:spcPct val="0"/>
                </a:spcBef>
                <a:spcAft>
                  <a:spcPct val="0"/>
                </a:spcAft>
                <a:buClrTx/>
                <a:defRPr/>
              </a:pPr>
              <a:r>
                <a:rPr lang="en-US" sz="1050">
                  <a:solidFill>
                    <a:srgbClr val="000000"/>
                  </a:solidFill>
                  <a:cs typeface="+mn-cs"/>
                </a:rPr>
                <a:t>dest port: ?</a:t>
              </a:r>
            </a:p>
          </p:txBody>
        </p:sp>
      </p:grpSp>
      <p:grpSp>
        <p:nvGrpSpPr>
          <p:cNvPr id="219" name="Group 206">
            <a:extLst>
              <a:ext uri="{FF2B5EF4-FFF2-40B4-BE49-F238E27FC236}">
                <a16:creationId xmlns:a16="http://schemas.microsoft.com/office/drawing/2014/main" id="{B5181A21-D7E7-3E42-9344-472D54222757}"/>
              </a:ext>
            </a:extLst>
          </p:cNvPr>
          <p:cNvGrpSpPr>
            <a:grpSpLocks/>
          </p:cNvGrpSpPr>
          <p:nvPr/>
        </p:nvGrpSpPr>
        <p:grpSpPr bwMode="auto">
          <a:xfrm>
            <a:off x="4728569" y="4326295"/>
            <a:ext cx="1095376" cy="515541"/>
            <a:chOff x="2741" y="3750"/>
            <a:chExt cx="920" cy="433"/>
          </a:xfrm>
        </p:grpSpPr>
        <p:sp>
          <p:nvSpPr>
            <p:cNvPr id="220" name="Rectangle 207">
              <a:extLst>
                <a:ext uri="{FF2B5EF4-FFF2-40B4-BE49-F238E27FC236}">
                  <a16:creationId xmlns:a16="http://schemas.microsoft.com/office/drawing/2014/main" id="{92ECB27B-35D3-E94B-A9F9-6AB2E4D0E9A5}"/>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dirty="0">
                <a:latin typeface="Tahoma" charset="0"/>
                <a:ea typeface="ＭＳ Ｐゴシック" charset="0"/>
                <a:cs typeface="+mn-cs"/>
              </a:endParaRPr>
            </a:p>
          </p:txBody>
        </p:sp>
        <p:sp>
          <p:nvSpPr>
            <p:cNvPr id="221" name="Line 208">
              <a:extLst>
                <a:ext uri="{FF2B5EF4-FFF2-40B4-BE49-F238E27FC236}">
                  <a16:creationId xmlns:a16="http://schemas.microsoft.com/office/drawing/2014/main" id="{7683B80C-70E1-9C44-94AD-C7C88A9E0CA6}"/>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22" name="Text Box 209">
              <a:extLst>
                <a:ext uri="{FF2B5EF4-FFF2-40B4-BE49-F238E27FC236}">
                  <a16:creationId xmlns:a16="http://schemas.microsoft.com/office/drawing/2014/main" id="{A346B1BA-6406-6F45-9B45-BAB032C59481}"/>
                </a:ext>
              </a:extLst>
            </p:cNvPr>
            <p:cNvSpPr txBox="1">
              <a:spLocks noChangeArrowheads="1"/>
            </p:cNvSpPr>
            <p:nvPr/>
          </p:nvSpPr>
          <p:spPr bwMode="auto">
            <a:xfrm>
              <a:off x="2813" y="3875"/>
              <a:ext cx="848" cy="3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85000"/>
                </a:lnSpc>
                <a:spcBef>
                  <a:spcPct val="0"/>
                </a:spcBef>
                <a:spcAft>
                  <a:spcPct val="0"/>
                </a:spcAft>
                <a:buClrTx/>
                <a:defRPr/>
              </a:pPr>
              <a:r>
                <a:rPr lang="en-US" sz="1050">
                  <a:solidFill>
                    <a:srgbClr val="000000"/>
                  </a:solidFill>
                  <a:cs typeface="+mn-cs"/>
                </a:rPr>
                <a:t>source port: ?</a:t>
              </a:r>
            </a:p>
            <a:p>
              <a:pPr defTabSz="685800" eaLnBrk="0" fontAlgn="base" hangingPunct="0">
                <a:lnSpc>
                  <a:spcPct val="85000"/>
                </a:lnSpc>
                <a:spcBef>
                  <a:spcPct val="0"/>
                </a:spcBef>
                <a:spcAft>
                  <a:spcPct val="0"/>
                </a:spcAft>
                <a:buClrTx/>
                <a:defRPr/>
              </a:pPr>
              <a:r>
                <a:rPr lang="en-US" sz="1050">
                  <a:solidFill>
                    <a:srgbClr val="000000"/>
                  </a:solidFill>
                  <a:cs typeface="+mn-cs"/>
                </a:rPr>
                <a:t>dest port: ?</a:t>
              </a:r>
            </a:p>
          </p:txBody>
        </p:sp>
      </p:grpSp>
      <p:grpSp>
        <p:nvGrpSpPr>
          <p:cNvPr id="223" name="Group 214">
            <a:extLst>
              <a:ext uri="{FF2B5EF4-FFF2-40B4-BE49-F238E27FC236}">
                <a16:creationId xmlns:a16="http://schemas.microsoft.com/office/drawing/2014/main" id="{E39C7ED5-8B2C-DE4F-80CB-990D1AA7B49F}"/>
              </a:ext>
            </a:extLst>
          </p:cNvPr>
          <p:cNvGrpSpPr>
            <a:grpSpLocks/>
          </p:cNvGrpSpPr>
          <p:nvPr/>
        </p:nvGrpSpPr>
        <p:grpSpPr bwMode="auto">
          <a:xfrm>
            <a:off x="1207889" y="3304745"/>
            <a:ext cx="533400" cy="502444"/>
            <a:chOff x="-44" y="1473"/>
            <a:chExt cx="981" cy="1105"/>
          </a:xfrm>
        </p:grpSpPr>
        <p:pic>
          <p:nvPicPr>
            <p:cNvPr id="224" name="Picture 215" descr="desktop_computer_stylized_medium">
              <a:extLst>
                <a:ext uri="{FF2B5EF4-FFF2-40B4-BE49-F238E27FC236}">
                  <a16:creationId xmlns:a16="http://schemas.microsoft.com/office/drawing/2014/main" id="{E6F7AF8C-6139-A44A-B799-9DB1A4938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 name="Freeform 216">
              <a:extLst>
                <a:ext uri="{FF2B5EF4-FFF2-40B4-BE49-F238E27FC236}">
                  <a16:creationId xmlns:a16="http://schemas.microsoft.com/office/drawing/2014/main" id="{E7BE33D7-3BA9-1847-9AD9-95F7E1DEA0D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226" name="Group 217">
            <a:extLst>
              <a:ext uri="{FF2B5EF4-FFF2-40B4-BE49-F238E27FC236}">
                <a16:creationId xmlns:a16="http://schemas.microsoft.com/office/drawing/2014/main" id="{ECE9DF28-DF72-7544-9229-870F2565D5F7}"/>
              </a:ext>
            </a:extLst>
          </p:cNvPr>
          <p:cNvGrpSpPr>
            <a:grpSpLocks/>
          </p:cNvGrpSpPr>
          <p:nvPr/>
        </p:nvGrpSpPr>
        <p:grpSpPr bwMode="auto">
          <a:xfrm flipH="1">
            <a:off x="7409855" y="3397614"/>
            <a:ext cx="533400" cy="502444"/>
            <a:chOff x="-44" y="1473"/>
            <a:chExt cx="981" cy="1105"/>
          </a:xfrm>
        </p:grpSpPr>
        <p:pic>
          <p:nvPicPr>
            <p:cNvPr id="227" name="Picture 218" descr="desktop_computer_stylized_medium">
              <a:extLst>
                <a:ext uri="{FF2B5EF4-FFF2-40B4-BE49-F238E27FC236}">
                  <a16:creationId xmlns:a16="http://schemas.microsoft.com/office/drawing/2014/main" id="{AAE1CD7B-71E4-DA44-B3BA-A6BCDDB83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8" name="Freeform 219">
              <a:extLst>
                <a:ext uri="{FF2B5EF4-FFF2-40B4-BE49-F238E27FC236}">
                  <a16:creationId xmlns:a16="http://schemas.microsoft.com/office/drawing/2014/main" id="{E273E05C-F934-1B44-AA55-C146C99BC60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229" name="Group 220">
            <a:extLst>
              <a:ext uri="{FF2B5EF4-FFF2-40B4-BE49-F238E27FC236}">
                <a16:creationId xmlns:a16="http://schemas.microsoft.com/office/drawing/2014/main" id="{4338C4B1-DA10-CF42-9E12-96B6998CDA7B}"/>
              </a:ext>
            </a:extLst>
          </p:cNvPr>
          <p:cNvGrpSpPr>
            <a:grpSpLocks/>
          </p:cNvGrpSpPr>
          <p:nvPr/>
        </p:nvGrpSpPr>
        <p:grpSpPr bwMode="auto">
          <a:xfrm>
            <a:off x="3527227" y="2946367"/>
            <a:ext cx="269081" cy="528638"/>
            <a:chOff x="4140" y="429"/>
            <a:chExt cx="1425" cy="2396"/>
          </a:xfrm>
        </p:grpSpPr>
        <p:sp>
          <p:nvSpPr>
            <p:cNvPr id="230" name="Freeform 221">
              <a:extLst>
                <a:ext uri="{FF2B5EF4-FFF2-40B4-BE49-F238E27FC236}">
                  <a16:creationId xmlns:a16="http://schemas.microsoft.com/office/drawing/2014/main" id="{72E2375B-D2CD-524D-99CC-9AA1332B0E2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31" name="Rectangle 222">
              <a:extLst>
                <a:ext uri="{FF2B5EF4-FFF2-40B4-BE49-F238E27FC236}">
                  <a16:creationId xmlns:a16="http://schemas.microsoft.com/office/drawing/2014/main" id="{9A46A85F-576F-5549-8CE1-4D6375E6E22B}"/>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2" name="Freeform 223">
              <a:extLst>
                <a:ext uri="{FF2B5EF4-FFF2-40B4-BE49-F238E27FC236}">
                  <a16:creationId xmlns:a16="http://schemas.microsoft.com/office/drawing/2014/main" id="{2AC2D8E6-5479-B547-832A-A4D633663DE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33" name="Freeform 224">
              <a:extLst>
                <a:ext uri="{FF2B5EF4-FFF2-40B4-BE49-F238E27FC236}">
                  <a16:creationId xmlns:a16="http://schemas.microsoft.com/office/drawing/2014/main" id="{F5154C64-E9B4-9B4B-ADCB-BF7CEFAA6EDD}"/>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34" name="Rectangle 225">
              <a:extLst>
                <a:ext uri="{FF2B5EF4-FFF2-40B4-BE49-F238E27FC236}">
                  <a16:creationId xmlns:a16="http://schemas.microsoft.com/office/drawing/2014/main" id="{20BD3C08-A36B-8C47-A9E1-98E61BCD2361}"/>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35" name="Group 226">
              <a:extLst>
                <a:ext uri="{FF2B5EF4-FFF2-40B4-BE49-F238E27FC236}">
                  <a16:creationId xmlns:a16="http://schemas.microsoft.com/office/drawing/2014/main" id="{BA9CB11E-6522-2A4E-B926-6BB8F2D61B29}"/>
                </a:ext>
              </a:extLst>
            </p:cNvPr>
            <p:cNvGrpSpPr>
              <a:grpSpLocks/>
            </p:cNvGrpSpPr>
            <p:nvPr/>
          </p:nvGrpSpPr>
          <p:grpSpPr bwMode="auto">
            <a:xfrm>
              <a:off x="4749" y="668"/>
              <a:ext cx="581" cy="145"/>
              <a:chOff x="614" y="2568"/>
              <a:chExt cx="725" cy="139"/>
            </a:xfrm>
          </p:grpSpPr>
          <p:sp>
            <p:nvSpPr>
              <p:cNvPr id="260" name="AutoShape 227">
                <a:extLst>
                  <a:ext uri="{FF2B5EF4-FFF2-40B4-BE49-F238E27FC236}">
                    <a16:creationId xmlns:a16="http://schemas.microsoft.com/office/drawing/2014/main" id="{A66F61C7-D146-2444-9233-EEEFDA6DB534}"/>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61" name="AutoShape 228">
                <a:extLst>
                  <a:ext uri="{FF2B5EF4-FFF2-40B4-BE49-F238E27FC236}">
                    <a16:creationId xmlns:a16="http://schemas.microsoft.com/office/drawing/2014/main" id="{C237943C-1D9E-C340-92B4-E279FE5EB9A1}"/>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36" name="Rectangle 229">
              <a:extLst>
                <a:ext uri="{FF2B5EF4-FFF2-40B4-BE49-F238E27FC236}">
                  <a16:creationId xmlns:a16="http://schemas.microsoft.com/office/drawing/2014/main" id="{C81D6CA2-B425-4946-AE7A-8E40C0836516}"/>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37" name="Group 230">
              <a:extLst>
                <a:ext uri="{FF2B5EF4-FFF2-40B4-BE49-F238E27FC236}">
                  <a16:creationId xmlns:a16="http://schemas.microsoft.com/office/drawing/2014/main" id="{E1CF8BC0-EDFE-2A4B-A9FD-D7352BEF920B}"/>
                </a:ext>
              </a:extLst>
            </p:cNvPr>
            <p:cNvGrpSpPr>
              <a:grpSpLocks/>
            </p:cNvGrpSpPr>
            <p:nvPr/>
          </p:nvGrpSpPr>
          <p:grpSpPr bwMode="auto">
            <a:xfrm>
              <a:off x="4747" y="994"/>
              <a:ext cx="581" cy="134"/>
              <a:chOff x="614" y="2568"/>
              <a:chExt cx="725" cy="139"/>
            </a:xfrm>
          </p:grpSpPr>
          <p:sp>
            <p:nvSpPr>
              <p:cNvPr id="258" name="AutoShape 231">
                <a:extLst>
                  <a:ext uri="{FF2B5EF4-FFF2-40B4-BE49-F238E27FC236}">
                    <a16:creationId xmlns:a16="http://schemas.microsoft.com/office/drawing/2014/main" id="{0A9026E3-01D2-A044-85D9-3C22E36B944E}"/>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9" name="AutoShape 232">
                <a:extLst>
                  <a:ext uri="{FF2B5EF4-FFF2-40B4-BE49-F238E27FC236}">
                    <a16:creationId xmlns:a16="http://schemas.microsoft.com/office/drawing/2014/main" id="{89380DF0-55D0-544B-ABE2-D6ADD8851B2B}"/>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38" name="Rectangle 233">
              <a:extLst>
                <a:ext uri="{FF2B5EF4-FFF2-40B4-BE49-F238E27FC236}">
                  <a16:creationId xmlns:a16="http://schemas.microsoft.com/office/drawing/2014/main" id="{DF34371F-6EF2-844A-9475-6B8ECC1E25C3}"/>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9" name="Rectangle 234">
              <a:extLst>
                <a:ext uri="{FF2B5EF4-FFF2-40B4-BE49-F238E27FC236}">
                  <a16:creationId xmlns:a16="http://schemas.microsoft.com/office/drawing/2014/main" id="{7BF59601-B231-7F4D-B6B7-74CA58AE9412}"/>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40" name="Group 235">
              <a:extLst>
                <a:ext uri="{FF2B5EF4-FFF2-40B4-BE49-F238E27FC236}">
                  <a16:creationId xmlns:a16="http://schemas.microsoft.com/office/drawing/2014/main" id="{653CAD17-3E1A-0A44-BF50-DB027FAD871F}"/>
                </a:ext>
              </a:extLst>
            </p:cNvPr>
            <p:cNvGrpSpPr>
              <a:grpSpLocks/>
            </p:cNvGrpSpPr>
            <p:nvPr/>
          </p:nvGrpSpPr>
          <p:grpSpPr bwMode="auto">
            <a:xfrm>
              <a:off x="4735" y="1627"/>
              <a:ext cx="582" cy="151"/>
              <a:chOff x="614" y="2568"/>
              <a:chExt cx="725" cy="139"/>
            </a:xfrm>
          </p:grpSpPr>
          <p:sp>
            <p:nvSpPr>
              <p:cNvPr id="256" name="AutoShape 236">
                <a:extLst>
                  <a:ext uri="{FF2B5EF4-FFF2-40B4-BE49-F238E27FC236}">
                    <a16:creationId xmlns:a16="http://schemas.microsoft.com/office/drawing/2014/main" id="{2AB347AE-B389-704D-8A3A-F1B0478B7030}"/>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7" name="AutoShape 237">
                <a:extLst>
                  <a:ext uri="{FF2B5EF4-FFF2-40B4-BE49-F238E27FC236}">
                    <a16:creationId xmlns:a16="http://schemas.microsoft.com/office/drawing/2014/main" id="{F96FEA1E-5620-D24E-93C8-5E69D78BD082}"/>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41" name="Freeform 238">
              <a:extLst>
                <a:ext uri="{FF2B5EF4-FFF2-40B4-BE49-F238E27FC236}">
                  <a16:creationId xmlns:a16="http://schemas.microsoft.com/office/drawing/2014/main" id="{84910C8E-8844-DE49-A1A3-762F8BB12AFA}"/>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242" name="Group 239">
              <a:extLst>
                <a:ext uri="{FF2B5EF4-FFF2-40B4-BE49-F238E27FC236}">
                  <a16:creationId xmlns:a16="http://schemas.microsoft.com/office/drawing/2014/main" id="{BBBD2321-95AE-9C40-B018-8ECE1F278C87}"/>
                </a:ext>
              </a:extLst>
            </p:cNvPr>
            <p:cNvGrpSpPr>
              <a:grpSpLocks/>
            </p:cNvGrpSpPr>
            <p:nvPr/>
          </p:nvGrpSpPr>
          <p:grpSpPr bwMode="auto">
            <a:xfrm>
              <a:off x="4739" y="1327"/>
              <a:ext cx="582" cy="139"/>
              <a:chOff x="614" y="2568"/>
              <a:chExt cx="725" cy="139"/>
            </a:xfrm>
          </p:grpSpPr>
          <p:sp>
            <p:nvSpPr>
              <p:cNvPr id="254" name="AutoShape 240">
                <a:extLst>
                  <a:ext uri="{FF2B5EF4-FFF2-40B4-BE49-F238E27FC236}">
                    <a16:creationId xmlns:a16="http://schemas.microsoft.com/office/drawing/2014/main" id="{5F0A8B0F-BFF3-D645-8BC2-E03084A7359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5" name="AutoShape 241">
                <a:extLst>
                  <a:ext uri="{FF2B5EF4-FFF2-40B4-BE49-F238E27FC236}">
                    <a16:creationId xmlns:a16="http://schemas.microsoft.com/office/drawing/2014/main" id="{F04409C4-53CF-1E47-924D-AAE899D78D5A}"/>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43" name="Rectangle 242">
              <a:extLst>
                <a:ext uri="{FF2B5EF4-FFF2-40B4-BE49-F238E27FC236}">
                  <a16:creationId xmlns:a16="http://schemas.microsoft.com/office/drawing/2014/main" id="{B79FB686-7827-8648-B573-39D9BD56AEA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4" name="Freeform 243">
              <a:extLst>
                <a:ext uri="{FF2B5EF4-FFF2-40B4-BE49-F238E27FC236}">
                  <a16:creationId xmlns:a16="http://schemas.microsoft.com/office/drawing/2014/main" id="{FDD2EBD5-F1D6-1A40-89DB-A8C30D93187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45" name="Freeform 244">
              <a:extLst>
                <a:ext uri="{FF2B5EF4-FFF2-40B4-BE49-F238E27FC236}">
                  <a16:creationId xmlns:a16="http://schemas.microsoft.com/office/drawing/2014/main" id="{CE0C4D67-AE5D-BA4D-8695-DB491DDD2F0B}"/>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46" name="Oval 245">
              <a:extLst>
                <a:ext uri="{FF2B5EF4-FFF2-40B4-BE49-F238E27FC236}">
                  <a16:creationId xmlns:a16="http://schemas.microsoft.com/office/drawing/2014/main" id="{F37BD5E1-82F5-4442-A0E8-832E39193FEE}"/>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7" name="Freeform 246">
              <a:extLst>
                <a:ext uri="{FF2B5EF4-FFF2-40B4-BE49-F238E27FC236}">
                  <a16:creationId xmlns:a16="http://schemas.microsoft.com/office/drawing/2014/main" id="{65CB1E0E-0881-3D44-874F-DFDC02FDDF7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248" name="AutoShape 247">
              <a:extLst>
                <a:ext uri="{FF2B5EF4-FFF2-40B4-BE49-F238E27FC236}">
                  <a16:creationId xmlns:a16="http://schemas.microsoft.com/office/drawing/2014/main" id="{6DADA001-6CFD-B446-972E-A78724803E36}"/>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9" name="AutoShape 248">
              <a:extLst>
                <a:ext uri="{FF2B5EF4-FFF2-40B4-BE49-F238E27FC236}">
                  <a16:creationId xmlns:a16="http://schemas.microsoft.com/office/drawing/2014/main" id="{3A9F1280-193F-A148-B533-A4E2BCD4EE1D}"/>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0" name="Oval 249">
              <a:extLst>
                <a:ext uri="{FF2B5EF4-FFF2-40B4-BE49-F238E27FC236}">
                  <a16:creationId xmlns:a16="http://schemas.microsoft.com/office/drawing/2014/main" id="{64151D18-1A99-BB43-8662-5409F09FC64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1" name="Oval 250">
              <a:extLst>
                <a:ext uri="{FF2B5EF4-FFF2-40B4-BE49-F238E27FC236}">
                  <a16:creationId xmlns:a16="http://schemas.microsoft.com/office/drawing/2014/main" id="{86E3B505-373D-FA41-AC57-224E553E6727}"/>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252" name="Oval 251">
              <a:extLst>
                <a:ext uri="{FF2B5EF4-FFF2-40B4-BE49-F238E27FC236}">
                  <a16:creationId xmlns:a16="http://schemas.microsoft.com/office/drawing/2014/main" id="{3E492A9C-D2EF-444F-9F40-D87F1FF8E812}"/>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3" name="Rectangle 252">
              <a:extLst>
                <a:ext uri="{FF2B5EF4-FFF2-40B4-BE49-F238E27FC236}">
                  <a16:creationId xmlns:a16="http://schemas.microsoft.com/office/drawing/2014/main" id="{B30ABD37-057E-DC41-B1A5-29A2C423603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27" name="Slide Number Placeholder 2">
            <a:extLst>
              <a:ext uri="{FF2B5EF4-FFF2-40B4-BE49-F238E27FC236}">
                <a16:creationId xmlns:a16="http://schemas.microsoft.com/office/drawing/2014/main" id="{7A20C98F-8CB3-904A-A136-78573229D8FE}"/>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19</a:t>
            </a:fld>
            <a:endParaRPr lang="en-US" dirty="0"/>
          </a:p>
        </p:txBody>
      </p:sp>
    </p:spTree>
    <p:extLst>
      <p:ext uri="{BB962C8B-B14F-4D97-AF65-F5344CB8AC3E}">
        <p14:creationId xmlns:p14="http://schemas.microsoft.com/office/powerpoint/2010/main" val="271510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dissolve">
                                      <p:cBhvr>
                                        <p:cTn id="7" dur="500"/>
                                        <p:tgtEl>
                                          <p:spTgt spid="1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4"/>
                                        </p:tgtEl>
                                        <p:attrNameLst>
                                          <p:attrName>style.visibility</p:attrName>
                                        </p:attrNameLst>
                                      </p:cBhvr>
                                      <p:to>
                                        <p:strVal val="visible"/>
                                      </p:to>
                                    </p:set>
                                    <p:animEffect transition="in" filter="dissolve">
                                      <p:cBhvr>
                                        <p:cTn id="10" dur="500"/>
                                        <p:tgtEl>
                                          <p:spTgt spid="19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88"/>
                                        </p:tgtEl>
                                        <p:attrNameLst>
                                          <p:attrName>style.visibility</p:attrName>
                                        </p:attrNameLst>
                                      </p:cBhvr>
                                      <p:to>
                                        <p:strVal val="visible"/>
                                      </p:to>
                                    </p:set>
                                    <p:animEffect transition="in" filter="dissolve">
                                      <p:cBhvr>
                                        <p:cTn id="15" dur="500"/>
                                        <p:tgtEl>
                                          <p:spTgt spid="188"/>
                                        </p:tgtEl>
                                      </p:cBhvr>
                                    </p:animEffect>
                                  </p:childTnLst>
                                </p:cTn>
                              </p:par>
                              <p:par>
                                <p:cTn id="16" presetID="9" presetClass="entr" presetSubtype="0" fill="hold" nodeType="withEffect">
                                  <p:stCondLst>
                                    <p:cond delay="0"/>
                                  </p:stCondLst>
                                  <p:childTnLst>
                                    <p:set>
                                      <p:cBhvr>
                                        <p:cTn id="17" dur="1" fill="hold">
                                          <p:stCondLst>
                                            <p:cond delay="0"/>
                                          </p:stCondLst>
                                        </p:cTn>
                                        <p:tgtEl>
                                          <p:spTgt spid="193">
                                            <p:txEl>
                                              <p:pRg st="0" end="0"/>
                                            </p:txEl>
                                          </p:spTgt>
                                        </p:tgtEl>
                                        <p:attrNameLst>
                                          <p:attrName>style.visibility</p:attrName>
                                        </p:attrNameLst>
                                      </p:cBhvr>
                                      <p:to>
                                        <p:strVal val="visible"/>
                                      </p:to>
                                    </p:set>
                                    <p:animEffect transition="in" filter="dissolve">
                                      <p:cBhvr>
                                        <p:cTn id="18" dur="500"/>
                                        <p:tgtEl>
                                          <p:spTgt spid="19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70"/>
                                        </p:tgtEl>
                                        <p:attrNameLst>
                                          <p:attrName>style.visibility</p:attrName>
                                        </p:attrNameLst>
                                      </p:cBhvr>
                                      <p:to>
                                        <p:strVal val="visible"/>
                                      </p:to>
                                    </p:set>
                                    <p:animEffect transition="in" filter="dissolve">
                                      <p:cBhvr>
                                        <p:cTn id="23" dur="500"/>
                                        <p:tgtEl>
                                          <p:spTgt spid="170"/>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95"/>
                                        </p:tgtEl>
                                        <p:attrNameLst>
                                          <p:attrName>style.visibility</p:attrName>
                                        </p:attrNameLst>
                                      </p:cBhvr>
                                      <p:to>
                                        <p:strVal val="visible"/>
                                      </p:to>
                                    </p:set>
                                    <p:animEffect transition="in" filter="wipe(up)">
                                      <p:cBhvr>
                                        <p:cTn id="34" dur="500"/>
                                        <p:tgtEl>
                                          <p:spTgt spid="195"/>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97"/>
                                        </p:tgtEl>
                                        <p:attrNameLst>
                                          <p:attrName>style.visibility</p:attrName>
                                        </p:attrNameLst>
                                      </p:cBhvr>
                                      <p:to>
                                        <p:strVal val="visible"/>
                                      </p:to>
                                    </p:set>
                                    <p:animEffect transition="in" filter="wipe(left)">
                                      <p:cBhvr>
                                        <p:cTn id="38" dur="500"/>
                                        <p:tgtEl>
                                          <p:spTgt spid="197"/>
                                        </p:tgtEl>
                                      </p:cBhvr>
                                    </p:animEffect>
                                  </p:childTnLst>
                                </p:cTn>
                              </p:par>
                              <p:par>
                                <p:cTn id="39" presetID="22" presetClass="entr" presetSubtype="8" fill="hold" nodeType="withEffect">
                                  <p:stCondLst>
                                    <p:cond delay="0"/>
                                  </p:stCondLst>
                                  <p:childTnLst>
                                    <p:set>
                                      <p:cBhvr>
                                        <p:cTn id="40" dur="1" fill="hold">
                                          <p:stCondLst>
                                            <p:cond delay="0"/>
                                          </p:stCondLst>
                                        </p:cTn>
                                        <p:tgtEl>
                                          <p:spTgt spid="207"/>
                                        </p:tgtEl>
                                        <p:attrNameLst>
                                          <p:attrName>style.visibility</p:attrName>
                                        </p:attrNameLst>
                                      </p:cBhvr>
                                      <p:to>
                                        <p:strVal val="visible"/>
                                      </p:to>
                                    </p:set>
                                    <p:animEffect transition="in" filter="wipe(left)">
                                      <p:cBhvr>
                                        <p:cTn id="41" dur="500"/>
                                        <p:tgtEl>
                                          <p:spTgt spid="207"/>
                                        </p:tgtEl>
                                      </p:cBhvr>
                                    </p:animEffect>
                                  </p:childTnLst>
                                </p:cTn>
                              </p:par>
                            </p:childTnLst>
                          </p:cTn>
                        </p:par>
                        <p:par>
                          <p:cTn id="42" fill="hold">
                            <p:stCondLst>
                              <p:cond delay="1000"/>
                            </p:stCondLst>
                            <p:childTnLst>
                              <p:par>
                                <p:cTn id="43" presetID="22" presetClass="entr" presetSubtype="4" fill="hold" nodeType="afterEffect">
                                  <p:stCondLst>
                                    <p:cond delay="0"/>
                                  </p:stCondLst>
                                  <p:childTnLst>
                                    <p:set>
                                      <p:cBhvr>
                                        <p:cTn id="44" dur="1" fill="hold">
                                          <p:stCondLst>
                                            <p:cond delay="0"/>
                                          </p:stCondLst>
                                        </p:cTn>
                                        <p:tgtEl>
                                          <p:spTgt spid="196"/>
                                        </p:tgtEl>
                                        <p:attrNameLst>
                                          <p:attrName>style.visibility</p:attrName>
                                        </p:attrNameLst>
                                      </p:cBhvr>
                                      <p:to>
                                        <p:strVal val="visible"/>
                                      </p:to>
                                    </p:set>
                                    <p:animEffect transition="in" filter="wipe(down)">
                                      <p:cBhvr>
                                        <p:cTn id="45" dur="500"/>
                                        <p:tgtEl>
                                          <p:spTgt spid="19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98"/>
                                        </p:tgtEl>
                                        <p:attrNameLst>
                                          <p:attrName>style.visibility</p:attrName>
                                        </p:attrNameLst>
                                      </p:cBhvr>
                                      <p:to>
                                        <p:strVal val="visible"/>
                                      </p:to>
                                    </p:set>
                                    <p:animEffect transition="in" filter="wipe(up)">
                                      <p:cBhvr>
                                        <p:cTn id="50" dur="500"/>
                                        <p:tgtEl>
                                          <p:spTgt spid="198"/>
                                        </p:tgtEl>
                                      </p:cBhvr>
                                    </p:animEffect>
                                  </p:childTnLst>
                                </p:cTn>
                              </p:par>
                            </p:childTnLst>
                          </p:cTn>
                        </p:par>
                        <p:par>
                          <p:cTn id="51" fill="hold">
                            <p:stCondLst>
                              <p:cond delay="500"/>
                            </p:stCondLst>
                            <p:childTnLst>
                              <p:par>
                                <p:cTn id="52" presetID="22" presetClass="entr" presetSubtype="2" fill="hold" nodeType="afterEffect">
                                  <p:stCondLst>
                                    <p:cond delay="0"/>
                                  </p:stCondLst>
                                  <p:childTnLst>
                                    <p:set>
                                      <p:cBhvr>
                                        <p:cTn id="53" dur="1" fill="hold">
                                          <p:stCondLst>
                                            <p:cond delay="0"/>
                                          </p:stCondLst>
                                        </p:cTn>
                                        <p:tgtEl>
                                          <p:spTgt spid="199"/>
                                        </p:tgtEl>
                                        <p:attrNameLst>
                                          <p:attrName>style.visibility</p:attrName>
                                        </p:attrNameLst>
                                      </p:cBhvr>
                                      <p:to>
                                        <p:strVal val="visible"/>
                                      </p:to>
                                    </p:set>
                                    <p:animEffect transition="in" filter="wipe(right)">
                                      <p:cBhvr>
                                        <p:cTn id="54" dur="500"/>
                                        <p:tgtEl>
                                          <p:spTgt spid="199"/>
                                        </p:tgtEl>
                                      </p:cBhvr>
                                    </p:animEffect>
                                  </p:childTnLst>
                                </p:cTn>
                              </p:par>
                              <p:par>
                                <p:cTn id="55" presetID="22" presetClass="entr" presetSubtype="2" fill="hold" nodeType="withEffect">
                                  <p:stCondLst>
                                    <p:cond delay="0"/>
                                  </p:stCondLst>
                                  <p:childTnLst>
                                    <p:set>
                                      <p:cBhvr>
                                        <p:cTn id="56" dur="1" fill="hold">
                                          <p:stCondLst>
                                            <p:cond delay="0"/>
                                          </p:stCondLst>
                                        </p:cTn>
                                        <p:tgtEl>
                                          <p:spTgt spid="211"/>
                                        </p:tgtEl>
                                        <p:attrNameLst>
                                          <p:attrName>style.visibility</p:attrName>
                                        </p:attrNameLst>
                                      </p:cBhvr>
                                      <p:to>
                                        <p:strVal val="visible"/>
                                      </p:to>
                                    </p:set>
                                    <p:animEffect transition="in" filter="wipe(right)">
                                      <p:cBhvr>
                                        <p:cTn id="57" dur="500"/>
                                        <p:tgtEl>
                                          <p:spTgt spid="211"/>
                                        </p:tgtEl>
                                      </p:cBhvr>
                                    </p:animEffect>
                                  </p:childTnLst>
                                </p:cTn>
                              </p:par>
                            </p:childTnLst>
                          </p:cTn>
                        </p:par>
                        <p:par>
                          <p:cTn id="58" fill="hold">
                            <p:stCondLst>
                              <p:cond delay="1000"/>
                            </p:stCondLst>
                            <p:childTnLst>
                              <p:par>
                                <p:cTn id="59" presetID="22" presetClass="entr" presetSubtype="4" fill="hold" nodeType="afterEffect">
                                  <p:stCondLst>
                                    <p:cond delay="0"/>
                                  </p:stCondLst>
                                  <p:childTnLst>
                                    <p:set>
                                      <p:cBhvr>
                                        <p:cTn id="60" dur="1" fill="hold">
                                          <p:stCondLst>
                                            <p:cond delay="0"/>
                                          </p:stCondLst>
                                        </p:cTn>
                                        <p:tgtEl>
                                          <p:spTgt spid="200"/>
                                        </p:tgtEl>
                                        <p:attrNameLst>
                                          <p:attrName>style.visibility</p:attrName>
                                        </p:attrNameLst>
                                      </p:cBhvr>
                                      <p:to>
                                        <p:strVal val="visible"/>
                                      </p:to>
                                    </p:set>
                                    <p:animEffect transition="in" filter="wipe(down)">
                                      <p:cBhvr>
                                        <p:cTn id="61" dur="500"/>
                                        <p:tgtEl>
                                          <p:spTgt spid="20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204"/>
                                        </p:tgtEl>
                                        <p:attrNameLst>
                                          <p:attrName>style.visibility</p:attrName>
                                        </p:attrNameLst>
                                      </p:cBhvr>
                                      <p:to>
                                        <p:strVal val="visible"/>
                                      </p:to>
                                    </p:set>
                                    <p:animEffect transition="in" filter="wipe(up)">
                                      <p:cBhvr>
                                        <p:cTn id="66" dur="500"/>
                                        <p:tgtEl>
                                          <p:spTgt spid="204"/>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206"/>
                                        </p:tgtEl>
                                        <p:attrNameLst>
                                          <p:attrName>style.visibility</p:attrName>
                                        </p:attrNameLst>
                                      </p:cBhvr>
                                      <p:to>
                                        <p:strVal val="visible"/>
                                      </p:to>
                                    </p:set>
                                    <p:animEffect transition="in" filter="wipe(left)">
                                      <p:cBhvr>
                                        <p:cTn id="70" dur="500"/>
                                        <p:tgtEl>
                                          <p:spTgt spid="206"/>
                                        </p:tgtEl>
                                      </p:cBhvr>
                                    </p:animEffect>
                                  </p:childTnLst>
                                </p:cTn>
                              </p:par>
                              <p:par>
                                <p:cTn id="71" presetID="22" presetClass="entr" presetSubtype="8" fill="hold" nodeType="withEffect">
                                  <p:stCondLst>
                                    <p:cond delay="0"/>
                                  </p:stCondLst>
                                  <p:childTnLst>
                                    <p:set>
                                      <p:cBhvr>
                                        <p:cTn id="72" dur="1" fill="hold">
                                          <p:stCondLst>
                                            <p:cond delay="0"/>
                                          </p:stCondLst>
                                        </p:cTn>
                                        <p:tgtEl>
                                          <p:spTgt spid="215"/>
                                        </p:tgtEl>
                                        <p:attrNameLst>
                                          <p:attrName>style.visibility</p:attrName>
                                        </p:attrNameLst>
                                      </p:cBhvr>
                                      <p:to>
                                        <p:strVal val="visible"/>
                                      </p:to>
                                    </p:set>
                                    <p:animEffect transition="in" filter="wipe(left)">
                                      <p:cBhvr>
                                        <p:cTn id="73" dur="500"/>
                                        <p:tgtEl>
                                          <p:spTgt spid="215"/>
                                        </p:tgtEl>
                                      </p:cBhvr>
                                    </p:animEffect>
                                  </p:childTnLst>
                                </p:cTn>
                              </p:par>
                            </p:childTnLst>
                          </p:cTn>
                        </p:par>
                        <p:par>
                          <p:cTn id="74" fill="hold">
                            <p:stCondLst>
                              <p:cond delay="1000"/>
                            </p:stCondLst>
                            <p:childTnLst>
                              <p:par>
                                <p:cTn id="75" presetID="22" presetClass="entr" presetSubtype="4" fill="hold" nodeType="afterEffect">
                                  <p:stCondLst>
                                    <p:cond delay="0"/>
                                  </p:stCondLst>
                                  <p:childTnLst>
                                    <p:set>
                                      <p:cBhvr>
                                        <p:cTn id="76" dur="1" fill="hold">
                                          <p:stCondLst>
                                            <p:cond delay="0"/>
                                          </p:stCondLst>
                                        </p:cTn>
                                        <p:tgtEl>
                                          <p:spTgt spid="202"/>
                                        </p:tgtEl>
                                        <p:attrNameLst>
                                          <p:attrName>style.visibility</p:attrName>
                                        </p:attrNameLst>
                                      </p:cBhvr>
                                      <p:to>
                                        <p:strVal val="visible"/>
                                      </p:to>
                                    </p:set>
                                    <p:animEffect transition="in" filter="wipe(down)">
                                      <p:cBhvr>
                                        <p:cTn id="77" dur="500"/>
                                        <p:tgtEl>
                                          <p:spTgt spid="202"/>
                                        </p:tgtEl>
                                      </p:cBhvr>
                                    </p:animEffect>
                                  </p:childTnLst>
                                </p:cTn>
                              </p:par>
                            </p:childTnLst>
                          </p:cTn>
                        </p:par>
                        <p:par>
                          <p:cTn id="78" fill="hold">
                            <p:stCondLst>
                              <p:cond delay="1500"/>
                            </p:stCondLst>
                            <p:childTnLst>
                              <p:par>
                                <p:cTn id="79" presetID="22" presetClass="entr" presetSubtype="1" fill="hold" nodeType="afterEffect">
                                  <p:stCondLst>
                                    <p:cond delay="0"/>
                                  </p:stCondLst>
                                  <p:childTnLst>
                                    <p:set>
                                      <p:cBhvr>
                                        <p:cTn id="80" dur="1" fill="hold">
                                          <p:stCondLst>
                                            <p:cond delay="0"/>
                                          </p:stCondLst>
                                        </p:cTn>
                                        <p:tgtEl>
                                          <p:spTgt spid="201"/>
                                        </p:tgtEl>
                                        <p:attrNameLst>
                                          <p:attrName>style.visibility</p:attrName>
                                        </p:attrNameLst>
                                      </p:cBhvr>
                                      <p:to>
                                        <p:strVal val="visible"/>
                                      </p:to>
                                    </p:set>
                                    <p:animEffect transition="in" filter="wipe(up)">
                                      <p:cBhvr>
                                        <p:cTn id="81" dur="500"/>
                                        <p:tgtEl>
                                          <p:spTgt spid="201"/>
                                        </p:tgtEl>
                                      </p:cBhvr>
                                    </p:animEffect>
                                  </p:childTnLst>
                                </p:cTn>
                              </p:par>
                            </p:childTnLst>
                          </p:cTn>
                        </p:par>
                        <p:par>
                          <p:cTn id="82" fill="hold">
                            <p:stCondLst>
                              <p:cond delay="2000"/>
                            </p:stCondLst>
                            <p:childTnLst>
                              <p:par>
                                <p:cTn id="83" presetID="22" presetClass="entr" presetSubtype="2" fill="hold" nodeType="afterEffect">
                                  <p:stCondLst>
                                    <p:cond delay="0"/>
                                  </p:stCondLst>
                                  <p:childTnLst>
                                    <p:set>
                                      <p:cBhvr>
                                        <p:cTn id="84" dur="1" fill="hold">
                                          <p:stCondLst>
                                            <p:cond delay="0"/>
                                          </p:stCondLst>
                                        </p:cTn>
                                        <p:tgtEl>
                                          <p:spTgt spid="205"/>
                                        </p:tgtEl>
                                        <p:attrNameLst>
                                          <p:attrName>style.visibility</p:attrName>
                                        </p:attrNameLst>
                                      </p:cBhvr>
                                      <p:to>
                                        <p:strVal val="visible"/>
                                      </p:to>
                                    </p:set>
                                    <p:animEffect transition="in" filter="wipe(right)">
                                      <p:cBhvr>
                                        <p:cTn id="85" dur="500"/>
                                        <p:tgtEl>
                                          <p:spTgt spid="205"/>
                                        </p:tgtEl>
                                      </p:cBhvr>
                                    </p:animEffect>
                                  </p:childTnLst>
                                </p:cTn>
                              </p:par>
                              <p:par>
                                <p:cTn id="86" presetID="22" presetClass="entr" presetSubtype="2" fill="hold" nodeType="withEffect">
                                  <p:stCondLst>
                                    <p:cond delay="0"/>
                                  </p:stCondLst>
                                  <p:childTnLst>
                                    <p:set>
                                      <p:cBhvr>
                                        <p:cTn id="87" dur="1" fill="hold">
                                          <p:stCondLst>
                                            <p:cond delay="0"/>
                                          </p:stCondLst>
                                        </p:cTn>
                                        <p:tgtEl>
                                          <p:spTgt spid="219"/>
                                        </p:tgtEl>
                                        <p:attrNameLst>
                                          <p:attrName>style.visibility</p:attrName>
                                        </p:attrNameLst>
                                      </p:cBhvr>
                                      <p:to>
                                        <p:strVal val="visible"/>
                                      </p:to>
                                    </p:set>
                                    <p:animEffect transition="in" filter="wipe(right)">
                                      <p:cBhvr>
                                        <p:cTn id="88" dur="500"/>
                                        <p:tgtEl>
                                          <p:spTgt spid="219"/>
                                        </p:tgtEl>
                                      </p:cBhvr>
                                    </p:animEffect>
                                  </p:childTnLst>
                                </p:cTn>
                              </p:par>
                            </p:childTnLst>
                          </p:cTn>
                        </p:par>
                        <p:par>
                          <p:cTn id="89" fill="hold">
                            <p:stCondLst>
                              <p:cond delay="2500"/>
                            </p:stCondLst>
                            <p:childTnLst>
                              <p:par>
                                <p:cTn id="90" presetID="22" presetClass="entr" presetSubtype="4" fill="hold" nodeType="afterEffect">
                                  <p:stCondLst>
                                    <p:cond delay="0"/>
                                  </p:stCondLst>
                                  <p:childTnLst>
                                    <p:set>
                                      <p:cBhvr>
                                        <p:cTn id="91" dur="1" fill="hold">
                                          <p:stCondLst>
                                            <p:cond delay="0"/>
                                          </p:stCondLst>
                                        </p:cTn>
                                        <p:tgtEl>
                                          <p:spTgt spid="203"/>
                                        </p:tgtEl>
                                        <p:attrNameLst>
                                          <p:attrName>style.visibility</p:attrName>
                                        </p:attrNameLst>
                                      </p:cBhvr>
                                      <p:to>
                                        <p:strVal val="visible"/>
                                      </p:to>
                                    </p:set>
                                    <p:animEffect transition="in" filter="wipe(down)">
                                      <p:cBhvr>
                                        <p:cTn id="9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build="p"/>
      <p:bldP spid="19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886700" cy="670967"/>
          </a:xfrm>
        </p:spPr>
        <p:txBody>
          <a:bodyPr>
            <a:normAutofit fontScale="90000"/>
          </a:bodyPr>
          <a:lstStyle/>
          <a:p>
            <a:r>
              <a:rPr lang="en-US" altLang="en-US" dirty="0">
                <a:cs typeface="Calibri" panose="020F0502020204030204" pitchFamily="34" charset="0"/>
              </a:rPr>
              <a:t>Transport layer: overview</a:t>
            </a:r>
            <a:endParaRPr lang="en-US" dirty="0"/>
          </a:p>
        </p:txBody>
      </p:sp>
      <p:sp>
        <p:nvSpPr>
          <p:cNvPr id="4" name="Content Placeholder 3">
            <a:extLst>
              <a:ext uri="{FF2B5EF4-FFF2-40B4-BE49-F238E27FC236}">
                <a16:creationId xmlns:a16="http://schemas.microsoft.com/office/drawing/2014/main" id="{F6E2ACD2-5E28-0840-A1E8-F9AB901FE8BC}"/>
              </a:ext>
            </a:extLst>
          </p:cNvPr>
          <p:cNvSpPr>
            <a:spLocks noGrp="1"/>
          </p:cNvSpPr>
          <p:nvPr>
            <p:ph sz="half" idx="1"/>
          </p:nvPr>
        </p:nvSpPr>
        <p:spPr>
          <a:xfrm>
            <a:off x="586322" y="939998"/>
            <a:ext cx="3631566" cy="3263504"/>
          </a:xfrm>
        </p:spPr>
        <p:txBody>
          <a:bodyPr>
            <a:noAutofit/>
          </a:bodyPr>
          <a:lstStyle/>
          <a:p>
            <a:pPr marL="8335" indent="0">
              <a:buNone/>
            </a:pPr>
            <a:r>
              <a:rPr lang="en-US" altLang="en-US" sz="2400" i="1" dirty="0">
                <a:solidFill>
                  <a:srgbClr val="CC0000"/>
                </a:solidFill>
                <a:latin typeface="Calibri" panose="020F0502020204030204" pitchFamily="34" charset="0"/>
                <a:cs typeface="Calibri" panose="020F0502020204030204" pitchFamily="34" charset="0"/>
              </a:rPr>
              <a:t>Our goal:</a:t>
            </a:r>
            <a:r>
              <a:rPr lang="en-US" altLang="en-US" sz="2400" i="1" dirty="0">
                <a:latin typeface="Calibri" panose="020F0502020204030204" pitchFamily="34" charset="0"/>
                <a:cs typeface="Calibri" panose="020F0502020204030204" pitchFamily="34" charset="0"/>
              </a:rPr>
              <a:t> </a:t>
            </a:r>
          </a:p>
          <a:p>
            <a:pPr marL="300038" indent="-214313">
              <a:buFont typeface="Wingdings" charset="2"/>
              <a:buChar char="§"/>
              <a:defRPr/>
            </a:pPr>
            <a:r>
              <a:rPr lang="en-US" sz="2400" dirty="0"/>
              <a:t>understand principles behind transport layer services:</a:t>
            </a:r>
          </a:p>
          <a:p>
            <a:pPr lvl="1">
              <a:buFont typeface="Arial"/>
              <a:buChar char="•"/>
              <a:defRPr/>
            </a:pPr>
            <a:r>
              <a:rPr lang="en-US" sz="2100" dirty="0"/>
              <a:t>multiplexing, demultiplexing</a:t>
            </a:r>
          </a:p>
          <a:p>
            <a:pPr lvl="1">
              <a:buFont typeface="Arial"/>
              <a:buChar char="•"/>
              <a:defRPr/>
            </a:pPr>
            <a:r>
              <a:rPr lang="en-US" sz="2100" dirty="0"/>
              <a:t>reliable data transfer</a:t>
            </a:r>
          </a:p>
          <a:p>
            <a:pPr lvl="1">
              <a:buFont typeface="Arial"/>
              <a:buChar char="•"/>
              <a:defRPr/>
            </a:pPr>
            <a:r>
              <a:rPr lang="en-US" sz="2100" dirty="0"/>
              <a:t>flow control</a:t>
            </a:r>
          </a:p>
          <a:p>
            <a:pPr lvl="1">
              <a:buFont typeface="Arial"/>
              <a:buChar char="•"/>
              <a:defRPr/>
            </a:pPr>
            <a:r>
              <a:rPr lang="en-US" sz="2100" dirty="0"/>
              <a:t>congestion control</a:t>
            </a:r>
            <a:endParaRPr lang="en-US" sz="2400" dirty="0"/>
          </a:p>
          <a:p>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4476312" y="1361972"/>
            <a:ext cx="4495800" cy="3599260"/>
          </a:xfrm>
        </p:spPr>
        <p:txBody>
          <a:bodyPr>
            <a:normAutofit/>
          </a:bodyPr>
          <a:lstStyle/>
          <a:p>
            <a:pPr marL="342900" indent="-214313">
              <a:buFont typeface="Wingdings" charset="2"/>
              <a:buChar char="§"/>
              <a:defRPr/>
            </a:pPr>
            <a:r>
              <a:rPr lang="en-US" sz="2400" dirty="0"/>
              <a:t>learn about Internet transport layer protocols:</a:t>
            </a:r>
          </a:p>
          <a:p>
            <a:pPr lvl="1">
              <a:buFont typeface="Arial"/>
              <a:buChar char="•"/>
              <a:defRPr/>
            </a:pPr>
            <a:r>
              <a:rPr lang="en-US" sz="2100" dirty="0"/>
              <a:t>UDP: connectionless transport</a:t>
            </a:r>
          </a:p>
          <a:p>
            <a:pPr lvl="1">
              <a:buFont typeface="Arial"/>
              <a:buChar char="•"/>
              <a:defRPr/>
            </a:pPr>
            <a:r>
              <a:rPr lang="en-US" sz="2100" dirty="0"/>
              <a:t>TCP: connection-oriented reliable transport</a:t>
            </a:r>
          </a:p>
          <a:p>
            <a:pPr lvl="1">
              <a:buFont typeface="Arial"/>
              <a:buChar char="•"/>
              <a:defRPr/>
            </a:pPr>
            <a:r>
              <a:rPr lang="en-US" sz="2100" dirty="0"/>
              <a:t>TCP congestion control</a:t>
            </a:r>
            <a:endParaRPr lang="en-US" dirty="0"/>
          </a:p>
          <a:p>
            <a:pPr eaLnBrk="1" hangingPunct="1">
              <a:buFont typeface="Wingdings" panose="05000000000000000000" pitchFamily="2" charset="2"/>
              <a:buNone/>
            </a:pPr>
            <a:endParaRPr lang="en-US" altLang="en-US" dirty="0"/>
          </a:p>
        </p:txBody>
      </p:sp>
      <p:sp>
        <p:nvSpPr>
          <p:cNvPr id="3" name="Slide Number Placeholder 2">
            <a:extLst>
              <a:ext uri="{FF2B5EF4-FFF2-40B4-BE49-F238E27FC236}">
                <a16:creationId xmlns:a16="http://schemas.microsoft.com/office/drawing/2014/main" id="{11084F46-D79C-3048-9B21-CEBC66650819}"/>
              </a:ext>
            </a:extLst>
          </p:cNvPr>
          <p:cNvSpPr>
            <a:spLocks noGrp="1"/>
          </p:cNvSpPr>
          <p:nvPr>
            <p:ph type="sldNum" sz="quarter" idx="4"/>
          </p:nvPr>
        </p:nvSpPr>
        <p:spPr>
          <a:xfrm>
            <a:off x="6914712" y="4840998"/>
            <a:ext cx="2057400" cy="273844"/>
          </a:xfrm>
        </p:spPr>
        <p:txBody>
          <a:bodyPr/>
          <a:lstStyle/>
          <a:p>
            <a:r>
              <a:rPr lang="en-US" dirty="0"/>
              <a:t>Transport Layer: 3-</a:t>
            </a:r>
            <a:fld id="{C4204591-24BD-A542-B9D5-F8D8A88D2FEE}" type="slidenum">
              <a:rPr lang="en-US" smtClean="0"/>
              <a:pPr/>
              <a:t>2</a:t>
            </a:fld>
            <a:endParaRPr lang="en-US" dirty="0"/>
          </a:p>
        </p:txBody>
      </p:sp>
    </p:spTree>
    <p:extLst>
      <p:ext uri="{BB962C8B-B14F-4D97-AF65-F5344CB8AC3E}">
        <p14:creationId xmlns:p14="http://schemas.microsoft.com/office/powerpoint/2010/main" val="4215190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dirty="0"/>
              <a:t>Connection-oriented demultiplexing</a:t>
            </a:r>
          </a:p>
        </p:txBody>
      </p:sp>
      <p:sp>
        <p:nvSpPr>
          <p:cNvPr id="128" name="Rectangle 3">
            <a:extLst>
              <a:ext uri="{FF2B5EF4-FFF2-40B4-BE49-F238E27FC236}">
                <a16:creationId xmlns:a16="http://schemas.microsoft.com/office/drawing/2014/main" id="{2C2F9B28-FDD9-B047-936F-1DE26AECFD6E}"/>
              </a:ext>
            </a:extLst>
          </p:cNvPr>
          <p:cNvSpPr txBox="1">
            <a:spLocks noChangeArrowheads="1"/>
          </p:cNvSpPr>
          <p:nvPr/>
        </p:nvSpPr>
        <p:spPr>
          <a:xfrm>
            <a:off x="599017" y="1121826"/>
            <a:ext cx="3578128" cy="2206958"/>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0038" indent="-207169" defTabSz="685800">
              <a:spcBef>
                <a:spcPts val="750"/>
              </a:spcBef>
              <a:buFont typeface="Wingdings" charset="2"/>
              <a:buChar char="§"/>
              <a:defRPr/>
            </a:pPr>
            <a:r>
              <a:rPr lang="en-US" sz="2400" dirty="0">
                <a:solidFill>
                  <a:prstClr val="black"/>
                </a:solidFill>
                <a:latin typeface="Calibri" panose="020F0502020204030204"/>
              </a:rPr>
              <a:t>TCP socket identified by </a:t>
            </a:r>
            <a:r>
              <a:rPr lang="en-US" sz="2400" dirty="0">
                <a:solidFill>
                  <a:srgbClr val="C00000"/>
                </a:solidFill>
                <a:latin typeface="Calibri" panose="020F0502020204030204"/>
              </a:rPr>
              <a:t>4-</a:t>
            </a:r>
            <a:r>
              <a:rPr lang="en-US" sz="2400" dirty="0">
                <a:solidFill>
                  <a:prstClr val="black"/>
                </a:solidFill>
                <a:latin typeface="Calibri" panose="020F0502020204030204"/>
              </a:rPr>
              <a:t>tuple: </a:t>
            </a:r>
          </a:p>
          <a:p>
            <a:pPr marL="521494" lvl="1" indent="-173831" defTabSz="685800">
              <a:spcBef>
                <a:spcPts val="375"/>
              </a:spcBef>
              <a:buFont typeface="Arial"/>
              <a:buChar char="•"/>
              <a:defRPr/>
            </a:pPr>
            <a:r>
              <a:rPr lang="en-US" sz="2100" dirty="0">
                <a:solidFill>
                  <a:prstClr val="black"/>
                </a:solidFill>
                <a:latin typeface="Calibri" panose="020F0502020204030204"/>
              </a:rPr>
              <a:t>source IP address</a:t>
            </a:r>
          </a:p>
          <a:p>
            <a:pPr marL="521494" lvl="1" indent="-173831" defTabSz="685800">
              <a:spcBef>
                <a:spcPts val="375"/>
              </a:spcBef>
              <a:buFont typeface="Arial"/>
              <a:buChar char="•"/>
              <a:defRPr/>
            </a:pPr>
            <a:r>
              <a:rPr lang="en-US" sz="2100" dirty="0">
                <a:solidFill>
                  <a:prstClr val="black"/>
                </a:solidFill>
                <a:latin typeface="Calibri" panose="020F0502020204030204"/>
              </a:rPr>
              <a:t>source port number</a:t>
            </a:r>
          </a:p>
          <a:p>
            <a:pPr marL="521494" lvl="1" indent="-173831" defTabSz="685800">
              <a:spcBef>
                <a:spcPts val="375"/>
              </a:spcBef>
              <a:buFont typeface="Arial"/>
              <a:buChar char="•"/>
              <a:defRPr/>
            </a:pPr>
            <a:r>
              <a:rPr lang="en-US" sz="2100" dirty="0" err="1">
                <a:solidFill>
                  <a:prstClr val="black"/>
                </a:solidFill>
                <a:latin typeface="Calibri" panose="020F0502020204030204"/>
              </a:rPr>
              <a:t>dest</a:t>
            </a:r>
            <a:r>
              <a:rPr lang="en-US" sz="2100" dirty="0">
                <a:solidFill>
                  <a:prstClr val="black"/>
                </a:solidFill>
                <a:latin typeface="Calibri" panose="020F0502020204030204"/>
              </a:rPr>
              <a:t> IP address</a:t>
            </a:r>
          </a:p>
          <a:p>
            <a:pPr marL="521494" lvl="1" indent="-173831" defTabSz="685800">
              <a:spcBef>
                <a:spcPts val="375"/>
              </a:spcBef>
              <a:buFont typeface="Arial"/>
              <a:buChar char="•"/>
              <a:defRPr/>
            </a:pPr>
            <a:r>
              <a:rPr lang="en-US" sz="2100" dirty="0" err="1">
                <a:solidFill>
                  <a:prstClr val="black"/>
                </a:solidFill>
                <a:latin typeface="Calibri" panose="020F0502020204030204"/>
              </a:rPr>
              <a:t>dest</a:t>
            </a:r>
            <a:r>
              <a:rPr lang="en-US" sz="2100" dirty="0">
                <a:solidFill>
                  <a:prstClr val="black"/>
                </a:solidFill>
                <a:latin typeface="Calibri" panose="020F0502020204030204"/>
              </a:rPr>
              <a:t> port number</a:t>
            </a:r>
          </a:p>
        </p:txBody>
      </p:sp>
      <p:sp>
        <p:nvSpPr>
          <p:cNvPr id="129" name="Rectangle 4">
            <a:extLst>
              <a:ext uri="{FF2B5EF4-FFF2-40B4-BE49-F238E27FC236}">
                <a16:creationId xmlns:a16="http://schemas.microsoft.com/office/drawing/2014/main" id="{C6672EA0-BD4C-AA4C-B327-560672E6A24F}"/>
              </a:ext>
            </a:extLst>
          </p:cNvPr>
          <p:cNvSpPr txBox="1">
            <a:spLocks noChangeArrowheads="1"/>
          </p:cNvSpPr>
          <p:nvPr/>
        </p:nvSpPr>
        <p:spPr>
          <a:xfrm>
            <a:off x="4857312" y="1133081"/>
            <a:ext cx="3777533" cy="3731078"/>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1235" indent="-216694" defTabSz="685800">
              <a:spcBef>
                <a:spcPts val="750"/>
              </a:spcBef>
              <a:buFont typeface="Wingdings" charset="2"/>
              <a:buChar char="§"/>
              <a:defRPr/>
            </a:pPr>
            <a:r>
              <a:rPr lang="en-US" sz="2400" dirty="0">
                <a:solidFill>
                  <a:prstClr val="black"/>
                </a:solidFill>
                <a:latin typeface="Calibri" panose="020F0502020204030204"/>
              </a:rPr>
              <a:t>server may support many simultaneous TCP sockets:</a:t>
            </a:r>
          </a:p>
          <a:p>
            <a:pPr marL="521494" lvl="1" indent="-173831" defTabSz="685800">
              <a:spcBef>
                <a:spcPts val="375"/>
              </a:spcBef>
              <a:buFont typeface="Arial"/>
              <a:buChar char="•"/>
              <a:defRPr/>
            </a:pPr>
            <a:r>
              <a:rPr lang="en-US" sz="2100" dirty="0">
                <a:solidFill>
                  <a:prstClr val="black"/>
                </a:solidFill>
                <a:latin typeface="Calibri" panose="020F0502020204030204"/>
              </a:rPr>
              <a:t>each socket identified by its own 4-tuple</a:t>
            </a:r>
          </a:p>
          <a:p>
            <a:pPr marL="521494" lvl="1" indent="-173831" defTabSz="685800">
              <a:spcBef>
                <a:spcPts val="375"/>
              </a:spcBef>
              <a:buFont typeface="Arial"/>
              <a:buChar char="•"/>
              <a:defRPr/>
            </a:pPr>
            <a:r>
              <a:rPr lang="en-US" sz="2100" dirty="0">
                <a:solidFill>
                  <a:prstClr val="black"/>
                </a:solidFill>
                <a:latin typeface="Calibri" panose="020F0502020204030204"/>
              </a:rPr>
              <a:t>each socket associated with a different connecting client</a:t>
            </a:r>
          </a:p>
        </p:txBody>
      </p:sp>
      <p:sp>
        <p:nvSpPr>
          <p:cNvPr id="6" name="Rectangle 3">
            <a:extLst>
              <a:ext uri="{FF2B5EF4-FFF2-40B4-BE49-F238E27FC236}">
                <a16:creationId xmlns:a16="http://schemas.microsoft.com/office/drawing/2014/main" id="{2C2F9B28-FDD9-B047-936F-1DE26AECFD6E}"/>
              </a:ext>
            </a:extLst>
          </p:cNvPr>
          <p:cNvSpPr txBox="1">
            <a:spLocks noChangeArrowheads="1"/>
          </p:cNvSpPr>
          <p:nvPr/>
        </p:nvSpPr>
        <p:spPr>
          <a:xfrm>
            <a:off x="588243" y="3213331"/>
            <a:ext cx="3578128" cy="1671434"/>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0038" indent="-202406" defTabSz="685800">
              <a:spcBef>
                <a:spcPts val="750"/>
              </a:spcBef>
              <a:buFont typeface="Wingdings" charset="2"/>
              <a:buChar char="§"/>
              <a:defRPr/>
            </a:pPr>
            <a:r>
              <a:rPr lang="en-US" sz="2400" dirty="0">
                <a:solidFill>
                  <a:prstClr val="black"/>
                </a:solidFill>
                <a:latin typeface="Calibri" panose="020F0502020204030204"/>
              </a:rPr>
              <a:t>demux: receiver uses </a:t>
            </a:r>
            <a:r>
              <a:rPr lang="en-US" sz="2400" i="1" dirty="0">
                <a:solidFill>
                  <a:srgbClr val="C00000"/>
                </a:solidFill>
                <a:latin typeface="Calibri" panose="020F0502020204030204"/>
              </a:rPr>
              <a:t>all four values </a:t>
            </a:r>
            <a:r>
              <a:rPr lang="en-US" sz="2400" i="1" dirty="0">
                <a:solidFill>
                  <a:prstClr val="black"/>
                </a:solidFill>
                <a:latin typeface="Calibri" panose="020F0502020204030204"/>
              </a:rPr>
              <a:t>(4-tuple)</a:t>
            </a:r>
            <a:r>
              <a:rPr lang="en-US" sz="2400" dirty="0">
                <a:solidFill>
                  <a:prstClr val="black"/>
                </a:solidFill>
                <a:latin typeface="Calibri" panose="020F0502020204030204"/>
              </a:rPr>
              <a:t> to direct segment to appropriate socket</a:t>
            </a:r>
          </a:p>
        </p:txBody>
      </p:sp>
      <p:sp>
        <p:nvSpPr>
          <p:cNvPr id="7" name="Slide Number Placeholder 2">
            <a:extLst>
              <a:ext uri="{FF2B5EF4-FFF2-40B4-BE49-F238E27FC236}">
                <a16:creationId xmlns:a16="http://schemas.microsoft.com/office/drawing/2014/main" id="{AE4D1361-EDC2-E64C-B2A5-339968681A4D}"/>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20</a:t>
            </a:fld>
            <a:endParaRPr lang="en-US" dirty="0"/>
          </a:p>
        </p:txBody>
      </p:sp>
    </p:spTree>
    <p:extLst>
      <p:ext uri="{BB962C8B-B14F-4D97-AF65-F5344CB8AC3E}">
        <p14:creationId xmlns:p14="http://schemas.microsoft.com/office/powerpoint/2010/main" val="134549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dissolve">
                                      <p:cBhvr>
                                        <p:cTn id="1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dirty="0"/>
              <a:t>Connection-oriented demultiplexing: example</a:t>
            </a:r>
          </a:p>
        </p:txBody>
      </p:sp>
      <p:sp>
        <p:nvSpPr>
          <p:cNvPr id="525" name="Freeform 5">
            <a:extLst>
              <a:ext uri="{FF2B5EF4-FFF2-40B4-BE49-F238E27FC236}">
                <a16:creationId xmlns:a16="http://schemas.microsoft.com/office/drawing/2014/main" id="{7563D6BB-009E-434A-9515-A6EAB0387E14}"/>
              </a:ext>
            </a:extLst>
          </p:cNvPr>
          <p:cNvSpPr>
            <a:spLocks/>
          </p:cNvSpPr>
          <p:nvPr/>
        </p:nvSpPr>
        <p:spPr bwMode="auto">
          <a:xfrm>
            <a:off x="3340677" y="1108513"/>
            <a:ext cx="414338" cy="15621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26" name="Freeform 6">
            <a:extLst>
              <a:ext uri="{FF2B5EF4-FFF2-40B4-BE49-F238E27FC236}">
                <a16:creationId xmlns:a16="http://schemas.microsoft.com/office/drawing/2014/main" id="{C4ABCFDA-E140-9C42-81C9-A5B5F6C446B3}"/>
              </a:ext>
            </a:extLst>
          </p:cNvPr>
          <p:cNvSpPr>
            <a:spLocks/>
          </p:cNvSpPr>
          <p:nvPr/>
        </p:nvSpPr>
        <p:spPr bwMode="auto">
          <a:xfrm>
            <a:off x="1539262" y="1243054"/>
            <a:ext cx="345281" cy="1645444"/>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27" name="Rectangle 23">
            <a:extLst>
              <a:ext uri="{FF2B5EF4-FFF2-40B4-BE49-F238E27FC236}">
                <a16:creationId xmlns:a16="http://schemas.microsoft.com/office/drawing/2014/main" id="{614F9B0E-1109-CC4B-8E75-55A6C74E6801}"/>
              </a:ext>
            </a:extLst>
          </p:cNvPr>
          <p:cNvSpPr>
            <a:spLocks noChangeArrowheads="1"/>
          </p:cNvSpPr>
          <p:nvPr/>
        </p:nvSpPr>
        <p:spPr bwMode="auto">
          <a:xfrm>
            <a:off x="1926215" y="1218050"/>
            <a:ext cx="972741" cy="14859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1800" kern="1200">
              <a:solidFill>
                <a:srgbClr val="000000"/>
              </a:solidFill>
              <a:latin typeface="Times New Roman" panose="02020603050405020304" pitchFamily="18" charset="0"/>
              <a:cs typeface="+mn-cs"/>
            </a:endParaRPr>
          </a:p>
        </p:txBody>
      </p:sp>
      <p:sp>
        <p:nvSpPr>
          <p:cNvPr id="528" name="Rectangle 24">
            <a:extLst>
              <a:ext uri="{FF2B5EF4-FFF2-40B4-BE49-F238E27FC236}">
                <a16:creationId xmlns:a16="http://schemas.microsoft.com/office/drawing/2014/main" id="{CBD89C10-5030-2D42-A25D-BFEC970A8F20}"/>
              </a:ext>
            </a:extLst>
          </p:cNvPr>
          <p:cNvSpPr>
            <a:spLocks noChangeArrowheads="1"/>
          </p:cNvSpPr>
          <p:nvPr/>
        </p:nvSpPr>
        <p:spPr bwMode="auto">
          <a:xfrm>
            <a:off x="1897640" y="1258532"/>
            <a:ext cx="954881" cy="1484710"/>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1800">
              <a:solidFill>
                <a:srgbClr val="000000"/>
              </a:solidFill>
              <a:latin typeface="Times New Roman" panose="02020603050405020304" pitchFamily="18" charset="0"/>
              <a:cs typeface="+mn-cs"/>
            </a:endParaRPr>
          </a:p>
        </p:txBody>
      </p:sp>
      <p:sp>
        <p:nvSpPr>
          <p:cNvPr id="529" name="Line 25">
            <a:extLst>
              <a:ext uri="{FF2B5EF4-FFF2-40B4-BE49-F238E27FC236}">
                <a16:creationId xmlns:a16="http://schemas.microsoft.com/office/drawing/2014/main" id="{8D7EF085-D57A-E243-98DA-BEAC54BDE621}"/>
              </a:ext>
            </a:extLst>
          </p:cNvPr>
          <p:cNvSpPr>
            <a:spLocks noChangeShapeType="1"/>
          </p:cNvSpPr>
          <p:nvPr/>
        </p:nvSpPr>
        <p:spPr bwMode="auto">
          <a:xfrm>
            <a:off x="1904783" y="1828842"/>
            <a:ext cx="947738" cy="238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30" name="Text Box 26">
            <a:extLst>
              <a:ext uri="{FF2B5EF4-FFF2-40B4-BE49-F238E27FC236}">
                <a16:creationId xmlns:a16="http://schemas.microsoft.com/office/drawing/2014/main" id="{0ED9175A-7497-DD4F-9C18-ACF0B19F7B51}"/>
              </a:ext>
            </a:extLst>
          </p:cNvPr>
          <p:cNvSpPr txBox="1">
            <a:spLocks noChangeArrowheads="1"/>
          </p:cNvSpPr>
          <p:nvPr/>
        </p:nvSpPr>
        <p:spPr bwMode="auto">
          <a:xfrm>
            <a:off x="1872637" y="1815744"/>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transport</a:t>
            </a:r>
          </a:p>
        </p:txBody>
      </p:sp>
      <p:sp>
        <p:nvSpPr>
          <p:cNvPr id="531" name="Line 27">
            <a:extLst>
              <a:ext uri="{FF2B5EF4-FFF2-40B4-BE49-F238E27FC236}">
                <a16:creationId xmlns:a16="http://schemas.microsoft.com/office/drawing/2014/main" id="{FD58D124-018E-3848-9BB8-DBD51A4D851F}"/>
              </a:ext>
            </a:extLst>
          </p:cNvPr>
          <p:cNvSpPr>
            <a:spLocks noChangeShapeType="1"/>
          </p:cNvSpPr>
          <p:nvPr/>
        </p:nvSpPr>
        <p:spPr bwMode="auto">
          <a:xfrm>
            <a:off x="1910737" y="2069348"/>
            <a:ext cx="947738" cy="238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32" name="Line 28">
            <a:extLst>
              <a:ext uri="{FF2B5EF4-FFF2-40B4-BE49-F238E27FC236}">
                <a16:creationId xmlns:a16="http://schemas.microsoft.com/office/drawing/2014/main" id="{15074162-585A-BC41-91A3-96670F676188}"/>
              </a:ext>
            </a:extLst>
          </p:cNvPr>
          <p:cNvSpPr>
            <a:spLocks noChangeShapeType="1"/>
          </p:cNvSpPr>
          <p:nvPr/>
        </p:nvSpPr>
        <p:spPr bwMode="auto">
          <a:xfrm>
            <a:off x="1900021" y="2301520"/>
            <a:ext cx="947738" cy="238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33" name="Line 29">
            <a:extLst>
              <a:ext uri="{FF2B5EF4-FFF2-40B4-BE49-F238E27FC236}">
                <a16:creationId xmlns:a16="http://schemas.microsoft.com/office/drawing/2014/main" id="{23B1C83D-9CD1-7141-80E9-B23AF1A120DD}"/>
              </a:ext>
            </a:extLst>
          </p:cNvPr>
          <p:cNvSpPr>
            <a:spLocks noChangeShapeType="1"/>
          </p:cNvSpPr>
          <p:nvPr/>
        </p:nvSpPr>
        <p:spPr bwMode="auto">
          <a:xfrm>
            <a:off x="1900021" y="2515832"/>
            <a:ext cx="947738" cy="238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34" name="Text Box 26">
            <a:extLst>
              <a:ext uri="{FF2B5EF4-FFF2-40B4-BE49-F238E27FC236}">
                <a16:creationId xmlns:a16="http://schemas.microsoft.com/office/drawing/2014/main" id="{18FD1BAC-22E0-E743-8D85-AD83603D9B8E}"/>
              </a:ext>
            </a:extLst>
          </p:cNvPr>
          <p:cNvSpPr txBox="1">
            <a:spLocks noChangeArrowheads="1"/>
          </p:cNvSpPr>
          <p:nvPr/>
        </p:nvSpPr>
        <p:spPr bwMode="auto">
          <a:xfrm>
            <a:off x="1898831" y="1251388"/>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application</a:t>
            </a:r>
          </a:p>
        </p:txBody>
      </p:sp>
      <p:sp>
        <p:nvSpPr>
          <p:cNvPr id="535" name="Text Box 26">
            <a:extLst>
              <a:ext uri="{FF2B5EF4-FFF2-40B4-BE49-F238E27FC236}">
                <a16:creationId xmlns:a16="http://schemas.microsoft.com/office/drawing/2014/main" id="{FA894B51-006F-1749-B20E-08F2DE8012E4}"/>
              </a:ext>
            </a:extLst>
          </p:cNvPr>
          <p:cNvSpPr txBox="1">
            <a:spLocks noChangeArrowheads="1"/>
          </p:cNvSpPr>
          <p:nvPr/>
        </p:nvSpPr>
        <p:spPr bwMode="auto">
          <a:xfrm>
            <a:off x="1865493" y="2494400"/>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physical</a:t>
            </a:r>
          </a:p>
        </p:txBody>
      </p:sp>
      <p:sp>
        <p:nvSpPr>
          <p:cNvPr id="536" name="Text Box 26">
            <a:extLst>
              <a:ext uri="{FF2B5EF4-FFF2-40B4-BE49-F238E27FC236}">
                <a16:creationId xmlns:a16="http://schemas.microsoft.com/office/drawing/2014/main" id="{986C06D0-2FCC-3C4A-8B26-E47FEACB6A76}"/>
              </a:ext>
            </a:extLst>
          </p:cNvPr>
          <p:cNvSpPr txBox="1">
            <a:spLocks noChangeArrowheads="1"/>
          </p:cNvSpPr>
          <p:nvPr/>
        </p:nvSpPr>
        <p:spPr bwMode="auto">
          <a:xfrm>
            <a:off x="1879781" y="2280088"/>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link</a:t>
            </a:r>
          </a:p>
        </p:txBody>
      </p:sp>
      <p:sp>
        <p:nvSpPr>
          <p:cNvPr id="537" name="Text Box 26">
            <a:extLst>
              <a:ext uri="{FF2B5EF4-FFF2-40B4-BE49-F238E27FC236}">
                <a16:creationId xmlns:a16="http://schemas.microsoft.com/office/drawing/2014/main" id="{D076C0F4-C178-3E40-A5A0-D9949817A0D5}"/>
              </a:ext>
            </a:extLst>
          </p:cNvPr>
          <p:cNvSpPr txBox="1">
            <a:spLocks noChangeArrowheads="1"/>
          </p:cNvSpPr>
          <p:nvPr/>
        </p:nvSpPr>
        <p:spPr bwMode="auto">
          <a:xfrm>
            <a:off x="1872637" y="2058631"/>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network</a:t>
            </a:r>
          </a:p>
        </p:txBody>
      </p:sp>
      <p:sp>
        <p:nvSpPr>
          <p:cNvPr id="538" name="Oval 19">
            <a:extLst>
              <a:ext uri="{FF2B5EF4-FFF2-40B4-BE49-F238E27FC236}">
                <a16:creationId xmlns:a16="http://schemas.microsoft.com/office/drawing/2014/main" id="{2A71094C-18F7-1C46-8C86-7D8D2BCF2A4A}"/>
              </a:ext>
            </a:extLst>
          </p:cNvPr>
          <p:cNvSpPr>
            <a:spLocks noChangeArrowheads="1"/>
          </p:cNvSpPr>
          <p:nvPr/>
        </p:nvSpPr>
        <p:spPr bwMode="auto">
          <a:xfrm>
            <a:off x="2150052" y="1465700"/>
            <a:ext cx="448866" cy="2286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r>
              <a:rPr lang="en-US" sz="1200">
                <a:latin typeface="Arial" charset="0"/>
                <a:ea typeface="ＭＳ Ｐゴシック" charset="0"/>
                <a:cs typeface="+mn-cs"/>
              </a:rPr>
              <a:t>P1</a:t>
            </a:r>
            <a:endParaRPr lang="en-US" sz="1200" dirty="0">
              <a:latin typeface="Arial" charset="0"/>
              <a:ea typeface="ＭＳ Ｐゴシック" charset="0"/>
              <a:cs typeface="+mn-cs"/>
            </a:endParaRPr>
          </a:p>
        </p:txBody>
      </p:sp>
      <p:grpSp>
        <p:nvGrpSpPr>
          <p:cNvPr id="539" name="Group 20">
            <a:extLst>
              <a:ext uri="{FF2B5EF4-FFF2-40B4-BE49-F238E27FC236}">
                <a16:creationId xmlns:a16="http://schemas.microsoft.com/office/drawing/2014/main" id="{554821E9-E611-EF4C-B4ED-D5A7C0CB1055}"/>
              </a:ext>
            </a:extLst>
          </p:cNvPr>
          <p:cNvGrpSpPr>
            <a:grpSpLocks/>
          </p:cNvGrpSpPr>
          <p:nvPr/>
        </p:nvGrpSpPr>
        <p:grpSpPr bwMode="auto">
          <a:xfrm>
            <a:off x="2126240" y="1708588"/>
            <a:ext cx="465535" cy="171450"/>
            <a:chOff x="1287" y="2524"/>
            <a:chExt cx="260" cy="100"/>
          </a:xfrm>
        </p:grpSpPr>
        <p:sp>
          <p:nvSpPr>
            <p:cNvPr id="540" name="Rectangle 21">
              <a:extLst>
                <a:ext uri="{FF2B5EF4-FFF2-40B4-BE49-F238E27FC236}">
                  <a16:creationId xmlns:a16="http://schemas.microsoft.com/office/drawing/2014/main" id="{BEBEC012-39DF-A541-830E-6FF13ADAE416}"/>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41" name="Rectangle 22">
              <a:extLst>
                <a:ext uri="{FF2B5EF4-FFF2-40B4-BE49-F238E27FC236}">
                  <a16:creationId xmlns:a16="http://schemas.microsoft.com/office/drawing/2014/main" id="{C54558CA-8722-654B-8BA0-93D5C1A67599}"/>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42" name="Rectangle 23">
              <a:extLst>
                <a:ext uri="{FF2B5EF4-FFF2-40B4-BE49-F238E27FC236}">
                  <a16:creationId xmlns:a16="http://schemas.microsoft.com/office/drawing/2014/main" id="{4ECE78D1-C229-D44C-8946-E5D845D77BF2}"/>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43" name="Rectangle 24">
              <a:extLst>
                <a:ext uri="{FF2B5EF4-FFF2-40B4-BE49-F238E27FC236}">
                  <a16:creationId xmlns:a16="http://schemas.microsoft.com/office/drawing/2014/main" id="{5E3A5BD1-1D56-EA42-9427-8F0D4DE4565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544" name="Rectangle 23">
            <a:extLst>
              <a:ext uri="{FF2B5EF4-FFF2-40B4-BE49-F238E27FC236}">
                <a16:creationId xmlns:a16="http://schemas.microsoft.com/office/drawing/2014/main" id="{9E1F493A-E899-D74E-919F-F4A60AE16A91}"/>
              </a:ext>
            </a:extLst>
          </p:cNvPr>
          <p:cNvSpPr>
            <a:spLocks noChangeArrowheads="1"/>
          </p:cNvSpPr>
          <p:nvPr/>
        </p:nvSpPr>
        <p:spPr bwMode="auto">
          <a:xfrm>
            <a:off x="3800258" y="1043029"/>
            <a:ext cx="1690688" cy="14859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1800" kern="1200">
              <a:solidFill>
                <a:srgbClr val="000000"/>
              </a:solidFill>
              <a:latin typeface="Times New Roman" panose="02020603050405020304" pitchFamily="18" charset="0"/>
              <a:cs typeface="+mn-cs"/>
            </a:endParaRPr>
          </a:p>
        </p:txBody>
      </p:sp>
      <p:sp>
        <p:nvSpPr>
          <p:cNvPr id="545" name="Rectangle 24">
            <a:extLst>
              <a:ext uri="{FF2B5EF4-FFF2-40B4-BE49-F238E27FC236}">
                <a16:creationId xmlns:a16="http://schemas.microsoft.com/office/drawing/2014/main" id="{49A0180F-5303-6E4C-99BF-19A56AAC7C47}"/>
              </a:ext>
            </a:extLst>
          </p:cNvPr>
          <p:cNvSpPr>
            <a:spLocks noChangeArrowheads="1"/>
          </p:cNvSpPr>
          <p:nvPr/>
        </p:nvSpPr>
        <p:spPr bwMode="auto">
          <a:xfrm>
            <a:off x="3759778" y="1101369"/>
            <a:ext cx="1669256" cy="1484710"/>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1800">
              <a:solidFill>
                <a:srgbClr val="000000"/>
              </a:solidFill>
              <a:latin typeface="Times New Roman" panose="02020603050405020304" pitchFamily="18" charset="0"/>
              <a:cs typeface="+mn-cs"/>
            </a:endParaRPr>
          </a:p>
        </p:txBody>
      </p:sp>
      <p:sp>
        <p:nvSpPr>
          <p:cNvPr id="546" name="Text Box 26">
            <a:extLst>
              <a:ext uri="{FF2B5EF4-FFF2-40B4-BE49-F238E27FC236}">
                <a16:creationId xmlns:a16="http://schemas.microsoft.com/office/drawing/2014/main" id="{23645F4E-01B1-3349-9A7F-2F24FC4C20C1}"/>
              </a:ext>
            </a:extLst>
          </p:cNvPr>
          <p:cNvSpPr txBox="1">
            <a:spLocks noChangeArrowheads="1"/>
          </p:cNvSpPr>
          <p:nvPr/>
        </p:nvSpPr>
        <p:spPr bwMode="auto">
          <a:xfrm>
            <a:off x="4078865" y="1647866"/>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transport</a:t>
            </a:r>
          </a:p>
        </p:txBody>
      </p:sp>
      <p:sp>
        <p:nvSpPr>
          <p:cNvPr id="547" name="Text Box 26">
            <a:extLst>
              <a:ext uri="{FF2B5EF4-FFF2-40B4-BE49-F238E27FC236}">
                <a16:creationId xmlns:a16="http://schemas.microsoft.com/office/drawing/2014/main" id="{9BED65C6-B309-8B4D-A068-E19EDFD116B4}"/>
              </a:ext>
            </a:extLst>
          </p:cNvPr>
          <p:cNvSpPr txBox="1">
            <a:spLocks noChangeArrowheads="1"/>
          </p:cNvSpPr>
          <p:nvPr/>
        </p:nvSpPr>
        <p:spPr bwMode="auto">
          <a:xfrm>
            <a:off x="4119346" y="1065650"/>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application</a:t>
            </a:r>
          </a:p>
        </p:txBody>
      </p:sp>
      <p:sp>
        <p:nvSpPr>
          <p:cNvPr id="548" name="Text Box 26">
            <a:extLst>
              <a:ext uri="{FF2B5EF4-FFF2-40B4-BE49-F238E27FC236}">
                <a16:creationId xmlns:a16="http://schemas.microsoft.com/office/drawing/2014/main" id="{3CB9E7E9-E087-BE49-8C38-35C7E48BA8C9}"/>
              </a:ext>
            </a:extLst>
          </p:cNvPr>
          <p:cNvSpPr txBox="1">
            <a:spLocks noChangeArrowheads="1"/>
          </p:cNvSpPr>
          <p:nvPr/>
        </p:nvSpPr>
        <p:spPr bwMode="auto">
          <a:xfrm>
            <a:off x="4074102" y="2326522"/>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physical</a:t>
            </a:r>
          </a:p>
        </p:txBody>
      </p:sp>
      <p:sp>
        <p:nvSpPr>
          <p:cNvPr id="549" name="Text Box 26">
            <a:extLst>
              <a:ext uri="{FF2B5EF4-FFF2-40B4-BE49-F238E27FC236}">
                <a16:creationId xmlns:a16="http://schemas.microsoft.com/office/drawing/2014/main" id="{75F58D18-0976-1447-9AE8-E0B265BD816E}"/>
              </a:ext>
            </a:extLst>
          </p:cNvPr>
          <p:cNvSpPr txBox="1">
            <a:spLocks noChangeArrowheads="1"/>
          </p:cNvSpPr>
          <p:nvPr/>
        </p:nvSpPr>
        <p:spPr bwMode="auto">
          <a:xfrm>
            <a:off x="4074102" y="2112210"/>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link</a:t>
            </a:r>
          </a:p>
        </p:txBody>
      </p:sp>
      <p:sp>
        <p:nvSpPr>
          <p:cNvPr id="550" name="Oval 36">
            <a:extLst>
              <a:ext uri="{FF2B5EF4-FFF2-40B4-BE49-F238E27FC236}">
                <a16:creationId xmlns:a16="http://schemas.microsoft.com/office/drawing/2014/main" id="{2A7F5798-BB67-5141-90FB-F51D589E31C6}"/>
              </a:ext>
            </a:extLst>
          </p:cNvPr>
          <p:cNvSpPr>
            <a:spLocks noChangeArrowheads="1"/>
          </p:cNvSpPr>
          <p:nvPr/>
        </p:nvSpPr>
        <p:spPr bwMode="auto">
          <a:xfrm>
            <a:off x="3849075" y="1295441"/>
            <a:ext cx="448865" cy="2286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r>
              <a:rPr lang="en-US" sz="1200" dirty="0">
                <a:latin typeface="Arial" charset="0"/>
                <a:ea typeface="ＭＳ Ｐゴシック" charset="0"/>
                <a:cs typeface="+mn-cs"/>
              </a:rPr>
              <a:t>P4</a:t>
            </a:r>
          </a:p>
        </p:txBody>
      </p:sp>
      <p:sp>
        <p:nvSpPr>
          <p:cNvPr id="551" name="Rectangle 23">
            <a:extLst>
              <a:ext uri="{FF2B5EF4-FFF2-40B4-BE49-F238E27FC236}">
                <a16:creationId xmlns:a16="http://schemas.microsoft.com/office/drawing/2014/main" id="{32D4A7B1-DBDA-2B47-8511-4BF8176AC42D}"/>
              </a:ext>
            </a:extLst>
          </p:cNvPr>
          <p:cNvSpPr>
            <a:spLocks noChangeArrowheads="1"/>
          </p:cNvSpPr>
          <p:nvPr/>
        </p:nvSpPr>
        <p:spPr bwMode="auto">
          <a:xfrm>
            <a:off x="6151744" y="1212098"/>
            <a:ext cx="972740" cy="14859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1800" kern="1200">
              <a:solidFill>
                <a:srgbClr val="000000"/>
              </a:solidFill>
              <a:latin typeface="Times New Roman" panose="02020603050405020304" pitchFamily="18" charset="0"/>
              <a:cs typeface="+mn-cs"/>
            </a:endParaRPr>
          </a:p>
        </p:txBody>
      </p:sp>
      <p:sp>
        <p:nvSpPr>
          <p:cNvPr id="552" name="Rectangle 24">
            <a:extLst>
              <a:ext uri="{FF2B5EF4-FFF2-40B4-BE49-F238E27FC236}">
                <a16:creationId xmlns:a16="http://schemas.microsoft.com/office/drawing/2014/main" id="{DAED2C2D-612B-9147-A573-0082B49107C3}"/>
              </a:ext>
            </a:extLst>
          </p:cNvPr>
          <p:cNvSpPr>
            <a:spLocks noChangeArrowheads="1"/>
          </p:cNvSpPr>
          <p:nvPr/>
        </p:nvSpPr>
        <p:spPr bwMode="auto">
          <a:xfrm>
            <a:off x="6004105" y="1243054"/>
            <a:ext cx="1223963" cy="1484709"/>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1800">
              <a:solidFill>
                <a:srgbClr val="000000"/>
              </a:solidFill>
              <a:latin typeface="Times New Roman" panose="02020603050405020304" pitchFamily="18" charset="0"/>
              <a:cs typeface="+mn-cs"/>
            </a:endParaRPr>
          </a:p>
        </p:txBody>
      </p:sp>
      <p:sp>
        <p:nvSpPr>
          <p:cNvPr id="553" name="Text Box 26">
            <a:extLst>
              <a:ext uri="{FF2B5EF4-FFF2-40B4-BE49-F238E27FC236}">
                <a16:creationId xmlns:a16="http://schemas.microsoft.com/office/drawing/2014/main" id="{892F681F-FE7B-A849-886C-3DB4B71509FA}"/>
              </a:ext>
            </a:extLst>
          </p:cNvPr>
          <p:cNvSpPr txBox="1">
            <a:spLocks noChangeArrowheads="1"/>
          </p:cNvSpPr>
          <p:nvPr/>
        </p:nvSpPr>
        <p:spPr bwMode="auto">
          <a:xfrm>
            <a:off x="6098165" y="1809791"/>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transport</a:t>
            </a:r>
          </a:p>
        </p:txBody>
      </p:sp>
      <p:sp>
        <p:nvSpPr>
          <p:cNvPr id="554" name="Text Box 26">
            <a:extLst>
              <a:ext uri="{FF2B5EF4-FFF2-40B4-BE49-F238E27FC236}">
                <a16:creationId xmlns:a16="http://schemas.microsoft.com/office/drawing/2014/main" id="{5491EDD3-2B63-BB4B-87FA-02E376F65B7B}"/>
              </a:ext>
            </a:extLst>
          </p:cNvPr>
          <p:cNvSpPr txBox="1">
            <a:spLocks noChangeArrowheads="1"/>
          </p:cNvSpPr>
          <p:nvPr/>
        </p:nvSpPr>
        <p:spPr bwMode="auto">
          <a:xfrm>
            <a:off x="6124359" y="1245435"/>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application</a:t>
            </a:r>
          </a:p>
        </p:txBody>
      </p:sp>
      <p:sp>
        <p:nvSpPr>
          <p:cNvPr id="555" name="Text Box 26">
            <a:extLst>
              <a:ext uri="{FF2B5EF4-FFF2-40B4-BE49-F238E27FC236}">
                <a16:creationId xmlns:a16="http://schemas.microsoft.com/office/drawing/2014/main" id="{0FB3A86D-FFE9-EE49-AD2D-1E57E4F89BB1}"/>
              </a:ext>
            </a:extLst>
          </p:cNvPr>
          <p:cNvSpPr txBox="1">
            <a:spLocks noChangeArrowheads="1"/>
          </p:cNvSpPr>
          <p:nvPr/>
        </p:nvSpPr>
        <p:spPr bwMode="auto">
          <a:xfrm>
            <a:off x="6130312" y="2488447"/>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physical</a:t>
            </a:r>
          </a:p>
        </p:txBody>
      </p:sp>
      <p:sp>
        <p:nvSpPr>
          <p:cNvPr id="556" name="Text Box 26">
            <a:extLst>
              <a:ext uri="{FF2B5EF4-FFF2-40B4-BE49-F238E27FC236}">
                <a16:creationId xmlns:a16="http://schemas.microsoft.com/office/drawing/2014/main" id="{9835580D-BB7F-E64A-B442-691428929F13}"/>
              </a:ext>
            </a:extLst>
          </p:cNvPr>
          <p:cNvSpPr txBox="1">
            <a:spLocks noChangeArrowheads="1"/>
          </p:cNvSpPr>
          <p:nvPr/>
        </p:nvSpPr>
        <p:spPr bwMode="auto">
          <a:xfrm>
            <a:off x="6105309" y="2274135"/>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link</a:t>
            </a:r>
          </a:p>
        </p:txBody>
      </p:sp>
      <p:sp>
        <p:nvSpPr>
          <p:cNvPr id="557" name="Text Box 26">
            <a:extLst>
              <a:ext uri="{FF2B5EF4-FFF2-40B4-BE49-F238E27FC236}">
                <a16:creationId xmlns:a16="http://schemas.microsoft.com/office/drawing/2014/main" id="{31A0CB7D-BCCB-D34A-A890-C07347817887}"/>
              </a:ext>
            </a:extLst>
          </p:cNvPr>
          <p:cNvSpPr txBox="1">
            <a:spLocks noChangeArrowheads="1"/>
          </p:cNvSpPr>
          <p:nvPr/>
        </p:nvSpPr>
        <p:spPr bwMode="auto">
          <a:xfrm>
            <a:off x="6098165" y="2052679"/>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network</a:t>
            </a:r>
          </a:p>
        </p:txBody>
      </p:sp>
      <p:sp>
        <p:nvSpPr>
          <p:cNvPr id="558" name="Oval 53">
            <a:extLst>
              <a:ext uri="{FF2B5EF4-FFF2-40B4-BE49-F238E27FC236}">
                <a16:creationId xmlns:a16="http://schemas.microsoft.com/office/drawing/2014/main" id="{F992062B-7A21-DE43-9A4C-83CB3E9CB13F}"/>
              </a:ext>
            </a:extLst>
          </p:cNvPr>
          <p:cNvSpPr>
            <a:spLocks noChangeArrowheads="1"/>
          </p:cNvSpPr>
          <p:nvPr/>
        </p:nvSpPr>
        <p:spPr bwMode="auto">
          <a:xfrm>
            <a:off x="6064827" y="1465700"/>
            <a:ext cx="448866" cy="2286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r>
              <a:rPr lang="en-US" sz="1200">
                <a:latin typeface="Arial" charset="0"/>
                <a:ea typeface="ＭＳ Ｐゴシック" charset="0"/>
                <a:cs typeface="+mn-cs"/>
              </a:rPr>
              <a:t>P2</a:t>
            </a:r>
          </a:p>
        </p:txBody>
      </p:sp>
      <p:sp>
        <p:nvSpPr>
          <p:cNvPr id="559" name="Freeform 54">
            <a:extLst>
              <a:ext uri="{FF2B5EF4-FFF2-40B4-BE49-F238E27FC236}">
                <a16:creationId xmlns:a16="http://schemas.microsoft.com/office/drawing/2014/main" id="{AC38FC98-798D-384B-B25B-E64D646DDFC5}"/>
              </a:ext>
            </a:extLst>
          </p:cNvPr>
          <p:cNvSpPr>
            <a:spLocks/>
          </p:cNvSpPr>
          <p:nvPr/>
        </p:nvSpPr>
        <p:spPr bwMode="auto">
          <a:xfrm>
            <a:off x="7245927" y="1227575"/>
            <a:ext cx="378619" cy="16002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68" name="Text Box 93">
            <a:extLst>
              <a:ext uri="{FF2B5EF4-FFF2-40B4-BE49-F238E27FC236}">
                <a16:creationId xmlns:a16="http://schemas.microsoft.com/office/drawing/2014/main" id="{28913095-A052-0A42-8972-4D75538256AD}"/>
              </a:ext>
            </a:extLst>
          </p:cNvPr>
          <p:cNvSpPr txBox="1">
            <a:spLocks noChangeArrowheads="1"/>
          </p:cNvSpPr>
          <p:nvPr/>
        </p:nvSpPr>
        <p:spPr bwMode="auto">
          <a:xfrm flipH="1">
            <a:off x="1292803" y="3313550"/>
            <a:ext cx="860822" cy="4247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80000"/>
              </a:lnSpc>
              <a:spcBef>
                <a:spcPct val="0"/>
              </a:spcBef>
              <a:spcAft>
                <a:spcPct val="0"/>
              </a:spcAft>
              <a:buClrTx/>
              <a:defRPr/>
            </a:pPr>
            <a:r>
              <a:rPr lang="en-US" sz="1350" kern="1200">
                <a:solidFill>
                  <a:srgbClr val="000000"/>
                </a:solidFill>
                <a:latin typeface="Gill Sans MT" charset="0"/>
                <a:cs typeface="+mn-cs"/>
              </a:rPr>
              <a:t>host: IP address A</a:t>
            </a:r>
          </a:p>
        </p:txBody>
      </p:sp>
      <p:sp>
        <p:nvSpPr>
          <p:cNvPr id="569" name="Text Box 94">
            <a:extLst>
              <a:ext uri="{FF2B5EF4-FFF2-40B4-BE49-F238E27FC236}">
                <a16:creationId xmlns:a16="http://schemas.microsoft.com/office/drawing/2014/main" id="{E982CF1A-0928-6A45-8462-D083EBC09BA7}"/>
              </a:ext>
            </a:extLst>
          </p:cNvPr>
          <p:cNvSpPr txBox="1">
            <a:spLocks noChangeArrowheads="1"/>
          </p:cNvSpPr>
          <p:nvPr/>
        </p:nvSpPr>
        <p:spPr bwMode="auto">
          <a:xfrm flipH="1">
            <a:off x="7110196" y="3236160"/>
            <a:ext cx="860822" cy="5909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80000"/>
              </a:lnSpc>
              <a:spcBef>
                <a:spcPct val="0"/>
              </a:spcBef>
              <a:spcAft>
                <a:spcPct val="0"/>
              </a:spcAft>
              <a:buClrTx/>
              <a:defRPr/>
            </a:pPr>
            <a:r>
              <a:rPr lang="en-US" sz="1350" kern="1200">
                <a:solidFill>
                  <a:srgbClr val="000000"/>
                </a:solidFill>
                <a:latin typeface="Gill Sans MT" charset="0"/>
                <a:cs typeface="+mn-cs"/>
              </a:rPr>
              <a:t>host: IP address C</a:t>
            </a:r>
          </a:p>
        </p:txBody>
      </p:sp>
      <p:sp>
        <p:nvSpPr>
          <p:cNvPr id="570" name="Line 96">
            <a:extLst>
              <a:ext uri="{FF2B5EF4-FFF2-40B4-BE49-F238E27FC236}">
                <a16:creationId xmlns:a16="http://schemas.microsoft.com/office/drawing/2014/main" id="{2EEED614-F433-E440-B256-A6E56708BB1E}"/>
              </a:ext>
            </a:extLst>
          </p:cNvPr>
          <p:cNvSpPr>
            <a:spLocks noChangeShapeType="1"/>
          </p:cNvSpPr>
          <p:nvPr/>
        </p:nvSpPr>
        <p:spPr bwMode="auto">
          <a:xfrm>
            <a:off x="3741918" y="2358669"/>
            <a:ext cx="1675209"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71" name="Line 97">
            <a:extLst>
              <a:ext uri="{FF2B5EF4-FFF2-40B4-BE49-F238E27FC236}">
                <a16:creationId xmlns:a16="http://schemas.microsoft.com/office/drawing/2014/main" id="{098FD8B8-DDC2-8146-812C-346AC97FA30A}"/>
              </a:ext>
            </a:extLst>
          </p:cNvPr>
          <p:cNvSpPr>
            <a:spLocks noChangeShapeType="1"/>
          </p:cNvSpPr>
          <p:nvPr/>
        </p:nvSpPr>
        <p:spPr bwMode="auto">
          <a:xfrm>
            <a:off x="3753824" y="2132450"/>
            <a:ext cx="1675209"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72" name="Text Box 26">
            <a:extLst>
              <a:ext uri="{FF2B5EF4-FFF2-40B4-BE49-F238E27FC236}">
                <a16:creationId xmlns:a16="http://schemas.microsoft.com/office/drawing/2014/main" id="{8BEC305F-DB39-A945-9B16-8D9FBE53F071}"/>
              </a:ext>
            </a:extLst>
          </p:cNvPr>
          <p:cNvSpPr txBox="1">
            <a:spLocks noChangeArrowheads="1"/>
          </p:cNvSpPr>
          <p:nvPr/>
        </p:nvSpPr>
        <p:spPr bwMode="auto">
          <a:xfrm>
            <a:off x="4044337" y="1881229"/>
            <a:ext cx="988219" cy="253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050">
                <a:solidFill>
                  <a:srgbClr val="000000"/>
                </a:solidFill>
                <a:cs typeface="+mn-cs"/>
              </a:rPr>
              <a:t>network</a:t>
            </a:r>
          </a:p>
        </p:txBody>
      </p:sp>
      <p:sp>
        <p:nvSpPr>
          <p:cNvPr id="573" name="Line 99">
            <a:extLst>
              <a:ext uri="{FF2B5EF4-FFF2-40B4-BE49-F238E27FC236}">
                <a16:creationId xmlns:a16="http://schemas.microsoft.com/office/drawing/2014/main" id="{7CB610F0-F0BE-7D49-8D7A-0F03DEB1C350}"/>
              </a:ext>
            </a:extLst>
          </p:cNvPr>
          <p:cNvSpPr>
            <a:spLocks noChangeShapeType="1"/>
          </p:cNvSpPr>
          <p:nvPr/>
        </p:nvSpPr>
        <p:spPr bwMode="auto">
          <a:xfrm>
            <a:off x="3756206" y="1890754"/>
            <a:ext cx="1675209"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74" name="Line 100">
            <a:extLst>
              <a:ext uri="{FF2B5EF4-FFF2-40B4-BE49-F238E27FC236}">
                <a16:creationId xmlns:a16="http://schemas.microsoft.com/office/drawing/2014/main" id="{1D31CBE9-4A8E-BC4A-A036-BA509B6CF5EA}"/>
              </a:ext>
            </a:extLst>
          </p:cNvPr>
          <p:cNvSpPr>
            <a:spLocks noChangeShapeType="1"/>
          </p:cNvSpPr>
          <p:nvPr/>
        </p:nvSpPr>
        <p:spPr bwMode="auto">
          <a:xfrm>
            <a:off x="3758587" y="1649057"/>
            <a:ext cx="1675209"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575" name="Group 101">
            <a:extLst>
              <a:ext uri="{FF2B5EF4-FFF2-40B4-BE49-F238E27FC236}">
                <a16:creationId xmlns:a16="http://schemas.microsoft.com/office/drawing/2014/main" id="{91441727-AAD7-1140-AF05-A3D324B8DC6B}"/>
              </a:ext>
            </a:extLst>
          </p:cNvPr>
          <p:cNvGrpSpPr>
            <a:grpSpLocks/>
          </p:cNvGrpSpPr>
          <p:nvPr/>
        </p:nvGrpSpPr>
        <p:grpSpPr bwMode="auto">
          <a:xfrm>
            <a:off x="3890746" y="1545473"/>
            <a:ext cx="354806" cy="171450"/>
            <a:chOff x="1287" y="2524"/>
            <a:chExt cx="260" cy="100"/>
          </a:xfrm>
        </p:grpSpPr>
        <p:sp>
          <p:nvSpPr>
            <p:cNvPr id="576" name="Rectangle 102">
              <a:extLst>
                <a:ext uri="{FF2B5EF4-FFF2-40B4-BE49-F238E27FC236}">
                  <a16:creationId xmlns:a16="http://schemas.microsoft.com/office/drawing/2014/main" id="{70206F36-B050-C844-A36F-47D4A71EE355}"/>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77" name="Rectangle 103">
              <a:extLst>
                <a:ext uri="{FF2B5EF4-FFF2-40B4-BE49-F238E27FC236}">
                  <a16:creationId xmlns:a16="http://schemas.microsoft.com/office/drawing/2014/main" id="{5F70B84F-C600-BF41-9794-BB79AB85B4E5}"/>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78" name="Rectangle 104">
              <a:extLst>
                <a:ext uri="{FF2B5EF4-FFF2-40B4-BE49-F238E27FC236}">
                  <a16:creationId xmlns:a16="http://schemas.microsoft.com/office/drawing/2014/main" id="{9352E66B-31B1-0244-9A00-013E38F02047}"/>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79" name="Rectangle 105">
              <a:extLst>
                <a:ext uri="{FF2B5EF4-FFF2-40B4-BE49-F238E27FC236}">
                  <a16:creationId xmlns:a16="http://schemas.microsoft.com/office/drawing/2014/main" id="{A72F3B32-D2F7-184C-B710-25A136D5D062}"/>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580" name="Oval 106">
            <a:extLst>
              <a:ext uri="{FF2B5EF4-FFF2-40B4-BE49-F238E27FC236}">
                <a16:creationId xmlns:a16="http://schemas.microsoft.com/office/drawing/2014/main" id="{775F6544-1FEC-F148-8D8D-09EF67871450}"/>
              </a:ext>
            </a:extLst>
          </p:cNvPr>
          <p:cNvSpPr>
            <a:spLocks noChangeArrowheads="1"/>
          </p:cNvSpPr>
          <p:nvPr/>
        </p:nvSpPr>
        <p:spPr bwMode="auto">
          <a:xfrm>
            <a:off x="4874202" y="1299013"/>
            <a:ext cx="448866" cy="2286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r>
              <a:rPr lang="en-US" sz="1200">
                <a:latin typeface="Arial" charset="0"/>
                <a:ea typeface="ＭＳ Ｐゴシック" charset="0"/>
                <a:cs typeface="+mn-cs"/>
              </a:rPr>
              <a:t>P6</a:t>
            </a:r>
          </a:p>
        </p:txBody>
      </p:sp>
      <p:sp>
        <p:nvSpPr>
          <p:cNvPr id="581" name="Oval 112">
            <a:extLst>
              <a:ext uri="{FF2B5EF4-FFF2-40B4-BE49-F238E27FC236}">
                <a16:creationId xmlns:a16="http://schemas.microsoft.com/office/drawing/2014/main" id="{1A7AFB65-C131-864D-BB01-D752C9A2B6C2}"/>
              </a:ext>
            </a:extLst>
          </p:cNvPr>
          <p:cNvSpPr>
            <a:spLocks noChangeArrowheads="1"/>
          </p:cNvSpPr>
          <p:nvPr/>
        </p:nvSpPr>
        <p:spPr bwMode="auto">
          <a:xfrm>
            <a:off x="4370569" y="1297823"/>
            <a:ext cx="448865" cy="2286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r>
              <a:rPr lang="en-US" sz="1200">
                <a:latin typeface="Arial" charset="0"/>
                <a:ea typeface="ＭＳ Ｐゴシック" charset="0"/>
                <a:cs typeface="+mn-cs"/>
              </a:rPr>
              <a:t>P5</a:t>
            </a:r>
          </a:p>
        </p:txBody>
      </p:sp>
      <p:grpSp>
        <p:nvGrpSpPr>
          <p:cNvPr id="582" name="Group 118">
            <a:extLst>
              <a:ext uri="{FF2B5EF4-FFF2-40B4-BE49-F238E27FC236}">
                <a16:creationId xmlns:a16="http://schemas.microsoft.com/office/drawing/2014/main" id="{72BEDA86-D9D6-634C-B8D0-F4A3A594F27F}"/>
              </a:ext>
            </a:extLst>
          </p:cNvPr>
          <p:cNvGrpSpPr>
            <a:grpSpLocks/>
          </p:cNvGrpSpPr>
          <p:nvPr/>
        </p:nvGrpSpPr>
        <p:grpSpPr bwMode="auto">
          <a:xfrm>
            <a:off x="4419384" y="1549044"/>
            <a:ext cx="354806" cy="171450"/>
            <a:chOff x="1287" y="2524"/>
            <a:chExt cx="260" cy="100"/>
          </a:xfrm>
        </p:grpSpPr>
        <p:sp>
          <p:nvSpPr>
            <p:cNvPr id="583" name="Rectangle 119">
              <a:extLst>
                <a:ext uri="{FF2B5EF4-FFF2-40B4-BE49-F238E27FC236}">
                  <a16:creationId xmlns:a16="http://schemas.microsoft.com/office/drawing/2014/main" id="{967F16BC-79F0-D947-BF48-B3D4DFC37607}"/>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84" name="Rectangle 120">
              <a:extLst>
                <a:ext uri="{FF2B5EF4-FFF2-40B4-BE49-F238E27FC236}">
                  <a16:creationId xmlns:a16="http://schemas.microsoft.com/office/drawing/2014/main" id="{E857091F-6411-DE41-A408-86F1597775F1}"/>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85" name="Rectangle 121">
              <a:extLst>
                <a:ext uri="{FF2B5EF4-FFF2-40B4-BE49-F238E27FC236}">
                  <a16:creationId xmlns:a16="http://schemas.microsoft.com/office/drawing/2014/main" id="{10EEFABE-8406-A849-8F8B-3E87430B80EE}"/>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86" name="Rectangle 122">
              <a:extLst>
                <a:ext uri="{FF2B5EF4-FFF2-40B4-BE49-F238E27FC236}">
                  <a16:creationId xmlns:a16="http://schemas.microsoft.com/office/drawing/2014/main" id="{65CA8326-C8A6-0740-8CBC-12905C529885}"/>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587" name="Group 123">
            <a:extLst>
              <a:ext uri="{FF2B5EF4-FFF2-40B4-BE49-F238E27FC236}">
                <a16:creationId xmlns:a16="http://schemas.microsoft.com/office/drawing/2014/main" id="{997E9D96-904C-5A46-A87E-C65B0FD83028}"/>
              </a:ext>
            </a:extLst>
          </p:cNvPr>
          <p:cNvGrpSpPr>
            <a:grpSpLocks/>
          </p:cNvGrpSpPr>
          <p:nvPr/>
        </p:nvGrpSpPr>
        <p:grpSpPr bwMode="auto">
          <a:xfrm>
            <a:off x="4923019" y="1552616"/>
            <a:ext cx="354806" cy="171450"/>
            <a:chOff x="1287" y="2524"/>
            <a:chExt cx="260" cy="100"/>
          </a:xfrm>
        </p:grpSpPr>
        <p:sp>
          <p:nvSpPr>
            <p:cNvPr id="588" name="Rectangle 124">
              <a:extLst>
                <a:ext uri="{FF2B5EF4-FFF2-40B4-BE49-F238E27FC236}">
                  <a16:creationId xmlns:a16="http://schemas.microsoft.com/office/drawing/2014/main" id="{83A5305C-938A-3540-92FC-D9E6B3AA52E9}"/>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89" name="Rectangle 125">
              <a:extLst>
                <a:ext uri="{FF2B5EF4-FFF2-40B4-BE49-F238E27FC236}">
                  <a16:creationId xmlns:a16="http://schemas.microsoft.com/office/drawing/2014/main" id="{5B51F3FA-BED2-9741-B674-7BC7A9E263F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90" name="Rectangle 126">
              <a:extLst>
                <a:ext uri="{FF2B5EF4-FFF2-40B4-BE49-F238E27FC236}">
                  <a16:creationId xmlns:a16="http://schemas.microsoft.com/office/drawing/2014/main" id="{79C8DFFC-9ECB-D741-B85F-80F0EF7532BF}"/>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91" name="Rectangle 127">
              <a:extLst>
                <a:ext uri="{FF2B5EF4-FFF2-40B4-BE49-F238E27FC236}">
                  <a16:creationId xmlns:a16="http://schemas.microsoft.com/office/drawing/2014/main" id="{978D323D-4AE7-9141-B532-67630F4025D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592" name="Line 133">
            <a:extLst>
              <a:ext uri="{FF2B5EF4-FFF2-40B4-BE49-F238E27FC236}">
                <a16:creationId xmlns:a16="http://schemas.microsoft.com/office/drawing/2014/main" id="{B3924FC9-2487-424F-B323-57225BB1F6F0}"/>
              </a:ext>
            </a:extLst>
          </p:cNvPr>
          <p:cNvSpPr>
            <a:spLocks noChangeShapeType="1"/>
          </p:cNvSpPr>
          <p:nvPr/>
        </p:nvSpPr>
        <p:spPr bwMode="auto">
          <a:xfrm>
            <a:off x="5998152" y="2520594"/>
            <a:ext cx="122872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93" name="Line 134">
            <a:extLst>
              <a:ext uri="{FF2B5EF4-FFF2-40B4-BE49-F238E27FC236}">
                <a16:creationId xmlns:a16="http://schemas.microsoft.com/office/drawing/2014/main" id="{8C5E5D9B-06EC-8040-963A-0448FFE65135}"/>
              </a:ext>
            </a:extLst>
          </p:cNvPr>
          <p:cNvSpPr>
            <a:spLocks noChangeShapeType="1"/>
          </p:cNvSpPr>
          <p:nvPr/>
        </p:nvSpPr>
        <p:spPr bwMode="auto">
          <a:xfrm>
            <a:off x="5991008" y="2299138"/>
            <a:ext cx="122872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94" name="Line 135">
            <a:extLst>
              <a:ext uri="{FF2B5EF4-FFF2-40B4-BE49-F238E27FC236}">
                <a16:creationId xmlns:a16="http://schemas.microsoft.com/office/drawing/2014/main" id="{B6E44884-802F-C140-8F4F-ECCAD20C64C2}"/>
              </a:ext>
            </a:extLst>
          </p:cNvPr>
          <p:cNvSpPr>
            <a:spLocks noChangeShapeType="1"/>
          </p:cNvSpPr>
          <p:nvPr/>
        </p:nvSpPr>
        <p:spPr bwMode="auto">
          <a:xfrm>
            <a:off x="5991008" y="2077682"/>
            <a:ext cx="122872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95" name="Line 136">
            <a:extLst>
              <a:ext uri="{FF2B5EF4-FFF2-40B4-BE49-F238E27FC236}">
                <a16:creationId xmlns:a16="http://schemas.microsoft.com/office/drawing/2014/main" id="{267911A5-63F3-4640-87F3-C5B06264CB37}"/>
              </a:ext>
            </a:extLst>
          </p:cNvPr>
          <p:cNvSpPr>
            <a:spLocks noChangeShapeType="1"/>
          </p:cNvSpPr>
          <p:nvPr/>
        </p:nvSpPr>
        <p:spPr bwMode="auto">
          <a:xfrm>
            <a:off x="5991008" y="1849082"/>
            <a:ext cx="122872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596" name="Group 128">
            <a:extLst>
              <a:ext uri="{FF2B5EF4-FFF2-40B4-BE49-F238E27FC236}">
                <a16:creationId xmlns:a16="http://schemas.microsoft.com/office/drawing/2014/main" id="{7EE1E98D-B6C0-2C4E-AD21-6D19C0FB7F86}"/>
              </a:ext>
            </a:extLst>
          </p:cNvPr>
          <p:cNvGrpSpPr>
            <a:grpSpLocks/>
          </p:cNvGrpSpPr>
          <p:nvPr/>
        </p:nvGrpSpPr>
        <p:grpSpPr bwMode="auto">
          <a:xfrm>
            <a:off x="6105309" y="1719304"/>
            <a:ext cx="354806" cy="171450"/>
            <a:chOff x="1287" y="2524"/>
            <a:chExt cx="260" cy="100"/>
          </a:xfrm>
        </p:grpSpPr>
        <p:sp>
          <p:nvSpPr>
            <p:cNvPr id="597" name="Rectangle 129">
              <a:extLst>
                <a:ext uri="{FF2B5EF4-FFF2-40B4-BE49-F238E27FC236}">
                  <a16:creationId xmlns:a16="http://schemas.microsoft.com/office/drawing/2014/main" id="{61B34E55-D106-A049-9E71-650BFC4F134B}"/>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98" name="Rectangle 130">
              <a:extLst>
                <a:ext uri="{FF2B5EF4-FFF2-40B4-BE49-F238E27FC236}">
                  <a16:creationId xmlns:a16="http://schemas.microsoft.com/office/drawing/2014/main" id="{11316511-2186-B14B-B2A0-0967B623A5F9}"/>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99" name="Rectangle 131">
              <a:extLst>
                <a:ext uri="{FF2B5EF4-FFF2-40B4-BE49-F238E27FC236}">
                  <a16:creationId xmlns:a16="http://schemas.microsoft.com/office/drawing/2014/main" id="{7A116F04-A632-B845-B528-4E4C72A94792}"/>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00" name="Rectangle 132">
              <a:extLst>
                <a:ext uri="{FF2B5EF4-FFF2-40B4-BE49-F238E27FC236}">
                  <a16:creationId xmlns:a16="http://schemas.microsoft.com/office/drawing/2014/main" id="{4A85FADB-4AF1-F94D-8774-770D5D087635}"/>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601" name="Group 137">
            <a:extLst>
              <a:ext uri="{FF2B5EF4-FFF2-40B4-BE49-F238E27FC236}">
                <a16:creationId xmlns:a16="http://schemas.microsoft.com/office/drawing/2014/main" id="{9F60C830-B1B4-8D40-9EFA-BCF609F3183A}"/>
              </a:ext>
            </a:extLst>
          </p:cNvPr>
          <p:cNvGrpSpPr>
            <a:grpSpLocks/>
          </p:cNvGrpSpPr>
          <p:nvPr/>
        </p:nvGrpSpPr>
        <p:grpSpPr bwMode="auto">
          <a:xfrm>
            <a:off x="6701812" y="1712160"/>
            <a:ext cx="354806" cy="171450"/>
            <a:chOff x="1287" y="2524"/>
            <a:chExt cx="260" cy="100"/>
          </a:xfrm>
        </p:grpSpPr>
        <p:sp>
          <p:nvSpPr>
            <p:cNvPr id="602" name="Rectangle 138">
              <a:extLst>
                <a:ext uri="{FF2B5EF4-FFF2-40B4-BE49-F238E27FC236}">
                  <a16:creationId xmlns:a16="http://schemas.microsoft.com/office/drawing/2014/main" id="{6EF6EEDA-22BF-6241-8415-4BAB32D12862}"/>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03" name="Rectangle 139">
              <a:extLst>
                <a:ext uri="{FF2B5EF4-FFF2-40B4-BE49-F238E27FC236}">
                  <a16:creationId xmlns:a16="http://schemas.microsoft.com/office/drawing/2014/main" id="{3DD5FE6D-6228-3940-8146-E91BBCD9F57B}"/>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04" name="Rectangle 140">
              <a:extLst>
                <a:ext uri="{FF2B5EF4-FFF2-40B4-BE49-F238E27FC236}">
                  <a16:creationId xmlns:a16="http://schemas.microsoft.com/office/drawing/2014/main" id="{15547CDB-C790-C348-AE10-9B28B2C54F9B}"/>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05" name="Rectangle 141">
              <a:extLst>
                <a:ext uri="{FF2B5EF4-FFF2-40B4-BE49-F238E27FC236}">
                  <a16:creationId xmlns:a16="http://schemas.microsoft.com/office/drawing/2014/main" id="{59BAD7A1-391C-F44A-8C97-BB2749F44B10}"/>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606" name="Oval 143">
            <a:extLst>
              <a:ext uri="{FF2B5EF4-FFF2-40B4-BE49-F238E27FC236}">
                <a16:creationId xmlns:a16="http://schemas.microsoft.com/office/drawing/2014/main" id="{714C3193-ABA3-E549-9000-1B9EA94280C7}"/>
              </a:ext>
            </a:extLst>
          </p:cNvPr>
          <p:cNvSpPr>
            <a:spLocks noChangeArrowheads="1"/>
          </p:cNvSpPr>
          <p:nvPr/>
        </p:nvSpPr>
        <p:spPr bwMode="auto">
          <a:xfrm>
            <a:off x="6657758" y="1462129"/>
            <a:ext cx="448866" cy="2286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r>
              <a:rPr lang="en-US" sz="1200">
                <a:latin typeface="Arial" charset="0"/>
                <a:ea typeface="ＭＳ Ｐゴシック" charset="0"/>
                <a:cs typeface="+mn-cs"/>
              </a:rPr>
              <a:t>P3</a:t>
            </a:r>
          </a:p>
        </p:txBody>
      </p:sp>
      <p:grpSp>
        <p:nvGrpSpPr>
          <p:cNvPr id="5" name="Group 4"/>
          <p:cNvGrpSpPr/>
          <p:nvPr/>
        </p:nvGrpSpPr>
        <p:grpSpPr>
          <a:xfrm>
            <a:off x="2346506" y="1614529"/>
            <a:ext cx="2021681" cy="2563423"/>
            <a:chOff x="3128674" y="2152705"/>
            <a:chExt cx="2695575" cy="3417896"/>
          </a:xfrm>
        </p:grpSpPr>
        <p:grpSp>
          <p:nvGrpSpPr>
            <p:cNvPr id="4" name="Group 3"/>
            <p:cNvGrpSpPr/>
            <p:nvPr/>
          </p:nvGrpSpPr>
          <p:grpSpPr>
            <a:xfrm>
              <a:off x="3301710" y="4192641"/>
              <a:ext cx="2173289" cy="1377960"/>
              <a:chOff x="3301710" y="4192641"/>
              <a:chExt cx="2173289" cy="1377960"/>
            </a:xfrm>
          </p:grpSpPr>
          <p:grpSp>
            <p:nvGrpSpPr>
              <p:cNvPr id="560" name="Group 76">
                <a:extLst>
                  <a:ext uri="{FF2B5EF4-FFF2-40B4-BE49-F238E27FC236}">
                    <a16:creationId xmlns:a16="http://schemas.microsoft.com/office/drawing/2014/main" id="{54B1DF71-9399-154E-A326-E57B31715B46}"/>
                  </a:ext>
                </a:extLst>
              </p:cNvPr>
              <p:cNvGrpSpPr>
                <a:grpSpLocks/>
              </p:cNvGrpSpPr>
              <p:nvPr/>
            </p:nvGrpSpPr>
            <p:grpSpPr bwMode="auto">
              <a:xfrm>
                <a:off x="3374736" y="4883213"/>
                <a:ext cx="2100263" cy="687388"/>
                <a:chOff x="1031" y="3697"/>
                <a:chExt cx="1323" cy="433"/>
              </a:xfrm>
            </p:grpSpPr>
            <p:sp>
              <p:nvSpPr>
                <p:cNvPr id="561" name="Rectangle 77">
                  <a:extLst>
                    <a:ext uri="{FF2B5EF4-FFF2-40B4-BE49-F238E27FC236}">
                      <a16:creationId xmlns:a16="http://schemas.microsoft.com/office/drawing/2014/main" id="{126F8F0C-1620-8242-B2D8-31D60CE3B0C0}"/>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dirty="0">
                    <a:latin typeface="Tahoma" charset="0"/>
                    <a:ea typeface="ＭＳ Ｐゴシック" charset="0"/>
                    <a:cs typeface="+mn-cs"/>
                  </a:endParaRPr>
                </a:p>
              </p:txBody>
            </p:sp>
            <p:sp>
              <p:nvSpPr>
                <p:cNvPr id="562" name="Line 78">
                  <a:extLst>
                    <a:ext uri="{FF2B5EF4-FFF2-40B4-BE49-F238E27FC236}">
                      <a16:creationId xmlns:a16="http://schemas.microsoft.com/office/drawing/2014/main" id="{B4AFF46B-1913-5749-A0C2-475F8713C47B}"/>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63" name="Text Box 79">
                  <a:extLst>
                    <a:ext uri="{FF2B5EF4-FFF2-40B4-BE49-F238E27FC236}">
                      <a16:creationId xmlns:a16="http://schemas.microsoft.com/office/drawing/2014/main" id="{CE607ED2-10F4-764C-A00E-207E57A6B5CE}"/>
                    </a:ext>
                  </a:extLst>
                </p:cNvPr>
                <p:cNvSpPr txBox="1">
                  <a:spLocks noChangeArrowheads="1"/>
                </p:cNvSpPr>
                <p:nvPr/>
              </p:nvSpPr>
              <p:spPr bwMode="auto">
                <a:xfrm>
                  <a:off x="1031" y="3822"/>
                  <a:ext cx="1281" cy="3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85000"/>
                    </a:lnSpc>
                    <a:spcBef>
                      <a:spcPct val="0"/>
                    </a:spcBef>
                    <a:spcAft>
                      <a:spcPct val="0"/>
                    </a:spcAft>
                    <a:buClrTx/>
                    <a:defRPr/>
                  </a:pPr>
                  <a:r>
                    <a:rPr lang="en-US" sz="1050" dirty="0">
                      <a:solidFill>
                        <a:srgbClr val="000000"/>
                      </a:solidFill>
                      <a:cs typeface="+mn-cs"/>
                    </a:rPr>
                    <a:t>source </a:t>
                  </a:r>
                  <a:r>
                    <a:rPr lang="en-US" sz="1050" dirty="0" err="1">
                      <a:solidFill>
                        <a:srgbClr val="000000"/>
                      </a:solidFill>
                      <a:cs typeface="+mn-cs"/>
                    </a:rPr>
                    <a:t>IP,port</a:t>
                  </a:r>
                  <a:r>
                    <a:rPr lang="en-US" sz="1050" dirty="0">
                      <a:solidFill>
                        <a:srgbClr val="000000"/>
                      </a:solidFill>
                      <a:cs typeface="+mn-cs"/>
                    </a:rPr>
                    <a:t>: A,9157</a:t>
                  </a:r>
                </a:p>
                <a:p>
                  <a:pPr algn="r" defTabSz="685800" eaLnBrk="0" fontAlgn="base" hangingPunct="0">
                    <a:lnSpc>
                      <a:spcPct val="85000"/>
                    </a:lnSpc>
                    <a:spcBef>
                      <a:spcPct val="0"/>
                    </a:spcBef>
                    <a:spcAft>
                      <a:spcPct val="0"/>
                    </a:spcAft>
                    <a:buClrTx/>
                    <a:defRPr/>
                  </a:pPr>
                  <a:r>
                    <a:rPr lang="en-US" sz="1050" dirty="0" err="1">
                      <a:solidFill>
                        <a:srgbClr val="000000"/>
                      </a:solidFill>
                      <a:cs typeface="+mn-cs"/>
                    </a:rPr>
                    <a:t>dest</a:t>
                  </a:r>
                  <a:r>
                    <a:rPr lang="en-US" sz="1050" dirty="0">
                      <a:solidFill>
                        <a:srgbClr val="000000"/>
                      </a:solidFill>
                      <a:cs typeface="+mn-cs"/>
                    </a:rPr>
                    <a:t> IP, port: B,80</a:t>
                  </a:r>
                </a:p>
              </p:txBody>
            </p:sp>
          </p:grpSp>
          <p:grpSp>
            <p:nvGrpSpPr>
              <p:cNvPr id="564" name="Group 80">
                <a:extLst>
                  <a:ext uri="{FF2B5EF4-FFF2-40B4-BE49-F238E27FC236}">
                    <a16:creationId xmlns:a16="http://schemas.microsoft.com/office/drawing/2014/main" id="{BE97DD4B-C63C-784B-AC3B-62C82E3DEAE1}"/>
                  </a:ext>
                </a:extLst>
              </p:cNvPr>
              <p:cNvGrpSpPr>
                <a:grpSpLocks/>
              </p:cNvGrpSpPr>
              <p:nvPr/>
            </p:nvGrpSpPr>
            <p:grpSpPr bwMode="auto">
              <a:xfrm>
                <a:off x="3301710" y="4192641"/>
                <a:ext cx="1958975" cy="687388"/>
                <a:chOff x="2741" y="3750"/>
                <a:chExt cx="1234" cy="433"/>
              </a:xfrm>
            </p:grpSpPr>
            <p:sp>
              <p:nvSpPr>
                <p:cNvPr id="565" name="Rectangle 81">
                  <a:extLst>
                    <a:ext uri="{FF2B5EF4-FFF2-40B4-BE49-F238E27FC236}">
                      <a16:creationId xmlns:a16="http://schemas.microsoft.com/office/drawing/2014/main" id="{4CBF1123-14B9-314E-90DC-C336B1E56772}"/>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66" name="Line 82">
                  <a:extLst>
                    <a:ext uri="{FF2B5EF4-FFF2-40B4-BE49-F238E27FC236}">
                      <a16:creationId xmlns:a16="http://schemas.microsoft.com/office/drawing/2014/main" id="{C63CC2F7-6C69-D341-8C27-77AE238CB115}"/>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67" name="Text Box 83">
                  <a:extLst>
                    <a:ext uri="{FF2B5EF4-FFF2-40B4-BE49-F238E27FC236}">
                      <a16:creationId xmlns:a16="http://schemas.microsoft.com/office/drawing/2014/main" id="{FEC19C07-3FF2-1243-80F2-5776AC478D33}"/>
                    </a:ext>
                  </a:extLst>
                </p:cNvPr>
                <p:cNvSpPr txBox="1">
                  <a:spLocks noChangeArrowheads="1"/>
                </p:cNvSpPr>
                <p:nvPr/>
              </p:nvSpPr>
              <p:spPr bwMode="auto">
                <a:xfrm>
                  <a:off x="2813" y="3875"/>
                  <a:ext cx="1162" cy="3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85000"/>
                    </a:lnSpc>
                    <a:spcBef>
                      <a:spcPct val="0"/>
                    </a:spcBef>
                    <a:spcAft>
                      <a:spcPct val="0"/>
                    </a:spcAft>
                    <a:buClrTx/>
                    <a:defRPr/>
                  </a:pPr>
                  <a:r>
                    <a:rPr lang="en-US" sz="1050">
                      <a:solidFill>
                        <a:srgbClr val="000000"/>
                      </a:solidFill>
                      <a:cs typeface="+mn-cs"/>
                    </a:rPr>
                    <a:t>source IP,port: B,80</a:t>
                  </a:r>
                </a:p>
                <a:p>
                  <a:pPr defTabSz="685800" eaLnBrk="0" fontAlgn="base" hangingPunct="0">
                    <a:lnSpc>
                      <a:spcPct val="85000"/>
                    </a:lnSpc>
                    <a:spcBef>
                      <a:spcPct val="0"/>
                    </a:spcBef>
                    <a:spcAft>
                      <a:spcPct val="0"/>
                    </a:spcAft>
                    <a:buClrTx/>
                    <a:defRPr/>
                  </a:pPr>
                  <a:r>
                    <a:rPr lang="en-US" sz="1050">
                      <a:solidFill>
                        <a:srgbClr val="000000"/>
                      </a:solidFill>
                      <a:cs typeface="+mn-cs"/>
                    </a:rPr>
                    <a:t>dest IP,port: A,9157</a:t>
                  </a:r>
                </a:p>
              </p:txBody>
            </p:sp>
          </p:grpSp>
        </p:grpSp>
        <p:sp>
          <p:nvSpPr>
            <p:cNvPr id="607" name="Freeform 144">
              <a:extLst>
                <a:ext uri="{FF2B5EF4-FFF2-40B4-BE49-F238E27FC236}">
                  <a16:creationId xmlns:a16="http://schemas.microsoft.com/office/drawing/2014/main" id="{C20C0751-24F4-5540-AE77-1F150DE44DAE}"/>
                </a:ext>
              </a:extLst>
            </p:cNvPr>
            <p:cNvSpPr>
              <a:spLocks/>
            </p:cNvSpPr>
            <p:nvPr/>
          </p:nvSpPr>
          <p:spPr bwMode="auto">
            <a:xfrm>
              <a:off x="3128674" y="2152705"/>
              <a:ext cx="2695575" cy="2695575"/>
            </a:xfrm>
            <a:custGeom>
              <a:avLst/>
              <a:gdLst>
                <a:gd name="T0" fmla="*/ 0 w 1698"/>
                <a:gd name="T1" fmla="*/ 2147483647 h 1698"/>
                <a:gd name="T2" fmla="*/ 0 w 1698"/>
                <a:gd name="T3" fmla="*/ 2147483647 h 1698"/>
                <a:gd name="T4" fmla="*/ 2147483647 w 1698"/>
                <a:gd name="T5" fmla="*/ 2147483647 h 1698"/>
                <a:gd name="T6" fmla="*/ 2147483647 w 1698"/>
                <a:gd name="T7" fmla="*/ 2147483647 h 1698"/>
                <a:gd name="T8" fmla="*/ 2147483647 w 1698"/>
                <a:gd name="T9" fmla="*/ 0 h 16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 h="1698">
                  <a:moveTo>
                    <a:pt x="0" y="131"/>
                  </a:moveTo>
                  <a:lnTo>
                    <a:pt x="0" y="1698"/>
                  </a:lnTo>
                  <a:lnTo>
                    <a:pt x="1698" y="1690"/>
                  </a:lnTo>
                  <a:lnTo>
                    <a:pt x="1691" y="148"/>
                  </a:lnTo>
                  <a:lnTo>
                    <a:pt x="1443" y="0"/>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sp>
        <p:nvSpPr>
          <p:cNvPr id="608" name="Freeform 145">
            <a:extLst>
              <a:ext uri="{FF2B5EF4-FFF2-40B4-BE49-F238E27FC236}">
                <a16:creationId xmlns:a16="http://schemas.microsoft.com/office/drawing/2014/main" id="{29302AA3-50A5-1244-9A33-D38F93F145D5}"/>
              </a:ext>
            </a:extLst>
          </p:cNvPr>
          <p:cNvSpPr>
            <a:spLocks/>
          </p:cNvSpPr>
          <p:nvPr/>
        </p:nvSpPr>
        <p:spPr bwMode="auto">
          <a:xfrm>
            <a:off x="4586071" y="1638342"/>
            <a:ext cx="2316956" cy="2439590"/>
          </a:xfrm>
          <a:custGeom>
            <a:avLst/>
            <a:gdLst>
              <a:gd name="T0" fmla="*/ 0 w 1946"/>
              <a:gd name="T1" fmla="*/ 0 h 1801"/>
              <a:gd name="T2" fmla="*/ 0 w 1946"/>
              <a:gd name="T3" fmla="*/ 2147483647 h 1801"/>
              <a:gd name="T4" fmla="*/ 2147483647 w 1946"/>
              <a:gd name="T5" fmla="*/ 2147483647 h 1801"/>
              <a:gd name="T6" fmla="*/ 2147483647 w 1946"/>
              <a:gd name="T7" fmla="*/ 2147483647 h 18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6" h="1801">
                <a:moveTo>
                  <a:pt x="0" y="0"/>
                </a:moveTo>
                <a:lnTo>
                  <a:pt x="0" y="1801"/>
                </a:lnTo>
                <a:lnTo>
                  <a:pt x="1946" y="1794"/>
                </a:lnTo>
                <a:lnTo>
                  <a:pt x="1925" y="132"/>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7" name="Group 6"/>
          <p:cNvGrpSpPr/>
          <p:nvPr/>
        </p:nvGrpSpPr>
        <p:grpSpPr>
          <a:xfrm>
            <a:off x="5080180" y="1630007"/>
            <a:ext cx="1684737" cy="2183613"/>
            <a:chOff x="6773574" y="2173342"/>
            <a:chExt cx="2246315" cy="2911485"/>
          </a:xfrm>
        </p:grpSpPr>
        <p:sp>
          <p:nvSpPr>
            <p:cNvPr id="609" name="Freeform 146">
              <a:extLst>
                <a:ext uri="{FF2B5EF4-FFF2-40B4-BE49-F238E27FC236}">
                  <a16:creationId xmlns:a16="http://schemas.microsoft.com/office/drawing/2014/main" id="{6BB33F5D-182F-DB4B-A83A-42910CF0B783}"/>
                </a:ext>
              </a:extLst>
            </p:cNvPr>
            <p:cNvSpPr>
              <a:spLocks/>
            </p:cNvSpPr>
            <p:nvPr/>
          </p:nvSpPr>
          <p:spPr bwMode="auto">
            <a:xfrm>
              <a:off x="6773574" y="2173342"/>
              <a:ext cx="1609725" cy="2465388"/>
            </a:xfrm>
            <a:custGeom>
              <a:avLst/>
              <a:gdLst>
                <a:gd name="T0" fmla="*/ 0 w 1014"/>
                <a:gd name="T1" fmla="*/ 0 h 1480"/>
                <a:gd name="T2" fmla="*/ 0 w 1014"/>
                <a:gd name="T3" fmla="*/ 2147483647 h 1480"/>
                <a:gd name="T4" fmla="*/ 2147483647 w 1014"/>
                <a:gd name="T5" fmla="*/ 2147483647 h 1480"/>
                <a:gd name="T6" fmla="*/ 2147483647 w 1014"/>
                <a:gd name="T7" fmla="*/ 2147483647 h 1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14" h="1480">
                  <a:moveTo>
                    <a:pt x="0" y="0"/>
                  </a:moveTo>
                  <a:lnTo>
                    <a:pt x="0" y="1480"/>
                  </a:lnTo>
                  <a:lnTo>
                    <a:pt x="1014" y="1480"/>
                  </a:lnTo>
                  <a:lnTo>
                    <a:pt x="1014" y="146"/>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610" name="Group 147">
              <a:extLst>
                <a:ext uri="{FF2B5EF4-FFF2-40B4-BE49-F238E27FC236}">
                  <a16:creationId xmlns:a16="http://schemas.microsoft.com/office/drawing/2014/main" id="{8F2EC129-42A1-CA45-9C29-F66369B61163}"/>
                </a:ext>
              </a:extLst>
            </p:cNvPr>
            <p:cNvGrpSpPr>
              <a:grpSpLocks/>
            </p:cNvGrpSpPr>
            <p:nvPr/>
          </p:nvGrpSpPr>
          <p:grpSpPr bwMode="auto">
            <a:xfrm>
              <a:off x="6872001" y="4397439"/>
              <a:ext cx="2147888" cy="687388"/>
              <a:chOff x="2741" y="3750"/>
              <a:chExt cx="1353" cy="433"/>
            </a:xfrm>
          </p:grpSpPr>
          <p:sp>
            <p:nvSpPr>
              <p:cNvPr id="611" name="Rectangle 148">
                <a:extLst>
                  <a:ext uri="{FF2B5EF4-FFF2-40B4-BE49-F238E27FC236}">
                    <a16:creationId xmlns:a16="http://schemas.microsoft.com/office/drawing/2014/main" id="{5531015F-C493-CC46-9820-D16FD2137132}"/>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dirty="0">
                  <a:latin typeface="Tahoma" charset="0"/>
                  <a:ea typeface="ＭＳ Ｐゴシック" charset="0"/>
                  <a:cs typeface="+mn-cs"/>
                </a:endParaRPr>
              </a:p>
            </p:txBody>
          </p:sp>
          <p:sp>
            <p:nvSpPr>
              <p:cNvPr id="612" name="Line 149">
                <a:extLst>
                  <a:ext uri="{FF2B5EF4-FFF2-40B4-BE49-F238E27FC236}">
                    <a16:creationId xmlns:a16="http://schemas.microsoft.com/office/drawing/2014/main" id="{2E6849E0-3812-A84C-9E80-84DB1D6B09BE}"/>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13" name="Text Box 150">
                <a:extLst>
                  <a:ext uri="{FF2B5EF4-FFF2-40B4-BE49-F238E27FC236}">
                    <a16:creationId xmlns:a16="http://schemas.microsoft.com/office/drawing/2014/main" id="{EC838B59-7BC3-3F46-8B4A-83CBD6DB573B}"/>
                  </a:ext>
                </a:extLst>
              </p:cNvPr>
              <p:cNvSpPr txBox="1">
                <a:spLocks noChangeArrowheads="1"/>
              </p:cNvSpPr>
              <p:nvPr/>
            </p:nvSpPr>
            <p:spPr bwMode="auto">
              <a:xfrm>
                <a:off x="2813" y="3875"/>
                <a:ext cx="1281" cy="3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85000"/>
                  </a:lnSpc>
                  <a:spcBef>
                    <a:spcPct val="0"/>
                  </a:spcBef>
                  <a:spcAft>
                    <a:spcPct val="0"/>
                  </a:spcAft>
                  <a:buClrTx/>
                  <a:defRPr/>
                </a:pPr>
                <a:r>
                  <a:rPr lang="en-US" sz="1050">
                    <a:solidFill>
                      <a:srgbClr val="000000"/>
                    </a:solidFill>
                    <a:cs typeface="+mn-cs"/>
                  </a:rPr>
                  <a:t>source IP,port: C,5775</a:t>
                </a:r>
              </a:p>
              <a:p>
                <a:pPr defTabSz="685800" eaLnBrk="0" fontAlgn="base" hangingPunct="0">
                  <a:lnSpc>
                    <a:spcPct val="85000"/>
                  </a:lnSpc>
                  <a:spcBef>
                    <a:spcPct val="0"/>
                  </a:spcBef>
                  <a:spcAft>
                    <a:spcPct val="0"/>
                  </a:spcAft>
                  <a:buClrTx/>
                  <a:defRPr/>
                </a:pPr>
                <a:r>
                  <a:rPr lang="en-US" sz="1050">
                    <a:solidFill>
                      <a:srgbClr val="000000"/>
                    </a:solidFill>
                    <a:cs typeface="+mn-cs"/>
                  </a:rPr>
                  <a:t>dest IP,port: B,80</a:t>
                </a:r>
              </a:p>
            </p:txBody>
          </p:sp>
        </p:grpSp>
      </p:grpSp>
      <p:grpSp>
        <p:nvGrpSpPr>
          <p:cNvPr id="614" name="Group 151">
            <a:extLst>
              <a:ext uri="{FF2B5EF4-FFF2-40B4-BE49-F238E27FC236}">
                <a16:creationId xmlns:a16="http://schemas.microsoft.com/office/drawing/2014/main" id="{69105778-FE71-EB4F-B01B-3760910DFB08}"/>
              </a:ext>
            </a:extLst>
          </p:cNvPr>
          <p:cNvGrpSpPr>
            <a:grpSpLocks/>
          </p:cNvGrpSpPr>
          <p:nvPr/>
        </p:nvGrpSpPr>
        <p:grpSpPr bwMode="auto">
          <a:xfrm>
            <a:off x="5206388" y="3889808"/>
            <a:ext cx="1610916" cy="515541"/>
            <a:chOff x="2741" y="3750"/>
            <a:chExt cx="1353" cy="433"/>
          </a:xfrm>
        </p:grpSpPr>
        <p:sp>
          <p:nvSpPr>
            <p:cNvPr id="615" name="Rectangle 152">
              <a:extLst>
                <a:ext uri="{FF2B5EF4-FFF2-40B4-BE49-F238E27FC236}">
                  <a16:creationId xmlns:a16="http://schemas.microsoft.com/office/drawing/2014/main" id="{885FFA84-ACB8-0744-B24C-9A28B05875F1}"/>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dirty="0">
                <a:latin typeface="Tahoma" charset="0"/>
                <a:ea typeface="ＭＳ Ｐゴシック" charset="0"/>
                <a:cs typeface="+mn-cs"/>
              </a:endParaRPr>
            </a:p>
          </p:txBody>
        </p:sp>
        <p:sp>
          <p:nvSpPr>
            <p:cNvPr id="616" name="Line 153">
              <a:extLst>
                <a:ext uri="{FF2B5EF4-FFF2-40B4-BE49-F238E27FC236}">
                  <a16:creationId xmlns:a16="http://schemas.microsoft.com/office/drawing/2014/main" id="{0B2DDB46-0A9D-004F-9F24-788225385A0B}"/>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17" name="Text Box 154">
              <a:extLst>
                <a:ext uri="{FF2B5EF4-FFF2-40B4-BE49-F238E27FC236}">
                  <a16:creationId xmlns:a16="http://schemas.microsoft.com/office/drawing/2014/main" id="{33813E80-F8C8-1546-93E7-7005B836EEC5}"/>
                </a:ext>
              </a:extLst>
            </p:cNvPr>
            <p:cNvSpPr txBox="1">
              <a:spLocks noChangeArrowheads="1"/>
            </p:cNvSpPr>
            <p:nvPr/>
          </p:nvSpPr>
          <p:spPr bwMode="auto">
            <a:xfrm>
              <a:off x="2813" y="3875"/>
              <a:ext cx="1281" cy="3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85000"/>
                </a:lnSpc>
                <a:spcBef>
                  <a:spcPct val="0"/>
                </a:spcBef>
                <a:spcAft>
                  <a:spcPct val="0"/>
                </a:spcAft>
                <a:buClrTx/>
                <a:defRPr/>
              </a:pPr>
              <a:r>
                <a:rPr lang="en-US" sz="1050" dirty="0">
                  <a:solidFill>
                    <a:srgbClr val="000000"/>
                  </a:solidFill>
                  <a:cs typeface="+mn-cs"/>
                </a:rPr>
                <a:t>source </a:t>
              </a:r>
              <a:r>
                <a:rPr lang="en-US" sz="1050" dirty="0" err="1">
                  <a:solidFill>
                    <a:srgbClr val="000000"/>
                  </a:solidFill>
                  <a:cs typeface="+mn-cs"/>
                </a:rPr>
                <a:t>IP,port</a:t>
              </a:r>
              <a:r>
                <a:rPr lang="en-US" sz="1050" dirty="0">
                  <a:solidFill>
                    <a:srgbClr val="000000"/>
                  </a:solidFill>
                  <a:cs typeface="+mn-cs"/>
                </a:rPr>
                <a:t>: C,9157</a:t>
              </a:r>
            </a:p>
            <a:p>
              <a:pPr defTabSz="685800" eaLnBrk="0" fontAlgn="base" hangingPunct="0">
                <a:lnSpc>
                  <a:spcPct val="85000"/>
                </a:lnSpc>
                <a:spcBef>
                  <a:spcPct val="0"/>
                </a:spcBef>
                <a:spcAft>
                  <a:spcPct val="0"/>
                </a:spcAft>
                <a:buClrTx/>
                <a:defRPr/>
              </a:pPr>
              <a:r>
                <a:rPr lang="en-US" sz="1050" dirty="0" err="1">
                  <a:solidFill>
                    <a:srgbClr val="000000"/>
                  </a:solidFill>
                  <a:cs typeface="+mn-cs"/>
                </a:rPr>
                <a:t>dest</a:t>
              </a:r>
              <a:r>
                <a:rPr lang="en-US" sz="1050" dirty="0">
                  <a:solidFill>
                    <a:srgbClr val="000000"/>
                  </a:solidFill>
                  <a:cs typeface="+mn-cs"/>
                </a:rPr>
                <a:t> </a:t>
              </a:r>
              <a:r>
                <a:rPr lang="en-US" sz="1050" dirty="0" err="1">
                  <a:solidFill>
                    <a:srgbClr val="000000"/>
                  </a:solidFill>
                  <a:cs typeface="+mn-cs"/>
                </a:rPr>
                <a:t>IP,port</a:t>
              </a:r>
              <a:r>
                <a:rPr lang="en-US" sz="1050" dirty="0">
                  <a:solidFill>
                    <a:srgbClr val="000000"/>
                  </a:solidFill>
                  <a:cs typeface="+mn-cs"/>
                </a:rPr>
                <a:t>: B,80</a:t>
              </a:r>
            </a:p>
          </p:txBody>
        </p:sp>
      </p:grpSp>
      <p:sp>
        <p:nvSpPr>
          <p:cNvPr id="621" name="Text Box 160">
            <a:extLst>
              <a:ext uri="{FF2B5EF4-FFF2-40B4-BE49-F238E27FC236}">
                <a16:creationId xmlns:a16="http://schemas.microsoft.com/office/drawing/2014/main" id="{49EFE28C-CCBF-994C-948D-5E439252E1FF}"/>
              </a:ext>
            </a:extLst>
          </p:cNvPr>
          <p:cNvSpPr txBox="1">
            <a:spLocks noChangeArrowheads="1"/>
          </p:cNvSpPr>
          <p:nvPr/>
        </p:nvSpPr>
        <p:spPr bwMode="auto">
          <a:xfrm flipH="1">
            <a:off x="5011124" y="2561075"/>
            <a:ext cx="860822" cy="4247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80000"/>
              </a:lnSpc>
              <a:spcBef>
                <a:spcPct val="0"/>
              </a:spcBef>
              <a:spcAft>
                <a:spcPct val="0"/>
              </a:spcAft>
              <a:buClrTx/>
              <a:defRPr/>
            </a:pPr>
            <a:r>
              <a:rPr lang="en-US" sz="1350" kern="1200">
                <a:solidFill>
                  <a:srgbClr val="000000"/>
                </a:solidFill>
                <a:latin typeface="Gill Sans MT" charset="0"/>
                <a:cs typeface="+mn-cs"/>
              </a:rPr>
              <a:t>server: IP address B</a:t>
            </a:r>
          </a:p>
        </p:txBody>
      </p:sp>
      <p:grpSp>
        <p:nvGrpSpPr>
          <p:cNvPr id="622" name="Group 161">
            <a:extLst>
              <a:ext uri="{FF2B5EF4-FFF2-40B4-BE49-F238E27FC236}">
                <a16:creationId xmlns:a16="http://schemas.microsoft.com/office/drawing/2014/main" id="{F577BA28-7CF9-6040-97DF-D64452645ABD}"/>
              </a:ext>
            </a:extLst>
          </p:cNvPr>
          <p:cNvGrpSpPr>
            <a:grpSpLocks/>
          </p:cNvGrpSpPr>
          <p:nvPr/>
        </p:nvGrpSpPr>
        <p:grpSpPr bwMode="auto">
          <a:xfrm>
            <a:off x="3341869" y="2178885"/>
            <a:ext cx="269081" cy="528638"/>
            <a:chOff x="4140" y="429"/>
            <a:chExt cx="1425" cy="2396"/>
          </a:xfrm>
        </p:grpSpPr>
        <p:sp>
          <p:nvSpPr>
            <p:cNvPr id="623" name="Freeform 162">
              <a:extLst>
                <a:ext uri="{FF2B5EF4-FFF2-40B4-BE49-F238E27FC236}">
                  <a16:creationId xmlns:a16="http://schemas.microsoft.com/office/drawing/2014/main" id="{933B9AE8-1AB5-0247-896A-09244B6616F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624" name="Rectangle 163">
              <a:extLst>
                <a:ext uri="{FF2B5EF4-FFF2-40B4-BE49-F238E27FC236}">
                  <a16:creationId xmlns:a16="http://schemas.microsoft.com/office/drawing/2014/main" id="{69892481-5981-1C41-BD9D-4791FA8BA07F}"/>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25" name="Freeform 164">
              <a:extLst>
                <a:ext uri="{FF2B5EF4-FFF2-40B4-BE49-F238E27FC236}">
                  <a16:creationId xmlns:a16="http://schemas.microsoft.com/office/drawing/2014/main" id="{354758CC-97E4-CA41-BF22-FC3AA11AB13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626" name="Freeform 165">
              <a:extLst>
                <a:ext uri="{FF2B5EF4-FFF2-40B4-BE49-F238E27FC236}">
                  <a16:creationId xmlns:a16="http://schemas.microsoft.com/office/drawing/2014/main" id="{452D8B73-C85C-AF42-85A5-B7F8AAB96935}"/>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627" name="Rectangle 166">
              <a:extLst>
                <a:ext uri="{FF2B5EF4-FFF2-40B4-BE49-F238E27FC236}">
                  <a16:creationId xmlns:a16="http://schemas.microsoft.com/office/drawing/2014/main" id="{4CB417AA-005D-CD44-9481-C2F20963092B}"/>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628" name="Group 167">
              <a:extLst>
                <a:ext uri="{FF2B5EF4-FFF2-40B4-BE49-F238E27FC236}">
                  <a16:creationId xmlns:a16="http://schemas.microsoft.com/office/drawing/2014/main" id="{54399D05-60E0-3447-A0B8-793547A7FDFA}"/>
                </a:ext>
              </a:extLst>
            </p:cNvPr>
            <p:cNvGrpSpPr>
              <a:grpSpLocks/>
            </p:cNvGrpSpPr>
            <p:nvPr/>
          </p:nvGrpSpPr>
          <p:grpSpPr bwMode="auto">
            <a:xfrm>
              <a:off x="4749" y="668"/>
              <a:ext cx="581" cy="145"/>
              <a:chOff x="614" y="2568"/>
              <a:chExt cx="725" cy="139"/>
            </a:xfrm>
          </p:grpSpPr>
          <p:sp>
            <p:nvSpPr>
              <p:cNvPr id="653" name="AutoShape 168">
                <a:extLst>
                  <a:ext uri="{FF2B5EF4-FFF2-40B4-BE49-F238E27FC236}">
                    <a16:creationId xmlns:a16="http://schemas.microsoft.com/office/drawing/2014/main" id="{0E8C1976-030F-F746-864E-A99490854668}"/>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54" name="AutoShape 169">
                <a:extLst>
                  <a:ext uri="{FF2B5EF4-FFF2-40B4-BE49-F238E27FC236}">
                    <a16:creationId xmlns:a16="http://schemas.microsoft.com/office/drawing/2014/main" id="{C0F343F2-B11A-FB40-AC3A-93CAC1E9A9F0}"/>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629" name="Rectangle 170">
              <a:extLst>
                <a:ext uri="{FF2B5EF4-FFF2-40B4-BE49-F238E27FC236}">
                  <a16:creationId xmlns:a16="http://schemas.microsoft.com/office/drawing/2014/main" id="{72257BB6-BE40-C84A-9F2C-7D75F5B3408A}"/>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630" name="Group 171">
              <a:extLst>
                <a:ext uri="{FF2B5EF4-FFF2-40B4-BE49-F238E27FC236}">
                  <a16:creationId xmlns:a16="http://schemas.microsoft.com/office/drawing/2014/main" id="{249FAA90-2012-A843-9B2F-CC46D38944BE}"/>
                </a:ext>
              </a:extLst>
            </p:cNvPr>
            <p:cNvGrpSpPr>
              <a:grpSpLocks/>
            </p:cNvGrpSpPr>
            <p:nvPr/>
          </p:nvGrpSpPr>
          <p:grpSpPr bwMode="auto">
            <a:xfrm>
              <a:off x="4747" y="994"/>
              <a:ext cx="581" cy="134"/>
              <a:chOff x="614" y="2568"/>
              <a:chExt cx="725" cy="139"/>
            </a:xfrm>
          </p:grpSpPr>
          <p:sp>
            <p:nvSpPr>
              <p:cNvPr id="651" name="AutoShape 172">
                <a:extLst>
                  <a:ext uri="{FF2B5EF4-FFF2-40B4-BE49-F238E27FC236}">
                    <a16:creationId xmlns:a16="http://schemas.microsoft.com/office/drawing/2014/main" id="{1EEEC70E-1D82-B143-BDE1-8B59092C041E}"/>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52" name="AutoShape 173">
                <a:extLst>
                  <a:ext uri="{FF2B5EF4-FFF2-40B4-BE49-F238E27FC236}">
                    <a16:creationId xmlns:a16="http://schemas.microsoft.com/office/drawing/2014/main" id="{EAE13528-3255-7344-B721-B6980B90F5D4}"/>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631" name="Rectangle 174">
              <a:extLst>
                <a:ext uri="{FF2B5EF4-FFF2-40B4-BE49-F238E27FC236}">
                  <a16:creationId xmlns:a16="http://schemas.microsoft.com/office/drawing/2014/main" id="{7188C30C-A22A-5D45-91C2-1ACAE8C1CB9F}"/>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32" name="Rectangle 175">
              <a:extLst>
                <a:ext uri="{FF2B5EF4-FFF2-40B4-BE49-F238E27FC236}">
                  <a16:creationId xmlns:a16="http://schemas.microsoft.com/office/drawing/2014/main" id="{F5086B84-99D0-6841-BE96-8395BC0620D5}"/>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633" name="Group 176">
              <a:extLst>
                <a:ext uri="{FF2B5EF4-FFF2-40B4-BE49-F238E27FC236}">
                  <a16:creationId xmlns:a16="http://schemas.microsoft.com/office/drawing/2014/main" id="{962F32CB-2CBA-0D4F-B8E2-EFFEF093D1AA}"/>
                </a:ext>
              </a:extLst>
            </p:cNvPr>
            <p:cNvGrpSpPr>
              <a:grpSpLocks/>
            </p:cNvGrpSpPr>
            <p:nvPr/>
          </p:nvGrpSpPr>
          <p:grpSpPr bwMode="auto">
            <a:xfrm>
              <a:off x="4735" y="1627"/>
              <a:ext cx="582" cy="151"/>
              <a:chOff x="614" y="2568"/>
              <a:chExt cx="725" cy="139"/>
            </a:xfrm>
          </p:grpSpPr>
          <p:sp>
            <p:nvSpPr>
              <p:cNvPr id="649" name="AutoShape 177">
                <a:extLst>
                  <a:ext uri="{FF2B5EF4-FFF2-40B4-BE49-F238E27FC236}">
                    <a16:creationId xmlns:a16="http://schemas.microsoft.com/office/drawing/2014/main" id="{EE96D227-3E09-6043-A826-C244873EE1DF}"/>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50" name="AutoShape 178">
                <a:extLst>
                  <a:ext uri="{FF2B5EF4-FFF2-40B4-BE49-F238E27FC236}">
                    <a16:creationId xmlns:a16="http://schemas.microsoft.com/office/drawing/2014/main" id="{EE37F51B-AE5B-774A-9400-F6B84CC895AF}"/>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634" name="Freeform 179">
              <a:extLst>
                <a:ext uri="{FF2B5EF4-FFF2-40B4-BE49-F238E27FC236}">
                  <a16:creationId xmlns:a16="http://schemas.microsoft.com/office/drawing/2014/main" id="{BB4E54F7-0208-D144-94CD-AE16252B07BE}"/>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635" name="Group 180">
              <a:extLst>
                <a:ext uri="{FF2B5EF4-FFF2-40B4-BE49-F238E27FC236}">
                  <a16:creationId xmlns:a16="http://schemas.microsoft.com/office/drawing/2014/main" id="{CDDF1C6E-720C-1C4E-97D6-FEEA034A422E}"/>
                </a:ext>
              </a:extLst>
            </p:cNvPr>
            <p:cNvGrpSpPr>
              <a:grpSpLocks/>
            </p:cNvGrpSpPr>
            <p:nvPr/>
          </p:nvGrpSpPr>
          <p:grpSpPr bwMode="auto">
            <a:xfrm>
              <a:off x="4739" y="1327"/>
              <a:ext cx="582" cy="139"/>
              <a:chOff x="614" y="2568"/>
              <a:chExt cx="725" cy="139"/>
            </a:xfrm>
          </p:grpSpPr>
          <p:sp>
            <p:nvSpPr>
              <p:cNvPr id="647" name="AutoShape 181">
                <a:extLst>
                  <a:ext uri="{FF2B5EF4-FFF2-40B4-BE49-F238E27FC236}">
                    <a16:creationId xmlns:a16="http://schemas.microsoft.com/office/drawing/2014/main" id="{FCE1B24C-C6D5-A74E-BCC9-1790A44777C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48" name="AutoShape 182">
                <a:extLst>
                  <a:ext uri="{FF2B5EF4-FFF2-40B4-BE49-F238E27FC236}">
                    <a16:creationId xmlns:a16="http://schemas.microsoft.com/office/drawing/2014/main" id="{ECD7FAA8-997C-6741-B542-8F6CB8A79865}"/>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636" name="Rectangle 183">
              <a:extLst>
                <a:ext uri="{FF2B5EF4-FFF2-40B4-BE49-F238E27FC236}">
                  <a16:creationId xmlns:a16="http://schemas.microsoft.com/office/drawing/2014/main" id="{FABC00AC-70CA-7043-A832-BD8E42059D3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37" name="Freeform 184">
              <a:extLst>
                <a:ext uri="{FF2B5EF4-FFF2-40B4-BE49-F238E27FC236}">
                  <a16:creationId xmlns:a16="http://schemas.microsoft.com/office/drawing/2014/main" id="{113F4917-6305-434E-A2A6-9F8FC8CD2073}"/>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638" name="Freeform 185">
              <a:extLst>
                <a:ext uri="{FF2B5EF4-FFF2-40B4-BE49-F238E27FC236}">
                  <a16:creationId xmlns:a16="http://schemas.microsoft.com/office/drawing/2014/main" id="{14DDB482-D40B-9E4B-B569-8524D8E8FF9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639" name="Oval 186">
              <a:extLst>
                <a:ext uri="{FF2B5EF4-FFF2-40B4-BE49-F238E27FC236}">
                  <a16:creationId xmlns:a16="http://schemas.microsoft.com/office/drawing/2014/main" id="{44EB568A-9CE3-C54A-9206-BDCE5E179782}"/>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40" name="Freeform 187">
              <a:extLst>
                <a:ext uri="{FF2B5EF4-FFF2-40B4-BE49-F238E27FC236}">
                  <a16:creationId xmlns:a16="http://schemas.microsoft.com/office/drawing/2014/main" id="{47334A5D-96E6-664D-926C-2595FA58305F}"/>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641" name="AutoShape 188">
              <a:extLst>
                <a:ext uri="{FF2B5EF4-FFF2-40B4-BE49-F238E27FC236}">
                  <a16:creationId xmlns:a16="http://schemas.microsoft.com/office/drawing/2014/main" id="{013B8477-EEF2-7747-8060-985EE5C53AC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42" name="AutoShape 189">
              <a:extLst>
                <a:ext uri="{FF2B5EF4-FFF2-40B4-BE49-F238E27FC236}">
                  <a16:creationId xmlns:a16="http://schemas.microsoft.com/office/drawing/2014/main" id="{8385C752-6DAC-4A48-9BB5-AEA57D6A9BF6}"/>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43" name="Oval 190">
              <a:extLst>
                <a:ext uri="{FF2B5EF4-FFF2-40B4-BE49-F238E27FC236}">
                  <a16:creationId xmlns:a16="http://schemas.microsoft.com/office/drawing/2014/main" id="{0B04B216-03CD-F645-ACA2-BD47FCE98AD8}"/>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44" name="Oval 191">
              <a:extLst>
                <a:ext uri="{FF2B5EF4-FFF2-40B4-BE49-F238E27FC236}">
                  <a16:creationId xmlns:a16="http://schemas.microsoft.com/office/drawing/2014/main" id="{268FC658-A568-D546-9053-FA503C84E7FB}"/>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645" name="Oval 192">
              <a:extLst>
                <a:ext uri="{FF2B5EF4-FFF2-40B4-BE49-F238E27FC236}">
                  <a16:creationId xmlns:a16="http://schemas.microsoft.com/office/drawing/2014/main" id="{E3521055-5803-D44C-B1AC-A56EE246B7A9}"/>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46" name="Rectangle 193">
              <a:extLst>
                <a:ext uri="{FF2B5EF4-FFF2-40B4-BE49-F238E27FC236}">
                  <a16:creationId xmlns:a16="http://schemas.microsoft.com/office/drawing/2014/main" id="{B01113D0-7A5F-2845-BBE5-E5DEE7D3C216}"/>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655" name="Group 194">
            <a:extLst>
              <a:ext uri="{FF2B5EF4-FFF2-40B4-BE49-F238E27FC236}">
                <a16:creationId xmlns:a16="http://schemas.microsoft.com/office/drawing/2014/main" id="{AE6C24AF-B399-914A-BD00-8F2930D965CE}"/>
              </a:ext>
            </a:extLst>
          </p:cNvPr>
          <p:cNvGrpSpPr>
            <a:grpSpLocks/>
          </p:cNvGrpSpPr>
          <p:nvPr/>
        </p:nvGrpSpPr>
        <p:grpSpPr bwMode="auto">
          <a:xfrm>
            <a:off x="1192790" y="2494401"/>
            <a:ext cx="533400" cy="502444"/>
            <a:chOff x="-44" y="1473"/>
            <a:chExt cx="981" cy="1105"/>
          </a:xfrm>
        </p:grpSpPr>
        <p:pic>
          <p:nvPicPr>
            <p:cNvPr id="656" name="Picture 195" descr="desktop_computer_stylized_medium">
              <a:extLst>
                <a:ext uri="{FF2B5EF4-FFF2-40B4-BE49-F238E27FC236}">
                  <a16:creationId xmlns:a16="http://schemas.microsoft.com/office/drawing/2014/main" id="{449668ED-5F76-8646-97D9-D6F2A29D0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7" name="Freeform 196">
              <a:extLst>
                <a:ext uri="{FF2B5EF4-FFF2-40B4-BE49-F238E27FC236}">
                  <a16:creationId xmlns:a16="http://schemas.microsoft.com/office/drawing/2014/main" id="{AF9581BE-4372-754E-A062-1EE3EABE6ADC}"/>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658" name="Group 197">
            <a:extLst>
              <a:ext uri="{FF2B5EF4-FFF2-40B4-BE49-F238E27FC236}">
                <a16:creationId xmlns:a16="http://schemas.microsoft.com/office/drawing/2014/main" id="{30AD3BDA-F1F4-4640-8F27-22736C618AA1}"/>
              </a:ext>
            </a:extLst>
          </p:cNvPr>
          <p:cNvGrpSpPr>
            <a:grpSpLocks/>
          </p:cNvGrpSpPr>
          <p:nvPr/>
        </p:nvGrpSpPr>
        <p:grpSpPr bwMode="auto">
          <a:xfrm flipH="1">
            <a:off x="7419758" y="2431298"/>
            <a:ext cx="533400" cy="502444"/>
            <a:chOff x="-44" y="1473"/>
            <a:chExt cx="981" cy="1105"/>
          </a:xfrm>
        </p:grpSpPr>
        <p:pic>
          <p:nvPicPr>
            <p:cNvPr id="659" name="Picture 198" descr="desktop_computer_stylized_medium">
              <a:extLst>
                <a:ext uri="{FF2B5EF4-FFF2-40B4-BE49-F238E27FC236}">
                  <a16:creationId xmlns:a16="http://schemas.microsoft.com/office/drawing/2014/main" id="{C3C56932-EC72-5E4B-9CCA-7833A8B91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0" name="Freeform 199">
              <a:extLst>
                <a:ext uri="{FF2B5EF4-FFF2-40B4-BE49-F238E27FC236}">
                  <a16:creationId xmlns:a16="http://schemas.microsoft.com/office/drawing/2014/main" id="{6742962E-DBDD-4F4E-8296-B71CC5A6A68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661" name="Text Box 155">
            <a:extLst>
              <a:ext uri="{FF2B5EF4-FFF2-40B4-BE49-F238E27FC236}">
                <a16:creationId xmlns:a16="http://schemas.microsoft.com/office/drawing/2014/main" id="{05C5CCE5-0F17-B045-BA74-C5A452C2E19A}"/>
              </a:ext>
            </a:extLst>
          </p:cNvPr>
          <p:cNvSpPr txBox="1">
            <a:spLocks noChangeArrowheads="1"/>
          </p:cNvSpPr>
          <p:nvPr/>
        </p:nvSpPr>
        <p:spPr bwMode="auto">
          <a:xfrm>
            <a:off x="616565" y="4302927"/>
            <a:ext cx="5039328"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800" kern="1200" dirty="0">
                <a:solidFill>
                  <a:prstClr val="black"/>
                </a:solidFill>
                <a:latin typeface="Calibri" panose="020F0502020204030204"/>
                <a:cs typeface="+mn-cs"/>
              </a:rPr>
              <a:t>Three segments, all destined to IP address: B,</a:t>
            </a:r>
          </a:p>
          <a:p>
            <a:pPr defTabSz="685800">
              <a:buClrTx/>
              <a:defRPr/>
            </a:pPr>
            <a:r>
              <a:rPr lang="en-US" sz="1800" kern="1200" dirty="0">
                <a:solidFill>
                  <a:prstClr val="black"/>
                </a:solidFill>
                <a:latin typeface="Calibri" panose="020F0502020204030204"/>
                <a:cs typeface="+mn-cs"/>
              </a:rPr>
              <a:t> </a:t>
            </a:r>
            <a:r>
              <a:rPr lang="en-US" sz="1800" kern="1200" dirty="0" err="1">
                <a:solidFill>
                  <a:prstClr val="black"/>
                </a:solidFill>
                <a:latin typeface="Calibri" panose="020F0502020204030204"/>
                <a:cs typeface="+mn-cs"/>
              </a:rPr>
              <a:t>dest</a:t>
            </a:r>
            <a:r>
              <a:rPr lang="en-US" sz="1800" kern="1200" dirty="0">
                <a:solidFill>
                  <a:prstClr val="black"/>
                </a:solidFill>
                <a:latin typeface="Calibri" panose="020F0502020204030204"/>
                <a:cs typeface="+mn-cs"/>
              </a:rPr>
              <a:t> port: 80 are demultiplexed to </a:t>
            </a:r>
            <a:r>
              <a:rPr lang="en-US" sz="1800" i="1" kern="1200" dirty="0">
                <a:solidFill>
                  <a:srgbClr val="C00000"/>
                </a:solidFill>
                <a:latin typeface="Calibri" panose="020F0502020204030204"/>
                <a:cs typeface="+mn-cs"/>
              </a:rPr>
              <a:t>different</a:t>
            </a:r>
            <a:r>
              <a:rPr lang="en-US" sz="1800" i="1" kern="1200" dirty="0">
                <a:solidFill>
                  <a:prstClr val="black"/>
                </a:solidFill>
                <a:latin typeface="Calibri" panose="020F0502020204030204"/>
                <a:cs typeface="+mn-cs"/>
              </a:rPr>
              <a:t> </a:t>
            </a:r>
            <a:r>
              <a:rPr lang="en-US" sz="1800" kern="1200" dirty="0">
                <a:solidFill>
                  <a:prstClr val="black"/>
                </a:solidFill>
                <a:latin typeface="Calibri" panose="020F0502020204030204"/>
                <a:cs typeface="+mn-cs"/>
              </a:rPr>
              <a:t>sockets</a:t>
            </a:r>
          </a:p>
        </p:txBody>
      </p:sp>
      <p:sp>
        <p:nvSpPr>
          <p:cNvPr id="6" name="Oval 5"/>
          <p:cNvSpPr/>
          <p:nvPr/>
        </p:nvSpPr>
        <p:spPr>
          <a:xfrm>
            <a:off x="3340678" y="3889813"/>
            <a:ext cx="763254" cy="309529"/>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45" name="Oval 144"/>
          <p:cNvSpPr/>
          <p:nvPr/>
        </p:nvSpPr>
        <p:spPr>
          <a:xfrm>
            <a:off x="5683200" y="3520733"/>
            <a:ext cx="763254" cy="309529"/>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46" name="Oval 145"/>
          <p:cNvSpPr/>
          <p:nvPr/>
        </p:nvSpPr>
        <p:spPr>
          <a:xfrm>
            <a:off x="5723681" y="4148162"/>
            <a:ext cx="763254" cy="309529"/>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pic>
        <p:nvPicPr>
          <p:cNvPr id="147"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404" y="805275"/>
            <a:ext cx="1106067" cy="483644"/>
          </a:xfrm>
          <a:prstGeom prst="rect">
            <a:avLst/>
          </a:prstGeom>
          <a:noFill/>
          <a:extLst>
            <a:ext uri="{909E8E84-426E-40dd-AFC4-6F175D3DCCD1}">
              <a14:hiddenFill xmlns="" xmlns:a14="http://schemas.microsoft.com/office/drawing/2010/main">
                <a:solidFill>
                  <a:srgbClr val="FFFFFF"/>
                </a:solidFill>
              </a14:hiddenFill>
            </a:ext>
          </a:extLst>
        </p:spPr>
      </p:pic>
      <p:sp>
        <p:nvSpPr>
          <p:cNvPr id="144" name="Slide Number Placeholder 2">
            <a:extLst>
              <a:ext uri="{FF2B5EF4-FFF2-40B4-BE49-F238E27FC236}">
                <a16:creationId xmlns:a16="http://schemas.microsoft.com/office/drawing/2014/main" id="{AAD45FF3-B333-6B47-9ECE-46B770CFE6CA}"/>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21</a:t>
            </a:fld>
            <a:endParaRPr lang="en-US" dirty="0"/>
          </a:p>
        </p:txBody>
      </p:sp>
    </p:spTree>
    <p:extLst>
      <p:ext uri="{BB962C8B-B14F-4D97-AF65-F5344CB8AC3E}">
        <p14:creationId xmlns:p14="http://schemas.microsoft.com/office/powerpoint/2010/main" val="202231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08"/>
                                        </p:tgtEl>
                                        <p:attrNameLst>
                                          <p:attrName>style.visibility</p:attrName>
                                        </p:attrNameLst>
                                      </p:cBhvr>
                                      <p:to>
                                        <p:strVal val="visible"/>
                                      </p:to>
                                    </p:set>
                                    <p:animEffect transition="in" filter="dissolve">
                                      <p:cBhvr>
                                        <p:cTn id="17" dur="500"/>
                                        <p:tgtEl>
                                          <p:spTgt spid="608"/>
                                        </p:tgtEl>
                                      </p:cBhvr>
                                    </p:animEffect>
                                  </p:childTnLst>
                                </p:cTn>
                              </p:par>
                              <p:par>
                                <p:cTn id="18" presetID="9" presetClass="entr" presetSubtype="0" fill="hold" nodeType="withEffect">
                                  <p:stCondLst>
                                    <p:cond delay="0"/>
                                  </p:stCondLst>
                                  <p:childTnLst>
                                    <p:set>
                                      <p:cBhvr>
                                        <p:cTn id="19" dur="1" fill="hold">
                                          <p:stCondLst>
                                            <p:cond delay="0"/>
                                          </p:stCondLst>
                                        </p:cTn>
                                        <p:tgtEl>
                                          <p:spTgt spid="614"/>
                                        </p:tgtEl>
                                        <p:attrNameLst>
                                          <p:attrName>style.visibility</p:attrName>
                                        </p:attrNameLst>
                                      </p:cBhvr>
                                      <p:to>
                                        <p:strVal val="visible"/>
                                      </p:to>
                                    </p:set>
                                    <p:animEffect transition="in" filter="dissolve">
                                      <p:cBhvr>
                                        <p:cTn id="20" dur="500"/>
                                        <p:tgtEl>
                                          <p:spTgt spid="6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45"/>
                                        </p:tgtEl>
                                        <p:attrNameLst>
                                          <p:attrName>style.visibility</p:attrName>
                                        </p:attrNameLst>
                                      </p:cBhvr>
                                      <p:to>
                                        <p:strVal val="visible"/>
                                      </p:to>
                                    </p:set>
                                    <p:animEffect transition="in" filter="dissolve">
                                      <p:cBhvr>
                                        <p:cTn id="28" dur="500"/>
                                        <p:tgtEl>
                                          <p:spTgt spid="14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46"/>
                                        </p:tgtEl>
                                        <p:attrNameLst>
                                          <p:attrName>style.visibility</p:attrName>
                                        </p:attrNameLst>
                                      </p:cBhvr>
                                      <p:to>
                                        <p:strVal val="visible"/>
                                      </p:to>
                                    </p:set>
                                    <p:animEffect transition="in" filter="dissolve">
                                      <p:cBhvr>
                                        <p:cTn id="31" dur="500"/>
                                        <p:tgtEl>
                                          <p:spTgt spid="14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61"/>
                                        </p:tgtEl>
                                        <p:attrNameLst>
                                          <p:attrName>style.visibility</p:attrName>
                                        </p:attrNameLst>
                                      </p:cBhvr>
                                      <p:to>
                                        <p:strVal val="visible"/>
                                      </p:to>
                                    </p:set>
                                    <p:animEffect transition="in" filter="dissolve">
                                      <p:cBhvr>
                                        <p:cTn id="34" dur="500"/>
                                        <p:tgtEl>
                                          <p:spTgt spid="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animBg="1"/>
      <p:bldP spid="661" grpId="0"/>
      <p:bldP spid="6" grpId="0" animBg="1"/>
      <p:bldP spid="145" grpId="0" animBg="1"/>
      <p:bldP spid="14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904832"/>
          </a:xfrm>
        </p:spPr>
        <p:txBody>
          <a:bodyPr>
            <a:normAutofit/>
          </a:bodyPr>
          <a:lstStyle/>
          <a:p>
            <a:r>
              <a:rPr lang="en-US" sz="4050" dirty="0"/>
              <a:t>Summary</a:t>
            </a:r>
            <a:endParaRPr lang="en-US" sz="4500" dirty="0"/>
          </a:p>
        </p:txBody>
      </p:sp>
      <p:sp>
        <p:nvSpPr>
          <p:cNvPr id="128" name="Rectangle 3">
            <a:extLst>
              <a:ext uri="{FF2B5EF4-FFF2-40B4-BE49-F238E27FC236}">
                <a16:creationId xmlns:a16="http://schemas.microsoft.com/office/drawing/2014/main" id="{2C2F9B28-FDD9-B047-936F-1DE26AECFD6E}"/>
              </a:ext>
            </a:extLst>
          </p:cNvPr>
          <p:cNvSpPr txBox="1">
            <a:spLocks noChangeArrowheads="1"/>
          </p:cNvSpPr>
          <p:nvPr/>
        </p:nvSpPr>
        <p:spPr>
          <a:xfrm>
            <a:off x="599018" y="1207551"/>
            <a:ext cx="8325469" cy="393595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7663" indent="-254794" defTabSz="685800">
              <a:spcBef>
                <a:spcPts val="750"/>
              </a:spcBef>
              <a:buFont typeface="Wingdings" charset="2"/>
              <a:buChar char="§"/>
              <a:defRPr/>
            </a:pPr>
            <a:r>
              <a:rPr lang="en-US" sz="2400" dirty="0">
                <a:solidFill>
                  <a:prstClr val="black"/>
                </a:solidFill>
                <a:latin typeface="Calibri"/>
              </a:rPr>
              <a:t>Multiplexing, demultiplexing: based on segment, datagram header field values</a:t>
            </a:r>
          </a:p>
          <a:p>
            <a:pPr marL="347663" indent="-254794" defTabSz="685800">
              <a:spcBef>
                <a:spcPts val="750"/>
              </a:spcBef>
              <a:buFont typeface="Wingdings" charset="2"/>
              <a:buChar char="§"/>
              <a:defRPr/>
            </a:pPr>
            <a:r>
              <a:rPr lang="en-US" sz="2400" b="1" dirty="0">
                <a:solidFill>
                  <a:srgbClr val="C00000"/>
                </a:solidFill>
                <a:latin typeface="Calibri"/>
              </a:rPr>
              <a:t>UDP: </a:t>
            </a:r>
            <a:r>
              <a:rPr lang="en-US" sz="2400" dirty="0">
                <a:solidFill>
                  <a:prstClr val="black"/>
                </a:solidFill>
                <a:latin typeface="Calibri"/>
              </a:rPr>
              <a:t>demultiplexing using destination port number (only)</a:t>
            </a:r>
          </a:p>
          <a:p>
            <a:pPr marL="347663" indent="-254794" defTabSz="685800">
              <a:spcBef>
                <a:spcPts val="750"/>
              </a:spcBef>
              <a:buFont typeface="Wingdings" charset="2"/>
              <a:buChar char="§"/>
              <a:defRPr/>
            </a:pPr>
            <a:r>
              <a:rPr lang="en-US" sz="2700" b="1" dirty="0">
                <a:solidFill>
                  <a:srgbClr val="C00000"/>
                </a:solidFill>
                <a:latin typeface="Calibri"/>
              </a:rPr>
              <a:t>TCP: </a:t>
            </a:r>
            <a:r>
              <a:rPr lang="en-US" sz="2400" dirty="0">
                <a:solidFill>
                  <a:prstClr val="black"/>
                </a:solidFill>
                <a:latin typeface="Calibri"/>
              </a:rPr>
              <a:t>demultiplexing using 4-tuple: source and destination IP addresses, and port numbers</a:t>
            </a:r>
          </a:p>
          <a:p>
            <a:pPr marL="347663" indent="-254794" defTabSz="685800">
              <a:spcBef>
                <a:spcPts val="750"/>
              </a:spcBef>
              <a:buFont typeface="Wingdings" charset="2"/>
              <a:buChar char="§"/>
              <a:defRPr/>
            </a:pPr>
            <a:r>
              <a:rPr lang="en-US" sz="2400" dirty="0">
                <a:solidFill>
                  <a:prstClr val="black"/>
                </a:solidFill>
                <a:latin typeface="Calibri"/>
              </a:rPr>
              <a:t>Multiplexing/demultiplexing happen at </a:t>
            </a:r>
            <a:r>
              <a:rPr lang="en-US" sz="2400" i="1" dirty="0">
                <a:solidFill>
                  <a:prstClr val="black"/>
                </a:solidFill>
                <a:latin typeface="Calibri"/>
              </a:rPr>
              <a:t>all</a:t>
            </a:r>
            <a:r>
              <a:rPr lang="en-US" sz="2400" dirty="0">
                <a:solidFill>
                  <a:prstClr val="black"/>
                </a:solidFill>
                <a:latin typeface="Calibri"/>
              </a:rPr>
              <a:t> layers</a:t>
            </a:r>
            <a:endParaRPr lang="en-US" sz="1800" dirty="0">
              <a:solidFill>
                <a:prstClr val="black"/>
              </a:solidFill>
              <a:latin typeface="Calibri"/>
            </a:endParaRPr>
          </a:p>
        </p:txBody>
      </p:sp>
      <p:sp>
        <p:nvSpPr>
          <p:cNvPr id="4" name="Slide Number Placeholder 2">
            <a:extLst>
              <a:ext uri="{FF2B5EF4-FFF2-40B4-BE49-F238E27FC236}">
                <a16:creationId xmlns:a16="http://schemas.microsoft.com/office/drawing/2014/main" id="{81F71E3E-46C8-564B-892B-6C69AC246E56}"/>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22</a:t>
            </a:fld>
            <a:endParaRPr lang="en-US" dirty="0"/>
          </a:p>
        </p:txBody>
      </p:sp>
    </p:spTree>
    <p:extLst>
      <p:ext uri="{BB962C8B-B14F-4D97-AF65-F5344CB8AC3E}">
        <p14:creationId xmlns:p14="http://schemas.microsoft.com/office/powerpoint/2010/main" val="328910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8">
                                            <p:txEl>
                                              <p:pRg st="1" end="1"/>
                                            </p:txEl>
                                          </p:spTgt>
                                        </p:tgtEl>
                                        <p:attrNameLst>
                                          <p:attrName>style.visibility</p:attrName>
                                        </p:attrNameLst>
                                      </p:cBhvr>
                                      <p:to>
                                        <p:strVal val="visible"/>
                                      </p:to>
                                    </p:set>
                                    <p:animEffect transition="in" filter="dissolve">
                                      <p:cBhvr>
                                        <p:cTn id="7" dur="500"/>
                                        <p:tgtEl>
                                          <p:spTgt spid="12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8">
                                            <p:txEl>
                                              <p:pRg st="2" end="2"/>
                                            </p:txEl>
                                          </p:spTgt>
                                        </p:tgtEl>
                                        <p:attrNameLst>
                                          <p:attrName>style.visibility</p:attrName>
                                        </p:attrNameLst>
                                      </p:cBhvr>
                                      <p:to>
                                        <p:strVal val="visible"/>
                                      </p:to>
                                    </p:set>
                                    <p:animEffect transition="in" filter="dissolve">
                                      <p:cBhvr>
                                        <p:cTn id="12" dur="500"/>
                                        <p:tgtEl>
                                          <p:spTgt spid="12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8">
                                            <p:txEl>
                                              <p:pRg st="3" end="3"/>
                                            </p:txEl>
                                          </p:spTgt>
                                        </p:tgtEl>
                                        <p:attrNameLst>
                                          <p:attrName>style.visibility</p:attrName>
                                        </p:attrNameLst>
                                      </p:cBhvr>
                                      <p:to>
                                        <p:strVal val="visible"/>
                                      </p:to>
                                    </p:set>
                                    <p:animEffect transition="in" filter="dissolve">
                                      <p:cBhvr>
                                        <p:cTn id="17" dur="500"/>
                                        <p:tgtEl>
                                          <p:spTgt spid="12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886700" cy="670967"/>
          </a:xfrm>
        </p:spPr>
        <p:txBody>
          <a:bodyPr>
            <a:normAutofit fontScale="90000"/>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99018" y="1060508"/>
            <a:ext cx="4963582" cy="3771809"/>
          </a:xfrm>
        </p:spPr>
        <p:txBody>
          <a:bodyPr>
            <a:normAutofit fontScale="85000" lnSpcReduction="10000"/>
          </a:bodyPr>
          <a:lstStyle/>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Transport-layer services</a:t>
            </a:r>
          </a:p>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Multiplexing and demultiplexing</a:t>
            </a:r>
          </a:p>
          <a:p>
            <a:pPr marL="302419" indent="-214313">
              <a:spcBef>
                <a:spcPts val="600"/>
              </a:spcBef>
            </a:pPr>
            <a:r>
              <a:rPr lang="en-US" altLang="en-US" sz="2400" dirty="0">
                <a:cs typeface="Calibri" panose="020F0502020204030204" pitchFamily="34" charset="0"/>
              </a:rPr>
              <a:t>Connectionless transport: UDP</a:t>
            </a:r>
          </a:p>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Principles of reliable data transfer </a:t>
            </a:r>
          </a:p>
          <a:p>
            <a:pPr marL="302419" indent="-214313">
              <a:spcBef>
                <a:spcPts val="600"/>
              </a:spcBef>
              <a:buClr>
                <a:schemeClr val="bg1">
                  <a:lumMod val="75000"/>
                </a:schemeClr>
              </a:buClr>
            </a:pPr>
            <a:r>
              <a:rPr lang="en-US" sz="2400" dirty="0">
                <a:solidFill>
                  <a:schemeClr val="bg1">
                    <a:lumMod val="75000"/>
                  </a:schemeClr>
                </a:solidFill>
              </a:rPr>
              <a:t>Connection-oriented transport: TCP</a:t>
            </a:r>
          </a:p>
          <a:p>
            <a:pPr marL="302419" indent="-214313">
              <a:spcBef>
                <a:spcPts val="600"/>
              </a:spcBef>
              <a:buClr>
                <a:schemeClr val="bg1">
                  <a:lumMod val="75000"/>
                </a:schemeClr>
              </a:buClr>
            </a:pPr>
            <a:r>
              <a:rPr lang="en-US" sz="2400" dirty="0">
                <a:solidFill>
                  <a:schemeClr val="bg1">
                    <a:lumMod val="75000"/>
                  </a:schemeClr>
                </a:solidFill>
              </a:rPr>
              <a:t>Principles of congestion control</a:t>
            </a:r>
          </a:p>
          <a:p>
            <a:pPr marL="302419" indent="-214313">
              <a:spcBef>
                <a:spcPts val="600"/>
              </a:spcBef>
              <a:buClr>
                <a:schemeClr val="bg1">
                  <a:lumMod val="75000"/>
                </a:schemeClr>
              </a:buClr>
            </a:pPr>
            <a:r>
              <a:rPr lang="en-US" sz="2400" dirty="0">
                <a:solidFill>
                  <a:schemeClr val="bg1">
                    <a:lumMod val="75000"/>
                  </a:schemeClr>
                </a:solidFill>
              </a:rPr>
              <a:t>TCP congestion control</a:t>
            </a:r>
          </a:p>
          <a:p>
            <a:pPr marL="302419" indent="-214313">
              <a:spcBef>
                <a:spcPts val="600"/>
              </a:spcBef>
              <a:buClr>
                <a:schemeClr val="bg1">
                  <a:lumMod val="75000"/>
                </a:schemeClr>
              </a:buClr>
            </a:pPr>
            <a:r>
              <a:rPr lang="en-US" sz="2400" dirty="0">
                <a:solidFill>
                  <a:schemeClr val="bg1">
                    <a:lumMod val="75000"/>
                  </a:schemeClr>
                </a:solidFill>
              </a:rPr>
              <a:t>Evolution of transport-layer functionality</a:t>
            </a:r>
          </a:p>
          <a:p>
            <a:pPr marL="88106" indent="0">
              <a:spcBef>
                <a:spcPts val="600"/>
              </a:spcBef>
              <a:buClr>
                <a:schemeClr val="bg1">
                  <a:lumMod val="75000"/>
                </a:schemeClr>
              </a:buClr>
              <a:buNone/>
            </a:pPr>
            <a:endParaRPr lang="en-US" sz="2400" dirty="0">
              <a:solidFill>
                <a:schemeClr val="bg1">
                  <a:lumMod val="75000"/>
                </a:schemeClr>
              </a:solidFill>
            </a:endParaRPr>
          </a:p>
          <a:p>
            <a:pPr eaLnBrk="1" hangingPunct="1">
              <a:buFont typeface="Wingdings" panose="05000000000000000000" pitchFamily="2" charset="2"/>
              <a:buNone/>
            </a:pPr>
            <a:endParaRPr lang="en-US" altLang="en-US" dirty="0"/>
          </a:p>
        </p:txBody>
      </p:sp>
      <p:sp>
        <p:nvSpPr>
          <p:cNvPr id="3" name="Slide Number Placeholder 2">
            <a:extLst>
              <a:ext uri="{FF2B5EF4-FFF2-40B4-BE49-F238E27FC236}">
                <a16:creationId xmlns:a16="http://schemas.microsoft.com/office/drawing/2014/main" id="{015CF63D-A871-3249-B853-1FF5A26EE5FD}"/>
              </a:ext>
            </a:extLst>
          </p:cNvPr>
          <p:cNvSpPr>
            <a:spLocks noGrp="1"/>
          </p:cNvSpPr>
          <p:nvPr>
            <p:ph type="sldNum" sz="quarter" idx="4"/>
          </p:nvPr>
        </p:nvSpPr>
        <p:spPr/>
        <p:txBody>
          <a:bodyPr/>
          <a:lstStyle/>
          <a:p>
            <a:r>
              <a:rPr lang="en-US"/>
              <a:t>Transport Layer: 3-</a:t>
            </a:r>
            <a:fld id="{C4204591-24BD-A542-B9D5-F8D8A88D2FEE}" type="slidenum">
              <a:rPr lang="en-US" smtClean="0"/>
              <a:pPr/>
              <a:t>23</a:t>
            </a:fld>
            <a:endParaRPr lang="en-US" dirty="0"/>
          </a:p>
        </p:txBody>
      </p:sp>
      <p:pic>
        <p:nvPicPr>
          <p:cNvPr id="6" name="Picture 5">
            <a:extLst>
              <a:ext uri="{FF2B5EF4-FFF2-40B4-BE49-F238E27FC236}">
                <a16:creationId xmlns:a16="http://schemas.microsoft.com/office/drawing/2014/main" id="{1BA4839A-73B6-AB4F-BAAF-2F0309156AE9}"/>
              </a:ext>
            </a:extLst>
          </p:cNvPr>
          <p:cNvPicPr>
            <a:picLocks noChangeAspect="1"/>
          </p:cNvPicPr>
          <p:nvPr/>
        </p:nvPicPr>
        <p:blipFill>
          <a:blip r:embed="rId3"/>
          <a:stretch>
            <a:fillRect/>
          </a:stretch>
        </p:blipFill>
        <p:spPr>
          <a:xfrm>
            <a:off x="5830747" y="970103"/>
            <a:ext cx="2743200" cy="2057400"/>
          </a:xfrm>
          <a:prstGeom prst="rect">
            <a:avLst/>
          </a:prstGeom>
        </p:spPr>
      </p:pic>
    </p:spTree>
    <p:extLst>
      <p:ext uri="{BB962C8B-B14F-4D97-AF65-F5344CB8AC3E}">
        <p14:creationId xmlns:p14="http://schemas.microsoft.com/office/powerpoint/2010/main" val="894079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dirty="0"/>
              <a:t>UDP: User Datagram Protocol</a:t>
            </a:r>
          </a:p>
        </p:txBody>
      </p:sp>
      <p:sp>
        <p:nvSpPr>
          <p:cNvPr id="6" name="Rectangle 3">
            <a:extLst>
              <a:ext uri="{FF2B5EF4-FFF2-40B4-BE49-F238E27FC236}">
                <a16:creationId xmlns:a16="http://schemas.microsoft.com/office/drawing/2014/main" id="{C770DED9-87F6-FB46-A967-6223B68A3E96}"/>
              </a:ext>
            </a:extLst>
          </p:cNvPr>
          <p:cNvSpPr txBox="1">
            <a:spLocks noChangeArrowheads="1"/>
          </p:cNvSpPr>
          <p:nvPr/>
        </p:nvSpPr>
        <p:spPr>
          <a:xfrm>
            <a:off x="463789" y="1146415"/>
            <a:ext cx="4162946" cy="2195653"/>
          </a:xfrm>
          <a:prstGeom prst="rect">
            <a:avLst/>
          </a:prstGeom>
        </p:spPr>
        <p:txBody>
          <a:bodyPr vert="horz" lIns="68580" tIns="34290" rIns="68580" bIns="3429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5281" indent="-247650" defTabSz="685800">
              <a:spcBef>
                <a:spcPts val="750"/>
              </a:spcBef>
              <a:defRPr/>
            </a:pPr>
            <a:r>
              <a:rPr lang="en-US" altLang="ja-JP" sz="2400" dirty="0">
                <a:solidFill>
                  <a:prstClr val="black"/>
                </a:solidFill>
                <a:latin typeface="Calibri" panose="020F0502020204030204"/>
                <a:ea typeface="ＭＳ Ｐゴシック" panose="020B0600070205080204" pitchFamily="34" charset="-128"/>
              </a:rPr>
              <a:t>“no frills,” “bare bones” Internet transport protocol</a:t>
            </a:r>
          </a:p>
          <a:p>
            <a:pPr marL="345281" indent="-247650" defTabSz="685800">
              <a:spcBef>
                <a:spcPts val="750"/>
              </a:spcBef>
              <a:defRPr/>
            </a:pPr>
            <a:r>
              <a:rPr lang="en-US" altLang="ja-JP" sz="2400" dirty="0">
                <a:solidFill>
                  <a:prstClr val="black"/>
                </a:solidFill>
                <a:latin typeface="Calibri" panose="020F0502020204030204"/>
                <a:ea typeface="ＭＳ Ｐゴシック" panose="020B0600070205080204" pitchFamily="34" charset="-128"/>
              </a:rPr>
              <a:t>“best effort” service, UDP segments may be:</a:t>
            </a:r>
          </a:p>
          <a:p>
            <a:pPr marL="606029" lvl="1" indent="-173831" defTabSz="685800">
              <a:spcBef>
                <a:spcPts val="375"/>
              </a:spcBef>
              <a:defRPr/>
            </a:pPr>
            <a:r>
              <a:rPr lang="en-US" altLang="en-US" dirty="0">
                <a:solidFill>
                  <a:prstClr val="black"/>
                </a:solidFill>
                <a:latin typeface="Calibri" panose="020F0502020204030204"/>
                <a:ea typeface="ＭＳ Ｐゴシック" panose="020B0600070205080204" pitchFamily="34" charset="-128"/>
              </a:rPr>
              <a:t>lost</a:t>
            </a:r>
          </a:p>
          <a:p>
            <a:pPr marL="606029" lvl="1" indent="-173831" defTabSz="685800">
              <a:spcBef>
                <a:spcPts val="375"/>
              </a:spcBef>
              <a:defRPr/>
            </a:pPr>
            <a:r>
              <a:rPr lang="en-US" altLang="en-US" dirty="0">
                <a:solidFill>
                  <a:prstClr val="black"/>
                </a:solidFill>
                <a:latin typeface="Calibri" panose="020F0502020204030204"/>
                <a:ea typeface="ＭＳ Ｐゴシック" panose="020B0600070205080204" pitchFamily="34" charset="-128"/>
              </a:rPr>
              <a:t>delivered out-of-order to app</a:t>
            </a:r>
          </a:p>
        </p:txBody>
      </p:sp>
      <p:grpSp>
        <p:nvGrpSpPr>
          <p:cNvPr id="8" name="Group 7">
            <a:extLst>
              <a:ext uri="{FF2B5EF4-FFF2-40B4-BE49-F238E27FC236}">
                <a16:creationId xmlns:a16="http://schemas.microsoft.com/office/drawing/2014/main" id="{82E8D3DA-F7E2-3144-9365-F468AE5A3F1F}"/>
              </a:ext>
            </a:extLst>
          </p:cNvPr>
          <p:cNvGrpSpPr/>
          <p:nvPr/>
        </p:nvGrpSpPr>
        <p:grpSpPr>
          <a:xfrm>
            <a:off x="4926169" y="1001527"/>
            <a:ext cx="3771753" cy="3760772"/>
            <a:chOff x="4979987" y="2821302"/>
            <a:chExt cx="6630121" cy="3829830"/>
          </a:xfrm>
        </p:grpSpPr>
        <p:sp>
          <p:nvSpPr>
            <p:cNvPr id="9" name="Rectangle 26">
              <a:extLst>
                <a:ext uri="{FF2B5EF4-FFF2-40B4-BE49-F238E27FC236}">
                  <a16:creationId xmlns:a16="http://schemas.microsoft.com/office/drawing/2014/main" id="{F9D9BC33-5F55-F54A-B992-1DDB07422224}"/>
                </a:ext>
              </a:extLst>
            </p:cNvPr>
            <p:cNvSpPr txBox="1">
              <a:spLocks noChangeArrowheads="1"/>
            </p:cNvSpPr>
            <p:nvPr/>
          </p:nvSpPr>
          <p:spPr bwMode="auto">
            <a:xfrm>
              <a:off x="5218112" y="3235273"/>
              <a:ext cx="6059488" cy="3044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13122" indent="-213122" defTabSz="685800">
                <a:buFont typeface="Wingdings" charset="2"/>
                <a:buChar char="§"/>
                <a:defRPr/>
              </a:pPr>
              <a:r>
                <a:rPr lang="en-US" sz="2100" dirty="0">
                  <a:solidFill>
                    <a:srgbClr val="000000"/>
                  </a:solidFill>
                  <a:latin typeface="Calibri" panose="020F0502020204030204"/>
                  <a:cs typeface="+mn-cs"/>
                </a:rPr>
                <a:t>no connection establishment (which can add RTT delay)</a:t>
              </a:r>
            </a:p>
            <a:p>
              <a:pPr marL="213122" indent="-213122" defTabSz="685800">
                <a:buFont typeface="Wingdings" charset="2"/>
                <a:buChar char="§"/>
                <a:defRPr/>
              </a:pPr>
              <a:r>
                <a:rPr lang="en-US" sz="2100" dirty="0">
                  <a:solidFill>
                    <a:srgbClr val="000000"/>
                  </a:solidFill>
                  <a:latin typeface="Calibri" panose="020F0502020204030204"/>
                  <a:cs typeface="+mn-cs"/>
                </a:rPr>
                <a:t>simple: no connection state at sender, receiver</a:t>
              </a:r>
            </a:p>
            <a:p>
              <a:pPr marL="213122" indent="-213122" defTabSz="685800">
                <a:buFont typeface="Wingdings" charset="2"/>
                <a:buChar char="§"/>
                <a:defRPr/>
              </a:pPr>
              <a:r>
                <a:rPr lang="en-US" sz="2100" dirty="0">
                  <a:solidFill>
                    <a:srgbClr val="000000"/>
                  </a:solidFill>
                  <a:latin typeface="Calibri" panose="020F0502020204030204"/>
                  <a:cs typeface="+mn-cs"/>
                </a:rPr>
                <a:t>small header size</a:t>
              </a:r>
            </a:p>
            <a:p>
              <a:pPr marL="213122" indent="-213122" defTabSz="685800">
                <a:buFont typeface="Wingdings" charset="2"/>
                <a:buChar char="§"/>
                <a:defRPr/>
              </a:pPr>
              <a:r>
                <a:rPr lang="en-US" sz="2100" dirty="0">
                  <a:solidFill>
                    <a:srgbClr val="000000"/>
                  </a:solidFill>
                  <a:latin typeface="Calibri" panose="020F0502020204030204"/>
                  <a:cs typeface="+mn-cs"/>
                </a:rPr>
                <a:t>no congestion control</a:t>
              </a:r>
            </a:p>
            <a:p>
              <a:pPr marL="515541" lvl="1" indent="-213122" defTabSz="685800">
                <a:buSzPct val="100000"/>
                <a:buFont typeface="Wingdings" charset="2"/>
                <a:buChar char="§"/>
                <a:defRPr/>
              </a:pPr>
              <a:r>
                <a:rPr lang="en-US" sz="1800" dirty="0">
                  <a:solidFill>
                    <a:srgbClr val="000000"/>
                  </a:solidFill>
                  <a:latin typeface="Calibri" panose="020F0502020204030204"/>
                  <a:cs typeface="+mn-cs"/>
                </a:rPr>
                <a:t>UDP can blast away as fast as desired!</a:t>
              </a:r>
            </a:p>
            <a:p>
              <a:pPr marL="515541" lvl="1" indent="-213122" defTabSz="685800">
                <a:buSzPct val="100000"/>
                <a:buFont typeface="Wingdings" charset="2"/>
                <a:buChar char="§"/>
                <a:defRPr/>
              </a:pPr>
              <a:r>
                <a:rPr lang="en-US" sz="1800" dirty="0">
                  <a:solidFill>
                    <a:srgbClr val="000000"/>
                  </a:solidFill>
                  <a:latin typeface="Calibri" panose="020F0502020204030204"/>
                  <a:cs typeface="+mn-cs"/>
                </a:rPr>
                <a:t>can function in the face of congestion</a:t>
              </a:r>
            </a:p>
          </p:txBody>
        </p:sp>
        <p:sp>
          <p:nvSpPr>
            <p:cNvPr id="10" name="Rectangle 27">
              <a:extLst>
                <a:ext uri="{FF2B5EF4-FFF2-40B4-BE49-F238E27FC236}">
                  <a16:creationId xmlns:a16="http://schemas.microsoft.com/office/drawing/2014/main" id="{E3B96135-5F05-0D44-B7B9-9BD478D4E907}"/>
                </a:ext>
              </a:extLst>
            </p:cNvPr>
            <p:cNvSpPr>
              <a:spLocks noChangeArrowheads="1"/>
            </p:cNvSpPr>
            <p:nvPr/>
          </p:nvSpPr>
          <p:spPr bwMode="auto">
            <a:xfrm>
              <a:off x="4979987" y="2988017"/>
              <a:ext cx="6630121" cy="3663115"/>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350" kern="1200">
                <a:latin typeface="Calibri" panose="020F0502020204030204"/>
                <a:ea typeface="ＭＳ Ｐゴシック" charset="0"/>
                <a:cs typeface="+mn-cs"/>
              </a:endParaRPr>
            </a:p>
          </p:txBody>
        </p:sp>
        <p:sp>
          <p:nvSpPr>
            <p:cNvPr id="11" name="Text Box 28">
              <a:extLst>
                <a:ext uri="{FF2B5EF4-FFF2-40B4-BE49-F238E27FC236}">
                  <a16:creationId xmlns:a16="http://schemas.microsoft.com/office/drawing/2014/main" id="{3BFEAB49-E79F-FF40-AAAE-C9820F50289A}"/>
                </a:ext>
              </a:extLst>
            </p:cNvPr>
            <p:cNvSpPr txBox="1">
              <a:spLocks noChangeArrowheads="1"/>
            </p:cNvSpPr>
            <p:nvPr/>
          </p:nvSpPr>
          <p:spPr bwMode="auto">
            <a:xfrm>
              <a:off x="5124449" y="2821302"/>
              <a:ext cx="5102112" cy="402429"/>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80000"/>
                </a:lnSpc>
                <a:spcBef>
                  <a:spcPct val="20000"/>
                </a:spcBef>
                <a:spcAft>
                  <a:spcPct val="0"/>
                </a:spcAft>
                <a:buClr>
                  <a:srgbClr val="000099"/>
                </a:buClr>
                <a:buSzPct val="65000"/>
                <a:defRPr/>
              </a:pPr>
              <a:r>
                <a:rPr lang="en-US" sz="2400" dirty="0">
                  <a:solidFill>
                    <a:srgbClr val="CC0000"/>
                  </a:solidFill>
                  <a:latin typeface="Calibri" panose="020F0502020204030204"/>
                  <a:cs typeface="+mn-cs"/>
                </a:rPr>
                <a:t>W</a:t>
              </a:r>
              <a:r>
                <a:rPr lang="en-US" sz="2400" dirty="0" err="1">
                  <a:solidFill>
                    <a:srgbClr val="CC0000"/>
                  </a:solidFill>
                  <a:latin typeface="Calibri" panose="020F0502020204030204"/>
                  <a:cs typeface="+mn-cs"/>
                </a:rPr>
                <a:t>hy</a:t>
              </a:r>
              <a:r>
                <a:rPr lang="en-US" sz="2400" dirty="0">
                  <a:solidFill>
                    <a:srgbClr val="CC0000"/>
                  </a:solidFill>
                  <a:latin typeface="Calibri" panose="020F0502020204030204"/>
                  <a:cs typeface="+mn-cs"/>
                </a:rPr>
                <a:t> is there a UDP?</a:t>
              </a:r>
              <a:endParaRPr lang="en-US" sz="1350" dirty="0">
                <a:solidFill>
                  <a:srgbClr val="000000"/>
                </a:solidFill>
                <a:latin typeface="Calibri" panose="020F0502020204030204"/>
                <a:cs typeface="+mn-cs"/>
              </a:endParaRPr>
            </a:p>
          </p:txBody>
        </p:sp>
      </p:grpSp>
      <p:sp>
        <p:nvSpPr>
          <p:cNvPr id="12" name="Rectangle 3">
            <a:extLst>
              <a:ext uri="{FF2B5EF4-FFF2-40B4-BE49-F238E27FC236}">
                <a16:creationId xmlns:a16="http://schemas.microsoft.com/office/drawing/2014/main" id="{B958CE44-F1A4-924D-8CEA-640B52DBA4DF}"/>
              </a:ext>
            </a:extLst>
          </p:cNvPr>
          <p:cNvSpPr txBox="1">
            <a:spLocks noChangeArrowheads="1"/>
          </p:cNvSpPr>
          <p:nvPr/>
        </p:nvSpPr>
        <p:spPr>
          <a:xfrm>
            <a:off x="481498" y="3303627"/>
            <a:ext cx="4162946" cy="1545269"/>
          </a:xfrm>
          <a:prstGeom prst="rect">
            <a:avLst/>
          </a:prstGeom>
        </p:spPr>
        <p:txBody>
          <a:bodyPr vert="horz" lIns="68580" tIns="34290" rIns="68580" bIns="3429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5281" indent="-250031" defTabSz="685800">
              <a:spcBef>
                <a:spcPts val="750"/>
              </a:spcBef>
              <a:defRPr/>
            </a:pPr>
            <a:r>
              <a:rPr lang="en-US" altLang="en-US" sz="2400" i="1" dirty="0">
                <a:solidFill>
                  <a:srgbClr val="CC0000"/>
                </a:solidFill>
                <a:latin typeface="Calibri" panose="020F0502020204030204"/>
                <a:ea typeface="ＭＳ Ｐゴシック" panose="020B0600070205080204" pitchFamily="34" charset="-128"/>
              </a:rPr>
              <a:t>connectionless:</a:t>
            </a:r>
            <a:endParaRPr lang="en-US" altLang="en-US" sz="2700" dirty="0">
              <a:solidFill>
                <a:srgbClr val="CC0000"/>
              </a:solidFill>
              <a:latin typeface="Calibri" panose="020F0502020204030204"/>
              <a:ea typeface="ＭＳ Ｐゴシック" panose="020B0600070205080204" pitchFamily="34" charset="-128"/>
            </a:endParaRPr>
          </a:p>
          <a:p>
            <a:pPr marL="521494" lvl="1" indent="-173831" defTabSz="685800">
              <a:spcBef>
                <a:spcPts val="375"/>
              </a:spcBef>
              <a:defRPr/>
            </a:pPr>
            <a:r>
              <a:rPr lang="en-US" altLang="en-US" dirty="0">
                <a:solidFill>
                  <a:prstClr val="black"/>
                </a:solidFill>
                <a:latin typeface="Calibri" panose="020F0502020204030204"/>
                <a:ea typeface="ＭＳ Ｐゴシック" panose="020B0600070205080204" pitchFamily="34" charset="-128"/>
              </a:rPr>
              <a:t>no handshaking between UDP sender, receiver</a:t>
            </a:r>
          </a:p>
          <a:p>
            <a:pPr marL="521494" lvl="1" indent="-173831" defTabSz="685800">
              <a:spcBef>
                <a:spcPts val="375"/>
              </a:spcBef>
              <a:defRPr/>
            </a:pPr>
            <a:r>
              <a:rPr lang="en-US" altLang="en-US" dirty="0">
                <a:solidFill>
                  <a:prstClr val="black"/>
                </a:solidFill>
                <a:latin typeface="Calibri" panose="020F0502020204030204"/>
                <a:ea typeface="ＭＳ Ｐゴシック" panose="020B0600070205080204" pitchFamily="34" charset="-128"/>
              </a:rPr>
              <a:t>each UDP segment handled independently of others</a:t>
            </a:r>
          </a:p>
        </p:txBody>
      </p:sp>
      <p:sp>
        <p:nvSpPr>
          <p:cNvPr id="13" name="Slide Number Placeholder 2">
            <a:extLst>
              <a:ext uri="{FF2B5EF4-FFF2-40B4-BE49-F238E27FC236}">
                <a16:creationId xmlns:a16="http://schemas.microsoft.com/office/drawing/2014/main" id="{469890C8-B9BA-F74B-84CA-6B1BAB0F6B31}"/>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24</a:t>
            </a:fld>
            <a:endParaRPr lang="en-US" dirty="0"/>
          </a:p>
        </p:txBody>
      </p:sp>
    </p:spTree>
    <p:extLst>
      <p:ext uri="{BB962C8B-B14F-4D97-AF65-F5344CB8AC3E}">
        <p14:creationId xmlns:p14="http://schemas.microsoft.com/office/powerpoint/2010/main" val="37991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dirty="0"/>
              <a:t>UDP: User Datagram Protocol</a:t>
            </a:r>
          </a:p>
        </p:txBody>
      </p:sp>
      <p:sp>
        <p:nvSpPr>
          <p:cNvPr id="7" name="Rectangle 9">
            <a:extLst>
              <a:ext uri="{FF2B5EF4-FFF2-40B4-BE49-F238E27FC236}">
                <a16:creationId xmlns:a16="http://schemas.microsoft.com/office/drawing/2014/main" id="{0EFE9DD4-40BF-D54C-B457-743C8EAA5EAF}"/>
              </a:ext>
            </a:extLst>
          </p:cNvPr>
          <p:cNvSpPr>
            <a:spLocks noChangeArrowheads="1"/>
          </p:cNvSpPr>
          <p:nvPr/>
        </p:nvSpPr>
        <p:spPr bwMode="auto">
          <a:xfrm>
            <a:off x="599018" y="1157293"/>
            <a:ext cx="8325469" cy="36665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19075" indent="-219075" defTabSz="685800">
              <a:lnSpc>
                <a:spcPct val="85000"/>
              </a:lnSpc>
              <a:spcBef>
                <a:spcPct val="20000"/>
              </a:spcBef>
              <a:buClr>
                <a:srgbClr val="000099"/>
              </a:buClr>
              <a:buSzPct val="100000"/>
              <a:buFont typeface="Wingdings" charset="2"/>
              <a:buChar char="§"/>
              <a:defRPr/>
            </a:pPr>
            <a:r>
              <a:rPr lang="en-US" sz="2400" kern="1200" dirty="0">
                <a:solidFill>
                  <a:prstClr val="black"/>
                </a:solidFill>
                <a:latin typeface="Calibri" panose="020F0502020204030204"/>
                <a:ea typeface="ＭＳ Ｐゴシック" charset="0"/>
                <a:cs typeface="+mn-cs"/>
              </a:rPr>
              <a:t>UDP use:</a:t>
            </a:r>
          </a:p>
          <a:p>
            <a:pPr marL="516731" lvl="1" indent="-173831" defTabSz="685800">
              <a:lnSpc>
                <a:spcPct val="85000"/>
              </a:lnSpc>
              <a:spcBef>
                <a:spcPct val="20000"/>
              </a:spcBef>
              <a:buClr>
                <a:srgbClr val="000099"/>
              </a:buClr>
              <a:buFont typeface="Wingdings" charset="0"/>
              <a:buChar char="§"/>
              <a:defRPr/>
            </a:pPr>
            <a:r>
              <a:rPr lang="en-US" sz="2100" kern="1200" dirty="0">
                <a:solidFill>
                  <a:prstClr val="black"/>
                </a:solidFill>
                <a:latin typeface="Calibri" panose="020F0502020204030204"/>
                <a:ea typeface="ＭＳ Ｐゴシック" charset="0"/>
                <a:cs typeface="+mn-cs"/>
              </a:rPr>
              <a:t>streaming multimedia apps (loss tolerant, rate sensitive)</a:t>
            </a:r>
          </a:p>
          <a:p>
            <a:pPr marL="516731" lvl="1" indent="-173831" defTabSz="685800">
              <a:lnSpc>
                <a:spcPct val="85000"/>
              </a:lnSpc>
              <a:spcBef>
                <a:spcPct val="20000"/>
              </a:spcBef>
              <a:buClr>
                <a:srgbClr val="000099"/>
              </a:buClr>
              <a:buFont typeface="Wingdings" charset="0"/>
              <a:buChar char="§"/>
              <a:defRPr/>
            </a:pPr>
            <a:r>
              <a:rPr lang="en-US" sz="2100" kern="1200" dirty="0">
                <a:solidFill>
                  <a:prstClr val="black"/>
                </a:solidFill>
                <a:latin typeface="Calibri" panose="020F0502020204030204"/>
                <a:ea typeface="ＭＳ Ｐゴシック" charset="0"/>
                <a:cs typeface="+mn-cs"/>
              </a:rPr>
              <a:t>DNS</a:t>
            </a:r>
          </a:p>
          <a:p>
            <a:pPr marL="516731" lvl="1" indent="-173831" defTabSz="685800">
              <a:lnSpc>
                <a:spcPct val="85000"/>
              </a:lnSpc>
              <a:spcBef>
                <a:spcPct val="20000"/>
              </a:spcBef>
              <a:buClr>
                <a:srgbClr val="000099"/>
              </a:buClr>
              <a:buFont typeface="Wingdings" charset="0"/>
              <a:buChar char="§"/>
              <a:defRPr/>
            </a:pPr>
            <a:r>
              <a:rPr lang="en-US" sz="2100" kern="1200" dirty="0">
                <a:solidFill>
                  <a:prstClr val="black"/>
                </a:solidFill>
                <a:latin typeface="Calibri" panose="020F0502020204030204"/>
                <a:ea typeface="ＭＳ Ｐゴシック" charset="0"/>
                <a:cs typeface="+mn-cs"/>
              </a:rPr>
              <a:t>SNMP</a:t>
            </a:r>
          </a:p>
          <a:p>
            <a:pPr marL="516731" lvl="1" indent="-173831" defTabSz="685800">
              <a:lnSpc>
                <a:spcPct val="85000"/>
              </a:lnSpc>
              <a:spcBef>
                <a:spcPct val="20000"/>
              </a:spcBef>
              <a:buClr>
                <a:srgbClr val="000099"/>
              </a:buClr>
              <a:buFont typeface="Wingdings" charset="0"/>
              <a:buChar char="§"/>
              <a:defRPr/>
            </a:pPr>
            <a:r>
              <a:rPr lang="en-US" sz="2100" kern="1200" dirty="0">
                <a:solidFill>
                  <a:prstClr val="black"/>
                </a:solidFill>
                <a:latin typeface="Calibri" panose="020F0502020204030204"/>
                <a:ea typeface="ＭＳ Ｐゴシック" charset="0"/>
                <a:cs typeface="+mn-cs"/>
              </a:rPr>
              <a:t>HTTP/3</a:t>
            </a:r>
          </a:p>
          <a:p>
            <a:pPr marL="219075" indent="-219075" defTabSz="685800">
              <a:lnSpc>
                <a:spcPct val="85000"/>
              </a:lnSpc>
              <a:spcBef>
                <a:spcPct val="20000"/>
              </a:spcBef>
              <a:buClr>
                <a:srgbClr val="000099"/>
              </a:buClr>
              <a:buSzPct val="100000"/>
              <a:buFont typeface="Wingdings" charset="2"/>
              <a:buChar char="§"/>
              <a:defRPr/>
            </a:pPr>
            <a:r>
              <a:rPr lang="en-US" sz="2400" kern="1200" dirty="0">
                <a:solidFill>
                  <a:prstClr val="black"/>
                </a:solidFill>
                <a:latin typeface="Calibri" panose="020F0502020204030204"/>
                <a:ea typeface="ＭＳ Ｐゴシック" charset="0"/>
                <a:cs typeface="+mn-cs"/>
              </a:rPr>
              <a:t>if reliable transfer needed over UDP (e.g., HTTP/3): </a:t>
            </a:r>
          </a:p>
          <a:p>
            <a:pPr marL="516731" lvl="1" indent="-173831" defTabSz="685800">
              <a:lnSpc>
                <a:spcPct val="85000"/>
              </a:lnSpc>
              <a:spcBef>
                <a:spcPct val="20000"/>
              </a:spcBef>
              <a:buClr>
                <a:srgbClr val="000099"/>
              </a:buClr>
              <a:buFont typeface="Wingdings" charset="0"/>
              <a:buChar char="§"/>
              <a:defRPr/>
            </a:pPr>
            <a:r>
              <a:rPr lang="en-US" sz="2100" kern="1200" dirty="0">
                <a:solidFill>
                  <a:prstClr val="black"/>
                </a:solidFill>
                <a:latin typeface="Calibri" panose="020F0502020204030204"/>
                <a:ea typeface="ＭＳ Ｐゴシック" charset="0"/>
                <a:cs typeface="+mn-cs"/>
              </a:rPr>
              <a:t>add needed reliability at application layer</a:t>
            </a:r>
          </a:p>
          <a:p>
            <a:pPr marL="516731" lvl="1" indent="-173831" defTabSz="685800">
              <a:lnSpc>
                <a:spcPct val="85000"/>
              </a:lnSpc>
              <a:spcBef>
                <a:spcPct val="20000"/>
              </a:spcBef>
              <a:buClr>
                <a:srgbClr val="000099"/>
              </a:buClr>
              <a:buFont typeface="Wingdings" charset="0"/>
              <a:buChar char="§"/>
              <a:defRPr/>
            </a:pPr>
            <a:r>
              <a:rPr lang="en-US" sz="2100" kern="1200" dirty="0">
                <a:solidFill>
                  <a:prstClr val="black"/>
                </a:solidFill>
                <a:latin typeface="Calibri" panose="020F0502020204030204"/>
                <a:ea typeface="ＭＳ Ｐゴシック" charset="0"/>
                <a:cs typeface="+mn-cs"/>
              </a:rPr>
              <a:t>add congestion control at application layer</a:t>
            </a:r>
          </a:p>
        </p:txBody>
      </p:sp>
      <p:sp>
        <p:nvSpPr>
          <p:cNvPr id="4" name="Slide Number Placeholder 2">
            <a:extLst>
              <a:ext uri="{FF2B5EF4-FFF2-40B4-BE49-F238E27FC236}">
                <a16:creationId xmlns:a16="http://schemas.microsoft.com/office/drawing/2014/main" id="{B160F1B7-DEB2-9342-B89A-69E5B6639506}"/>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25</a:t>
            </a:fld>
            <a:endParaRPr lang="en-US" dirty="0"/>
          </a:p>
        </p:txBody>
      </p:sp>
    </p:spTree>
    <p:extLst>
      <p:ext uri="{BB962C8B-B14F-4D97-AF65-F5344CB8AC3E}">
        <p14:creationId xmlns:p14="http://schemas.microsoft.com/office/powerpoint/2010/main" val="166435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dirty="0"/>
              <a:t>UDP: User Datagram Protocol </a:t>
            </a:r>
            <a:r>
              <a:rPr lang="en-US" sz="2700" dirty="0"/>
              <a:t>[RFC 768]</a:t>
            </a:r>
            <a:endParaRPr lang="en-US" dirty="0"/>
          </a:p>
        </p:txBody>
      </p:sp>
      <p:pic>
        <p:nvPicPr>
          <p:cNvPr id="5" name="Picture 4">
            <a:extLst>
              <a:ext uri="{FF2B5EF4-FFF2-40B4-BE49-F238E27FC236}">
                <a16:creationId xmlns:a16="http://schemas.microsoft.com/office/drawing/2014/main" id="{E4AB0D4F-D972-B342-BA50-EC030780A666}"/>
              </a:ext>
            </a:extLst>
          </p:cNvPr>
          <p:cNvPicPr>
            <a:picLocks noChangeAspect="1"/>
          </p:cNvPicPr>
          <p:nvPr/>
        </p:nvPicPr>
        <p:blipFill>
          <a:blip r:embed="rId3"/>
          <a:stretch>
            <a:fillRect/>
          </a:stretch>
        </p:blipFill>
        <p:spPr>
          <a:xfrm>
            <a:off x="1413933" y="924414"/>
            <a:ext cx="4882496" cy="4100552"/>
          </a:xfrm>
          <a:prstGeom prst="rect">
            <a:avLst/>
          </a:prstGeom>
        </p:spPr>
      </p:pic>
      <p:sp>
        <p:nvSpPr>
          <p:cNvPr id="4" name="Slide Number Placeholder 2">
            <a:extLst>
              <a:ext uri="{FF2B5EF4-FFF2-40B4-BE49-F238E27FC236}">
                <a16:creationId xmlns:a16="http://schemas.microsoft.com/office/drawing/2014/main" id="{D2BA1565-8605-154A-895B-C65D5D0B1EA5}"/>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26</a:t>
            </a:fld>
            <a:endParaRPr lang="en-US" dirty="0"/>
          </a:p>
        </p:txBody>
      </p:sp>
    </p:spTree>
    <p:extLst>
      <p:ext uri="{BB962C8B-B14F-4D97-AF65-F5344CB8AC3E}">
        <p14:creationId xmlns:p14="http://schemas.microsoft.com/office/powerpoint/2010/main" val="2901892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7721259" y="1625604"/>
            <a:ext cx="667827" cy="218441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8216766" y="3185070"/>
            <a:ext cx="412374" cy="802661"/>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2100">
                <a:solidFill>
                  <a:srgbClr val="FF0000"/>
                </a:solidFill>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8" name="TextBox 7">
            <a:extLst>
              <a:ext uri="{FF2B5EF4-FFF2-40B4-BE49-F238E27FC236}">
                <a16:creationId xmlns:a16="http://schemas.microsoft.com/office/drawing/2014/main" id="{95E1F04B-A3B3-534D-A252-A4AC29C657DE}"/>
              </a:ext>
            </a:extLst>
          </p:cNvPr>
          <p:cNvSpPr txBox="1"/>
          <p:nvPr/>
        </p:nvSpPr>
        <p:spPr>
          <a:xfrm>
            <a:off x="6360778" y="1153592"/>
            <a:ext cx="1598386" cy="415498"/>
          </a:xfrm>
          <a:prstGeom prst="rect">
            <a:avLst/>
          </a:prstGeom>
          <a:noFill/>
        </p:spPr>
        <p:txBody>
          <a:bodyPr wrap="none" rtlCol="0">
            <a:spAutoFit/>
          </a:bodyPr>
          <a:lstStyle/>
          <a:p>
            <a:pPr defTabSz="685800">
              <a:buClrTx/>
              <a:defRPr/>
            </a:pPr>
            <a:r>
              <a:rPr lang="en-US" sz="2100" kern="1200" dirty="0">
                <a:solidFill>
                  <a:prstClr val="black"/>
                </a:solidFill>
                <a:latin typeface="Calibri"/>
                <a:ea typeface="+mn-ea"/>
                <a:cs typeface="+mn-cs"/>
              </a:rPr>
              <a:t>SNMP server</a:t>
            </a:r>
          </a:p>
        </p:txBody>
      </p:sp>
      <p:sp>
        <p:nvSpPr>
          <p:cNvPr id="263" name="TextBox 262">
            <a:extLst>
              <a:ext uri="{FF2B5EF4-FFF2-40B4-BE49-F238E27FC236}">
                <a16:creationId xmlns:a16="http://schemas.microsoft.com/office/drawing/2014/main" id="{DC4B02DA-C340-9945-87C2-952E1901FB43}"/>
              </a:ext>
            </a:extLst>
          </p:cNvPr>
          <p:cNvSpPr txBox="1"/>
          <p:nvPr/>
        </p:nvSpPr>
        <p:spPr>
          <a:xfrm>
            <a:off x="1451490" y="1247048"/>
            <a:ext cx="1514261" cy="415498"/>
          </a:xfrm>
          <a:prstGeom prst="rect">
            <a:avLst/>
          </a:prstGeom>
          <a:noFill/>
        </p:spPr>
        <p:txBody>
          <a:bodyPr wrap="none" rtlCol="0">
            <a:spAutoFit/>
          </a:bodyPr>
          <a:lstStyle/>
          <a:p>
            <a:pPr defTabSz="685800">
              <a:buClrTx/>
              <a:defRPr/>
            </a:pPr>
            <a:r>
              <a:rPr lang="en-US" sz="2100" kern="1200" dirty="0">
                <a:solidFill>
                  <a:prstClr val="black"/>
                </a:solidFill>
                <a:latin typeface="Calibri"/>
                <a:ea typeface="+mn-ea"/>
                <a:cs typeface="+mn-cs"/>
              </a:rPr>
              <a:t>SNMP client</a:t>
            </a:r>
          </a:p>
        </p:txBody>
      </p:sp>
      <p:grpSp>
        <p:nvGrpSpPr>
          <p:cNvPr id="3" name="Group 2">
            <a:extLst>
              <a:ext uri="{FF2B5EF4-FFF2-40B4-BE49-F238E27FC236}">
                <a16:creationId xmlns:a16="http://schemas.microsoft.com/office/drawing/2014/main" id="{64AFD9EC-1CA1-D34D-965E-2E8D95748C38}"/>
              </a:ext>
            </a:extLst>
          </p:cNvPr>
          <p:cNvGrpSpPr/>
          <p:nvPr/>
        </p:nvGrpSpPr>
        <p:grpSpPr>
          <a:xfrm>
            <a:off x="6382764" y="1558716"/>
            <a:ext cx="1459754" cy="2184419"/>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8376444" y="2832513"/>
              <a:ext cx="1703276" cy="768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(UDP)</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099"/>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80"/>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1" y="2284368"/>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application</a:t>
              </a:r>
            </a:p>
          </p:txBody>
        </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599018" y="216994"/>
            <a:ext cx="8325469" cy="670967"/>
          </a:xfrm>
        </p:spPr>
        <p:txBody>
          <a:bodyPr>
            <a:normAutofit fontScale="90000"/>
          </a:bodyPr>
          <a:lstStyle/>
          <a:p>
            <a:r>
              <a:rPr lang="en-US" dirty="0"/>
              <a:t>UDP: Transport Layer Actions</a:t>
            </a:r>
          </a:p>
        </p:txBody>
      </p:sp>
      <p:cxnSp>
        <p:nvCxnSpPr>
          <p:cNvPr id="10" name="Straight Connector 9">
            <a:extLst>
              <a:ext uri="{FF2B5EF4-FFF2-40B4-BE49-F238E27FC236}">
                <a16:creationId xmlns:a16="http://schemas.microsoft.com/office/drawing/2014/main" id="{19E97DC1-5C01-E843-A657-ADC5FEA14075}"/>
              </a:ext>
            </a:extLst>
          </p:cNvPr>
          <p:cNvCxnSpPr>
            <a:cxnSpLocks/>
            <a:stCxn id="151" idx="2"/>
          </p:cNvCxnSpPr>
          <p:nvPr/>
        </p:nvCxnSpPr>
        <p:spPr>
          <a:xfrm flipH="1">
            <a:off x="5979018" y="3722093"/>
            <a:ext cx="1105134" cy="3637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C57AC1A-9B60-DC47-A97D-E9C39D845828}"/>
              </a:ext>
            </a:extLst>
          </p:cNvPr>
          <p:cNvCxnSpPr>
            <a:cxnSpLocks/>
          </p:cNvCxnSpPr>
          <p:nvPr/>
        </p:nvCxnSpPr>
        <p:spPr>
          <a:xfrm>
            <a:off x="1934108" y="3796917"/>
            <a:ext cx="1187124" cy="226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3046891" y="3724250"/>
            <a:ext cx="3027677" cy="771548"/>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defTabSz="685800" eaLnBrk="0" fontAlgn="base" hangingPunct="0">
              <a:spcBef>
                <a:spcPct val="0"/>
              </a:spcBef>
              <a:spcAft>
                <a:spcPct val="0"/>
              </a:spcAft>
              <a:buClrTx/>
              <a:defRPr/>
            </a:pPr>
            <a:endParaRPr lang="en-US" sz="2100" kern="1200">
              <a:latin typeface="Calibri"/>
              <a:ea typeface="ＭＳ Ｐゴシック" panose="020B0600070205080204" pitchFamily="34" charset="-128"/>
            </a:endParaRPr>
          </a:p>
        </p:txBody>
      </p:sp>
      <p:sp>
        <p:nvSpPr>
          <p:cNvPr id="163" name="Freeform 70">
            <a:extLst>
              <a:ext uri="{FF2B5EF4-FFF2-40B4-BE49-F238E27FC236}">
                <a16:creationId xmlns:a16="http://schemas.microsoft.com/office/drawing/2014/main" id="{93CF945F-B7C1-9B4F-9438-D2DF7708E687}"/>
              </a:ext>
            </a:extLst>
          </p:cNvPr>
          <p:cNvSpPr>
            <a:spLocks/>
          </p:cNvSpPr>
          <p:nvPr/>
        </p:nvSpPr>
        <p:spPr bwMode="auto">
          <a:xfrm>
            <a:off x="640762" y="1692492"/>
            <a:ext cx="634983" cy="219164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nvGrpSpPr>
          <p:cNvPr id="164" name="Group 163">
            <a:extLst>
              <a:ext uri="{FF2B5EF4-FFF2-40B4-BE49-F238E27FC236}">
                <a16:creationId xmlns:a16="http://schemas.microsoft.com/office/drawing/2014/main" id="{AA415DCF-A2D2-344B-9A45-F3F58006C5EE}"/>
              </a:ext>
            </a:extLst>
          </p:cNvPr>
          <p:cNvGrpSpPr/>
          <p:nvPr/>
        </p:nvGrpSpPr>
        <p:grpSpPr>
          <a:xfrm>
            <a:off x="1265828" y="1625604"/>
            <a:ext cx="1598776" cy="2184419"/>
            <a:chOff x="8091785" y="2078288"/>
            <a:chExt cx="2364905" cy="2912558"/>
          </a:xfrm>
        </p:grpSpPr>
        <p:sp>
          <p:nvSpPr>
            <p:cNvPr id="165" name="Rectangle 23">
              <a:extLst>
                <a:ext uri="{FF2B5EF4-FFF2-40B4-BE49-F238E27FC236}">
                  <a16:creationId xmlns:a16="http://schemas.microsoft.com/office/drawing/2014/main" id="{20790EF2-7EC4-BF46-AE61-5F193F0894CD}"/>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166" name="Rectangle 24">
              <a:extLst>
                <a:ext uri="{FF2B5EF4-FFF2-40B4-BE49-F238E27FC236}">
                  <a16:creationId xmlns:a16="http://schemas.microsoft.com/office/drawing/2014/main" id="{DF6E9285-B785-804B-BB24-0405637B9911}"/>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167" name="Line 25">
              <a:extLst>
                <a:ext uri="{FF2B5EF4-FFF2-40B4-BE49-F238E27FC236}">
                  <a16:creationId xmlns:a16="http://schemas.microsoft.com/office/drawing/2014/main" id="{C2F7FFF2-43B5-A648-8DB9-1244002B1EED}"/>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68" name="Text Box 26">
              <a:extLst>
                <a:ext uri="{FF2B5EF4-FFF2-40B4-BE49-F238E27FC236}">
                  <a16:creationId xmlns:a16="http://schemas.microsoft.com/office/drawing/2014/main" id="{38AC5752-2E10-AE4C-AE2E-F2F12589ABF6}"/>
                </a:ext>
              </a:extLst>
            </p:cNvPr>
            <p:cNvSpPr txBox="1">
              <a:spLocks noChangeArrowheads="1"/>
            </p:cNvSpPr>
            <p:nvPr/>
          </p:nvSpPr>
          <p:spPr bwMode="auto">
            <a:xfrm>
              <a:off x="8376445" y="2832513"/>
              <a:ext cx="1703276" cy="768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(UDP)</a:t>
              </a:r>
            </a:p>
          </p:txBody>
        </p:sp>
        <p:sp>
          <p:nvSpPr>
            <p:cNvPr id="169" name="Line 27">
              <a:extLst>
                <a:ext uri="{FF2B5EF4-FFF2-40B4-BE49-F238E27FC236}">
                  <a16:creationId xmlns:a16="http://schemas.microsoft.com/office/drawing/2014/main" id="{E6411346-D908-6048-94E9-4C9C6A9C97BF}"/>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0" name="Text Box 26">
              <a:extLst>
                <a:ext uri="{FF2B5EF4-FFF2-40B4-BE49-F238E27FC236}">
                  <a16:creationId xmlns:a16="http://schemas.microsoft.com/office/drawing/2014/main" id="{2BD45E5F-4032-7A44-91A7-D2ED37DE30B7}"/>
                </a:ext>
              </a:extLst>
            </p:cNvPr>
            <p:cNvSpPr txBox="1">
              <a:spLocks noChangeArrowheads="1"/>
            </p:cNvSpPr>
            <p:nvPr/>
          </p:nvSpPr>
          <p:spPr bwMode="auto">
            <a:xfrm>
              <a:off x="8218435" y="4533099"/>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171" name="Text Box 26">
              <a:extLst>
                <a:ext uri="{FF2B5EF4-FFF2-40B4-BE49-F238E27FC236}">
                  <a16:creationId xmlns:a16="http://schemas.microsoft.com/office/drawing/2014/main" id="{067129BD-4E72-804E-9941-0CFB2ABB0A6B}"/>
                </a:ext>
              </a:extLst>
            </p:cNvPr>
            <p:cNvSpPr txBox="1">
              <a:spLocks noChangeArrowheads="1"/>
            </p:cNvSpPr>
            <p:nvPr/>
          </p:nvSpPr>
          <p:spPr bwMode="auto">
            <a:xfrm>
              <a:off x="8218435" y="4088345"/>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172" name="Text Box 26">
              <a:extLst>
                <a:ext uri="{FF2B5EF4-FFF2-40B4-BE49-F238E27FC236}">
                  <a16:creationId xmlns:a16="http://schemas.microsoft.com/office/drawing/2014/main" id="{586097BE-C9CD-2B44-A610-13D1A1572A56}"/>
                </a:ext>
              </a:extLst>
            </p:cNvPr>
            <p:cNvSpPr txBox="1">
              <a:spLocks noChangeArrowheads="1"/>
            </p:cNvSpPr>
            <p:nvPr/>
          </p:nvSpPr>
          <p:spPr bwMode="auto">
            <a:xfrm>
              <a:off x="8218435" y="3646080"/>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 (IP)</a:t>
              </a:r>
            </a:p>
          </p:txBody>
        </p:sp>
        <p:sp>
          <p:nvSpPr>
            <p:cNvPr id="173" name="Line 27">
              <a:extLst>
                <a:ext uri="{FF2B5EF4-FFF2-40B4-BE49-F238E27FC236}">
                  <a16:creationId xmlns:a16="http://schemas.microsoft.com/office/drawing/2014/main" id="{9A1DE5DC-7E6A-4747-9541-02B87C77AC36}"/>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4" name="Line 27">
              <a:extLst>
                <a:ext uri="{FF2B5EF4-FFF2-40B4-BE49-F238E27FC236}">
                  <a16:creationId xmlns:a16="http://schemas.microsoft.com/office/drawing/2014/main" id="{9B2D570F-120B-6D41-8FE2-002A2DC1204D}"/>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75" name="Text Box 26">
              <a:extLst>
                <a:ext uri="{FF2B5EF4-FFF2-40B4-BE49-F238E27FC236}">
                  <a16:creationId xmlns:a16="http://schemas.microsoft.com/office/drawing/2014/main" id="{3C035217-7FD4-6C48-AB72-7561321B3669}"/>
                </a:ext>
              </a:extLst>
            </p:cNvPr>
            <p:cNvSpPr txBox="1">
              <a:spLocks noChangeArrowheads="1"/>
            </p:cNvSpPr>
            <p:nvPr/>
          </p:nvSpPr>
          <p:spPr bwMode="auto">
            <a:xfrm>
              <a:off x="8179439" y="2284368"/>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application</a:t>
              </a:r>
            </a:p>
          </p:txBody>
        </p:sp>
      </p:grpSp>
      <p:grpSp>
        <p:nvGrpSpPr>
          <p:cNvPr id="176" name="Group 175">
            <a:extLst>
              <a:ext uri="{FF2B5EF4-FFF2-40B4-BE49-F238E27FC236}">
                <a16:creationId xmlns:a16="http://schemas.microsoft.com/office/drawing/2014/main" id="{7C64A43A-1B07-3348-A5EB-9B76F69646C0}"/>
              </a:ext>
            </a:extLst>
          </p:cNvPr>
          <p:cNvGrpSpPr/>
          <p:nvPr/>
        </p:nvGrpSpPr>
        <p:grpSpPr>
          <a:xfrm>
            <a:off x="375551" y="3707685"/>
            <a:ext cx="769892" cy="447865"/>
            <a:chOff x="7493876" y="2774731"/>
            <a:chExt cx="1481958" cy="894622"/>
          </a:xfrm>
        </p:grpSpPr>
        <p:sp>
          <p:nvSpPr>
            <p:cNvPr id="177" name="Freeform 176">
              <a:extLst>
                <a:ext uri="{FF2B5EF4-FFF2-40B4-BE49-F238E27FC236}">
                  <a16:creationId xmlns:a16="http://schemas.microsoft.com/office/drawing/2014/main" id="{0DB8B5ED-7F25-B645-878C-116DE6CD5EA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sp>
          <p:nvSpPr>
            <p:cNvPr id="178" name="Oval 177">
              <a:extLst>
                <a:ext uri="{FF2B5EF4-FFF2-40B4-BE49-F238E27FC236}">
                  <a16:creationId xmlns:a16="http://schemas.microsoft.com/office/drawing/2014/main" id="{AFB4D1D4-1D5D-7C46-A31B-48B19CA0A81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grpSp>
          <p:nvGrpSpPr>
            <p:cNvPr id="179" name="Group 178">
              <a:extLst>
                <a:ext uri="{FF2B5EF4-FFF2-40B4-BE49-F238E27FC236}">
                  <a16:creationId xmlns:a16="http://schemas.microsoft.com/office/drawing/2014/main" id="{8D1FB4E3-A216-1446-87E1-A06F139F800A}"/>
                </a:ext>
              </a:extLst>
            </p:cNvPr>
            <p:cNvGrpSpPr/>
            <p:nvPr/>
          </p:nvGrpSpPr>
          <p:grpSpPr>
            <a:xfrm>
              <a:off x="7713663" y="2848339"/>
              <a:ext cx="1042107" cy="425543"/>
              <a:chOff x="7786941" y="2884917"/>
              <a:chExt cx="897649" cy="353919"/>
            </a:xfrm>
          </p:grpSpPr>
          <p:sp>
            <p:nvSpPr>
              <p:cNvPr id="180" name="Freeform 179">
                <a:extLst>
                  <a:ext uri="{FF2B5EF4-FFF2-40B4-BE49-F238E27FC236}">
                    <a16:creationId xmlns:a16="http://schemas.microsoft.com/office/drawing/2014/main" id="{2B930530-1BA2-8049-A625-480A1F84B91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81" name="Freeform 180">
                <a:extLst>
                  <a:ext uri="{FF2B5EF4-FFF2-40B4-BE49-F238E27FC236}">
                    <a16:creationId xmlns:a16="http://schemas.microsoft.com/office/drawing/2014/main" id="{C5B65EDD-F107-4D4D-8254-28F27CB3355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95" name="Freeform 194">
                <a:extLst>
                  <a:ext uri="{FF2B5EF4-FFF2-40B4-BE49-F238E27FC236}">
                    <a16:creationId xmlns:a16="http://schemas.microsoft.com/office/drawing/2014/main" id="{052D8468-97DE-CD48-9220-0D7B5D1582B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96" name="Freeform 195">
                <a:extLst>
                  <a:ext uri="{FF2B5EF4-FFF2-40B4-BE49-F238E27FC236}">
                    <a16:creationId xmlns:a16="http://schemas.microsoft.com/office/drawing/2014/main" id="{CD0FBE04-ADDE-184C-8DFE-2575EA709AD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grpSp>
      <p:grpSp>
        <p:nvGrpSpPr>
          <p:cNvPr id="197" name="Group 149">
            <a:extLst>
              <a:ext uri="{FF2B5EF4-FFF2-40B4-BE49-F238E27FC236}">
                <a16:creationId xmlns:a16="http://schemas.microsoft.com/office/drawing/2014/main" id="{1F890155-D0B7-364C-891D-EC128001048E}"/>
              </a:ext>
            </a:extLst>
          </p:cNvPr>
          <p:cNvGrpSpPr>
            <a:grpSpLocks/>
          </p:cNvGrpSpPr>
          <p:nvPr/>
        </p:nvGrpSpPr>
        <p:grpSpPr bwMode="auto">
          <a:xfrm>
            <a:off x="1846655" y="2067017"/>
            <a:ext cx="309563" cy="119063"/>
            <a:chOff x="1287" y="2524"/>
            <a:chExt cx="260" cy="100"/>
          </a:xfrm>
        </p:grpSpPr>
        <p:sp>
          <p:nvSpPr>
            <p:cNvPr id="198" name="Rectangle 73">
              <a:extLst>
                <a:ext uri="{FF2B5EF4-FFF2-40B4-BE49-F238E27FC236}">
                  <a16:creationId xmlns:a16="http://schemas.microsoft.com/office/drawing/2014/main" id="{590049C7-843C-1B4A-89F9-80D6028F7F02}"/>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9" name="Rectangle 74">
              <a:extLst>
                <a:ext uri="{FF2B5EF4-FFF2-40B4-BE49-F238E27FC236}">
                  <a16:creationId xmlns:a16="http://schemas.microsoft.com/office/drawing/2014/main" id="{060ED392-F3E2-5445-9D40-5D86C1A7E8FA}"/>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0" name="Rectangle 75">
              <a:extLst>
                <a:ext uri="{FF2B5EF4-FFF2-40B4-BE49-F238E27FC236}">
                  <a16:creationId xmlns:a16="http://schemas.microsoft.com/office/drawing/2014/main" id="{33BE5C08-8C7C-7149-875A-3BD200DF748C}"/>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1" name="Rectangle 129">
              <a:extLst>
                <a:ext uri="{FF2B5EF4-FFF2-40B4-BE49-F238E27FC236}">
                  <a16:creationId xmlns:a16="http://schemas.microsoft.com/office/drawing/2014/main" id="{0140B062-405E-0A48-ABA2-65AE09DF9CCF}"/>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85" name="Group 149">
            <a:extLst>
              <a:ext uri="{FF2B5EF4-FFF2-40B4-BE49-F238E27FC236}">
                <a16:creationId xmlns:a16="http://schemas.microsoft.com/office/drawing/2014/main" id="{2BE2291A-54C4-114A-8062-D743A8CDF9EC}"/>
              </a:ext>
            </a:extLst>
          </p:cNvPr>
          <p:cNvGrpSpPr>
            <a:grpSpLocks/>
          </p:cNvGrpSpPr>
          <p:nvPr/>
        </p:nvGrpSpPr>
        <p:grpSpPr bwMode="auto">
          <a:xfrm>
            <a:off x="7260858" y="2005207"/>
            <a:ext cx="309563" cy="119063"/>
            <a:chOff x="1287" y="2524"/>
            <a:chExt cx="260" cy="100"/>
          </a:xfrm>
        </p:grpSpPr>
        <p:sp>
          <p:nvSpPr>
            <p:cNvPr id="86" name="Rectangle 73">
              <a:extLst>
                <a:ext uri="{FF2B5EF4-FFF2-40B4-BE49-F238E27FC236}">
                  <a16:creationId xmlns:a16="http://schemas.microsoft.com/office/drawing/2014/main" id="{A98E76A7-87AD-8242-988E-0E4DFC2782A9}"/>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7" name="Rectangle 74">
              <a:extLst>
                <a:ext uri="{FF2B5EF4-FFF2-40B4-BE49-F238E27FC236}">
                  <a16:creationId xmlns:a16="http://schemas.microsoft.com/office/drawing/2014/main" id="{05A0AED4-CB55-8B44-A573-91C3CC5195FE}"/>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8" name="Rectangle 75">
              <a:extLst>
                <a:ext uri="{FF2B5EF4-FFF2-40B4-BE49-F238E27FC236}">
                  <a16:creationId xmlns:a16="http://schemas.microsoft.com/office/drawing/2014/main" id="{E473A3B0-4DB9-E148-95E3-5518DB468C96}"/>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9" name="Rectangle 129">
              <a:extLst>
                <a:ext uri="{FF2B5EF4-FFF2-40B4-BE49-F238E27FC236}">
                  <a16:creationId xmlns:a16="http://schemas.microsoft.com/office/drawing/2014/main" id="{E9ED0EE1-76D9-D04D-8893-5E36E5A75578}"/>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90" name="Slide Number Placeholder 2">
            <a:extLst>
              <a:ext uri="{FF2B5EF4-FFF2-40B4-BE49-F238E27FC236}">
                <a16:creationId xmlns:a16="http://schemas.microsoft.com/office/drawing/2014/main" id="{1B520EE5-2EFC-4746-B182-97170136E2D8}"/>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27</a:t>
            </a:fld>
            <a:endParaRPr lang="en-US" dirty="0"/>
          </a:p>
        </p:txBody>
      </p:sp>
    </p:spTree>
    <p:extLst>
      <p:ext uri="{BB962C8B-B14F-4D97-AF65-F5344CB8AC3E}">
        <p14:creationId xmlns:p14="http://schemas.microsoft.com/office/powerpoint/2010/main" val="2593454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2B4EA-0158-774A-877D-888807F574B5}"/>
              </a:ext>
            </a:extLst>
          </p:cNvPr>
          <p:cNvGrpSpPr/>
          <p:nvPr/>
        </p:nvGrpSpPr>
        <p:grpSpPr>
          <a:xfrm>
            <a:off x="1934109" y="3724250"/>
            <a:ext cx="5150044" cy="771548"/>
            <a:chOff x="2578811" y="4965666"/>
            <a:chExt cx="6866725" cy="1028731"/>
          </a:xfrm>
        </p:grpSpPr>
        <p:cxnSp>
          <p:nvCxnSpPr>
            <p:cNvPr id="128" name="Straight Connector 127">
              <a:extLst>
                <a:ext uri="{FF2B5EF4-FFF2-40B4-BE49-F238E27FC236}">
                  <a16:creationId xmlns:a16="http://schemas.microsoft.com/office/drawing/2014/main" id="{0763EEB6-87F6-D847-AD1E-3BFDCE6A954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9891B45-180E-B341-A7C6-D10A683BB102}"/>
                </a:ext>
              </a:extLst>
            </p:cNvPr>
            <p:cNvGrpSpPr/>
            <p:nvPr/>
          </p:nvGrpSpPr>
          <p:grpSpPr>
            <a:xfrm>
              <a:off x="4062521" y="4965666"/>
              <a:ext cx="5383015" cy="1028731"/>
              <a:chOff x="4062521" y="4965666"/>
              <a:chExt cx="5383015" cy="1028731"/>
            </a:xfrm>
          </p:grpSpPr>
          <p:cxnSp>
            <p:nvCxnSpPr>
              <p:cNvPr id="127" name="Straight Connector 126">
                <a:extLst>
                  <a:ext uri="{FF2B5EF4-FFF2-40B4-BE49-F238E27FC236}">
                    <a16:creationId xmlns:a16="http://schemas.microsoft.com/office/drawing/2014/main" id="{16BE7B71-3412-8546-BD1A-8BF76DC47254}"/>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defTabSz="685800" eaLnBrk="0" fontAlgn="base" hangingPunct="0">
                  <a:spcBef>
                    <a:spcPct val="0"/>
                  </a:spcBef>
                  <a:spcAft>
                    <a:spcPct val="0"/>
                  </a:spcAft>
                  <a:buClrTx/>
                  <a:defRPr/>
                </a:pPr>
                <a:r>
                  <a:rPr lang="en-US" sz="2100" kern="1200" dirty="0">
                    <a:latin typeface="Calibri"/>
                    <a:ea typeface="ＭＳ Ｐゴシック" panose="020B0600070205080204" pitchFamily="34" charset="-128"/>
                  </a:rPr>
                  <a:t>             </a:t>
                </a:r>
              </a:p>
            </p:txBody>
          </p:sp>
        </p:grpSp>
      </p:gr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7721259" y="1625604"/>
            <a:ext cx="667827" cy="218441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640762" y="1692492"/>
            <a:ext cx="634983" cy="219164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8216766" y="3185070"/>
            <a:ext cx="412374" cy="802661"/>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2100">
                <a:solidFill>
                  <a:srgbClr val="FF0000"/>
                </a:solidFill>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8" name="TextBox 7">
            <a:extLst>
              <a:ext uri="{FF2B5EF4-FFF2-40B4-BE49-F238E27FC236}">
                <a16:creationId xmlns:a16="http://schemas.microsoft.com/office/drawing/2014/main" id="{95E1F04B-A3B3-534D-A252-A4AC29C657DE}"/>
              </a:ext>
            </a:extLst>
          </p:cNvPr>
          <p:cNvSpPr txBox="1"/>
          <p:nvPr/>
        </p:nvSpPr>
        <p:spPr>
          <a:xfrm>
            <a:off x="6360778" y="1153592"/>
            <a:ext cx="1598386" cy="415498"/>
          </a:xfrm>
          <a:prstGeom prst="rect">
            <a:avLst/>
          </a:prstGeom>
          <a:noFill/>
        </p:spPr>
        <p:txBody>
          <a:bodyPr wrap="none" rtlCol="0">
            <a:spAutoFit/>
          </a:bodyPr>
          <a:lstStyle/>
          <a:p>
            <a:pPr defTabSz="685800">
              <a:buClrTx/>
              <a:defRPr/>
            </a:pPr>
            <a:r>
              <a:rPr lang="en-US" sz="2100" kern="1200" dirty="0">
                <a:solidFill>
                  <a:prstClr val="black"/>
                </a:solidFill>
                <a:latin typeface="Calibri"/>
                <a:ea typeface="+mn-ea"/>
                <a:cs typeface="+mn-cs"/>
              </a:rPr>
              <a:t>SNMP server</a:t>
            </a:r>
          </a:p>
        </p:txBody>
      </p:sp>
      <p:sp>
        <p:nvSpPr>
          <p:cNvPr id="263" name="TextBox 262">
            <a:extLst>
              <a:ext uri="{FF2B5EF4-FFF2-40B4-BE49-F238E27FC236}">
                <a16:creationId xmlns:a16="http://schemas.microsoft.com/office/drawing/2014/main" id="{DC4B02DA-C340-9945-87C2-952E1901FB43}"/>
              </a:ext>
            </a:extLst>
          </p:cNvPr>
          <p:cNvSpPr txBox="1"/>
          <p:nvPr/>
        </p:nvSpPr>
        <p:spPr>
          <a:xfrm>
            <a:off x="1451490" y="1247048"/>
            <a:ext cx="1514261" cy="415498"/>
          </a:xfrm>
          <a:prstGeom prst="rect">
            <a:avLst/>
          </a:prstGeom>
          <a:noFill/>
        </p:spPr>
        <p:txBody>
          <a:bodyPr wrap="none" rtlCol="0">
            <a:spAutoFit/>
          </a:bodyPr>
          <a:lstStyle/>
          <a:p>
            <a:pPr defTabSz="685800">
              <a:buClrTx/>
              <a:defRPr/>
            </a:pPr>
            <a:r>
              <a:rPr lang="en-US" sz="2100" kern="1200" dirty="0">
                <a:solidFill>
                  <a:prstClr val="black"/>
                </a:solidFill>
                <a:latin typeface="Calibri"/>
                <a:ea typeface="+mn-ea"/>
                <a:cs typeface="+mn-cs"/>
              </a:rPr>
              <a:t>SNMP client</a:t>
            </a:r>
          </a:p>
        </p:txBody>
      </p:sp>
      <p:grpSp>
        <p:nvGrpSpPr>
          <p:cNvPr id="3" name="Group 2">
            <a:extLst>
              <a:ext uri="{FF2B5EF4-FFF2-40B4-BE49-F238E27FC236}">
                <a16:creationId xmlns:a16="http://schemas.microsoft.com/office/drawing/2014/main" id="{64AFD9EC-1CA1-D34D-965E-2E8D95748C38}"/>
              </a:ext>
            </a:extLst>
          </p:cNvPr>
          <p:cNvGrpSpPr/>
          <p:nvPr/>
        </p:nvGrpSpPr>
        <p:grpSpPr>
          <a:xfrm>
            <a:off x="6382764" y="1558716"/>
            <a:ext cx="1459754" cy="2184419"/>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8376444" y="2832513"/>
              <a:ext cx="1703276" cy="768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(UDP)</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099"/>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80"/>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1" y="2284368"/>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265828" y="1625604"/>
            <a:ext cx="1598776" cy="2184419"/>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80" name="Text Box 26">
              <a:extLst>
                <a:ext uri="{FF2B5EF4-FFF2-40B4-BE49-F238E27FC236}">
                  <a16:creationId xmlns:a16="http://schemas.microsoft.com/office/drawing/2014/main" id="{09388CA4-5912-3745-991A-9A3E60719DA7}"/>
                </a:ext>
              </a:extLst>
            </p:cNvPr>
            <p:cNvSpPr txBox="1">
              <a:spLocks noChangeArrowheads="1"/>
            </p:cNvSpPr>
            <p:nvPr/>
          </p:nvSpPr>
          <p:spPr bwMode="auto">
            <a:xfrm>
              <a:off x="8376445" y="2832513"/>
              <a:ext cx="1703276" cy="768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(UDP)</a:t>
              </a: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5" y="4533099"/>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5" y="4088345"/>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5" y="3646080"/>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39" y="2284368"/>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application</a:t>
              </a:r>
            </a:p>
          </p:txBody>
        </p:sp>
      </p:grpSp>
      <p:grpSp>
        <p:nvGrpSpPr>
          <p:cNvPr id="93" name="Group 92">
            <a:extLst>
              <a:ext uri="{FF2B5EF4-FFF2-40B4-BE49-F238E27FC236}">
                <a16:creationId xmlns:a16="http://schemas.microsoft.com/office/drawing/2014/main" id="{EFA7BEBF-82FA-3440-93DD-AFB07D2DDF8D}"/>
              </a:ext>
            </a:extLst>
          </p:cNvPr>
          <p:cNvGrpSpPr/>
          <p:nvPr/>
        </p:nvGrpSpPr>
        <p:grpSpPr>
          <a:xfrm>
            <a:off x="375551" y="3707685"/>
            <a:ext cx="769892" cy="447865"/>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599018" y="216994"/>
            <a:ext cx="8325469" cy="670967"/>
          </a:xfrm>
        </p:spPr>
        <p:txBody>
          <a:bodyPr>
            <a:normAutofit fontScale="90000"/>
          </a:bodyPr>
          <a:lstStyle/>
          <a:p>
            <a:r>
              <a:rPr lang="en-US" dirty="0"/>
              <a:t>UDP: 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1846655" y="2067017"/>
            <a:ext cx="309563" cy="119063"/>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7260858" y="2005207"/>
            <a:ext cx="309563" cy="119063"/>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 name="TextBox 1">
            <a:extLst>
              <a:ext uri="{FF2B5EF4-FFF2-40B4-BE49-F238E27FC236}">
                <a16:creationId xmlns:a16="http://schemas.microsoft.com/office/drawing/2014/main" id="{6B2BB341-9BE1-8640-8E8B-7EC80706964E}"/>
              </a:ext>
            </a:extLst>
          </p:cNvPr>
          <p:cNvSpPr txBox="1"/>
          <p:nvPr/>
        </p:nvSpPr>
        <p:spPr>
          <a:xfrm>
            <a:off x="3159358" y="1373026"/>
            <a:ext cx="2923758" cy="646331"/>
          </a:xfrm>
          <a:prstGeom prst="rect">
            <a:avLst/>
          </a:prstGeom>
          <a:noFill/>
        </p:spPr>
        <p:txBody>
          <a:bodyPr wrap="square" rtlCol="0">
            <a:spAutoFit/>
          </a:bodyPr>
          <a:lstStyle/>
          <a:p>
            <a:pPr defTabSz="685800">
              <a:buClrTx/>
              <a:defRPr/>
            </a:pPr>
            <a:r>
              <a:rPr lang="en-US" sz="2100" kern="1200" dirty="0">
                <a:solidFill>
                  <a:prstClr val="black"/>
                </a:solidFill>
                <a:latin typeface="Calibri"/>
                <a:ea typeface="+mn-ea"/>
                <a:cs typeface="+mn-cs"/>
              </a:rPr>
              <a:t>UDP sender actions:</a:t>
            </a:r>
          </a:p>
          <a:p>
            <a:pPr marL="214313" indent="-164306" defTabSz="685800">
              <a:buClr>
                <a:srgbClr val="0200A3"/>
              </a:buClr>
              <a:buFont typeface="Wingdings" pitchFamily="2" charset="2"/>
              <a:buChar char="§"/>
              <a:defRPr/>
            </a:pPr>
            <a:endParaRPr lang="en-US" sz="1500" kern="1200" dirty="0">
              <a:solidFill>
                <a:prstClr val="black"/>
              </a:solidFill>
              <a:latin typeface="Calibri"/>
              <a:ea typeface="+mn-ea"/>
              <a:cs typeface="+mn-cs"/>
            </a:endParaRPr>
          </a:p>
        </p:txBody>
      </p:sp>
      <p:sp>
        <p:nvSpPr>
          <p:cNvPr id="102" name="Rectangle 101">
            <a:extLst>
              <a:ext uri="{FF2B5EF4-FFF2-40B4-BE49-F238E27FC236}">
                <a16:creationId xmlns:a16="http://schemas.microsoft.com/office/drawing/2014/main" id="{6480FBEB-6DAE-6343-96A8-03D66CDE01DB}"/>
              </a:ext>
            </a:extLst>
          </p:cNvPr>
          <p:cNvSpPr/>
          <p:nvPr/>
        </p:nvSpPr>
        <p:spPr>
          <a:xfrm>
            <a:off x="6376591" y="1558684"/>
            <a:ext cx="1490111" cy="220377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a:endParaRPr>
          </a:p>
        </p:txBody>
      </p:sp>
      <p:grpSp>
        <p:nvGrpSpPr>
          <p:cNvPr id="88" name="Group 87">
            <a:extLst>
              <a:ext uri="{FF2B5EF4-FFF2-40B4-BE49-F238E27FC236}">
                <a16:creationId xmlns:a16="http://schemas.microsoft.com/office/drawing/2014/main" id="{CA134BD1-8CE1-DD46-92D0-46AEECA91934}"/>
              </a:ext>
            </a:extLst>
          </p:cNvPr>
          <p:cNvGrpSpPr/>
          <p:nvPr/>
        </p:nvGrpSpPr>
        <p:grpSpPr>
          <a:xfrm>
            <a:off x="6847623" y="1727332"/>
            <a:ext cx="944306" cy="300082"/>
            <a:chOff x="8934916" y="2775692"/>
            <a:chExt cx="1259074" cy="400109"/>
          </a:xfrm>
        </p:grpSpPr>
        <p:sp>
          <p:nvSpPr>
            <p:cNvPr id="89" name="Rectangle 88">
              <a:extLst>
                <a:ext uri="{FF2B5EF4-FFF2-40B4-BE49-F238E27FC236}">
                  <a16:creationId xmlns:a16="http://schemas.microsoft.com/office/drawing/2014/main" id="{6A02A536-E595-E54F-85ED-50268229A5F1}"/>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90" name="TextBox 89">
              <a:extLst>
                <a:ext uri="{FF2B5EF4-FFF2-40B4-BE49-F238E27FC236}">
                  <a16:creationId xmlns:a16="http://schemas.microsoft.com/office/drawing/2014/main" id="{26EE5E72-5714-C64B-A3D2-C89CD03AFF69}"/>
                </a:ext>
              </a:extLst>
            </p:cNvPr>
            <p:cNvSpPr txBox="1"/>
            <p:nvPr/>
          </p:nvSpPr>
          <p:spPr>
            <a:xfrm>
              <a:off x="8934916" y="2775692"/>
              <a:ext cx="1259074" cy="400109"/>
            </a:xfrm>
            <a:prstGeom prst="rect">
              <a:avLst/>
            </a:prstGeom>
            <a:noFill/>
          </p:spPr>
          <p:txBody>
            <a:bodyPr wrap="square" rtlCol="0">
              <a:spAutoFit/>
            </a:bodyPr>
            <a:lstStyle/>
            <a:p>
              <a:pPr defTabSz="685800">
                <a:buClrTx/>
                <a:defRPr/>
              </a:pPr>
              <a:r>
                <a:rPr lang="en-US" sz="1350" kern="1200" dirty="0">
                  <a:solidFill>
                    <a:prstClr val="black"/>
                  </a:solidFill>
                  <a:latin typeface="Calibri"/>
                  <a:ea typeface="+mn-ea"/>
                  <a:cs typeface="+mn-cs"/>
                </a:rPr>
                <a:t>SNMP msg</a:t>
              </a:r>
            </a:p>
          </p:txBody>
        </p:sp>
      </p:grpSp>
      <p:sp>
        <p:nvSpPr>
          <p:cNvPr id="91" name="TextBox 90">
            <a:extLst>
              <a:ext uri="{FF2B5EF4-FFF2-40B4-BE49-F238E27FC236}">
                <a16:creationId xmlns:a16="http://schemas.microsoft.com/office/drawing/2014/main" id="{44FC0E6A-CBE5-AC4B-BF65-426B6D4CBC72}"/>
              </a:ext>
            </a:extLst>
          </p:cNvPr>
          <p:cNvSpPr txBox="1"/>
          <p:nvPr/>
        </p:nvSpPr>
        <p:spPr>
          <a:xfrm>
            <a:off x="3293658" y="1743825"/>
            <a:ext cx="2869092" cy="565283"/>
          </a:xfrm>
          <a:prstGeom prst="rect">
            <a:avLst/>
          </a:prstGeom>
          <a:noFill/>
        </p:spPr>
        <p:txBody>
          <a:bodyPr wrap="square" rtlCol="0">
            <a:spAutoFit/>
          </a:bodyPr>
          <a:lstStyle/>
          <a:p>
            <a:pPr marL="214313" indent="-164306" defTabSz="685800">
              <a:lnSpc>
                <a:spcPct val="85000"/>
              </a:lnSpc>
              <a:buClr>
                <a:srgbClr val="0200A3"/>
              </a:buClr>
              <a:buFont typeface="Wingdings" pitchFamily="2" charset="2"/>
              <a:buChar char="§"/>
              <a:defRPr/>
            </a:pPr>
            <a:r>
              <a:rPr lang="en-US" sz="1800" kern="1200" dirty="0">
                <a:solidFill>
                  <a:prstClr val="black"/>
                </a:solidFill>
                <a:latin typeface="Calibri"/>
                <a:ea typeface="+mn-ea"/>
                <a:cs typeface="+mn-cs"/>
              </a:rPr>
              <a:t>is passed an application-layer message</a:t>
            </a:r>
          </a:p>
        </p:txBody>
      </p:sp>
      <p:sp>
        <p:nvSpPr>
          <p:cNvPr id="94" name="TextBox 93">
            <a:extLst>
              <a:ext uri="{FF2B5EF4-FFF2-40B4-BE49-F238E27FC236}">
                <a16:creationId xmlns:a16="http://schemas.microsoft.com/office/drawing/2014/main" id="{D9421943-E484-5046-BEAC-6D59475EF6C3}"/>
              </a:ext>
            </a:extLst>
          </p:cNvPr>
          <p:cNvSpPr txBox="1"/>
          <p:nvPr/>
        </p:nvSpPr>
        <p:spPr>
          <a:xfrm>
            <a:off x="3291140" y="2243188"/>
            <a:ext cx="2869092" cy="565283"/>
          </a:xfrm>
          <a:prstGeom prst="rect">
            <a:avLst/>
          </a:prstGeom>
          <a:noFill/>
        </p:spPr>
        <p:txBody>
          <a:bodyPr wrap="square" rtlCol="0">
            <a:spAutoFit/>
          </a:bodyPr>
          <a:lstStyle/>
          <a:p>
            <a:pPr marL="214313" indent="-164306" defTabSz="685800">
              <a:lnSpc>
                <a:spcPct val="85000"/>
              </a:lnSpc>
              <a:buClr>
                <a:srgbClr val="0200A3"/>
              </a:buClr>
              <a:buFont typeface="Wingdings" pitchFamily="2" charset="2"/>
              <a:buChar char="§"/>
              <a:defRPr/>
            </a:pPr>
            <a:r>
              <a:rPr lang="en-US" sz="1800" kern="1200" dirty="0">
                <a:solidFill>
                  <a:prstClr val="black"/>
                </a:solidFill>
                <a:latin typeface="Calibri"/>
                <a:ea typeface="+mn-ea"/>
                <a:cs typeface="+mn-cs"/>
              </a:rPr>
              <a:t>determines UDP segment header fields values</a:t>
            </a:r>
          </a:p>
        </p:txBody>
      </p:sp>
      <p:sp>
        <p:nvSpPr>
          <p:cNvPr id="95" name="TextBox 94">
            <a:extLst>
              <a:ext uri="{FF2B5EF4-FFF2-40B4-BE49-F238E27FC236}">
                <a16:creationId xmlns:a16="http://schemas.microsoft.com/office/drawing/2014/main" id="{BFD6C411-175C-8D4E-9A66-3E03AAA9F0F9}"/>
              </a:ext>
            </a:extLst>
          </p:cNvPr>
          <p:cNvSpPr txBox="1"/>
          <p:nvPr/>
        </p:nvSpPr>
        <p:spPr>
          <a:xfrm>
            <a:off x="3282519" y="2694647"/>
            <a:ext cx="2869092" cy="369332"/>
          </a:xfrm>
          <a:prstGeom prst="rect">
            <a:avLst/>
          </a:prstGeom>
          <a:noFill/>
        </p:spPr>
        <p:txBody>
          <a:bodyPr wrap="square" rtlCol="0">
            <a:spAutoFit/>
          </a:bodyPr>
          <a:lstStyle/>
          <a:p>
            <a:pPr marL="214313" indent="-164306" defTabSz="685800">
              <a:buClr>
                <a:srgbClr val="0200A3"/>
              </a:buClr>
              <a:buFont typeface="Wingdings" pitchFamily="2" charset="2"/>
              <a:buChar char="§"/>
              <a:defRPr/>
            </a:pPr>
            <a:r>
              <a:rPr lang="en-US" sz="1800" kern="1200" dirty="0">
                <a:solidFill>
                  <a:prstClr val="black"/>
                </a:solidFill>
                <a:latin typeface="Calibri"/>
                <a:ea typeface="+mn-ea"/>
                <a:cs typeface="+mn-cs"/>
              </a:rPr>
              <a:t>creates UDP segment</a:t>
            </a:r>
          </a:p>
        </p:txBody>
      </p:sp>
      <p:sp>
        <p:nvSpPr>
          <p:cNvPr id="97" name="TextBox 96">
            <a:extLst>
              <a:ext uri="{FF2B5EF4-FFF2-40B4-BE49-F238E27FC236}">
                <a16:creationId xmlns:a16="http://schemas.microsoft.com/office/drawing/2014/main" id="{A88394C2-8FDA-8F48-B59B-B744ABBDA541}"/>
              </a:ext>
            </a:extLst>
          </p:cNvPr>
          <p:cNvSpPr txBox="1"/>
          <p:nvPr/>
        </p:nvSpPr>
        <p:spPr>
          <a:xfrm>
            <a:off x="3286027" y="3018872"/>
            <a:ext cx="2869092" cy="369332"/>
          </a:xfrm>
          <a:prstGeom prst="rect">
            <a:avLst/>
          </a:prstGeom>
          <a:noFill/>
        </p:spPr>
        <p:txBody>
          <a:bodyPr wrap="square" rtlCol="0">
            <a:spAutoFit/>
          </a:bodyPr>
          <a:lstStyle/>
          <a:p>
            <a:pPr marL="214313" indent="-164306" defTabSz="685800">
              <a:buClr>
                <a:srgbClr val="0200A3"/>
              </a:buClr>
              <a:buFont typeface="Wingdings" pitchFamily="2" charset="2"/>
              <a:buChar char="§"/>
              <a:defRPr/>
            </a:pPr>
            <a:r>
              <a:rPr lang="en-US" sz="1800" kern="1200" dirty="0">
                <a:solidFill>
                  <a:prstClr val="black"/>
                </a:solidFill>
                <a:latin typeface="Calibri"/>
                <a:ea typeface="+mn-ea"/>
                <a:cs typeface="+mn-cs"/>
              </a:rPr>
              <a:t>passes segment to IP</a:t>
            </a:r>
          </a:p>
        </p:txBody>
      </p:sp>
      <p:sp>
        <p:nvSpPr>
          <p:cNvPr id="98" name="Rectangle 97">
            <a:extLst>
              <a:ext uri="{FF2B5EF4-FFF2-40B4-BE49-F238E27FC236}">
                <a16:creationId xmlns:a16="http://schemas.microsoft.com/office/drawing/2014/main" id="{EB709716-FAB0-AB45-BCAE-75F8CF2AEC09}"/>
              </a:ext>
            </a:extLst>
          </p:cNvPr>
          <p:cNvSpPr/>
          <p:nvPr/>
        </p:nvSpPr>
        <p:spPr>
          <a:xfrm>
            <a:off x="127000" y="1007533"/>
            <a:ext cx="2792584" cy="330200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a:endParaRPr>
          </a:p>
        </p:txBody>
      </p:sp>
      <p:grpSp>
        <p:nvGrpSpPr>
          <p:cNvPr id="106" name="Group 105">
            <a:extLst>
              <a:ext uri="{FF2B5EF4-FFF2-40B4-BE49-F238E27FC236}">
                <a16:creationId xmlns:a16="http://schemas.microsoft.com/office/drawing/2014/main" id="{73FB16D4-A4BA-C046-940D-43D50465EB6F}"/>
              </a:ext>
            </a:extLst>
          </p:cNvPr>
          <p:cNvGrpSpPr/>
          <p:nvPr/>
        </p:nvGrpSpPr>
        <p:grpSpPr>
          <a:xfrm>
            <a:off x="6355167" y="2244378"/>
            <a:ext cx="944306" cy="276999"/>
            <a:chOff x="8964789" y="2639236"/>
            <a:chExt cx="1259074" cy="369332"/>
          </a:xfrm>
        </p:grpSpPr>
        <p:sp>
          <p:nvSpPr>
            <p:cNvPr id="125" name="Rectangle 124">
              <a:extLst>
                <a:ext uri="{FF2B5EF4-FFF2-40B4-BE49-F238E27FC236}">
                  <a16:creationId xmlns:a16="http://schemas.microsoft.com/office/drawing/2014/main" id="{CA58A03E-5455-0E40-8FB9-71E1E5E2CAD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26" name="TextBox 125">
              <a:extLst>
                <a:ext uri="{FF2B5EF4-FFF2-40B4-BE49-F238E27FC236}">
                  <a16:creationId xmlns:a16="http://schemas.microsoft.com/office/drawing/2014/main" id="{97A208B0-D27E-5D40-B156-11CB7075B098}"/>
                </a:ext>
              </a:extLst>
            </p:cNvPr>
            <p:cNvSpPr txBox="1"/>
            <p:nvPr/>
          </p:nvSpPr>
          <p:spPr>
            <a:xfrm>
              <a:off x="8964789" y="2639236"/>
              <a:ext cx="1259074" cy="369332"/>
            </a:xfrm>
            <a:prstGeom prst="rect">
              <a:avLst/>
            </a:prstGeom>
            <a:noFill/>
          </p:spPr>
          <p:txBody>
            <a:bodyPr wrap="square" rtlCol="0">
              <a:spAutoFit/>
            </a:bodyPr>
            <a:lstStyle/>
            <a:p>
              <a:pPr defTabSz="685800">
                <a:buClrTx/>
                <a:defRPr/>
              </a:pPr>
              <a:r>
                <a:rPr lang="en-US" sz="1200" kern="1200" dirty="0" err="1">
                  <a:solidFill>
                    <a:prstClr val="black"/>
                  </a:solidFill>
                  <a:latin typeface="Calibri"/>
                  <a:ea typeface="+mn-ea"/>
                  <a:cs typeface="+mn-cs"/>
                </a:rPr>
                <a:t>UDP</a:t>
              </a:r>
              <a:r>
                <a:rPr lang="en-US" sz="1200" kern="1200" baseline="-25000" dirty="0" err="1">
                  <a:solidFill>
                    <a:prstClr val="black"/>
                  </a:solidFill>
                  <a:latin typeface="Calibri"/>
                  <a:ea typeface="+mn-ea"/>
                  <a:cs typeface="+mn-cs"/>
                </a:rPr>
                <a:t>h</a:t>
              </a:r>
              <a:endParaRPr lang="en-US" sz="1200" kern="1200" baseline="-25000" dirty="0">
                <a:solidFill>
                  <a:prstClr val="black"/>
                </a:solidFill>
                <a:latin typeface="Calibri"/>
                <a:ea typeface="+mn-ea"/>
                <a:cs typeface="+mn-cs"/>
              </a:endParaRPr>
            </a:p>
          </p:txBody>
        </p:sp>
      </p:grpSp>
      <p:grpSp>
        <p:nvGrpSpPr>
          <p:cNvPr id="5" name="Group 4">
            <a:extLst>
              <a:ext uri="{FF2B5EF4-FFF2-40B4-BE49-F238E27FC236}">
                <a16:creationId xmlns:a16="http://schemas.microsoft.com/office/drawing/2014/main" id="{E73E5E98-A439-0647-8DF1-844937CD72A0}"/>
              </a:ext>
            </a:extLst>
          </p:cNvPr>
          <p:cNvGrpSpPr/>
          <p:nvPr/>
        </p:nvGrpSpPr>
        <p:grpSpPr>
          <a:xfrm>
            <a:off x="6408789" y="2252722"/>
            <a:ext cx="1363517" cy="300082"/>
            <a:chOff x="7863122" y="5632673"/>
            <a:chExt cx="1818022" cy="400109"/>
          </a:xfrm>
        </p:grpSpPr>
        <p:grpSp>
          <p:nvGrpSpPr>
            <p:cNvPr id="99" name="Group 98">
              <a:extLst>
                <a:ext uri="{FF2B5EF4-FFF2-40B4-BE49-F238E27FC236}">
                  <a16:creationId xmlns:a16="http://schemas.microsoft.com/office/drawing/2014/main" id="{39CCB6B2-1F81-ED45-AF48-A3187F0215CC}"/>
                </a:ext>
              </a:extLst>
            </p:cNvPr>
            <p:cNvGrpSpPr/>
            <p:nvPr/>
          </p:nvGrpSpPr>
          <p:grpSpPr>
            <a:xfrm>
              <a:off x="7863122" y="5638955"/>
              <a:ext cx="1259074" cy="369332"/>
              <a:chOff x="8964789" y="2648929"/>
              <a:chExt cx="1259074" cy="369332"/>
            </a:xfrm>
          </p:grpSpPr>
          <p:sp>
            <p:nvSpPr>
              <p:cNvPr id="100" name="Rectangle 99">
                <a:extLst>
                  <a:ext uri="{FF2B5EF4-FFF2-40B4-BE49-F238E27FC236}">
                    <a16:creationId xmlns:a16="http://schemas.microsoft.com/office/drawing/2014/main" id="{B77AF83C-DA1E-A642-9E78-5EEE36A0AD7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01" name="TextBox 100">
                <a:extLst>
                  <a:ext uri="{FF2B5EF4-FFF2-40B4-BE49-F238E27FC236}">
                    <a16:creationId xmlns:a16="http://schemas.microsoft.com/office/drawing/2014/main" id="{AB8C9E1E-8C93-DA4B-813F-B38E4305D2BE}"/>
                  </a:ext>
                </a:extLst>
              </p:cNvPr>
              <p:cNvSpPr txBox="1"/>
              <p:nvPr/>
            </p:nvSpPr>
            <p:spPr>
              <a:xfrm>
                <a:off x="8964789" y="2648929"/>
                <a:ext cx="1259074" cy="369332"/>
              </a:xfrm>
              <a:prstGeom prst="rect">
                <a:avLst/>
              </a:prstGeom>
              <a:noFill/>
            </p:spPr>
            <p:txBody>
              <a:bodyPr wrap="square" rtlCol="0">
                <a:spAutoFit/>
              </a:bodyPr>
              <a:lstStyle/>
              <a:p>
                <a:pPr defTabSz="685800">
                  <a:buClrTx/>
                  <a:defRPr/>
                </a:pPr>
                <a:r>
                  <a:rPr lang="en-US" sz="1200" kern="1200" dirty="0" err="1">
                    <a:solidFill>
                      <a:prstClr val="black"/>
                    </a:solidFill>
                    <a:latin typeface="Calibri"/>
                    <a:ea typeface="+mn-ea"/>
                    <a:cs typeface="+mn-cs"/>
                  </a:rPr>
                  <a:t>UDP</a:t>
                </a:r>
                <a:r>
                  <a:rPr lang="en-US" sz="1200" kern="1200" baseline="-25000" dirty="0" err="1">
                    <a:solidFill>
                      <a:prstClr val="black"/>
                    </a:solidFill>
                    <a:latin typeface="Calibri"/>
                    <a:ea typeface="+mn-ea"/>
                    <a:cs typeface="+mn-cs"/>
                  </a:rPr>
                  <a:t>h</a:t>
                </a:r>
                <a:endParaRPr lang="en-US" sz="1200" kern="1200" baseline="-25000" dirty="0">
                  <a:solidFill>
                    <a:prstClr val="black"/>
                  </a:solidFill>
                  <a:latin typeface="Calibri"/>
                  <a:ea typeface="+mn-ea"/>
                  <a:cs typeface="+mn-cs"/>
                </a:endParaRPr>
              </a:p>
            </p:txBody>
          </p:sp>
        </p:grpSp>
        <p:grpSp>
          <p:nvGrpSpPr>
            <p:cNvPr id="103" name="Group 102">
              <a:extLst>
                <a:ext uri="{FF2B5EF4-FFF2-40B4-BE49-F238E27FC236}">
                  <a16:creationId xmlns:a16="http://schemas.microsoft.com/office/drawing/2014/main" id="{8B56BF3A-3903-6343-9BD8-2E85489C092E}"/>
                </a:ext>
              </a:extLst>
            </p:cNvPr>
            <p:cNvGrpSpPr/>
            <p:nvPr/>
          </p:nvGrpSpPr>
          <p:grpSpPr>
            <a:xfrm>
              <a:off x="8422070" y="5632673"/>
              <a:ext cx="1259074" cy="400109"/>
              <a:chOff x="8934916" y="2778923"/>
              <a:chExt cx="1259074" cy="400109"/>
            </a:xfrm>
          </p:grpSpPr>
          <p:sp>
            <p:nvSpPr>
              <p:cNvPr id="104" name="Rectangle 103">
                <a:extLst>
                  <a:ext uri="{FF2B5EF4-FFF2-40B4-BE49-F238E27FC236}">
                    <a16:creationId xmlns:a16="http://schemas.microsoft.com/office/drawing/2014/main" id="{C0632306-DF2A-5145-82E2-F627C1E9171F}"/>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05" name="TextBox 104">
                <a:extLst>
                  <a:ext uri="{FF2B5EF4-FFF2-40B4-BE49-F238E27FC236}">
                    <a16:creationId xmlns:a16="http://schemas.microsoft.com/office/drawing/2014/main" id="{E104975E-6986-5E45-89F2-36AAE86B3B12}"/>
                  </a:ext>
                </a:extLst>
              </p:cNvPr>
              <p:cNvSpPr txBox="1"/>
              <p:nvPr/>
            </p:nvSpPr>
            <p:spPr>
              <a:xfrm>
                <a:off x="8934916" y="2778923"/>
                <a:ext cx="1259074" cy="400109"/>
              </a:xfrm>
              <a:prstGeom prst="rect">
                <a:avLst/>
              </a:prstGeom>
              <a:noFill/>
            </p:spPr>
            <p:txBody>
              <a:bodyPr wrap="square" rtlCol="0">
                <a:spAutoFit/>
              </a:bodyPr>
              <a:lstStyle/>
              <a:p>
                <a:pPr defTabSz="685800">
                  <a:buClrTx/>
                  <a:defRPr/>
                </a:pPr>
                <a:r>
                  <a:rPr lang="en-US" sz="1350" kern="1200" dirty="0">
                    <a:solidFill>
                      <a:prstClr val="black"/>
                    </a:solidFill>
                    <a:latin typeface="Calibri"/>
                    <a:ea typeface="+mn-ea"/>
                    <a:cs typeface="+mn-cs"/>
                  </a:rPr>
                  <a:t>SNMP msg</a:t>
                </a:r>
              </a:p>
            </p:txBody>
          </p:sp>
        </p:grpSp>
      </p:grpSp>
      <p:sp>
        <p:nvSpPr>
          <p:cNvPr id="129" name="Slide Number Placeholder 2">
            <a:extLst>
              <a:ext uri="{FF2B5EF4-FFF2-40B4-BE49-F238E27FC236}">
                <a16:creationId xmlns:a16="http://schemas.microsoft.com/office/drawing/2014/main" id="{D1B0B0FD-EB4E-1D48-A59A-E323764428E9}"/>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28</a:t>
            </a:fld>
            <a:endParaRPr lang="en-US" dirty="0"/>
          </a:p>
        </p:txBody>
      </p:sp>
    </p:spTree>
    <p:extLst>
      <p:ext uri="{BB962C8B-B14F-4D97-AF65-F5344CB8AC3E}">
        <p14:creationId xmlns:p14="http://schemas.microsoft.com/office/powerpoint/2010/main" val="221610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500"/>
                                        <p:tgtEl>
                                          <p:spTgt spid="88"/>
                                        </p:tgtEl>
                                      </p:cBhvr>
                                    </p:animEffect>
                                  </p:childTnLst>
                                </p:cTn>
                              </p:par>
                              <p:par>
                                <p:cTn id="8" presetID="0" presetClass="path" presetSubtype="0" accel="50000" decel="50000" fill="hold" nodeType="withEffect">
                                  <p:stCondLst>
                                    <p:cond delay="0"/>
                                  </p:stCondLst>
                                  <p:childTnLst>
                                    <p:animMotion origin="layout" path="M -6.25E-7 -1.48148E-6 L 0.00065 0.10139 " pathEditMode="relative" rAng="0" ptsTypes="AA">
                                      <p:cBhvr>
                                        <p:cTn id="9" dur="2000" fill="hold"/>
                                        <p:tgtEl>
                                          <p:spTgt spid="88"/>
                                        </p:tgtEl>
                                        <p:attrNameLst>
                                          <p:attrName>ppt_x</p:attrName>
                                          <p:attrName>ppt_y</p:attrName>
                                        </p:attrNameLst>
                                      </p:cBhvr>
                                      <p:rCtr x="26" y="5069"/>
                                    </p:animMotion>
                                  </p:childTnLst>
                                </p:cTn>
                              </p:par>
                              <p:par>
                                <p:cTn id="10" presetID="9" presetClass="entr" presetSubtype="0" fill="hold" grpId="0" nodeType="with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dissolve">
                                      <p:cBhvr>
                                        <p:cTn id="12" dur="5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dissolve">
                                      <p:cBhvr>
                                        <p:cTn id="17" dur="500"/>
                                        <p:tgtEl>
                                          <p:spTgt spid="10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dissolve">
                                      <p:cBhvr>
                                        <p:cTn id="20" dur="500"/>
                                        <p:tgtEl>
                                          <p:spTgt spid="9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nodeType="clickEffect">
                                  <p:stCondLst>
                                    <p:cond delay="0"/>
                                  </p:stCondLst>
                                  <p:childTnLst>
                                    <p:animEffect transition="out" filter="dissolve">
                                      <p:cBhvr>
                                        <p:cTn id="24" dur="500"/>
                                        <p:tgtEl>
                                          <p:spTgt spid="106"/>
                                        </p:tgtEl>
                                      </p:cBhvr>
                                    </p:animEffect>
                                    <p:set>
                                      <p:cBhvr>
                                        <p:cTn id="25" dur="1" fill="hold">
                                          <p:stCondLst>
                                            <p:cond delay="499"/>
                                          </p:stCondLst>
                                        </p:cTn>
                                        <p:tgtEl>
                                          <p:spTgt spid="106"/>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88"/>
                                        </p:tgtEl>
                                      </p:cBhvr>
                                    </p:animEffect>
                                    <p:set>
                                      <p:cBhvr>
                                        <p:cTn id="28" dur="1" fill="hold">
                                          <p:stCondLst>
                                            <p:cond delay="499"/>
                                          </p:stCondLst>
                                        </p:cTn>
                                        <p:tgtEl>
                                          <p:spTgt spid="88"/>
                                        </p:tgtEl>
                                        <p:attrNameLst>
                                          <p:attrName>style.visibility</p:attrName>
                                        </p:attrNameLst>
                                      </p:cBhvr>
                                      <p:to>
                                        <p:strVal val="hidden"/>
                                      </p:to>
                                    </p:se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dissolv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nodeType="clickEffect">
                                  <p:stCondLst>
                                    <p:cond delay="0"/>
                                  </p:stCondLst>
                                  <p:childTnLst>
                                    <p:animMotion origin="layout" path="M -6.25E-7 -4.81481E-6 L 0.00052 0.09306 " pathEditMode="relative" rAng="0" ptsTypes="AA">
                                      <p:cBhvr>
                                        <p:cTn id="39" dur="2000" fill="hold"/>
                                        <p:tgtEl>
                                          <p:spTgt spid="5"/>
                                        </p:tgtEl>
                                        <p:attrNameLst>
                                          <p:attrName>ppt_x</p:attrName>
                                          <p:attrName>ppt_y</p:attrName>
                                        </p:attrNameLst>
                                      </p:cBhvr>
                                      <p:rCtr x="26" y="4653"/>
                                    </p:animMotion>
                                  </p:childTnLst>
                                </p:cTn>
                              </p:par>
                              <p:par>
                                <p:cTn id="40" presetID="9" presetClass="entr" presetSubtype="0" fill="hold" grpId="0" nodeType="with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dissolve">
                                      <p:cBhvr>
                                        <p:cTn id="42" dur="500"/>
                                        <p:tgtEl>
                                          <p:spTgt spid="97"/>
                                        </p:tgtEl>
                                      </p:cBhvr>
                                    </p:animEffect>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nodeType="clickEffect">
                                  <p:stCondLst>
                                    <p:cond delay="0"/>
                                  </p:stCondLst>
                                  <p:childTnLst>
                                    <p:animMotion origin="layout" path="M -6.25E-7 0.09098 L -0.00221 0.25996 L -0.11419 0.32385 L -0.4332 0.31806 L -0.55885 0.275 L -0.55885 0.275 " pathEditMode="relative" ptsTypes="AAAAAA">
                                      <p:cBhvr>
                                        <p:cTn id="4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4" grpId="0"/>
      <p:bldP spid="95" grpId="0"/>
      <p:bldP spid="9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7721259" y="1625604"/>
            <a:ext cx="667827" cy="218441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640762" y="1692492"/>
            <a:ext cx="634983" cy="219164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8216766" y="3185070"/>
            <a:ext cx="412374" cy="802661"/>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2100">
                <a:solidFill>
                  <a:srgbClr val="FF0000"/>
                </a:solidFill>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8" name="TextBox 7">
            <a:extLst>
              <a:ext uri="{FF2B5EF4-FFF2-40B4-BE49-F238E27FC236}">
                <a16:creationId xmlns:a16="http://schemas.microsoft.com/office/drawing/2014/main" id="{95E1F04B-A3B3-534D-A252-A4AC29C657DE}"/>
              </a:ext>
            </a:extLst>
          </p:cNvPr>
          <p:cNvSpPr txBox="1"/>
          <p:nvPr/>
        </p:nvSpPr>
        <p:spPr>
          <a:xfrm>
            <a:off x="6360778" y="1153592"/>
            <a:ext cx="1598386" cy="415498"/>
          </a:xfrm>
          <a:prstGeom prst="rect">
            <a:avLst/>
          </a:prstGeom>
          <a:noFill/>
        </p:spPr>
        <p:txBody>
          <a:bodyPr wrap="none" rtlCol="0">
            <a:spAutoFit/>
          </a:bodyPr>
          <a:lstStyle/>
          <a:p>
            <a:pPr defTabSz="685800">
              <a:buClrTx/>
              <a:defRPr/>
            </a:pPr>
            <a:r>
              <a:rPr lang="en-US" sz="2100" kern="1200" dirty="0">
                <a:solidFill>
                  <a:prstClr val="black"/>
                </a:solidFill>
                <a:latin typeface="Calibri"/>
                <a:ea typeface="+mn-ea"/>
                <a:cs typeface="+mn-cs"/>
              </a:rPr>
              <a:t>SNMP server</a:t>
            </a:r>
          </a:p>
        </p:txBody>
      </p:sp>
      <p:sp>
        <p:nvSpPr>
          <p:cNvPr id="263" name="TextBox 262">
            <a:extLst>
              <a:ext uri="{FF2B5EF4-FFF2-40B4-BE49-F238E27FC236}">
                <a16:creationId xmlns:a16="http://schemas.microsoft.com/office/drawing/2014/main" id="{DC4B02DA-C340-9945-87C2-952E1901FB43}"/>
              </a:ext>
            </a:extLst>
          </p:cNvPr>
          <p:cNvSpPr txBox="1"/>
          <p:nvPr/>
        </p:nvSpPr>
        <p:spPr>
          <a:xfrm>
            <a:off x="1451490" y="1247048"/>
            <a:ext cx="1514261" cy="415498"/>
          </a:xfrm>
          <a:prstGeom prst="rect">
            <a:avLst/>
          </a:prstGeom>
          <a:noFill/>
        </p:spPr>
        <p:txBody>
          <a:bodyPr wrap="none" rtlCol="0">
            <a:spAutoFit/>
          </a:bodyPr>
          <a:lstStyle/>
          <a:p>
            <a:pPr defTabSz="685800">
              <a:buClrTx/>
              <a:defRPr/>
            </a:pPr>
            <a:r>
              <a:rPr lang="en-US" sz="2100" kern="1200" dirty="0">
                <a:solidFill>
                  <a:prstClr val="black"/>
                </a:solidFill>
                <a:latin typeface="Calibri"/>
                <a:ea typeface="+mn-ea"/>
                <a:cs typeface="+mn-cs"/>
              </a:rPr>
              <a:t>SNMP client</a:t>
            </a:r>
          </a:p>
        </p:txBody>
      </p:sp>
      <p:grpSp>
        <p:nvGrpSpPr>
          <p:cNvPr id="3" name="Group 2">
            <a:extLst>
              <a:ext uri="{FF2B5EF4-FFF2-40B4-BE49-F238E27FC236}">
                <a16:creationId xmlns:a16="http://schemas.microsoft.com/office/drawing/2014/main" id="{64AFD9EC-1CA1-D34D-965E-2E8D95748C38}"/>
              </a:ext>
            </a:extLst>
          </p:cNvPr>
          <p:cNvGrpSpPr/>
          <p:nvPr/>
        </p:nvGrpSpPr>
        <p:grpSpPr>
          <a:xfrm>
            <a:off x="6382764" y="1558716"/>
            <a:ext cx="1459754" cy="2184419"/>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8376444" y="2832513"/>
              <a:ext cx="1703276" cy="768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(UDP)</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099"/>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80"/>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1" y="2284368"/>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265828" y="1625604"/>
            <a:ext cx="1598776" cy="2184419"/>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80" name="Text Box 26">
              <a:extLst>
                <a:ext uri="{FF2B5EF4-FFF2-40B4-BE49-F238E27FC236}">
                  <a16:creationId xmlns:a16="http://schemas.microsoft.com/office/drawing/2014/main" id="{09388CA4-5912-3745-991A-9A3E60719DA7}"/>
                </a:ext>
              </a:extLst>
            </p:cNvPr>
            <p:cNvSpPr txBox="1">
              <a:spLocks noChangeArrowheads="1"/>
            </p:cNvSpPr>
            <p:nvPr/>
          </p:nvSpPr>
          <p:spPr bwMode="auto">
            <a:xfrm>
              <a:off x="8376445" y="2832513"/>
              <a:ext cx="1703276" cy="768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(UDP)</a:t>
              </a: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5" y="4533099"/>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5" y="4088345"/>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5" y="3646080"/>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39" y="2284368"/>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application</a:t>
              </a:r>
            </a:p>
          </p:txBody>
        </p:sp>
      </p:grpSp>
      <p:grpSp>
        <p:nvGrpSpPr>
          <p:cNvPr id="93" name="Group 92">
            <a:extLst>
              <a:ext uri="{FF2B5EF4-FFF2-40B4-BE49-F238E27FC236}">
                <a16:creationId xmlns:a16="http://schemas.microsoft.com/office/drawing/2014/main" id="{EFA7BEBF-82FA-3440-93DD-AFB07D2DDF8D}"/>
              </a:ext>
            </a:extLst>
          </p:cNvPr>
          <p:cNvGrpSpPr/>
          <p:nvPr/>
        </p:nvGrpSpPr>
        <p:grpSpPr>
          <a:xfrm>
            <a:off x="375551" y="3707685"/>
            <a:ext cx="769892" cy="447865"/>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599018" y="216994"/>
            <a:ext cx="8325469" cy="670967"/>
          </a:xfrm>
        </p:spPr>
        <p:txBody>
          <a:bodyPr>
            <a:normAutofit fontScale="90000"/>
          </a:bodyPr>
          <a:lstStyle/>
          <a:p>
            <a:r>
              <a:rPr lang="en-US" dirty="0"/>
              <a:t>UDP: 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1846655" y="2067017"/>
            <a:ext cx="309563" cy="119063"/>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7260858" y="2005207"/>
            <a:ext cx="309563" cy="119063"/>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 name="TextBox 1">
            <a:extLst>
              <a:ext uri="{FF2B5EF4-FFF2-40B4-BE49-F238E27FC236}">
                <a16:creationId xmlns:a16="http://schemas.microsoft.com/office/drawing/2014/main" id="{6B2BB341-9BE1-8640-8E8B-7EC80706964E}"/>
              </a:ext>
            </a:extLst>
          </p:cNvPr>
          <p:cNvSpPr txBox="1"/>
          <p:nvPr/>
        </p:nvSpPr>
        <p:spPr>
          <a:xfrm>
            <a:off x="3159358" y="1373026"/>
            <a:ext cx="2923758" cy="646331"/>
          </a:xfrm>
          <a:prstGeom prst="rect">
            <a:avLst/>
          </a:prstGeom>
          <a:noFill/>
        </p:spPr>
        <p:txBody>
          <a:bodyPr wrap="square" rtlCol="0">
            <a:spAutoFit/>
          </a:bodyPr>
          <a:lstStyle/>
          <a:p>
            <a:pPr defTabSz="685800">
              <a:buClrTx/>
              <a:defRPr/>
            </a:pPr>
            <a:r>
              <a:rPr lang="en-US" sz="2100" kern="1200" dirty="0">
                <a:solidFill>
                  <a:prstClr val="black"/>
                </a:solidFill>
                <a:latin typeface="Calibri"/>
                <a:ea typeface="+mn-ea"/>
                <a:cs typeface="+mn-cs"/>
              </a:rPr>
              <a:t>UDP receiver actions:</a:t>
            </a:r>
          </a:p>
          <a:p>
            <a:pPr marL="214313" indent="-164306" defTabSz="685800">
              <a:buClr>
                <a:srgbClr val="0200A3"/>
              </a:buClr>
              <a:buFont typeface="Wingdings" pitchFamily="2" charset="2"/>
              <a:buChar char="§"/>
              <a:defRPr/>
            </a:pPr>
            <a:endParaRPr lang="en-US" sz="1500" kern="1200" dirty="0">
              <a:solidFill>
                <a:prstClr val="black"/>
              </a:solidFill>
              <a:latin typeface="Calibri"/>
              <a:ea typeface="+mn-ea"/>
              <a:cs typeface="+mn-cs"/>
            </a:endParaRPr>
          </a:p>
        </p:txBody>
      </p:sp>
      <p:sp>
        <p:nvSpPr>
          <p:cNvPr id="102" name="Rectangle 101">
            <a:extLst>
              <a:ext uri="{FF2B5EF4-FFF2-40B4-BE49-F238E27FC236}">
                <a16:creationId xmlns:a16="http://schemas.microsoft.com/office/drawing/2014/main" id="{6480FBEB-6DAE-6343-96A8-03D66CDE01DB}"/>
              </a:ext>
            </a:extLst>
          </p:cNvPr>
          <p:cNvSpPr/>
          <p:nvPr/>
        </p:nvSpPr>
        <p:spPr>
          <a:xfrm>
            <a:off x="1241341" y="1620251"/>
            <a:ext cx="1649843" cy="220377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a:endParaRPr>
          </a:p>
        </p:txBody>
      </p:sp>
      <p:grpSp>
        <p:nvGrpSpPr>
          <p:cNvPr id="88" name="Group 87">
            <a:extLst>
              <a:ext uri="{FF2B5EF4-FFF2-40B4-BE49-F238E27FC236}">
                <a16:creationId xmlns:a16="http://schemas.microsoft.com/office/drawing/2014/main" id="{CA134BD1-8CE1-DD46-92D0-46AEECA91934}"/>
              </a:ext>
            </a:extLst>
          </p:cNvPr>
          <p:cNvGrpSpPr/>
          <p:nvPr/>
        </p:nvGrpSpPr>
        <p:grpSpPr>
          <a:xfrm>
            <a:off x="1766770" y="2316646"/>
            <a:ext cx="944306" cy="300082"/>
            <a:chOff x="8934916" y="2775692"/>
            <a:chExt cx="1259074" cy="400109"/>
          </a:xfrm>
        </p:grpSpPr>
        <p:sp>
          <p:nvSpPr>
            <p:cNvPr id="89" name="Rectangle 88">
              <a:extLst>
                <a:ext uri="{FF2B5EF4-FFF2-40B4-BE49-F238E27FC236}">
                  <a16:creationId xmlns:a16="http://schemas.microsoft.com/office/drawing/2014/main" id="{6A02A536-E595-E54F-85ED-50268229A5F1}"/>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90" name="TextBox 89">
              <a:extLst>
                <a:ext uri="{FF2B5EF4-FFF2-40B4-BE49-F238E27FC236}">
                  <a16:creationId xmlns:a16="http://schemas.microsoft.com/office/drawing/2014/main" id="{26EE5E72-5714-C64B-A3D2-C89CD03AFF69}"/>
                </a:ext>
              </a:extLst>
            </p:cNvPr>
            <p:cNvSpPr txBox="1"/>
            <p:nvPr/>
          </p:nvSpPr>
          <p:spPr>
            <a:xfrm>
              <a:off x="8934916" y="2775692"/>
              <a:ext cx="1259074" cy="400109"/>
            </a:xfrm>
            <a:prstGeom prst="rect">
              <a:avLst/>
            </a:prstGeom>
            <a:noFill/>
          </p:spPr>
          <p:txBody>
            <a:bodyPr wrap="square" rtlCol="0">
              <a:spAutoFit/>
            </a:bodyPr>
            <a:lstStyle/>
            <a:p>
              <a:pPr defTabSz="685800">
                <a:buClrTx/>
                <a:defRPr/>
              </a:pPr>
              <a:r>
                <a:rPr lang="en-US" sz="1350" kern="1200" dirty="0">
                  <a:solidFill>
                    <a:prstClr val="black"/>
                  </a:solidFill>
                  <a:latin typeface="Calibri"/>
                  <a:ea typeface="+mn-ea"/>
                  <a:cs typeface="+mn-cs"/>
                </a:rPr>
                <a:t>SNMP msg</a:t>
              </a:r>
            </a:p>
          </p:txBody>
        </p:sp>
      </p:grpSp>
      <p:sp>
        <p:nvSpPr>
          <p:cNvPr id="91" name="TextBox 90">
            <a:extLst>
              <a:ext uri="{FF2B5EF4-FFF2-40B4-BE49-F238E27FC236}">
                <a16:creationId xmlns:a16="http://schemas.microsoft.com/office/drawing/2014/main" id="{44FC0E6A-CBE5-AC4B-BF65-426B6D4CBC72}"/>
              </a:ext>
            </a:extLst>
          </p:cNvPr>
          <p:cNvSpPr txBox="1"/>
          <p:nvPr/>
        </p:nvSpPr>
        <p:spPr>
          <a:xfrm>
            <a:off x="3285116" y="2493662"/>
            <a:ext cx="2869092" cy="565283"/>
          </a:xfrm>
          <a:prstGeom prst="rect">
            <a:avLst/>
          </a:prstGeom>
          <a:noFill/>
        </p:spPr>
        <p:txBody>
          <a:bodyPr wrap="square" rtlCol="0">
            <a:spAutoFit/>
          </a:bodyPr>
          <a:lstStyle/>
          <a:p>
            <a:pPr marL="214313" indent="-164306" defTabSz="685800">
              <a:lnSpc>
                <a:spcPct val="85000"/>
              </a:lnSpc>
              <a:buClr>
                <a:srgbClr val="0200A3"/>
              </a:buClr>
              <a:buFont typeface="Wingdings" pitchFamily="2" charset="2"/>
              <a:buChar char="§"/>
              <a:defRPr/>
            </a:pPr>
            <a:r>
              <a:rPr lang="en-US" sz="1800" kern="1200" dirty="0">
                <a:solidFill>
                  <a:prstClr val="black"/>
                </a:solidFill>
                <a:latin typeface="Calibri"/>
                <a:ea typeface="+mn-ea"/>
                <a:cs typeface="+mn-cs"/>
              </a:rPr>
              <a:t>extracts application-layer message</a:t>
            </a:r>
          </a:p>
        </p:txBody>
      </p:sp>
      <p:sp>
        <p:nvSpPr>
          <p:cNvPr id="94" name="TextBox 93">
            <a:extLst>
              <a:ext uri="{FF2B5EF4-FFF2-40B4-BE49-F238E27FC236}">
                <a16:creationId xmlns:a16="http://schemas.microsoft.com/office/drawing/2014/main" id="{D9421943-E484-5046-BEAC-6D59475EF6C3}"/>
              </a:ext>
            </a:extLst>
          </p:cNvPr>
          <p:cNvSpPr txBox="1"/>
          <p:nvPr/>
        </p:nvSpPr>
        <p:spPr>
          <a:xfrm>
            <a:off x="3283663" y="2020168"/>
            <a:ext cx="2869092" cy="565283"/>
          </a:xfrm>
          <a:prstGeom prst="rect">
            <a:avLst/>
          </a:prstGeom>
          <a:noFill/>
        </p:spPr>
        <p:txBody>
          <a:bodyPr wrap="square" rtlCol="0">
            <a:spAutoFit/>
          </a:bodyPr>
          <a:lstStyle/>
          <a:p>
            <a:pPr marL="214313" indent="-164306" defTabSz="685800">
              <a:lnSpc>
                <a:spcPct val="85000"/>
              </a:lnSpc>
              <a:buClr>
                <a:srgbClr val="0200A3"/>
              </a:buClr>
              <a:buFont typeface="Wingdings" pitchFamily="2" charset="2"/>
              <a:buChar char="§"/>
              <a:defRPr/>
            </a:pPr>
            <a:r>
              <a:rPr lang="en-US" sz="1800" kern="1200" dirty="0">
                <a:solidFill>
                  <a:prstClr val="black"/>
                </a:solidFill>
                <a:latin typeface="Calibri"/>
                <a:ea typeface="+mn-ea"/>
                <a:cs typeface="+mn-cs"/>
              </a:rPr>
              <a:t>checks UDP checksum header value</a:t>
            </a:r>
          </a:p>
        </p:txBody>
      </p:sp>
      <p:sp>
        <p:nvSpPr>
          <p:cNvPr id="97" name="TextBox 96">
            <a:extLst>
              <a:ext uri="{FF2B5EF4-FFF2-40B4-BE49-F238E27FC236}">
                <a16:creationId xmlns:a16="http://schemas.microsoft.com/office/drawing/2014/main" id="{A88394C2-8FDA-8F48-B59B-B744ABBDA541}"/>
              </a:ext>
            </a:extLst>
          </p:cNvPr>
          <p:cNvSpPr txBox="1"/>
          <p:nvPr/>
        </p:nvSpPr>
        <p:spPr>
          <a:xfrm>
            <a:off x="3291077" y="1708598"/>
            <a:ext cx="2869092" cy="369332"/>
          </a:xfrm>
          <a:prstGeom prst="rect">
            <a:avLst/>
          </a:prstGeom>
          <a:noFill/>
        </p:spPr>
        <p:txBody>
          <a:bodyPr wrap="square" rtlCol="0">
            <a:spAutoFit/>
          </a:bodyPr>
          <a:lstStyle/>
          <a:p>
            <a:pPr marL="214313" indent="-164306" defTabSz="685800">
              <a:buClr>
                <a:srgbClr val="0200A3"/>
              </a:buClr>
              <a:buFont typeface="Wingdings" pitchFamily="2" charset="2"/>
              <a:buChar char="§"/>
              <a:defRPr/>
            </a:pPr>
            <a:r>
              <a:rPr lang="en-US" sz="1800" kern="1200" dirty="0">
                <a:solidFill>
                  <a:prstClr val="black"/>
                </a:solidFill>
                <a:latin typeface="Calibri"/>
                <a:ea typeface="+mn-ea"/>
                <a:cs typeface="+mn-cs"/>
              </a:rPr>
              <a:t>receives segment from IP</a:t>
            </a:r>
          </a:p>
        </p:txBody>
      </p:sp>
      <p:grpSp>
        <p:nvGrpSpPr>
          <p:cNvPr id="5" name="Group 4">
            <a:extLst>
              <a:ext uri="{FF2B5EF4-FFF2-40B4-BE49-F238E27FC236}">
                <a16:creationId xmlns:a16="http://schemas.microsoft.com/office/drawing/2014/main" id="{E73E5E98-A439-0647-8DF1-844937CD72A0}"/>
              </a:ext>
            </a:extLst>
          </p:cNvPr>
          <p:cNvGrpSpPr/>
          <p:nvPr/>
        </p:nvGrpSpPr>
        <p:grpSpPr>
          <a:xfrm>
            <a:off x="1346870" y="2822123"/>
            <a:ext cx="1363517" cy="300082"/>
            <a:chOff x="7863122" y="5632673"/>
            <a:chExt cx="1818022" cy="400109"/>
          </a:xfrm>
        </p:grpSpPr>
        <p:grpSp>
          <p:nvGrpSpPr>
            <p:cNvPr id="99" name="Group 98">
              <a:extLst>
                <a:ext uri="{FF2B5EF4-FFF2-40B4-BE49-F238E27FC236}">
                  <a16:creationId xmlns:a16="http://schemas.microsoft.com/office/drawing/2014/main" id="{39CCB6B2-1F81-ED45-AF48-A3187F0215CC}"/>
                </a:ext>
              </a:extLst>
            </p:cNvPr>
            <p:cNvGrpSpPr/>
            <p:nvPr/>
          </p:nvGrpSpPr>
          <p:grpSpPr>
            <a:xfrm>
              <a:off x="7863122" y="5638955"/>
              <a:ext cx="1259074" cy="369332"/>
              <a:chOff x="8964789" y="2648929"/>
              <a:chExt cx="1259074" cy="369332"/>
            </a:xfrm>
          </p:grpSpPr>
          <p:sp>
            <p:nvSpPr>
              <p:cNvPr id="100" name="Rectangle 99">
                <a:extLst>
                  <a:ext uri="{FF2B5EF4-FFF2-40B4-BE49-F238E27FC236}">
                    <a16:creationId xmlns:a16="http://schemas.microsoft.com/office/drawing/2014/main" id="{B77AF83C-DA1E-A642-9E78-5EEE36A0AD7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01" name="TextBox 100">
                <a:extLst>
                  <a:ext uri="{FF2B5EF4-FFF2-40B4-BE49-F238E27FC236}">
                    <a16:creationId xmlns:a16="http://schemas.microsoft.com/office/drawing/2014/main" id="{AB8C9E1E-8C93-DA4B-813F-B38E4305D2BE}"/>
                  </a:ext>
                </a:extLst>
              </p:cNvPr>
              <p:cNvSpPr txBox="1"/>
              <p:nvPr/>
            </p:nvSpPr>
            <p:spPr>
              <a:xfrm>
                <a:off x="8964789" y="2648929"/>
                <a:ext cx="1259074" cy="369332"/>
              </a:xfrm>
              <a:prstGeom prst="rect">
                <a:avLst/>
              </a:prstGeom>
              <a:noFill/>
            </p:spPr>
            <p:txBody>
              <a:bodyPr wrap="square" rtlCol="0">
                <a:spAutoFit/>
              </a:bodyPr>
              <a:lstStyle/>
              <a:p>
                <a:pPr defTabSz="685800">
                  <a:buClrTx/>
                  <a:defRPr/>
                </a:pPr>
                <a:r>
                  <a:rPr lang="en-US" sz="1200" kern="1200" dirty="0" err="1">
                    <a:solidFill>
                      <a:prstClr val="black"/>
                    </a:solidFill>
                    <a:latin typeface="Calibri"/>
                    <a:ea typeface="+mn-ea"/>
                    <a:cs typeface="+mn-cs"/>
                  </a:rPr>
                  <a:t>UDP</a:t>
                </a:r>
                <a:r>
                  <a:rPr lang="en-US" sz="1200" kern="1200" baseline="-25000" dirty="0" err="1">
                    <a:solidFill>
                      <a:prstClr val="black"/>
                    </a:solidFill>
                    <a:latin typeface="Calibri"/>
                    <a:ea typeface="+mn-ea"/>
                    <a:cs typeface="+mn-cs"/>
                  </a:rPr>
                  <a:t>h</a:t>
                </a:r>
                <a:endParaRPr lang="en-US" sz="1200" kern="1200" baseline="-25000" dirty="0">
                  <a:solidFill>
                    <a:prstClr val="black"/>
                  </a:solidFill>
                  <a:latin typeface="Calibri"/>
                  <a:ea typeface="+mn-ea"/>
                  <a:cs typeface="+mn-cs"/>
                </a:endParaRPr>
              </a:p>
            </p:txBody>
          </p:sp>
        </p:grpSp>
        <p:grpSp>
          <p:nvGrpSpPr>
            <p:cNvPr id="103" name="Group 102">
              <a:extLst>
                <a:ext uri="{FF2B5EF4-FFF2-40B4-BE49-F238E27FC236}">
                  <a16:creationId xmlns:a16="http://schemas.microsoft.com/office/drawing/2014/main" id="{8B56BF3A-3903-6343-9BD8-2E85489C092E}"/>
                </a:ext>
              </a:extLst>
            </p:cNvPr>
            <p:cNvGrpSpPr/>
            <p:nvPr/>
          </p:nvGrpSpPr>
          <p:grpSpPr>
            <a:xfrm>
              <a:off x="8422070" y="5632673"/>
              <a:ext cx="1259074" cy="400109"/>
              <a:chOff x="8934916" y="2778923"/>
              <a:chExt cx="1259074" cy="400109"/>
            </a:xfrm>
          </p:grpSpPr>
          <p:sp>
            <p:nvSpPr>
              <p:cNvPr id="104" name="Rectangle 103">
                <a:extLst>
                  <a:ext uri="{FF2B5EF4-FFF2-40B4-BE49-F238E27FC236}">
                    <a16:creationId xmlns:a16="http://schemas.microsoft.com/office/drawing/2014/main" id="{C0632306-DF2A-5145-82E2-F627C1E9171F}"/>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05" name="TextBox 104">
                <a:extLst>
                  <a:ext uri="{FF2B5EF4-FFF2-40B4-BE49-F238E27FC236}">
                    <a16:creationId xmlns:a16="http://schemas.microsoft.com/office/drawing/2014/main" id="{E104975E-6986-5E45-89F2-36AAE86B3B12}"/>
                  </a:ext>
                </a:extLst>
              </p:cNvPr>
              <p:cNvSpPr txBox="1"/>
              <p:nvPr/>
            </p:nvSpPr>
            <p:spPr>
              <a:xfrm>
                <a:off x="8934916" y="2778923"/>
                <a:ext cx="1259074" cy="400109"/>
              </a:xfrm>
              <a:prstGeom prst="rect">
                <a:avLst/>
              </a:prstGeom>
              <a:noFill/>
            </p:spPr>
            <p:txBody>
              <a:bodyPr wrap="square" rtlCol="0">
                <a:spAutoFit/>
              </a:bodyPr>
              <a:lstStyle/>
              <a:p>
                <a:pPr defTabSz="685800">
                  <a:buClrTx/>
                  <a:defRPr/>
                </a:pPr>
                <a:r>
                  <a:rPr lang="en-US" sz="1350" kern="1200" dirty="0">
                    <a:solidFill>
                      <a:prstClr val="black"/>
                    </a:solidFill>
                    <a:latin typeface="Calibri"/>
                    <a:ea typeface="+mn-ea"/>
                    <a:cs typeface="+mn-cs"/>
                  </a:rPr>
                  <a:t>SNMP msg</a:t>
                </a:r>
              </a:p>
            </p:txBody>
          </p:sp>
        </p:grpSp>
      </p:grpSp>
      <p:sp>
        <p:nvSpPr>
          <p:cNvPr id="127" name="TextBox 126">
            <a:extLst>
              <a:ext uri="{FF2B5EF4-FFF2-40B4-BE49-F238E27FC236}">
                <a16:creationId xmlns:a16="http://schemas.microsoft.com/office/drawing/2014/main" id="{5F6FF1BE-CC44-0642-B5BA-79CC246557BD}"/>
              </a:ext>
            </a:extLst>
          </p:cNvPr>
          <p:cNvSpPr txBox="1"/>
          <p:nvPr/>
        </p:nvSpPr>
        <p:spPr>
          <a:xfrm>
            <a:off x="3284650" y="2949311"/>
            <a:ext cx="2869092" cy="565283"/>
          </a:xfrm>
          <a:prstGeom prst="rect">
            <a:avLst/>
          </a:prstGeom>
          <a:noFill/>
        </p:spPr>
        <p:txBody>
          <a:bodyPr wrap="square" rtlCol="0">
            <a:spAutoFit/>
          </a:bodyPr>
          <a:lstStyle/>
          <a:p>
            <a:pPr marL="214313" indent="-164306" defTabSz="685800">
              <a:lnSpc>
                <a:spcPct val="85000"/>
              </a:lnSpc>
              <a:buClr>
                <a:srgbClr val="0200A3"/>
              </a:buClr>
              <a:buFont typeface="Wingdings" pitchFamily="2" charset="2"/>
              <a:buChar char="§"/>
              <a:defRPr/>
            </a:pPr>
            <a:r>
              <a:rPr lang="en-US" sz="1800" kern="1200" dirty="0">
                <a:solidFill>
                  <a:prstClr val="black"/>
                </a:solidFill>
                <a:latin typeface="Calibri"/>
                <a:ea typeface="+mn-ea"/>
                <a:cs typeface="+mn-cs"/>
              </a:rPr>
              <a:t>demultiplexes message up to application via socket</a:t>
            </a:r>
          </a:p>
        </p:txBody>
      </p:sp>
      <p:sp>
        <p:nvSpPr>
          <p:cNvPr id="128" name="Rectangle 127">
            <a:extLst>
              <a:ext uri="{FF2B5EF4-FFF2-40B4-BE49-F238E27FC236}">
                <a16:creationId xmlns:a16="http://schemas.microsoft.com/office/drawing/2014/main" id="{279B4C12-D49E-4A40-9C38-F2E92ECDF43A}"/>
              </a:ext>
            </a:extLst>
          </p:cNvPr>
          <p:cNvSpPr/>
          <p:nvPr/>
        </p:nvSpPr>
        <p:spPr>
          <a:xfrm>
            <a:off x="6261256" y="1520479"/>
            <a:ext cx="2562402" cy="2477134"/>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a:endParaRPr>
          </a:p>
        </p:txBody>
      </p:sp>
      <p:sp>
        <p:nvSpPr>
          <p:cNvPr id="4" name="Oval 3">
            <a:extLst>
              <a:ext uri="{FF2B5EF4-FFF2-40B4-BE49-F238E27FC236}">
                <a16:creationId xmlns:a16="http://schemas.microsoft.com/office/drawing/2014/main" id="{C0F72514-945E-EB40-9BEE-202BF670272C}"/>
              </a:ext>
            </a:extLst>
          </p:cNvPr>
          <p:cNvSpPr/>
          <p:nvPr/>
        </p:nvSpPr>
        <p:spPr>
          <a:xfrm>
            <a:off x="1306025" y="2241871"/>
            <a:ext cx="572375" cy="405773"/>
          </a:xfrm>
          <a:prstGeom prst="ellipse">
            <a:avLst/>
          </a:prstGeom>
          <a:noFill/>
          <a:ln w="2540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129" name="Straight Connector 128">
            <a:extLst>
              <a:ext uri="{FF2B5EF4-FFF2-40B4-BE49-F238E27FC236}">
                <a16:creationId xmlns:a16="http://schemas.microsoft.com/office/drawing/2014/main" id="{55A91E20-BDA5-C441-B395-6979D211F34E}"/>
              </a:ext>
            </a:extLst>
          </p:cNvPr>
          <p:cNvCxnSpPr>
            <a:cxnSpLocks/>
          </p:cNvCxnSpPr>
          <p:nvPr/>
        </p:nvCxnSpPr>
        <p:spPr>
          <a:xfrm flipH="1">
            <a:off x="5979018" y="3730030"/>
            <a:ext cx="1105135" cy="355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8285317-4714-1541-BC02-BED132E59B23}"/>
              </a:ext>
            </a:extLst>
          </p:cNvPr>
          <p:cNvCxnSpPr>
            <a:cxnSpLocks/>
          </p:cNvCxnSpPr>
          <p:nvPr/>
        </p:nvCxnSpPr>
        <p:spPr>
          <a:xfrm>
            <a:off x="1934108" y="3796917"/>
            <a:ext cx="1187124" cy="226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3046891" y="3724250"/>
            <a:ext cx="3027677" cy="771548"/>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defTabSz="685800" eaLnBrk="0" fontAlgn="base" hangingPunct="0">
              <a:spcBef>
                <a:spcPct val="0"/>
              </a:spcBef>
              <a:spcAft>
                <a:spcPct val="0"/>
              </a:spcAft>
              <a:buClrTx/>
              <a:defRPr/>
            </a:pPr>
            <a:endParaRPr lang="en-US" sz="2100" kern="1200">
              <a:latin typeface="Calibri"/>
              <a:ea typeface="ＭＳ Ｐゴシック" panose="020B0600070205080204" pitchFamily="34" charset="-128"/>
            </a:endParaRPr>
          </a:p>
        </p:txBody>
      </p:sp>
      <p:sp>
        <p:nvSpPr>
          <p:cNvPr id="106" name="Slide Number Placeholder 2">
            <a:extLst>
              <a:ext uri="{FF2B5EF4-FFF2-40B4-BE49-F238E27FC236}">
                <a16:creationId xmlns:a16="http://schemas.microsoft.com/office/drawing/2014/main" id="{427E91C8-0248-584A-817F-DE7D57562F29}"/>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29</a:t>
            </a:fld>
            <a:endParaRPr lang="en-US" dirty="0"/>
          </a:p>
        </p:txBody>
      </p:sp>
    </p:spTree>
    <p:extLst>
      <p:ext uri="{BB962C8B-B14F-4D97-AF65-F5344CB8AC3E}">
        <p14:creationId xmlns:p14="http://schemas.microsoft.com/office/powerpoint/2010/main" val="333164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0.00014 -0.00208 L 0.00014 -0.09676 " pathEditMode="relative" rAng="0" ptsTypes="AA">
                                      <p:cBhvr>
                                        <p:cTn id="11" dur="2000" fill="hold"/>
                                        <p:tgtEl>
                                          <p:spTgt spid="5"/>
                                        </p:tgtEl>
                                        <p:attrNameLst>
                                          <p:attrName>ppt_x</p:attrName>
                                          <p:attrName>ppt_y</p:attrName>
                                        </p:attrNameLst>
                                      </p:cBhvr>
                                      <p:rCtr x="0" y="-4745"/>
                                    </p:animMotion>
                                  </p:childTnLst>
                                </p:cTn>
                              </p:par>
                              <p:par>
                                <p:cTn id="12" presetID="9" presetClass="entr" presetSubtype="0" fill="hold" grpId="0" nodeType="with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dissolve">
                                      <p:cBhvr>
                                        <p:cTn id="14" dur="5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dissolve">
                                      <p:cBhvr>
                                        <p:cTn id="22" dur="500"/>
                                        <p:tgtEl>
                                          <p:spTgt spid="9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nodeType="clickEffect">
                                  <p:stCondLst>
                                    <p:cond delay="0"/>
                                  </p:stCondLst>
                                  <p:childTnLst>
                                    <p:animEffect transition="out" filter="dissolv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dissolve">
                                      <p:cBhvr>
                                        <p:cTn id="33" dur="500"/>
                                        <p:tgtEl>
                                          <p:spTgt spid="8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91"/>
                                        </p:tgtEl>
                                        <p:attrNameLst>
                                          <p:attrName>style.visibility</p:attrName>
                                        </p:attrNameLst>
                                      </p:cBhvr>
                                      <p:to>
                                        <p:strVal val="visible"/>
                                      </p:to>
                                    </p:set>
                                    <p:animEffect transition="in" filter="dissolve">
                                      <p:cBhvr>
                                        <p:cTn id="36" dur="500"/>
                                        <p:tgtEl>
                                          <p:spTgt spid="91"/>
                                        </p:tgtEl>
                                      </p:cBhvr>
                                    </p:animEffec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nodeType="clickEffect">
                                  <p:stCondLst>
                                    <p:cond delay="0"/>
                                  </p:stCondLst>
                                  <p:childTnLst>
                                    <p:animMotion origin="layout" path="M -1.66667E-6 -4.81481E-6 L 0.00013 -0.10763 " pathEditMode="relative" rAng="0" ptsTypes="AA">
                                      <p:cBhvr>
                                        <p:cTn id="40" dur="2000" fill="hold"/>
                                        <p:tgtEl>
                                          <p:spTgt spid="88"/>
                                        </p:tgtEl>
                                        <p:attrNameLst>
                                          <p:attrName>ppt_x</p:attrName>
                                          <p:attrName>ppt_y</p:attrName>
                                        </p:attrNameLst>
                                      </p:cBhvr>
                                      <p:rCtr x="0" y="-5394"/>
                                    </p:animMotion>
                                  </p:childTnLst>
                                </p:cTn>
                              </p:par>
                              <p:par>
                                <p:cTn id="41" presetID="9" presetClass="entr" presetSubtype="0" fill="hold" grpId="0" nodeType="with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dissolve">
                                      <p:cBhvr>
                                        <p:cTn id="4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4" grpId="0"/>
      <p:bldP spid="97" grpId="0"/>
      <p:bldP spid="127" grpId="0"/>
      <p:bldP spid="4" grpId="0" animBg="1"/>
      <p:bldP spid="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886700" cy="670967"/>
          </a:xfrm>
        </p:spPr>
        <p:txBody>
          <a:bodyPr>
            <a:normAutofit fontScale="90000"/>
          </a:bodyPr>
          <a:lstStyle/>
          <a:p>
            <a:r>
              <a:rPr lang="en-US" altLang="en-US" dirty="0">
                <a:cs typeface="Calibri" panose="020F0502020204030204" pitchFamily="34" charset="0"/>
              </a:rPr>
              <a:t>Transport layer: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99018" y="1060508"/>
            <a:ext cx="4963582" cy="3771809"/>
          </a:xfrm>
        </p:spPr>
        <p:txBody>
          <a:bodyPr>
            <a:normAutofit fontScale="85000" lnSpcReduction="10000"/>
          </a:bodyPr>
          <a:lstStyle/>
          <a:p>
            <a:pPr marL="302419" indent="-214313">
              <a:spcBef>
                <a:spcPts val="600"/>
              </a:spcBef>
            </a:pPr>
            <a:r>
              <a:rPr lang="en-US" altLang="en-US" sz="2400" dirty="0">
                <a:cs typeface="Calibri" panose="020F0502020204030204" pitchFamily="34" charset="0"/>
              </a:rPr>
              <a:t>Transport-layer services</a:t>
            </a:r>
          </a:p>
          <a:p>
            <a:pPr marL="302419" indent="-214313">
              <a:spcBef>
                <a:spcPts val="600"/>
              </a:spcBef>
            </a:pPr>
            <a:r>
              <a:rPr lang="en-US" altLang="en-US" sz="2400" dirty="0">
                <a:cs typeface="Calibri" panose="020F0502020204030204" pitchFamily="34" charset="0"/>
              </a:rPr>
              <a:t>Multiplexing and demultiplexing</a:t>
            </a:r>
          </a:p>
          <a:p>
            <a:pPr marL="302419" indent="-214313">
              <a:spcBef>
                <a:spcPts val="600"/>
              </a:spcBef>
            </a:pPr>
            <a:r>
              <a:rPr lang="en-US" altLang="en-US" sz="2400" dirty="0">
                <a:cs typeface="Calibri" panose="020F0502020204030204" pitchFamily="34" charset="0"/>
              </a:rPr>
              <a:t>Connectionless transport: UDP</a:t>
            </a:r>
          </a:p>
          <a:p>
            <a:pPr marL="302419" indent="-214313">
              <a:spcBef>
                <a:spcPts val="600"/>
              </a:spcBef>
            </a:pPr>
            <a:r>
              <a:rPr lang="en-US" altLang="en-US" sz="2400" dirty="0">
                <a:cs typeface="Calibri" panose="020F0502020204030204" pitchFamily="34" charset="0"/>
              </a:rPr>
              <a:t>Principles of reliable data transfer </a:t>
            </a:r>
          </a:p>
          <a:p>
            <a:pPr marL="302419" indent="-214313">
              <a:spcBef>
                <a:spcPts val="600"/>
              </a:spcBef>
            </a:pPr>
            <a:r>
              <a:rPr lang="en-US" sz="2400" dirty="0"/>
              <a:t>Connection-oriented transport: TCP</a:t>
            </a:r>
          </a:p>
          <a:p>
            <a:pPr marL="302419" indent="-214313">
              <a:spcBef>
                <a:spcPts val="600"/>
              </a:spcBef>
            </a:pPr>
            <a:r>
              <a:rPr lang="en-US" sz="2400" dirty="0"/>
              <a:t>Principles of congestion control</a:t>
            </a:r>
          </a:p>
          <a:p>
            <a:pPr marL="302419" indent="-214313">
              <a:spcBef>
                <a:spcPts val="600"/>
              </a:spcBef>
            </a:pPr>
            <a:r>
              <a:rPr lang="en-US" sz="2400" dirty="0"/>
              <a:t>TCP congestion control</a:t>
            </a:r>
          </a:p>
          <a:p>
            <a:pPr marL="302419" indent="-214313">
              <a:spcBef>
                <a:spcPts val="600"/>
              </a:spcBef>
            </a:pPr>
            <a:r>
              <a:rPr lang="en-US" sz="2400" dirty="0"/>
              <a:t>Evolution of transport-layer functionality</a:t>
            </a:r>
          </a:p>
          <a:p>
            <a:pPr eaLnBrk="1" hangingPunct="1">
              <a:buFont typeface="Wingdings" panose="05000000000000000000" pitchFamily="2" charset="2"/>
              <a:buNone/>
            </a:pPr>
            <a:endParaRPr lang="en-US" altLang="en-US"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r>
              <a:rPr lang="en-US"/>
              <a:t>Transport Layer: 3-</a:t>
            </a:r>
            <a:fld id="{C4204591-24BD-A542-B9D5-F8D8A88D2FEE}" type="slidenum">
              <a:rPr lang="en-US" smtClean="0"/>
              <a:pPr/>
              <a:t>3</a:t>
            </a:fld>
            <a:endParaRPr lang="en-US"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5830747" y="970103"/>
            <a:ext cx="2743200" cy="2057400"/>
          </a:xfrm>
          <a:prstGeom prst="rect">
            <a:avLst/>
          </a:prstGeom>
        </p:spPr>
      </p:pic>
    </p:spTree>
    <p:extLst>
      <p:ext uri="{BB962C8B-B14F-4D97-AF65-F5344CB8AC3E}">
        <p14:creationId xmlns:p14="http://schemas.microsoft.com/office/powerpoint/2010/main" val="2933442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dirty="0"/>
              <a:t>UDP segment header</a:t>
            </a:r>
          </a:p>
        </p:txBody>
      </p:sp>
      <p:sp>
        <p:nvSpPr>
          <p:cNvPr id="29" name="Rectangle 8">
            <a:extLst>
              <a:ext uri="{FF2B5EF4-FFF2-40B4-BE49-F238E27FC236}">
                <a16:creationId xmlns:a16="http://schemas.microsoft.com/office/drawing/2014/main" id="{F52AC6CB-EA5F-E34E-A84B-F6174293B55F}"/>
              </a:ext>
            </a:extLst>
          </p:cNvPr>
          <p:cNvSpPr>
            <a:spLocks noChangeArrowheads="1"/>
          </p:cNvSpPr>
          <p:nvPr/>
        </p:nvSpPr>
        <p:spPr bwMode="auto">
          <a:xfrm>
            <a:off x="2926725" y="1513285"/>
            <a:ext cx="2493169" cy="2400300"/>
          </a:xfrm>
          <a:prstGeom prst="rect">
            <a:avLst/>
          </a:prstGeom>
          <a:solidFill>
            <a:srgbClr val="FFFFFF"/>
          </a:solidFill>
          <a:ln w="349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imes New Roman" charset="0"/>
              <a:ea typeface="ＭＳ Ｐゴシック" charset="0"/>
              <a:cs typeface="+mn-cs"/>
            </a:endParaRPr>
          </a:p>
        </p:txBody>
      </p:sp>
      <p:sp>
        <p:nvSpPr>
          <p:cNvPr id="30" name="Text Box 9">
            <a:extLst>
              <a:ext uri="{FF2B5EF4-FFF2-40B4-BE49-F238E27FC236}">
                <a16:creationId xmlns:a16="http://schemas.microsoft.com/office/drawing/2014/main" id="{C8E7AF66-85A4-6B43-AFFD-45ABC0217297}"/>
              </a:ext>
            </a:extLst>
          </p:cNvPr>
          <p:cNvSpPr txBox="1">
            <a:spLocks noChangeArrowheads="1"/>
          </p:cNvSpPr>
          <p:nvPr/>
        </p:nvSpPr>
        <p:spPr bwMode="auto">
          <a:xfrm>
            <a:off x="2926357" y="1522810"/>
            <a:ext cx="1233031" cy="3000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source port #</a:t>
            </a:r>
            <a:endParaRPr lang="en-US" sz="1800">
              <a:solidFill>
                <a:srgbClr val="000000"/>
              </a:solidFill>
              <a:cs typeface="+mn-cs"/>
            </a:endParaRPr>
          </a:p>
        </p:txBody>
      </p:sp>
      <p:sp>
        <p:nvSpPr>
          <p:cNvPr id="31" name="Text Box 10">
            <a:extLst>
              <a:ext uri="{FF2B5EF4-FFF2-40B4-BE49-F238E27FC236}">
                <a16:creationId xmlns:a16="http://schemas.microsoft.com/office/drawing/2014/main" id="{2F2912E8-AD40-5541-9C73-5856C97AF53A}"/>
              </a:ext>
            </a:extLst>
          </p:cNvPr>
          <p:cNvSpPr txBox="1">
            <a:spLocks noChangeArrowheads="1"/>
          </p:cNvSpPr>
          <p:nvPr/>
        </p:nvSpPr>
        <p:spPr bwMode="auto">
          <a:xfrm>
            <a:off x="4267473" y="1522810"/>
            <a:ext cx="1053494" cy="3000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dest port #</a:t>
            </a:r>
          </a:p>
        </p:txBody>
      </p:sp>
      <p:sp>
        <p:nvSpPr>
          <p:cNvPr id="32" name="Line 11">
            <a:extLst>
              <a:ext uri="{FF2B5EF4-FFF2-40B4-BE49-F238E27FC236}">
                <a16:creationId xmlns:a16="http://schemas.microsoft.com/office/drawing/2014/main" id="{D9BFD291-F38C-E245-812B-D4A7B44A296C}"/>
              </a:ext>
            </a:extLst>
          </p:cNvPr>
          <p:cNvSpPr>
            <a:spLocks noChangeShapeType="1"/>
          </p:cNvSpPr>
          <p:nvPr/>
        </p:nvSpPr>
        <p:spPr bwMode="auto">
          <a:xfrm flipV="1">
            <a:off x="2919581" y="1813322"/>
            <a:ext cx="2496741"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3" name="Line 12">
            <a:extLst>
              <a:ext uri="{FF2B5EF4-FFF2-40B4-BE49-F238E27FC236}">
                <a16:creationId xmlns:a16="http://schemas.microsoft.com/office/drawing/2014/main" id="{3CE7F4CE-E33B-FD4E-B07F-F5A9DE98853E}"/>
              </a:ext>
            </a:extLst>
          </p:cNvPr>
          <p:cNvSpPr>
            <a:spLocks noChangeShapeType="1"/>
          </p:cNvSpPr>
          <p:nvPr/>
        </p:nvSpPr>
        <p:spPr bwMode="auto">
          <a:xfrm flipV="1">
            <a:off x="2912437" y="2113360"/>
            <a:ext cx="2493169"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4" name="Line 13">
            <a:extLst>
              <a:ext uri="{FF2B5EF4-FFF2-40B4-BE49-F238E27FC236}">
                <a16:creationId xmlns:a16="http://schemas.microsoft.com/office/drawing/2014/main" id="{F55DFF34-EECA-F046-9F88-B6CF84CB8E0C}"/>
              </a:ext>
            </a:extLst>
          </p:cNvPr>
          <p:cNvSpPr>
            <a:spLocks noChangeShapeType="1"/>
          </p:cNvSpPr>
          <p:nvPr/>
        </p:nvSpPr>
        <p:spPr bwMode="auto">
          <a:xfrm flipV="1">
            <a:off x="4155449" y="1513285"/>
            <a:ext cx="0" cy="29646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5" name="Text Box 14">
            <a:extLst>
              <a:ext uri="{FF2B5EF4-FFF2-40B4-BE49-F238E27FC236}">
                <a16:creationId xmlns:a16="http://schemas.microsoft.com/office/drawing/2014/main" id="{99267DCE-8159-FC45-B743-B474F3D4558D}"/>
              </a:ext>
            </a:extLst>
          </p:cNvPr>
          <p:cNvSpPr txBox="1">
            <a:spLocks noChangeArrowheads="1"/>
          </p:cNvSpPr>
          <p:nvPr/>
        </p:nvSpPr>
        <p:spPr bwMode="auto">
          <a:xfrm>
            <a:off x="3759121" y="1164432"/>
            <a:ext cx="756938" cy="3231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a:solidFill>
                  <a:srgbClr val="000000"/>
                </a:solidFill>
                <a:cs typeface="+mn-cs"/>
              </a:rPr>
              <a:t>32 bits</a:t>
            </a:r>
          </a:p>
        </p:txBody>
      </p:sp>
      <p:sp>
        <p:nvSpPr>
          <p:cNvPr id="36" name="Line 15">
            <a:extLst>
              <a:ext uri="{FF2B5EF4-FFF2-40B4-BE49-F238E27FC236}">
                <a16:creationId xmlns:a16="http://schemas.microsoft.com/office/drawing/2014/main" id="{8D62C2C2-8FA0-A54C-8811-9A937D96CD04}"/>
              </a:ext>
            </a:extLst>
          </p:cNvPr>
          <p:cNvSpPr>
            <a:spLocks noChangeShapeType="1"/>
          </p:cNvSpPr>
          <p:nvPr/>
        </p:nvSpPr>
        <p:spPr bwMode="auto">
          <a:xfrm>
            <a:off x="4498349" y="1338263"/>
            <a:ext cx="900113" cy="3572"/>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7" name="Line 16">
            <a:extLst>
              <a:ext uri="{FF2B5EF4-FFF2-40B4-BE49-F238E27FC236}">
                <a16:creationId xmlns:a16="http://schemas.microsoft.com/office/drawing/2014/main" id="{DE702B00-23E1-474A-9072-DDEE50F76714}"/>
              </a:ext>
            </a:extLst>
          </p:cNvPr>
          <p:cNvSpPr>
            <a:spLocks noChangeShapeType="1"/>
          </p:cNvSpPr>
          <p:nvPr/>
        </p:nvSpPr>
        <p:spPr bwMode="auto">
          <a:xfrm rot="10800000">
            <a:off x="2916009" y="1345406"/>
            <a:ext cx="846534"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8" name="Text Box 17">
            <a:extLst>
              <a:ext uri="{FF2B5EF4-FFF2-40B4-BE49-F238E27FC236}">
                <a16:creationId xmlns:a16="http://schemas.microsoft.com/office/drawing/2014/main" id="{7A899027-0169-0E41-A632-97B068C6DCF8}"/>
              </a:ext>
            </a:extLst>
          </p:cNvPr>
          <p:cNvSpPr txBox="1">
            <a:spLocks noChangeArrowheads="1"/>
          </p:cNvSpPr>
          <p:nvPr/>
        </p:nvSpPr>
        <p:spPr bwMode="auto">
          <a:xfrm>
            <a:off x="3533861" y="2532460"/>
            <a:ext cx="1091967" cy="7848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a:solidFill>
                  <a:srgbClr val="000000"/>
                </a:solidFill>
                <a:cs typeface="+mn-cs"/>
              </a:rPr>
              <a:t>application</a:t>
            </a:r>
          </a:p>
          <a:p>
            <a:pPr algn="ctr" defTabSz="685800" eaLnBrk="0" fontAlgn="base" hangingPunct="0">
              <a:spcBef>
                <a:spcPct val="0"/>
              </a:spcBef>
              <a:spcAft>
                <a:spcPct val="0"/>
              </a:spcAft>
              <a:buClrTx/>
              <a:defRPr/>
            </a:pPr>
            <a:r>
              <a:rPr lang="en-US" sz="1500">
                <a:solidFill>
                  <a:srgbClr val="000000"/>
                </a:solidFill>
                <a:cs typeface="+mn-cs"/>
              </a:rPr>
              <a:t>data </a:t>
            </a:r>
          </a:p>
          <a:p>
            <a:pPr algn="ctr" defTabSz="685800" eaLnBrk="0" fontAlgn="base" hangingPunct="0">
              <a:spcBef>
                <a:spcPct val="0"/>
              </a:spcBef>
              <a:spcAft>
                <a:spcPct val="0"/>
              </a:spcAft>
              <a:buClrTx/>
              <a:defRPr/>
            </a:pPr>
            <a:r>
              <a:rPr lang="en-US" sz="1500">
                <a:solidFill>
                  <a:srgbClr val="000000"/>
                </a:solidFill>
                <a:cs typeface="+mn-cs"/>
              </a:rPr>
              <a:t>(payload)</a:t>
            </a:r>
            <a:endParaRPr lang="en-US" sz="1800">
              <a:solidFill>
                <a:srgbClr val="000000"/>
              </a:solidFill>
              <a:cs typeface="+mn-cs"/>
            </a:endParaRPr>
          </a:p>
        </p:txBody>
      </p:sp>
      <p:sp>
        <p:nvSpPr>
          <p:cNvPr id="39" name="Text Box 19">
            <a:extLst>
              <a:ext uri="{FF2B5EF4-FFF2-40B4-BE49-F238E27FC236}">
                <a16:creationId xmlns:a16="http://schemas.microsoft.com/office/drawing/2014/main" id="{CD850B08-5706-0344-961A-224002B37BA6}"/>
              </a:ext>
            </a:extLst>
          </p:cNvPr>
          <p:cNvSpPr txBox="1">
            <a:spLocks noChangeArrowheads="1"/>
          </p:cNvSpPr>
          <p:nvPr/>
        </p:nvSpPr>
        <p:spPr bwMode="auto">
          <a:xfrm>
            <a:off x="3221901" y="3969544"/>
            <a:ext cx="1957587" cy="3231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a:solidFill>
                  <a:srgbClr val="000000"/>
                </a:solidFill>
                <a:cs typeface="+mn-cs"/>
              </a:rPr>
              <a:t>UDP segment format</a:t>
            </a:r>
            <a:endParaRPr lang="en-US" sz="1800">
              <a:solidFill>
                <a:srgbClr val="000000"/>
              </a:solidFill>
              <a:cs typeface="+mn-cs"/>
            </a:endParaRPr>
          </a:p>
        </p:txBody>
      </p:sp>
      <p:sp>
        <p:nvSpPr>
          <p:cNvPr id="40" name="Line 20">
            <a:extLst>
              <a:ext uri="{FF2B5EF4-FFF2-40B4-BE49-F238E27FC236}">
                <a16:creationId xmlns:a16="http://schemas.microsoft.com/office/drawing/2014/main" id="{23E18502-A4AB-B441-8247-C60D9AD14D77}"/>
              </a:ext>
            </a:extLst>
          </p:cNvPr>
          <p:cNvSpPr>
            <a:spLocks noChangeShapeType="1"/>
          </p:cNvSpPr>
          <p:nvPr/>
        </p:nvSpPr>
        <p:spPr bwMode="auto">
          <a:xfrm flipV="1">
            <a:off x="4155449" y="1820467"/>
            <a:ext cx="0" cy="29646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1" name="Text Box 22">
            <a:extLst>
              <a:ext uri="{FF2B5EF4-FFF2-40B4-BE49-F238E27FC236}">
                <a16:creationId xmlns:a16="http://schemas.microsoft.com/office/drawing/2014/main" id="{7C44E6B5-339B-1741-B9C3-A1E3E37268B0}"/>
              </a:ext>
            </a:extLst>
          </p:cNvPr>
          <p:cNvSpPr txBox="1">
            <a:spLocks noChangeArrowheads="1"/>
          </p:cNvSpPr>
          <p:nvPr/>
        </p:nvSpPr>
        <p:spPr bwMode="auto">
          <a:xfrm>
            <a:off x="3187880" y="1815703"/>
            <a:ext cx="662361" cy="3000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length</a:t>
            </a:r>
            <a:endParaRPr lang="en-US" sz="1800">
              <a:solidFill>
                <a:srgbClr val="000000"/>
              </a:solidFill>
              <a:cs typeface="+mn-cs"/>
            </a:endParaRPr>
          </a:p>
        </p:txBody>
      </p:sp>
      <p:sp>
        <p:nvSpPr>
          <p:cNvPr id="42" name="Text Box 23">
            <a:extLst>
              <a:ext uri="{FF2B5EF4-FFF2-40B4-BE49-F238E27FC236}">
                <a16:creationId xmlns:a16="http://schemas.microsoft.com/office/drawing/2014/main" id="{47FFCC22-7372-6744-AEF8-0A8B78529255}"/>
              </a:ext>
            </a:extLst>
          </p:cNvPr>
          <p:cNvSpPr txBox="1">
            <a:spLocks noChangeArrowheads="1"/>
          </p:cNvSpPr>
          <p:nvPr/>
        </p:nvSpPr>
        <p:spPr bwMode="auto">
          <a:xfrm>
            <a:off x="4345422" y="1808560"/>
            <a:ext cx="938078" cy="3000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dirty="0">
                <a:solidFill>
                  <a:srgbClr val="000000"/>
                </a:solidFill>
                <a:cs typeface="+mn-cs"/>
              </a:rPr>
              <a:t>checksum</a:t>
            </a:r>
            <a:endParaRPr lang="en-US" sz="1800" dirty="0">
              <a:solidFill>
                <a:srgbClr val="000000"/>
              </a:solidFill>
              <a:cs typeface="+mn-cs"/>
            </a:endParaRPr>
          </a:p>
        </p:txBody>
      </p:sp>
      <p:sp>
        <p:nvSpPr>
          <p:cNvPr id="43" name="Text Box 24">
            <a:extLst>
              <a:ext uri="{FF2B5EF4-FFF2-40B4-BE49-F238E27FC236}">
                <a16:creationId xmlns:a16="http://schemas.microsoft.com/office/drawing/2014/main" id="{485622D4-EF6A-C34A-A27B-A6B8F83BC672}"/>
              </a:ext>
            </a:extLst>
          </p:cNvPr>
          <p:cNvSpPr txBox="1">
            <a:spLocks noChangeArrowheads="1"/>
          </p:cNvSpPr>
          <p:nvPr/>
        </p:nvSpPr>
        <p:spPr bwMode="auto">
          <a:xfrm>
            <a:off x="5717548" y="2566393"/>
            <a:ext cx="1804988" cy="7155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spcBef>
                <a:spcPct val="0"/>
              </a:spcBef>
              <a:spcAft>
                <a:spcPct val="0"/>
              </a:spcAft>
              <a:buClrTx/>
              <a:defRPr/>
            </a:pPr>
            <a:r>
              <a:rPr lang="en-US" sz="1350" dirty="0">
                <a:solidFill>
                  <a:srgbClr val="000000"/>
                </a:solidFill>
                <a:cs typeface="+mn-cs"/>
              </a:rPr>
              <a:t>length, in bytes of UDP segment, including header</a:t>
            </a:r>
            <a:endParaRPr lang="en-US" sz="1800" dirty="0">
              <a:solidFill>
                <a:srgbClr val="000000"/>
              </a:solidFill>
              <a:cs typeface="+mn-cs"/>
            </a:endParaRPr>
          </a:p>
        </p:txBody>
      </p:sp>
      <p:sp>
        <p:nvSpPr>
          <p:cNvPr id="44" name="Line 25">
            <a:extLst>
              <a:ext uri="{FF2B5EF4-FFF2-40B4-BE49-F238E27FC236}">
                <a16:creationId xmlns:a16="http://schemas.microsoft.com/office/drawing/2014/main" id="{1D6A5808-0448-DB49-AF97-08E63607B4AB}"/>
              </a:ext>
            </a:extLst>
          </p:cNvPr>
          <p:cNvSpPr>
            <a:spLocks noChangeShapeType="1"/>
          </p:cNvSpPr>
          <p:nvPr/>
        </p:nvSpPr>
        <p:spPr bwMode="auto">
          <a:xfrm flipH="1" flipV="1">
            <a:off x="3856602" y="1947862"/>
            <a:ext cx="2334868" cy="964048"/>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 name="Oval 4">
            <a:extLst>
              <a:ext uri="{FF2B5EF4-FFF2-40B4-BE49-F238E27FC236}">
                <a16:creationId xmlns:a16="http://schemas.microsoft.com/office/drawing/2014/main" id="{2155F1E7-7CEF-EC4F-9C9D-C612D6BAA462}"/>
              </a:ext>
            </a:extLst>
          </p:cNvPr>
          <p:cNvSpPr/>
          <p:nvPr/>
        </p:nvSpPr>
        <p:spPr>
          <a:xfrm>
            <a:off x="2771356" y="1467910"/>
            <a:ext cx="1573403" cy="400852"/>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6" name="Oval 25">
            <a:extLst>
              <a:ext uri="{FF2B5EF4-FFF2-40B4-BE49-F238E27FC236}">
                <a16:creationId xmlns:a16="http://schemas.microsoft.com/office/drawing/2014/main" id="{BE69DAA7-4CE3-5A48-B429-6D40B6035291}"/>
              </a:ext>
            </a:extLst>
          </p:cNvPr>
          <p:cNvSpPr/>
          <p:nvPr/>
        </p:nvSpPr>
        <p:spPr>
          <a:xfrm>
            <a:off x="3998287" y="1466406"/>
            <a:ext cx="1573403" cy="400852"/>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7" name="Oval 26">
            <a:extLst>
              <a:ext uri="{FF2B5EF4-FFF2-40B4-BE49-F238E27FC236}">
                <a16:creationId xmlns:a16="http://schemas.microsoft.com/office/drawing/2014/main" id="{AF8B7A60-8E66-CD4B-B67F-657454C69C5D}"/>
              </a:ext>
            </a:extLst>
          </p:cNvPr>
          <p:cNvSpPr/>
          <p:nvPr/>
        </p:nvSpPr>
        <p:spPr>
          <a:xfrm>
            <a:off x="2742781" y="1772101"/>
            <a:ext cx="1573403" cy="400852"/>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48" name="Oval 47">
            <a:extLst>
              <a:ext uri="{FF2B5EF4-FFF2-40B4-BE49-F238E27FC236}">
                <a16:creationId xmlns:a16="http://schemas.microsoft.com/office/drawing/2014/main" id="{AE79E99F-83A4-EE4E-9BAB-1946BFD0A4A1}"/>
              </a:ext>
            </a:extLst>
          </p:cNvPr>
          <p:cNvSpPr/>
          <p:nvPr/>
        </p:nvSpPr>
        <p:spPr>
          <a:xfrm>
            <a:off x="3967632" y="1755922"/>
            <a:ext cx="1573403" cy="400852"/>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49" name="Oval 48">
            <a:extLst>
              <a:ext uri="{FF2B5EF4-FFF2-40B4-BE49-F238E27FC236}">
                <a16:creationId xmlns:a16="http://schemas.microsoft.com/office/drawing/2014/main" id="{2AA4BE2E-C7FD-E34F-9626-C89B0B4F43FB}"/>
              </a:ext>
            </a:extLst>
          </p:cNvPr>
          <p:cNvSpPr/>
          <p:nvPr/>
        </p:nvSpPr>
        <p:spPr>
          <a:xfrm>
            <a:off x="3290100" y="2361530"/>
            <a:ext cx="1573403" cy="1170533"/>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50" name="Line 25">
            <a:extLst>
              <a:ext uri="{FF2B5EF4-FFF2-40B4-BE49-F238E27FC236}">
                <a16:creationId xmlns:a16="http://schemas.microsoft.com/office/drawing/2014/main" id="{F10F9304-7E0A-6542-A023-9D119B25A076}"/>
              </a:ext>
            </a:extLst>
          </p:cNvPr>
          <p:cNvSpPr>
            <a:spLocks noChangeShapeType="1"/>
          </p:cNvSpPr>
          <p:nvPr/>
        </p:nvSpPr>
        <p:spPr bwMode="auto">
          <a:xfrm flipH="1" flipV="1">
            <a:off x="4436402" y="2979303"/>
            <a:ext cx="2334868" cy="964048"/>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51" name="Text Box 24">
            <a:extLst>
              <a:ext uri="{FF2B5EF4-FFF2-40B4-BE49-F238E27FC236}">
                <a16:creationId xmlns:a16="http://schemas.microsoft.com/office/drawing/2014/main" id="{E81BCD01-79B1-A943-81E4-83B20B558C90}"/>
              </a:ext>
            </a:extLst>
          </p:cNvPr>
          <p:cNvSpPr txBox="1">
            <a:spLocks noChangeArrowheads="1"/>
          </p:cNvSpPr>
          <p:nvPr/>
        </p:nvSpPr>
        <p:spPr bwMode="auto">
          <a:xfrm>
            <a:off x="6024695" y="3727170"/>
            <a:ext cx="1804988" cy="5078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spcBef>
                <a:spcPct val="0"/>
              </a:spcBef>
              <a:spcAft>
                <a:spcPct val="0"/>
              </a:spcAft>
              <a:buClrTx/>
              <a:defRPr/>
            </a:pPr>
            <a:r>
              <a:rPr lang="en-US" sz="1350" dirty="0">
                <a:solidFill>
                  <a:srgbClr val="000000"/>
                </a:solidFill>
                <a:cs typeface="+mn-cs"/>
              </a:rPr>
              <a:t>data to/from application layer</a:t>
            </a:r>
            <a:endParaRPr lang="en-US" sz="1800" dirty="0">
              <a:solidFill>
                <a:srgbClr val="000000"/>
              </a:solidFill>
              <a:cs typeface="+mn-cs"/>
            </a:endParaRPr>
          </a:p>
        </p:txBody>
      </p:sp>
      <p:sp>
        <p:nvSpPr>
          <p:cNvPr id="28" name="Slide Number Placeholder 2">
            <a:extLst>
              <a:ext uri="{FF2B5EF4-FFF2-40B4-BE49-F238E27FC236}">
                <a16:creationId xmlns:a16="http://schemas.microsoft.com/office/drawing/2014/main" id="{43CF0894-FFF1-6D45-9D05-752E85B0BFC5}"/>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30</a:t>
            </a:fld>
            <a:endParaRPr lang="en-US" dirty="0"/>
          </a:p>
        </p:txBody>
      </p:sp>
    </p:spTree>
    <p:extLst>
      <p:ext uri="{BB962C8B-B14F-4D97-AF65-F5344CB8AC3E}">
        <p14:creationId xmlns:p14="http://schemas.microsoft.com/office/powerpoint/2010/main" val="428285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dissolve">
                                      <p:cBhvr>
                                        <p:cTn id="15" dur="500"/>
                                        <p:tgtEl>
                                          <p:spTgt spid="2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dissolve">
                                      <p:cBhvr>
                                        <p:cTn id="18" dur="500"/>
                                        <p:tgtEl>
                                          <p:spTgt spid="4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dissolv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dissolve">
                                      <p:cBhvr>
                                        <p:cTn id="26" dur="500"/>
                                        <p:tgtEl>
                                          <p:spTgt spid="4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dissolve">
                                      <p:cBhvr>
                                        <p:cTn id="29" dur="500"/>
                                        <p:tgtEl>
                                          <p:spTgt spid="5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dissolve">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dissolve">
                                      <p:cBhvr>
                                        <p:cTn id="3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5" grpId="0" animBg="1"/>
      <p:bldP spid="26" grpId="0" animBg="1"/>
      <p:bldP spid="27" grpId="0" animBg="1"/>
      <p:bldP spid="48" grpId="0" animBg="1"/>
      <p:bldP spid="49" grpId="0" animBg="1"/>
      <p:bldP spid="50" grpId="0" animBg="1"/>
      <p:bldP spid="5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dirty="0"/>
              <a:t>UDP checksum</a:t>
            </a:r>
          </a:p>
        </p:txBody>
      </p:sp>
      <p:sp>
        <p:nvSpPr>
          <p:cNvPr id="48" name="Rectangle 4">
            <a:extLst>
              <a:ext uri="{FF2B5EF4-FFF2-40B4-BE49-F238E27FC236}">
                <a16:creationId xmlns:a16="http://schemas.microsoft.com/office/drawing/2014/main" id="{673A6B1C-AEDF-5947-AFDF-9232983233A4}"/>
              </a:ext>
            </a:extLst>
          </p:cNvPr>
          <p:cNvSpPr txBox="1">
            <a:spLocks noChangeArrowheads="1"/>
          </p:cNvSpPr>
          <p:nvPr/>
        </p:nvSpPr>
        <p:spPr>
          <a:xfrm>
            <a:off x="953147" y="1989595"/>
            <a:ext cx="7680984" cy="430079"/>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7631" indent="0" defTabSz="685800">
              <a:spcBef>
                <a:spcPts val="750"/>
              </a:spcBef>
              <a:buNone/>
              <a:defRPr/>
            </a:pPr>
            <a:r>
              <a:rPr lang="en-US" altLang="en-US" sz="2100" dirty="0">
                <a:solidFill>
                  <a:prstClr val="black"/>
                </a:solidFill>
                <a:latin typeface="Calibri" panose="020F0502020204030204"/>
                <a:ea typeface="ＭＳ Ｐゴシック" panose="020B0600070205080204" pitchFamily="34" charset="-128"/>
              </a:rPr>
              <a:t>Transmitted:            5               6                11</a:t>
            </a:r>
          </a:p>
        </p:txBody>
      </p:sp>
      <p:sp>
        <p:nvSpPr>
          <p:cNvPr id="49" name="Rectangle 5">
            <a:extLst>
              <a:ext uri="{FF2B5EF4-FFF2-40B4-BE49-F238E27FC236}">
                <a16:creationId xmlns:a16="http://schemas.microsoft.com/office/drawing/2014/main" id="{F6F1E6ED-F1FB-7542-8156-6A1C186D48CB}"/>
              </a:ext>
            </a:extLst>
          </p:cNvPr>
          <p:cNvSpPr>
            <a:spLocks noChangeArrowheads="1"/>
          </p:cNvSpPr>
          <p:nvPr/>
        </p:nvSpPr>
        <p:spPr bwMode="auto">
          <a:xfrm>
            <a:off x="599018" y="1028415"/>
            <a:ext cx="8325468" cy="6357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257175" indent="-257175" defTabSz="685800">
              <a:lnSpc>
                <a:spcPct val="85000"/>
              </a:lnSpc>
              <a:spcBef>
                <a:spcPct val="20000"/>
              </a:spcBef>
              <a:buClr>
                <a:srgbClr val="000099"/>
              </a:buClr>
              <a:buSzPct val="65000"/>
              <a:defRPr/>
            </a:pPr>
            <a:r>
              <a:rPr lang="en-US" altLang="en-US" sz="2400" i="1" kern="1200" dirty="0">
                <a:solidFill>
                  <a:srgbClr val="CC0000"/>
                </a:solidFill>
                <a:latin typeface="Calibri" panose="020F0502020204030204"/>
                <a:cs typeface="+mn-cs"/>
              </a:rPr>
              <a:t>Goal:</a:t>
            </a:r>
            <a:r>
              <a:rPr lang="en-US" altLang="en-US" sz="2400" kern="1200" dirty="0">
                <a:solidFill>
                  <a:prstClr val="black"/>
                </a:solidFill>
                <a:latin typeface="Calibri" panose="020F0502020204030204"/>
                <a:cs typeface="+mn-cs"/>
              </a:rPr>
              <a:t> detect </a:t>
            </a:r>
            <a:r>
              <a:rPr lang="en-US" altLang="ja-JP" sz="2400" kern="1200" dirty="0">
                <a:solidFill>
                  <a:prstClr val="black"/>
                </a:solidFill>
                <a:latin typeface="Calibri" panose="020F0502020204030204"/>
                <a:cs typeface="+mn-cs"/>
              </a:rPr>
              <a:t>errors (</a:t>
            </a:r>
            <a:r>
              <a:rPr lang="en-US" altLang="ja-JP" sz="2400" i="1" kern="1200" dirty="0">
                <a:solidFill>
                  <a:prstClr val="black"/>
                </a:solidFill>
                <a:latin typeface="Calibri" panose="020F0502020204030204"/>
                <a:cs typeface="+mn-cs"/>
              </a:rPr>
              <a:t>i.e., </a:t>
            </a:r>
            <a:r>
              <a:rPr lang="en-US" altLang="ja-JP" sz="2400" kern="1200" dirty="0">
                <a:solidFill>
                  <a:prstClr val="black"/>
                </a:solidFill>
                <a:latin typeface="Calibri" panose="020F0502020204030204"/>
                <a:cs typeface="+mn-cs"/>
              </a:rPr>
              <a:t>flipped bits) in transmitted segment</a:t>
            </a:r>
          </a:p>
          <a:p>
            <a:pPr marL="257175" indent="-257175" defTabSz="685800">
              <a:lnSpc>
                <a:spcPct val="85000"/>
              </a:lnSpc>
              <a:spcBef>
                <a:spcPct val="20000"/>
              </a:spcBef>
              <a:buClr>
                <a:srgbClr val="000099"/>
              </a:buClr>
              <a:buSzPct val="65000"/>
              <a:buFont typeface="Wingdings" pitchFamily="2" charset="2"/>
              <a:buChar char="v"/>
              <a:defRPr/>
            </a:pPr>
            <a:endParaRPr lang="en-US" altLang="en-US" sz="2100" kern="1200" dirty="0">
              <a:solidFill>
                <a:prstClr val="black"/>
              </a:solidFill>
              <a:latin typeface="Gill Sans MT" panose="020B0502020104020203" pitchFamily="34" charset="77"/>
              <a:cs typeface="+mn-cs"/>
            </a:endParaRPr>
          </a:p>
        </p:txBody>
      </p:sp>
      <p:sp>
        <p:nvSpPr>
          <p:cNvPr id="6" name="Rectangle 4">
            <a:extLst>
              <a:ext uri="{FF2B5EF4-FFF2-40B4-BE49-F238E27FC236}">
                <a16:creationId xmlns:a16="http://schemas.microsoft.com/office/drawing/2014/main" id="{E6366BE9-1119-E949-B583-83377BE7B2FA}"/>
              </a:ext>
            </a:extLst>
          </p:cNvPr>
          <p:cNvSpPr txBox="1">
            <a:spLocks noChangeArrowheads="1"/>
          </p:cNvSpPr>
          <p:nvPr/>
        </p:nvSpPr>
        <p:spPr>
          <a:xfrm>
            <a:off x="1288298" y="3322447"/>
            <a:ext cx="7680984" cy="430079"/>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7631" indent="0" defTabSz="685800">
              <a:spcBef>
                <a:spcPts val="750"/>
              </a:spcBef>
              <a:buNone/>
              <a:defRPr/>
            </a:pPr>
            <a:r>
              <a:rPr lang="en-US" altLang="en-US" sz="2100" dirty="0">
                <a:solidFill>
                  <a:prstClr val="black"/>
                </a:solidFill>
                <a:latin typeface="Calibri" panose="020F0502020204030204"/>
                <a:ea typeface="ＭＳ Ｐゴシック" panose="020B0600070205080204" pitchFamily="34" charset="-128"/>
              </a:rPr>
              <a:t>Received:            4               6                11</a:t>
            </a:r>
          </a:p>
        </p:txBody>
      </p:sp>
      <p:grpSp>
        <p:nvGrpSpPr>
          <p:cNvPr id="18" name="Group 17">
            <a:extLst>
              <a:ext uri="{FF2B5EF4-FFF2-40B4-BE49-F238E27FC236}">
                <a16:creationId xmlns:a16="http://schemas.microsoft.com/office/drawing/2014/main" id="{E83263DD-30EB-3A47-BB43-1008E7B8EB3B}"/>
              </a:ext>
            </a:extLst>
          </p:cNvPr>
          <p:cNvGrpSpPr/>
          <p:nvPr/>
        </p:nvGrpSpPr>
        <p:grpSpPr>
          <a:xfrm>
            <a:off x="2836191" y="1588574"/>
            <a:ext cx="2887056" cy="303957"/>
            <a:chOff x="3781587" y="2118101"/>
            <a:chExt cx="3849407" cy="405276"/>
          </a:xfrm>
        </p:grpSpPr>
        <p:sp>
          <p:nvSpPr>
            <p:cNvPr id="3" name="TextBox 2">
              <a:extLst>
                <a:ext uri="{FF2B5EF4-FFF2-40B4-BE49-F238E27FC236}">
                  <a16:creationId xmlns:a16="http://schemas.microsoft.com/office/drawing/2014/main" id="{875CCDE0-7CCA-374E-AAE6-7714B8510863}"/>
                </a:ext>
              </a:extLst>
            </p:cNvPr>
            <p:cNvSpPr txBox="1"/>
            <p:nvPr/>
          </p:nvSpPr>
          <p:spPr>
            <a:xfrm>
              <a:off x="3781587" y="2123268"/>
              <a:ext cx="1270433" cy="400109"/>
            </a:xfrm>
            <a:prstGeom prst="rect">
              <a:avLst/>
            </a:prstGeom>
            <a:noFill/>
          </p:spPr>
          <p:txBody>
            <a:bodyPr wrap="none" rtlCol="0">
              <a:spAutoFit/>
            </a:bodyPr>
            <a:lstStyle/>
            <a:p>
              <a:pPr defTabSz="685800">
                <a:buClrTx/>
                <a:defRPr/>
              </a:pPr>
              <a:r>
                <a:rPr lang="en-US" sz="1350" kern="1200" dirty="0">
                  <a:solidFill>
                    <a:prstClr val="black"/>
                  </a:solidFill>
                  <a:latin typeface="Calibri"/>
                  <a:ea typeface="+mn-ea"/>
                  <a:cs typeface="+mn-cs"/>
                </a:rPr>
                <a:t>1</a:t>
              </a:r>
              <a:r>
                <a:rPr lang="en-US" sz="1350" kern="1200" baseline="30000" dirty="0">
                  <a:solidFill>
                    <a:prstClr val="black"/>
                  </a:solidFill>
                  <a:latin typeface="Calibri"/>
                  <a:ea typeface="+mn-ea"/>
                  <a:cs typeface="+mn-cs"/>
                </a:rPr>
                <a:t>st</a:t>
              </a:r>
              <a:r>
                <a:rPr lang="en-US" sz="1350" kern="1200" dirty="0">
                  <a:solidFill>
                    <a:prstClr val="black"/>
                  </a:solidFill>
                  <a:latin typeface="Calibri"/>
                  <a:ea typeface="+mn-ea"/>
                  <a:cs typeface="+mn-cs"/>
                </a:rPr>
                <a:t> number</a:t>
              </a:r>
            </a:p>
          </p:txBody>
        </p:sp>
        <p:sp>
          <p:nvSpPr>
            <p:cNvPr id="8" name="TextBox 7">
              <a:extLst>
                <a:ext uri="{FF2B5EF4-FFF2-40B4-BE49-F238E27FC236}">
                  <a16:creationId xmlns:a16="http://schemas.microsoft.com/office/drawing/2014/main" id="{AC036BB1-E12C-9F45-B7AC-A46C43550AB8}"/>
                </a:ext>
              </a:extLst>
            </p:cNvPr>
            <p:cNvSpPr txBox="1"/>
            <p:nvPr/>
          </p:nvSpPr>
          <p:spPr>
            <a:xfrm>
              <a:off x="5173851" y="2120685"/>
              <a:ext cx="1323439" cy="400109"/>
            </a:xfrm>
            <a:prstGeom prst="rect">
              <a:avLst/>
            </a:prstGeom>
            <a:noFill/>
          </p:spPr>
          <p:txBody>
            <a:bodyPr wrap="none" rtlCol="0">
              <a:spAutoFit/>
            </a:bodyPr>
            <a:lstStyle/>
            <a:p>
              <a:pPr defTabSz="685800">
                <a:buClrTx/>
                <a:defRPr/>
              </a:pPr>
              <a:r>
                <a:rPr lang="en-US" sz="1350" kern="1200" dirty="0">
                  <a:solidFill>
                    <a:prstClr val="black"/>
                  </a:solidFill>
                  <a:latin typeface="Calibri"/>
                  <a:ea typeface="+mn-ea"/>
                  <a:cs typeface="+mn-cs"/>
                </a:rPr>
                <a:t>2</a:t>
              </a:r>
              <a:r>
                <a:rPr lang="en-US" sz="1350" kern="1200" baseline="30000" dirty="0">
                  <a:solidFill>
                    <a:prstClr val="black"/>
                  </a:solidFill>
                  <a:latin typeface="Calibri"/>
                  <a:ea typeface="+mn-ea"/>
                  <a:cs typeface="+mn-cs"/>
                </a:rPr>
                <a:t>nd</a:t>
              </a:r>
              <a:r>
                <a:rPr lang="en-US" sz="1350" kern="1200" dirty="0">
                  <a:solidFill>
                    <a:prstClr val="black"/>
                  </a:solidFill>
                  <a:latin typeface="Calibri"/>
                  <a:ea typeface="+mn-ea"/>
                  <a:cs typeface="+mn-cs"/>
                </a:rPr>
                <a:t> number</a:t>
              </a:r>
            </a:p>
          </p:txBody>
        </p:sp>
        <p:sp>
          <p:nvSpPr>
            <p:cNvPr id="9" name="TextBox 8">
              <a:extLst>
                <a:ext uri="{FF2B5EF4-FFF2-40B4-BE49-F238E27FC236}">
                  <a16:creationId xmlns:a16="http://schemas.microsoft.com/office/drawing/2014/main" id="{0EF766B9-0BC5-B243-8C87-21D6B656B474}"/>
                </a:ext>
              </a:extLst>
            </p:cNvPr>
            <p:cNvSpPr txBox="1"/>
            <p:nvPr/>
          </p:nvSpPr>
          <p:spPr>
            <a:xfrm>
              <a:off x="6938069" y="2118101"/>
              <a:ext cx="692925" cy="400109"/>
            </a:xfrm>
            <a:prstGeom prst="rect">
              <a:avLst/>
            </a:prstGeom>
            <a:noFill/>
          </p:spPr>
          <p:txBody>
            <a:bodyPr wrap="none" rtlCol="0">
              <a:spAutoFit/>
            </a:bodyPr>
            <a:lstStyle/>
            <a:p>
              <a:pPr defTabSz="685800">
                <a:buClrTx/>
                <a:defRPr/>
              </a:pPr>
              <a:r>
                <a:rPr lang="en-US" sz="1350" kern="1200" dirty="0">
                  <a:solidFill>
                    <a:prstClr val="black"/>
                  </a:solidFill>
                  <a:latin typeface="Calibri"/>
                  <a:ea typeface="+mn-ea"/>
                  <a:cs typeface="+mn-cs"/>
                </a:rPr>
                <a:t> sum</a:t>
              </a:r>
            </a:p>
          </p:txBody>
        </p:sp>
      </p:grpSp>
      <p:sp>
        <p:nvSpPr>
          <p:cNvPr id="5" name="Down Arrow 4">
            <a:extLst>
              <a:ext uri="{FF2B5EF4-FFF2-40B4-BE49-F238E27FC236}">
                <a16:creationId xmlns:a16="http://schemas.microsoft.com/office/drawing/2014/main" id="{25D45AF0-1848-CC41-9B94-776A4F00467D}"/>
              </a:ext>
            </a:extLst>
          </p:cNvPr>
          <p:cNvSpPr/>
          <p:nvPr/>
        </p:nvSpPr>
        <p:spPr>
          <a:xfrm>
            <a:off x="3952068" y="2487478"/>
            <a:ext cx="848532" cy="733806"/>
          </a:xfrm>
          <a:prstGeom prst="downArrow">
            <a:avLst/>
          </a:prstGeom>
          <a:gradFill>
            <a:gsLst>
              <a:gs pos="0">
                <a:schemeClr val="accent1">
                  <a:lumMod val="5000"/>
                  <a:lumOff val="95000"/>
                </a:schemeClr>
              </a:gs>
              <a:gs pos="55000">
                <a:srgbClr val="E47E9F"/>
              </a:gs>
              <a:gs pos="83000">
                <a:srgbClr val="CD0004"/>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nvGrpSpPr>
          <p:cNvPr id="11" name="Group 10">
            <a:extLst>
              <a:ext uri="{FF2B5EF4-FFF2-40B4-BE49-F238E27FC236}">
                <a16:creationId xmlns:a16="http://schemas.microsoft.com/office/drawing/2014/main" id="{AED0B8C6-3F4F-D744-B0D5-012F7CCC8026}"/>
              </a:ext>
            </a:extLst>
          </p:cNvPr>
          <p:cNvGrpSpPr/>
          <p:nvPr/>
        </p:nvGrpSpPr>
        <p:grpSpPr>
          <a:xfrm>
            <a:off x="2952249" y="3649853"/>
            <a:ext cx="1715471" cy="832965"/>
            <a:chOff x="3936332" y="4866468"/>
            <a:chExt cx="2287294" cy="1110619"/>
          </a:xfrm>
        </p:grpSpPr>
        <p:sp>
          <p:nvSpPr>
            <p:cNvPr id="4" name="TextBox 3">
              <a:extLst>
                <a:ext uri="{FF2B5EF4-FFF2-40B4-BE49-F238E27FC236}">
                  <a16:creationId xmlns:a16="http://schemas.microsoft.com/office/drawing/2014/main" id="{80290089-A408-1F4D-AD89-57B6FA475BD4}"/>
                </a:ext>
              </a:extLst>
            </p:cNvPr>
            <p:cNvSpPr txBox="1"/>
            <p:nvPr/>
          </p:nvSpPr>
          <p:spPr>
            <a:xfrm>
              <a:off x="3936332" y="5238423"/>
              <a:ext cx="2287294" cy="738664"/>
            </a:xfrm>
            <a:prstGeom prst="rect">
              <a:avLst/>
            </a:prstGeom>
            <a:noFill/>
          </p:spPr>
          <p:txBody>
            <a:bodyPr wrap="none" rtlCol="0">
              <a:spAutoFit/>
            </a:bodyPr>
            <a:lstStyle/>
            <a:p>
              <a:pPr algn="r" defTabSz="685800">
                <a:buClrTx/>
                <a:defRPr/>
              </a:pPr>
              <a:r>
                <a:rPr lang="en-US" sz="1500" kern="1200" dirty="0">
                  <a:solidFill>
                    <a:prstClr val="black"/>
                  </a:solidFill>
                  <a:latin typeface="Calibri"/>
                  <a:ea typeface="+mn-ea"/>
                  <a:cs typeface="+mn-cs"/>
                </a:rPr>
                <a:t>receiver-computed </a:t>
              </a:r>
            </a:p>
            <a:p>
              <a:pPr algn="r" defTabSz="685800">
                <a:buClrTx/>
                <a:defRPr/>
              </a:pPr>
              <a:r>
                <a:rPr lang="en-US" sz="1500" kern="1200" dirty="0">
                  <a:solidFill>
                    <a:prstClr val="black"/>
                  </a:solidFill>
                  <a:latin typeface="Calibri"/>
                  <a:ea typeface="+mn-ea"/>
                  <a:cs typeface="+mn-cs"/>
                </a:rPr>
                <a:t>checksum</a:t>
              </a:r>
            </a:p>
          </p:txBody>
        </p:sp>
        <p:sp>
          <p:nvSpPr>
            <p:cNvPr id="7" name="Right Brace 6">
              <a:extLst>
                <a:ext uri="{FF2B5EF4-FFF2-40B4-BE49-F238E27FC236}">
                  <a16:creationId xmlns:a16="http://schemas.microsoft.com/office/drawing/2014/main" id="{70805D62-6F2B-1F49-A297-2C93A181F097}"/>
                </a:ext>
              </a:extLst>
            </p:cNvPr>
            <p:cNvSpPr/>
            <p:nvPr/>
          </p:nvSpPr>
          <p:spPr>
            <a:xfrm rot="5400000">
              <a:off x="5005953" y="4107051"/>
              <a:ext cx="302449" cy="182128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a:endParaRPr>
            </a:p>
          </p:txBody>
        </p:sp>
      </p:grpSp>
      <p:grpSp>
        <p:nvGrpSpPr>
          <p:cNvPr id="13" name="Group 12">
            <a:extLst>
              <a:ext uri="{FF2B5EF4-FFF2-40B4-BE49-F238E27FC236}">
                <a16:creationId xmlns:a16="http://schemas.microsoft.com/office/drawing/2014/main" id="{5499C2F8-4129-1B44-8C70-BBDF08BD1536}"/>
              </a:ext>
            </a:extLst>
          </p:cNvPr>
          <p:cNvGrpSpPr/>
          <p:nvPr/>
        </p:nvGrpSpPr>
        <p:grpSpPr>
          <a:xfrm>
            <a:off x="5160354" y="3659540"/>
            <a:ext cx="1996252" cy="821340"/>
            <a:chOff x="6880470" y="4879385"/>
            <a:chExt cx="2661669" cy="1095119"/>
          </a:xfrm>
        </p:grpSpPr>
        <p:sp>
          <p:nvSpPr>
            <p:cNvPr id="12" name="TextBox 11">
              <a:extLst>
                <a:ext uri="{FF2B5EF4-FFF2-40B4-BE49-F238E27FC236}">
                  <a16:creationId xmlns:a16="http://schemas.microsoft.com/office/drawing/2014/main" id="{D9DCA310-B7D2-5B47-90B9-563B10E091FB}"/>
                </a:ext>
              </a:extLst>
            </p:cNvPr>
            <p:cNvSpPr txBox="1"/>
            <p:nvPr/>
          </p:nvSpPr>
          <p:spPr>
            <a:xfrm>
              <a:off x="6880470" y="5235841"/>
              <a:ext cx="2661669" cy="738663"/>
            </a:xfrm>
            <a:prstGeom prst="rect">
              <a:avLst/>
            </a:prstGeom>
            <a:noFill/>
          </p:spPr>
          <p:txBody>
            <a:bodyPr wrap="none" rtlCol="0">
              <a:spAutoFit/>
            </a:bodyPr>
            <a:lstStyle/>
            <a:p>
              <a:pPr defTabSz="685800">
                <a:buClrTx/>
                <a:defRPr/>
              </a:pPr>
              <a:r>
                <a:rPr lang="en-US" sz="1500" kern="1200" dirty="0">
                  <a:solidFill>
                    <a:prstClr val="black"/>
                  </a:solidFill>
                  <a:latin typeface="Calibri"/>
                  <a:ea typeface="+mn-ea"/>
                  <a:cs typeface="+mn-cs"/>
                </a:rPr>
                <a:t>sender-computed </a:t>
              </a:r>
            </a:p>
            <a:p>
              <a:pPr defTabSz="685800">
                <a:buClrTx/>
                <a:defRPr/>
              </a:pPr>
              <a:r>
                <a:rPr lang="en-US" sz="1500" kern="1200" dirty="0">
                  <a:solidFill>
                    <a:prstClr val="black"/>
                  </a:solidFill>
                  <a:latin typeface="Calibri"/>
                  <a:ea typeface="+mn-ea"/>
                  <a:cs typeface="+mn-cs"/>
                </a:rPr>
                <a:t>checksum (as received)</a:t>
              </a:r>
            </a:p>
          </p:txBody>
        </p:sp>
        <p:sp>
          <p:nvSpPr>
            <p:cNvPr id="15" name="Right Brace 14">
              <a:extLst>
                <a:ext uri="{FF2B5EF4-FFF2-40B4-BE49-F238E27FC236}">
                  <a16:creationId xmlns:a16="http://schemas.microsoft.com/office/drawing/2014/main" id="{DA615DF0-68E8-EC4F-807E-D486A3197601}"/>
                </a:ext>
              </a:extLst>
            </p:cNvPr>
            <p:cNvSpPr/>
            <p:nvPr/>
          </p:nvSpPr>
          <p:spPr>
            <a:xfrm rot="5400000">
              <a:off x="7219627" y="4631412"/>
              <a:ext cx="266054" cy="761999"/>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a:endParaRPr>
            </a:p>
          </p:txBody>
        </p:sp>
      </p:grpSp>
      <p:grpSp>
        <p:nvGrpSpPr>
          <p:cNvPr id="17" name="Group 16">
            <a:extLst>
              <a:ext uri="{FF2B5EF4-FFF2-40B4-BE49-F238E27FC236}">
                <a16:creationId xmlns:a16="http://schemas.microsoft.com/office/drawing/2014/main" id="{5F01925F-F602-844A-BEF4-A6395DF560AD}"/>
              </a:ext>
            </a:extLst>
          </p:cNvPr>
          <p:cNvGrpSpPr/>
          <p:nvPr/>
        </p:nvGrpSpPr>
        <p:grpSpPr>
          <a:xfrm>
            <a:off x="4591374" y="3901001"/>
            <a:ext cx="616058" cy="1010024"/>
            <a:chOff x="6121831" y="5201334"/>
            <a:chExt cx="821411" cy="1346699"/>
          </a:xfrm>
        </p:grpSpPr>
        <p:pic>
          <p:nvPicPr>
            <p:cNvPr id="1026" name="Picture 2" descr="Image result for error">
              <a:extLst>
                <a:ext uri="{FF2B5EF4-FFF2-40B4-BE49-F238E27FC236}">
                  <a16:creationId xmlns:a16="http://schemas.microsoft.com/office/drawing/2014/main" id="{0F8C0CDD-8B63-9A4B-B799-33D82D530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831" y="5782776"/>
              <a:ext cx="821411" cy="7652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0916598-558E-9245-AD24-594E54348A33}"/>
                </a:ext>
              </a:extLst>
            </p:cNvPr>
            <p:cNvSpPr txBox="1"/>
            <p:nvPr/>
          </p:nvSpPr>
          <p:spPr>
            <a:xfrm>
              <a:off x="6307811" y="5201334"/>
              <a:ext cx="477054" cy="677108"/>
            </a:xfrm>
            <a:prstGeom prst="rect">
              <a:avLst/>
            </a:prstGeom>
            <a:noFill/>
          </p:spPr>
          <p:txBody>
            <a:bodyPr wrap="none" rtlCol="0">
              <a:spAutoFit/>
            </a:bodyPr>
            <a:lstStyle/>
            <a:p>
              <a:pPr defTabSz="685800">
                <a:buClrTx/>
                <a:defRPr/>
              </a:pPr>
              <a:r>
                <a:rPr lang="en-US" sz="2700" b="1" kern="1200" dirty="0">
                  <a:solidFill>
                    <a:srgbClr val="CD0004"/>
                  </a:solidFill>
                  <a:latin typeface="Calibri"/>
                  <a:ea typeface="+mn-ea"/>
                  <a:cs typeface="+mn-cs"/>
                </a:rPr>
                <a:t>=</a:t>
              </a:r>
            </a:p>
          </p:txBody>
        </p:sp>
        <p:cxnSp>
          <p:nvCxnSpPr>
            <p:cNvPr id="16" name="Straight Connector 15">
              <a:extLst>
                <a:ext uri="{FF2B5EF4-FFF2-40B4-BE49-F238E27FC236}">
                  <a16:creationId xmlns:a16="http://schemas.microsoft.com/office/drawing/2014/main" id="{33E17EE6-50CC-C042-BC48-5E6E3B972272}"/>
                </a:ext>
              </a:extLst>
            </p:cNvPr>
            <p:cNvCxnSpPr/>
            <p:nvPr/>
          </p:nvCxnSpPr>
          <p:spPr>
            <a:xfrm flipH="1">
              <a:off x="6460174" y="5418195"/>
              <a:ext cx="108488" cy="247973"/>
            </a:xfrm>
            <a:prstGeom prst="line">
              <a:avLst/>
            </a:prstGeom>
            <a:ln w="31750">
              <a:solidFill>
                <a:srgbClr val="CD0004"/>
              </a:solidFill>
            </a:ln>
          </p:spPr>
          <p:style>
            <a:lnRef idx="1">
              <a:schemeClr val="accent1"/>
            </a:lnRef>
            <a:fillRef idx="0">
              <a:schemeClr val="accent1"/>
            </a:fillRef>
            <a:effectRef idx="0">
              <a:schemeClr val="accent1"/>
            </a:effectRef>
            <a:fontRef idx="minor">
              <a:schemeClr val="tx1"/>
            </a:fontRef>
          </p:style>
        </p:cxnSp>
      </p:grpSp>
      <p:sp>
        <p:nvSpPr>
          <p:cNvPr id="21" name="Slide Number Placeholder 2">
            <a:extLst>
              <a:ext uri="{FF2B5EF4-FFF2-40B4-BE49-F238E27FC236}">
                <a16:creationId xmlns:a16="http://schemas.microsoft.com/office/drawing/2014/main" id="{D5723390-FF65-C242-9B32-1814D9E35B6A}"/>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31</a:t>
            </a:fld>
            <a:endParaRPr lang="en-US" dirty="0"/>
          </a:p>
        </p:txBody>
      </p:sp>
    </p:spTree>
    <p:extLst>
      <p:ext uri="{BB962C8B-B14F-4D97-AF65-F5344CB8AC3E}">
        <p14:creationId xmlns:p14="http://schemas.microsoft.com/office/powerpoint/2010/main" val="16949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dissolv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1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10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 grpId="0"/>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dirty="0"/>
              <a:t>Internet checksum</a:t>
            </a:r>
          </a:p>
        </p:txBody>
      </p:sp>
      <p:sp>
        <p:nvSpPr>
          <p:cNvPr id="27" name="Rectangle 3">
            <a:extLst>
              <a:ext uri="{FF2B5EF4-FFF2-40B4-BE49-F238E27FC236}">
                <a16:creationId xmlns:a16="http://schemas.microsoft.com/office/drawing/2014/main" id="{31698387-9861-714A-B5A0-B2C8BE36CD3A}"/>
              </a:ext>
            </a:extLst>
          </p:cNvPr>
          <p:cNvSpPr txBox="1">
            <a:spLocks noChangeArrowheads="1"/>
          </p:cNvSpPr>
          <p:nvPr/>
        </p:nvSpPr>
        <p:spPr>
          <a:xfrm>
            <a:off x="742950" y="1664208"/>
            <a:ext cx="3496541" cy="3358552"/>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defTabSz="685800">
              <a:lnSpc>
                <a:spcPct val="70000"/>
              </a:lnSpc>
              <a:spcBef>
                <a:spcPts val="750"/>
              </a:spcBef>
              <a:buNone/>
              <a:defRPr/>
            </a:pPr>
            <a:r>
              <a:rPr lang="en-US" altLang="en-US" sz="2400" dirty="0">
                <a:solidFill>
                  <a:srgbClr val="CC0000"/>
                </a:solidFill>
                <a:latin typeface="Calibri" panose="020F0502020204030204"/>
                <a:ea typeface="ＭＳ Ｐゴシック" panose="020B0600070205080204" pitchFamily="34" charset="-128"/>
              </a:rPr>
              <a:t>sender:</a:t>
            </a:r>
          </a:p>
          <a:p>
            <a:pPr marL="264319" indent="-166688" defTabSz="685800">
              <a:lnSpc>
                <a:spcPct val="80000"/>
              </a:lnSpc>
              <a:spcBef>
                <a:spcPts val="750"/>
              </a:spcBef>
              <a:defRPr/>
            </a:pPr>
            <a:r>
              <a:rPr lang="en-US" altLang="en-US" sz="2100" dirty="0">
                <a:solidFill>
                  <a:prstClr val="black"/>
                </a:solidFill>
                <a:latin typeface="Calibri" panose="020F0502020204030204"/>
                <a:ea typeface="ＭＳ Ｐゴシック" panose="020B0600070205080204" pitchFamily="34" charset="-128"/>
              </a:rPr>
              <a:t>treat contents of UDP segment </a:t>
            </a:r>
            <a:r>
              <a:rPr lang="en-US" altLang="en-US" sz="1800" dirty="0">
                <a:solidFill>
                  <a:prstClr val="black"/>
                </a:solidFill>
                <a:latin typeface="Calibri" panose="020F0502020204030204"/>
                <a:ea typeface="ＭＳ Ｐゴシック" panose="020B0600070205080204" pitchFamily="34" charset="-128"/>
              </a:rPr>
              <a:t>(including UDP header fields and IP addresses) </a:t>
            </a:r>
            <a:r>
              <a:rPr lang="en-US" altLang="en-US" sz="2100" dirty="0">
                <a:solidFill>
                  <a:prstClr val="black"/>
                </a:solidFill>
                <a:latin typeface="Calibri" panose="020F0502020204030204"/>
                <a:ea typeface="ＭＳ Ｐゴシック" panose="020B0600070205080204" pitchFamily="34" charset="-128"/>
              </a:rPr>
              <a:t>as sequence of 16-bit integers</a:t>
            </a:r>
          </a:p>
          <a:p>
            <a:pPr marL="264319" indent="-166688" defTabSz="685800">
              <a:lnSpc>
                <a:spcPct val="80000"/>
              </a:lnSpc>
              <a:spcBef>
                <a:spcPts val="750"/>
              </a:spcBef>
              <a:defRPr/>
            </a:pPr>
            <a:r>
              <a:rPr lang="en-US" altLang="en-US" sz="2100" dirty="0">
                <a:solidFill>
                  <a:srgbClr val="C00000"/>
                </a:solidFill>
                <a:latin typeface="Calibri" panose="020F0502020204030204"/>
                <a:ea typeface="ＭＳ Ｐゴシック" panose="020B0600070205080204" pitchFamily="34" charset="-128"/>
              </a:rPr>
              <a:t>checksum: </a:t>
            </a:r>
            <a:r>
              <a:rPr lang="en-US" altLang="en-US" sz="2100" dirty="0">
                <a:solidFill>
                  <a:prstClr val="black"/>
                </a:solidFill>
                <a:latin typeface="Calibri" panose="020F0502020204030204"/>
                <a:ea typeface="ＭＳ Ｐゴシック" panose="020B0600070205080204" pitchFamily="34" charset="-128"/>
              </a:rPr>
              <a:t>addition </a:t>
            </a:r>
            <a:r>
              <a:rPr lang="en-US" altLang="en-US" sz="1800" dirty="0">
                <a:solidFill>
                  <a:prstClr val="black"/>
                </a:solidFill>
                <a:latin typeface="Calibri" panose="020F0502020204030204"/>
                <a:ea typeface="ＭＳ Ｐゴシック" panose="020B0600070205080204" pitchFamily="34" charset="-128"/>
              </a:rPr>
              <a:t>(one’</a:t>
            </a:r>
            <a:r>
              <a:rPr lang="en-US" altLang="ja-JP" sz="1800" dirty="0">
                <a:solidFill>
                  <a:prstClr val="black"/>
                </a:solidFill>
                <a:latin typeface="Calibri" panose="020F0502020204030204"/>
                <a:ea typeface="ＭＳ Ｐゴシック" panose="020B0600070205080204" pitchFamily="34" charset="-128"/>
              </a:rPr>
              <a:t>s complement sum)</a:t>
            </a:r>
            <a:r>
              <a:rPr lang="en-US" altLang="ja-JP" sz="2100" dirty="0">
                <a:solidFill>
                  <a:prstClr val="black"/>
                </a:solidFill>
                <a:latin typeface="Calibri" panose="020F0502020204030204"/>
                <a:ea typeface="ＭＳ Ｐゴシック" panose="020B0600070205080204" pitchFamily="34" charset="-128"/>
              </a:rPr>
              <a:t> of segment content</a:t>
            </a:r>
          </a:p>
          <a:p>
            <a:pPr marL="264319" indent="-166688" defTabSz="685800">
              <a:lnSpc>
                <a:spcPct val="80000"/>
              </a:lnSpc>
              <a:spcBef>
                <a:spcPts val="750"/>
              </a:spcBef>
              <a:defRPr/>
            </a:pPr>
            <a:r>
              <a:rPr lang="en-US" altLang="en-US" sz="2100" dirty="0">
                <a:solidFill>
                  <a:prstClr val="black"/>
                </a:solidFill>
                <a:latin typeface="Calibri" panose="020F0502020204030204"/>
                <a:ea typeface="ＭＳ Ｐゴシック" panose="020B0600070205080204" pitchFamily="34" charset="-128"/>
              </a:rPr>
              <a:t>checksum value put into UDP checksum field</a:t>
            </a:r>
          </a:p>
          <a:p>
            <a:pPr marL="264319" indent="-166688" defTabSz="685800">
              <a:lnSpc>
                <a:spcPct val="70000"/>
              </a:lnSpc>
              <a:spcBef>
                <a:spcPts val="750"/>
              </a:spcBef>
              <a:buNone/>
              <a:defRPr/>
            </a:pPr>
            <a:endParaRPr lang="en-US" altLang="en-US" sz="1800" dirty="0">
              <a:solidFill>
                <a:prstClr val="black"/>
              </a:solidFill>
              <a:latin typeface="Calibri" panose="020F0502020204030204"/>
              <a:ea typeface="ＭＳ Ｐゴシック" panose="020B0600070205080204" pitchFamily="34" charset="-128"/>
            </a:endParaRPr>
          </a:p>
          <a:p>
            <a:pPr marL="264319" indent="-166688" defTabSz="685800">
              <a:lnSpc>
                <a:spcPct val="70000"/>
              </a:lnSpc>
              <a:spcBef>
                <a:spcPts val="750"/>
              </a:spcBef>
              <a:defRPr/>
            </a:pPr>
            <a:endParaRPr lang="en-US" altLang="en-US" sz="2400" dirty="0">
              <a:solidFill>
                <a:prstClr val="black"/>
              </a:solidFill>
              <a:latin typeface="Calibri" panose="020F0502020204030204"/>
              <a:ea typeface="ＭＳ Ｐゴシック" panose="020B0600070205080204" pitchFamily="34" charset="-128"/>
            </a:endParaRPr>
          </a:p>
        </p:txBody>
      </p:sp>
      <p:sp>
        <p:nvSpPr>
          <p:cNvPr id="48" name="Rectangle 4">
            <a:extLst>
              <a:ext uri="{FF2B5EF4-FFF2-40B4-BE49-F238E27FC236}">
                <a16:creationId xmlns:a16="http://schemas.microsoft.com/office/drawing/2014/main" id="{673A6B1C-AEDF-5947-AFDF-9232983233A4}"/>
              </a:ext>
            </a:extLst>
          </p:cNvPr>
          <p:cNvSpPr txBox="1">
            <a:spLocks noChangeArrowheads="1"/>
          </p:cNvSpPr>
          <p:nvPr/>
        </p:nvSpPr>
        <p:spPr>
          <a:xfrm>
            <a:off x="4325866" y="1599668"/>
            <a:ext cx="4296641" cy="3061857"/>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None/>
              <a:defRPr/>
            </a:pPr>
            <a:r>
              <a:rPr lang="en-US" altLang="en-US" sz="2400" dirty="0">
                <a:solidFill>
                  <a:srgbClr val="CC0000"/>
                </a:solidFill>
                <a:latin typeface="Calibri" panose="020F0502020204030204"/>
                <a:ea typeface="ＭＳ Ｐゴシック" panose="020B0600070205080204" pitchFamily="34" charset="-128"/>
              </a:rPr>
              <a:t>receiver</a:t>
            </a:r>
            <a:r>
              <a:rPr lang="en-US" altLang="en-US" sz="2625" dirty="0">
                <a:solidFill>
                  <a:srgbClr val="CC0000"/>
                </a:solidFill>
                <a:latin typeface="Calibri" panose="020F0502020204030204"/>
                <a:ea typeface="ＭＳ Ｐゴシック" panose="020B0600070205080204" pitchFamily="34" charset="-128"/>
              </a:rPr>
              <a:t>:</a:t>
            </a:r>
          </a:p>
          <a:p>
            <a:pPr marL="264319" indent="-166688"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compute checksum of received segment</a:t>
            </a:r>
          </a:p>
          <a:p>
            <a:pPr marL="264319" indent="-166688"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check if computed checksum equals checksum field value:</a:t>
            </a:r>
          </a:p>
          <a:p>
            <a:pPr marL="521494" lvl="1" indent="-173831" defTabSz="685800">
              <a:spcBef>
                <a:spcPts val="375"/>
              </a:spcBef>
              <a:defRPr/>
            </a:pPr>
            <a:r>
              <a:rPr lang="en-US" altLang="en-US" sz="1800" dirty="0">
                <a:solidFill>
                  <a:prstClr val="black"/>
                </a:solidFill>
                <a:latin typeface="Calibri" panose="020F0502020204030204"/>
                <a:ea typeface="ＭＳ Ｐゴシック" panose="020B0600070205080204" pitchFamily="34" charset="-128"/>
              </a:rPr>
              <a:t>not equal - error detected</a:t>
            </a:r>
          </a:p>
          <a:p>
            <a:pPr marL="521494" lvl="1" indent="-173831" defTabSz="685800">
              <a:spcBef>
                <a:spcPts val="375"/>
              </a:spcBef>
              <a:defRPr/>
            </a:pPr>
            <a:r>
              <a:rPr lang="en-US" altLang="en-US" sz="1800">
                <a:solidFill>
                  <a:prstClr val="black"/>
                </a:solidFill>
                <a:latin typeface="Calibri" panose="020F0502020204030204"/>
                <a:ea typeface="ＭＳ Ｐゴシック" panose="020B0600070205080204" pitchFamily="34" charset="-128"/>
              </a:rPr>
              <a:t>equal </a:t>
            </a:r>
            <a:r>
              <a:rPr lang="en-US" altLang="en-US" sz="1800" dirty="0">
                <a:solidFill>
                  <a:prstClr val="black"/>
                </a:solidFill>
                <a:latin typeface="Calibri" panose="020F0502020204030204"/>
                <a:ea typeface="ＭＳ Ｐゴシック" panose="020B0600070205080204" pitchFamily="34" charset="-128"/>
              </a:rPr>
              <a:t>- no error detected. </a:t>
            </a:r>
            <a:r>
              <a:rPr lang="en-US" altLang="en-US" sz="1800" i="1" dirty="0">
                <a:solidFill>
                  <a:prstClr val="black"/>
                </a:solidFill>
                <a:latin typeface="Calibri" panose="020F0502020204030204"/>
                <a:ea typeface="ＭＳ Ｐゴシック" panose="020B0600070205080204" pitchFamily="34" charset="-128"/>
              </a:rPr>
              <a:t>But maybe errors nonetheless?</a:t>
            </a:r>
            <a:r>
              <a:rPr lang="en-US" altLang="en-US" sz="1800" dirty="0">
                <a:solidFill>
                  <a:prstClr val="black"/>
                </a:solidFill>
                <a:latin typeface="Calibri" panose="020F0502020204030204"/>
                <a:ea typeface="ＭＳ Ｐゴシック" panose="020B0600070205080204" pitchFamily="34" charset="-128"/>
              </a:rPr>
              <a:t> More later ….</a:t>
            </a:r>
          </a:p>
          <a:p>
            <a:pPr marL="264319" indent="-166688" defTabSz="685800">
              <a:spcBef>
                <a:spcPts val="750"/>
              </a:spcBef>
              <a:defRPr/>
            </a:pPr>
            <a:endParaRPr lang="en-US" altLang="en-US" sz="2100" dirty="0">
              <a:solidFill>
                <a:prstClr val="black"/>
              </a:solidFill>
              <a:latin typeface="Calibri" panose="020F0502020204030204"/>
              <a:ea typeface="ＭＳ Ｐゴシック" panose="020B0600070205080204" pitchFamily="34" charset="-128"/>
            </a:endParaRPr>
          </a:p>
        </p:txBody>
      </p:sp>
      <p:sp>
        <p:nvSpPr>
          <p:cNvPr id="49" name="Rectangle 5">
            <a:extLst>
              <a:ext uri="{FF2B5EF4-FFF2-40B4-BE49-F238E27FC236}">
                <a16:creationId xmlns:a16="http://schemas.microsoft.com/office/drawing/2014/main" id="{F6F1E6ED-F1FB-7542-8156-6A1C186D48CB}"/>
              </a:ext>
            </a:extLst>
          </p:cNvPr>
          <p:cNvSpPr>
            <a:spLocks noChangeArrowheads="1"/>
          </p:cNvSpPr>
          <p:nvPr/>
        </p:nvSpPr>
        <p:spPr bwMode="auto">
          <a:xfrm>
            <a:off x="599018" y="1028415"/>
            <a:ext cx="8325468" cy="6357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257175" indent="-257175" defTabSz="685800">
              <a:lnSpc>
                <a:spcPct val="85000"/>
              </a:lnSpc>
              <a:spcBef>
                <a:spcPct val="20000"/>
              </a:spcBef>
              <a:buClr>
                <a:srgbClr val="000099"/>
              </a:buClr>
              <a:buSzPct val="65000"/>
              <a:defRPr/>
            </a:pPr>
            <a:r>
              <a:rPr lang="en-US" altLang="en-US" sz="2400" i="1" kern="1200" dirty="0">
                <a:solidFill>
                  <a:srgbClr val="CC0000"/>
                </a:solidFill>
                <a:latin typeface="Calibri" panose="020F0502020204030204"/>
                <a:cs typeface="+mn-cs"/>
              </a:rPr>
              <a:t>Goal:</a:t>
            </a:r>
            <a:r>
              <a:rPr lang="en-US" altLang="en-US" sz="2400" kern="1200" dirty="0">
                <a:solidFill>
                  <a:prstClr val="black"/>
                </a:solidFill>
                <a:latin typeface="Calibri" panose="020F0502020204030204"/>
                <a:cs typeface="+mn-cs"/>
              </a:rPr>
              <a:t> detect </a:t>
            </a:r>
            <a:r>
              <a:rPr lang="en-US" altLang="ja-JP" sz="2400" kern="1200" dirty="0">
                <a:solidFill>
                  <a:prstClr val="black"/>
                </a:solidFill>
                <a:latin typeface="Calibri" panose="020F0502020204030204"/>
                <a:cs typeface="+mn-cs"/>
              </a:rPr>
              <a:t>errors (</a:t>
            </a:r>
            <a:r>
              <a:rPr lang="en-US" altLang="ja-JP" sz="2400" i="1" kern="1200" dirty="0">
                <a:solidFill>
                  <a:prstClr val="black"/>
                </a:solidFill>
                <a:latin typeface="Calibri" panose="020F0502020204030204"/>
                <a:cs typeface="+mn-cs"/>
              </a:rPr>
              <a:t>i.e., </a:t>
            </a:r>
            <a:r>
              <a:rPr lang="en-US" altLang="ja-JP" sz="2400" kern="1200" dirty="0">
                <a:solidFill>
                  <a:prstClr val="black"/>
                </a:solidFill>
                <a:latin typeface="Calibri" panose="020F0502020204030204"/>
                <a:cs typeface="+mn-cs"/>
              </a:rPr>
              <a:t>flipped bits) in transmitted segment</a:t>
            </a:r>
          </a:p>
          <a:p>
            <a:pPr marL="257175" indent="-257175" defTabSz="685800">
              <a:lnSpc>
                <a:spcPct val="85000"/>
              </a:lnSpc>
              <a:spcBef>
                <a:spcPct val="20000"/>
              </a:spcBef>
              <a:buClr>
                <a:srgbClr val="000099"/>
              </a:buClr>
              <a:buSzPct val="65000"/>
              <a:buFont typeface="Wingdings" pitchFamily="2" charset="2"/>
              <a:buChar char="v"/>
              <a:defRPr/>
            </a:pPr>
            <a:endParaRPr lang="en-US" altLang="en-US" sz="2100" kern="1200" dirty="0">
              <a:solidFill>
                <a:prstClr val="black"/>
              </a:solidFill>
              <a:latin typeface="Gill Sans MT" panose="020B0502020104020203" pitchFamily="34" charset="77"/>
              <a:cs typeface="+mn-cs"/>
            </a:endParaRPr>
          </a:p>
        </p:txBody>
      </p:sp>
      <p:sp>
        <p:nvSpPr>
          <p:cNvPr id="6" name="Slide Number Placeholder 2">
            <a:extLst>
              <a:ext uri="{FF2B5EF4-FFF2-40B4-BE49-F238E27FC236}">
                <a16:creationId xmlns:a16="http://schemas.microsoft.com/office/drawing/2014/main" id="{D9262EE8-BA51-1D4E-A36D-BDC09C45FA07}"/>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32</a:t>
            </a:fld>
            <a:endParaRPr lang="en-US" dirty="0"/>
          </a:p>
        </p:txBody>
      </p:sp>
    </p:spTree>
    <p:extLst>
      <p:ext uri="{BB962C8B-B14F-4D97-AF65-F5344CB8AC3E}">
        <p14:creationId xmlns:p14="http://schemas.microsoft.com/office/powerpoint/2010/main" val="121197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dirty="0"/>
              <a:t>Internet checksum: an example</a:t>
            </a:r>
          </a:p>
        </p:txBody>
      </p:sp>
      <p:sp>
        <p:nvSpPr>
          <p:cNvPr id="7" name="Rectangle 3">
            <a:extLst>
              <a:ext uri="{FF2B5EF4-FFF2-40B4-BE49-F238E27FC236}">
                <a16:creationId xmlns:a16="http://schemas.microsoft.com/office/drawing/2014/main" id="{7C7658E3-6D58-8445-A9E1-703A91A67575}"/>
              </a:ext>
            </a:extLst>
          </p:cNvPr>
          <p:cNvSpPr txBox="1">
            <a:spLocks noChangeArrowheads="1"/>
          </p:cNvSpPr>
          <p:nvPr/>
        </p:nvSpPr>
        <p:spPr>
          <a:xfrm>
            <a:off x="911581" y="1089083"/>
            <a:ext cx="5829300" cy="205740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5022" indent="-175022" defTabSz="685800">
              <a:lnSpc>
                <a:spcPct val="130000"/>
              </a:lnSpc>
              <a:spcBef>
                <a:spcPts val="750"/>
              </a:spcBef>
              <a:buNone/>
              <a:defRPr/>
            </a:pPr>
            <a:r>
              <a:rPr lang="en-US" sz="2100" dirty="0">
                <a:solidFill>
                  <a:prstClr val="black"/>
                </a:solidFill>
                <a:latin typeface="Calibri" panose="020F0502020204030204"/>
              </a:rPr>
              <a:t>example: add two 16-bit integers</a:t>
            </a:r>
          </a:p>
        </p:txBody>
      </p:sp>
      <p:sp>
        <p:nvSpPr>
          <p:cNvPr id="9" name="Line 5">
            <a:extLst>
              <a:ext uri="{FF2B5EF4-FFF2-40B4-BE49-F238E27FC236}">
                <a16:creationId xmlns:a16="http://schemas.microsoft.com/office/drawing/2014/main" id="{763B3A78-1E2C-5A4B-AA3C-267B38DDCC5E}"/>
              </a:ext>
            </a:extLst>
          </p:cNvPr>
          <p:cNvSpPr>
            <a:spLocks noChangeShapeType="1"/>
          </p:cNvSpPr>
          <p:nvPr/>
        </p:nvSpPr>
        <p:spPr bwMode="auto">
          <a:xfrm flipH="1">
            <a:off x="1849793" y="2302331"/>
            <a:ext cx="485775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2" name="Text Box 8">
            <a:extLst>
              <a:ext uri="{FF2B5EF4-FFF2-40B4-BE49-F238E27FC236}">
                <a16:creationId xmlns:a16="http://schemas.microsoft.com/office/drawing/2014/main" id="{5EB760DD-5067-0241-ACCB-6E4282E949DB}"/>
              </a:ext>
            </a:extLst>
          </p:cNvPr>
          <p:cNvSpPr txBox="1">
            <a:spLocks noChangeArrowheads="1"/>
          </p:cNvSpPr>
          <p:nvPr/>
        </p:nvSpPr>
        <p:spPr bwMode="auto">
          <a:xfrm>
            <a:off x="1332972" y="2897072"/>
            <a:ext cx="514885" cy="3231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500" kern="1200" dirty="0">
                <a:solidFill>
                  <a:prstClr val="black"/>
                </a:solidFill>
                <a:latin typeface="Calibri" panose="020F0502020204030204"/>
                <a:cs typeface="+mn-cs"/>
              </a:rPr>
              <a:t>sum</a:t>
            </a:r>
          </a:p>
        </p:txBody>
      </p:sp>
      <p:sp>
        <p:nvSpPr>
          <p:cNvPr id="13" name="Text Box 9">
            <a:extLst>
              <a:ext uri="{FF2B5EF4-FFF2-40B4-BE49-F238E27FC236}">
                <a16:creationId xmlns:a16="http://schemas.microsoft.com/office/drawing/2014/main" id="{D58D347C-3618-AD46-999E-771E7BB4EFFB}"/>
              </a:ext>
            </a:extLst>
          </p:cNvPr>
          <p:cNvSpPr txBox="1">
            <a:spLocks noChangeArrowheads="1"/>
          </p:cNvSpPr>
          <p:nvPr/>
        </p:nvSpPr>
        <p:spPr bwMode="auto">
          <a:xfrm>
            <a:off x="894632" y="3225378"/>
            <a:ext cx="961930" cy="3231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500" kern="1200" dirty="0">
                <a:solidFill>
                  <a:prstClr val="black"/>
                </a:solidFill>
                <a:latin typeface="Calibri" panose="020F0502020204030204"/>
                <a:cs typeface="+mn-cs"/>
              </a:rPr>
              <a:t>checksum</a:t>
            </a:r>
          </a:p>
        </p:txBody>
      </p:sp>
      <p:sp>
        <p:nvSpPr>
          <p:cNvPr id="16" name="Text Box 15">
            <a:extLst>
              <a:ext uri="{FF2B5EF4-FFF2-40B4-BE49-F238E27FC236}">
                <a16:creationId xmlns:a16="http://schemas.microsoft.com/office/drawing/2014/main" id="{228BD91C-645B-7B49-B807-EF571877C7E5}"/>
              </a:ext>
            </a:extLst>
          </p:cNvPr>
          <p:cNvSpPr txBox="1">
            <a:spLocks noChangeArrowheads="1"/>
          </p:cNvSpPr>
          <p:nvPr/>
        </p:nvSpPr>
        <p:spPr bwMode="auto">
          <a:xfrm>
            <a:off x="599018" y="3803708"/>
            <a:ext cx="777597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lnSpc>
                <a:spcPct val="85000"/>
              </a:lnSpc>
              <a:spcBef>
                <a:spcPct val="20000"/>
              </a:spcBef>
              <a:buClr>
                <a:srgbClr val="000099"/>
              </a:buClr>
              <a:buSzPct val="65000"/>
              <a:defRPr/>
            </a:pPr>
            <a:r>
              <a:rPr lang="en-US" sz="1800" i="1" kern="1200" dirty="0">
                <a:solidFill>
                  <a:prstClr val="black"/>
                </a:solidFill>
                <a:latin typeface="Calibri" panose="020F0502020204030204"/>
                <a:cs typeface="+mn-cs"/>
              </a:rPr>
              <a:t>Note:</a:t>
            </a:r>
            <a:r>
              <a:rPr lang="en-US" sz="1800" kern="1200" dirty="0">
                <a:solidFill>
                  <a:prstClr val="black"/>
                </a:solidFill>
                <a:latin typeface="Calibri" panose="020F0502020204030204"/>
                <a:cs typeface="+mn-cs"/>
              </a:rPr>
              <a:t> when adding numbers, a carryout from the most significant bit needs to be added to the result</a:t>
            </a:r>
          </a:p>
          <a:p>
            <a:pPr defTabSz="685800">
              <a:buClrTx/>
              <a:defRPr/>
            </a:pPr>
            <a:endParaRPr lang="en-US" sz="1800" kern="1200" dirty="0">
              <a:solidFill>
                <a:prstClr val="black"/>
              </a:solidFill>
              <a:cs typeface="+mn-cs"/>
            </a:endParaRPr>
          </a:p>
        </p:txBody>
      </p:sp>
      <p:sp>
        <p:nvSpPr>
          <p:cNvPr id="17" name="TextBox 1">
            <a:extLst>
              <a:ext uri="{FF2B5EF4-FFF2-40B4-BE49-F238E27FC236}">
                <a16:creationId xmlns:a16="http://schemas.microsoft.com/office/drawing/2014/main" id="{898A9607-38BF-9544-B70F-067CC64A39AE}"/>
              </a:ext>
            </a:extLst>
          </p:cNvPr>
          <p:cNvSpPr txBox="1">
            <a:spLocks noChangeArrowheads="1"/>
          </p:cNvSpPr>
          <p:nvPr/>
        </p:nvSpPr>
        <p:spPr bwMode="auto">
          <a:xfrm>
            <a:off x="637850" y="4695674"/>
            <a:ext cx="739291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050" kern="1200" dirty="0">
                <a:solidFill>
                  <a:prstClr val="black"/>
                </a:solidFill>
                <a:latin typeface="Arial" panose="020B0604020202020204" pitchFamily="34" charset="0"/>
                <a:cs typeface="+mn-cs"/>
              </a:rPr>
              <a:t>* Check out the online interactive exercises for more examples: h</a:t>
            </a:r>
            <a:r>
              <a:rPr lang="en-US" altLang="en-US" sz="900" kern="1200" dirty="0">
                <a:solidFill>
                  <a:prstClr val="black"/>
                </a:solidFill>
                <a:latin typeface="Arial" panose="020B0604020202020204" pitchFamily="34" charset="0"/>
                <a:cs typeface="+mn-cs"/>
              </a:rPr>
              <a:t>ttp://</a:t>
            </a:r>
            <a:r>
              <a:rPr lang="en-US" altLang="en-US" sz="900" kern="1200" dirty="0" err="1">
                <a:solidFill>
                  <a:prstClr val="black"/>
                </a:solidFill>
                <a:latin typeface="Arial" panose="020B0604020202020204" pitchFamily="34" charset="0"/>
                <a:cs typeface="+mn-cs"/>
              </a:rPr>
              <a:t>gaia.cs.umass.edu</a:t>
            </a:r>
            <a:r>
              <a:rPr lang="en-US" altLang="en-US" sz="900" kern="1200" dirty="0">
                <a:solidFill>
                  <a:prstClr val="black"/>
                </a:solidFill>
                <a:latin typeface="Arial" panose="020B0604020202020204" pitchFamily="34" charset="0"/>
                <a:cs typeface="+mn-cs"/>
              </a:rPr>
              <a:t>/</a:t>
            </a:r>
            <a:r>
              <a:rPr lang="en-US" altLang="en-US" sz="900" kern="1200" dirty="0" err="1">
                <a:solidFill>
                  <a:prstClr val="black"/>
                </a:solidFill>
                <a:latin typeface="Arial" panose="020B0604020202020204" pitchFamily="34" charset="0"/>
                <a:cs typeface="+mn-cs"/>
              </a:rPr>
              <a:t>kurose_ross</a:t>
            </a:r>
            <a:r>
              <a:rPr lang="en-US" altLang="en-US" sz="900" kern="1200" dirty="0">
                <a:solidFill>
                  <a:prstClr val="black"/>
                </a:solidFill>
                <a:latin typeface="Arial" panose="020B0604020202020204" pitchFamily="34" charset="0"/>
                <a:cs typeface="+mn-cs"/>
              </a:rPr>
              <a:t>/interactive/</a:t>
            </a:r>
          </a:p>
        </p:txBody>
      </p:sp>
      <p:sp>
        <p:nvSpPr>
          <p:cNvPr id="4" name="TextBox 3">
            <a:extLst>
              <a:ext uri="{FF2B5EF4-FFF2-40B4-BE49-F238E27FC236}">
                <a16:creationId xmlns:a16="http://schemas.microsoft.com/office/drawing/2014/main" id="{55CFACF2-9C75-D845-963C-B6B5F2FFE843}"/>
              </a:ext>
            </a:extLst>
          </p:cNvPr>
          <p:cNvSpPr txBox="1"/>
          <p:nvPr/>
        </p:nvSpPr>
        <p:spPr>
          <a:xfrm>
            <a:off x="2147969" y="1653773"/>
            <a:ext cx="4458272" cy="369332"/>
          </a:xfrm>
          <a:prstGeom prst="rect">
            <a:avLst/>
          </a:prstGeom>
          <a:noFill/>
        </p:spPr>
        <p:txBody>
          <a:bodyPr wrap="none" rtlCol="0">
            <a:spAutoFit/>
          </a:bodyPr>
          <a:lstStyle/>
          <a:p>
            <a:pPr defTabSz="685800">
              <a:buClrTx/>
              <a:defRPr/>
            </a:pPr>
            <a:r>
              <a:rPr lang="en-US" sz="1800" b="1" kern="1200" dirty="0">
                <a:solidFill>
                  <a:prstClr val="black"/>
                </a:solidFill>
                <a:latin typeface="Courier" pitchFamily="2" charset="0"/>
                <a:ea typeface="+mn-ea"/>
                <a:cs typeface="+mn-cs"/>
              </a:rPr>
              <a:t>1 1 1 0 0 1 1 0 0 1 1 0 0 1 1 0</a:t>
            </a:r>
          </a:p>
        </p:txBody>
      </p:sp>
      <p:sp>
        <p:nvSpPr>
          <p:cNvPr id="19" name="TextBox 18">
            <a:extLst>
              <a:ext uri="{FF2B5EF4-FFF2-40B4-BE49-F238E27FC236}">
                <a16:creationId xmlns:a16="http://schemas.microsoft.com/office/drawing/2014/main" id="{A0134F71-DAF2-4A4A-8007-D61D5E84A131}"/>
              </a:ext>
            </a:extLst>
          </p:cNvPr>
          <p:cNvSpPr txBox="1"/>
          <p:nvPr/>
        </p:nvSpPr>
        <p:spPr>
          <a:xfrm>
            <a:off x="2151533" y="1935683"/>
            <a:ext cx="4458272" cy="369332"/>
          </a:xfrm>
          <a:prstGeom prst="rect">
            <a:avLst/>
          </a:prstGeom>
          <a:noFill/>
        </p:spPr>
        <p:txBody>
          <a:bodyPr wrap="none" rtlCol="0">
            <a:spAutoFit/>
          </a:bodyPr>
          <a:lstStyle/>
          <a:p>
            <a:pPr defTabSz="685800">
              <a:buClrTx/>
              <a:defRPr/>
            </a:pPr>
            <a:r>
              <a:rPr lang="en-US" sz="1800" b="1" kern="1200" dirty="0">
                <a:solidFill>
                  <a:prstClr val="black"/>
                </a:solidFill>
                <a:latin typeface="Courier" pitchFamily="2" charset="0"/>
                <a:ea typeface="+mn-ea"/>
                <a:cs typeface="+mn-cs"/>
              </a:rPr>
              <a:t>1 1 0 1 0 1 0 1 0 1 0 1 0 1 0 1</a:t>
            </a:r>
          </a:p>
        </p:txBody>
      </p:sp>
      <p:sp>
        <p:nvSpPr>
          <p:cNvPr id="20" name="TextBox 19">
            <a:extLst>
              <a:ext uri="{FF2B5EF4-FFF2-40B4-BE49-F238E27FC236}">
                <a16:creationId xmlns:a16="http://schemas.microsoft.com/office/drawing/2014/main" id="{890C7D96-F575-4046-84E4-2FDF9898E9B2}"/>
              </a:ext>
            </a:extLst>
          </p:cNvPr>
          <p:cNvSpPr txBox="1"/>
          <p:nvPr/>
        </p:nvSpPr>
        <p:spPr>
          <a:xfrm>
            <a:off x="1876476" y="2396027"/>
            <a:ext cx="4733988" cy="369332"/>
          </a:xfrm>
          <a:prstGeom prst="rect">
            <a:avLst/>
          </a:prstGeom>
          <a:noFill/>
        </p:spPr>
        <p:txBody>
          <a:bodyPr wrap="none" rtlCol="0">
            <a:spAutoFit/>
          </a:bodyPr>
          <a:lstStyle/>
          <a:p>
            <a:pPr defTabSz="685800">
              <a:buClrTx/>
              <a:defRPr/>
            </a:pPr>
            <a:r>
              <a:rPr lang="en-US" sz="1800" b="1" kern="1200" dirty="0">
                <a:solidFill>
                  <a:prstClr val="black"/>
                </a:solidFill>
                <a:latin typeface="Courier" pitchFamily="2" charset="0"/>
                <a:ea typeface="+mn-ea"/>
                <a:cs typeface="+mn-cs"/>
              </a:rPr>
              <a:t>1 1 0 1 1 1 0 1 1 1 0 1 1 1 0 1 1</a:t>
            </a:r>
          </a:p>
        </p:txBody>
      </p:sp>
      <p:sp>
        <p:nvSpPr>
          <p:cNvPr id="10" name="Oval 6">
            <a:extLst>
              <a:ext uri="{FF2B5EF4-FFF2-40B4-BE49-F238E27FC236}">
                <a16:creationId xmlns:a16="http://schemas.microsoft.com/office/drawing/2014/main" id="{23B7D25F-DD2D-6943-A612-1B140865E470}"/>
              </a:ext>
            </a:extLst>
          </p:cNvPr>
          <p:cNvSpPr>
            <a:spLocks noChangeArrowheads="1"/>
          </p:cNvSpPr>
          <p:nvPr/>
        </p:nvSpPr>
        <p:spPr bwMode="auto">
          <a:xfrm>
            <a:off x="1887625" y="2448112"/>
            <a:ext cx="228600" cy="228600"/>
          </a:xfrm>
          <a:prstGeom prst="ellipse">
            <a:avLst/>
          </a:prstGeom>
          <a:noFill/>
          <a:ln w="9525">
            <a:solidFill>
              <a:srgbClr val="FF0000"/>
            </a:solidFill>
            <a:round/>
            <a:headEnd type="none" w="sm" len="me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1" name="Text Box 7">
            <a:extLst>
              <a:ext uri="{FF2B5EF4-FFF2-40B4-BE49-F238E27FC236}">
                <a16:creationId xmlns:a16="http://schemas.microsoft.com/office/drawing/2014/main" id="{02C19D06-A871-3D4E-A141-88A98E4A3180}"/>
              </a:ext>
            </a:extLst>
          </p:cNvPr>
          <p:cNvSpPr txBox="1">
            <a:spLocks noChangeArrowheads="1"/>
          </p:cNvSpPr>
          <p:nvPr/>
        </p:nvSpPr>
        <p:spPr bwMode="auto">
          <a:xfrm>
            <a:off x="687475" y="2401152"/>
            <a:ext cx="1137812" cy="3231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500" kern="1200" dirty="0">
                <a:solidFill>
                  <a:prstClr val="black"/>
                </a:solidFill>
                <a:latin typeface="Calibri" panose="020F0502020204030204"/>
                <a:cs typeface="+mn-cs"/>
              </a:rPr>
              <a:t>wraparound</a:t>
            </a:r>
          </a:p>
        </p:txBody>
      </p:sp>
      <p:sp>
        <p:nvSpPr>
          <p:cNvPr id="14" name="Line 10">
            <a:extLst>
              <a:ext uri="{FF2B5EF4-FFF2-40B4-BE49-F238E27FC236}">
                <a16:creationId xmlns:a16="http://schemas.microsoft.com/office/drawing/2014/main" id="{D9BAD80C-425E-F145-9700-2D18230226CD}"/>
              </a:ext>
            </a:extLst>
          </p:cNvPr>
          <p:cNvSpPr>
            <a:spLocks noChangeShapeType="1"/>
          </p:cNvSpPr>
          <p:nvPr/>
        </p:nvSpPr>
        <p:spPr bwMode="auto">
          <a:xfrm flipH="1">
            <a:off x="1830475" y="2841683"/>
            <a:ext cx="485775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5" name="Freeform 11">
            <a:extLst>
              <a:ext uri="{FF2B5EF4-FFF2-40B4-BE49-F238E27FC236}">
                <a16:creationId xmlns:a16="http://schemas.microsoft.com/office/drawing/2014/main" id="{5AD71209-A9E2-794D-88A1-4B84AF2607D1}"/>
              </a:ext>
            </a:extLst>
          </p:cNvPr>
          <p:cNvSpPr>
            <a:spLocks/>
          </p:cNvSpPr>
          <p:nvPr/>
        </p:nvSpPr>
        <p:spPr bwMode="auto">
          <a:xfrm>
            <a:off x="2001925" y="2682399"/>
            <a:ext cx="4346655" cy="71308"/>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a:buClrTx/>
              <a:defRPr/>
            </a:pPr>
            <a:endParaRPr lang="en-US" sz="1350" kern="1200">
              <a:solidFill>
                <a:prstClr val="black"/>
              </a:solidFill>
              <a:latin typeface="Calibri" panose="020F0502020204030204"/>
              <a:ea typeface="+mn-ea"/>
              <a:cs typeface="+mn-cs"/>
            </a:endParaRPr>
          </a:p>
        </p:txBody>
      </p:sp>
      <p:sp>
        <p:nvSpPr>
          <p:cNvPr id="21" name="TextBox 20">
            <a:extLst>
              <a:ext uri="{FF2B5EF4-FFF2-40B4-BE49-F238E27FC236}">
                <a16:creationId xmlns:a16="http://schemas.microsoft.com/office/drawing/2014/main" id="{C9994788-E9D3-5D40-89C2-5666242ECA9E}"/>
              </a:ext>
            </a:extLst>
          </p:cNvPr>
          <p:cNvSpPr txBox="1"/>
          <p:nvPr/>
        </p:nvSpPr>
        <p:spPr>
          <a:xfrm>
            <a:off x="1856609" y="2897708"/>
            <a:ext cx="4733988" cy="369332"/>
          </a:xfrm>
          <a:prstGeom prst="rect">
            <a:avLst/>
          </a:prstGeom>
          <a:noFill/>
        </p:spPr>
        <p:txBody>
          <a:bodyPr wrap="none" rtlCol="0">
            <a:spAutoFit/>
          </a:bodyPr>
          <a:lstStyle/>
          <a:p>
            <a:pPr defTabSz="685800">
              <a:buClrTx/>
              <a:defRPr/>
            </a:pPr>
            <a:r>
              <a:rPr lang="en-US" sz="1800" b="1" kern="1200" dirty="0">
                <a:solidFill>
                  <a:prstClr val="black"/>
                </a:solidFill>
                <a:latin typeface="Courier" pitchFamily="2" charset="0"/>
                <a:ea typeface="+mn-ea"/>
                <a:cs typeface="+mn-cs"/>
              </a:rPr>
              <a:t>  1 0 1 1 1 0 1 1 1 0 1 1 1 1 0 0</a:t>
            </a:r>
          </a:p>
        </p:txBody>
      </p:sp>
      <p:sp>
        <p:nvSpPr>
          <p:cNvPr id="22" name="TextBox 21">
            <a:extLst>
              <a:ext uri="{FF2B5EF4-FFF2-40B4-BE49-F238E27FC236}">
                <a16:creationId xmlns:a16="http://schemas.microsoft.com/office/drawing/2014/main" id="{6DDD65BC-0FF7-354F-9157-61D155DA77EA}"/>
              </a:ext>
            </a:extLst>
          </p:cNvPr>
          <p:cNvSpPr txBox="1"/>
          <p:nvPr/>
        </p:nvSpPr>
        <p:spPr>
          <a:xfrm>
            <a:off x="1879373" y="3215943"/>
            <a:ext cx="4733988" cy="369332"/>
          </a:xfrm>
          <a:prstGeom prst="rect">
            <a:avLst/>
          </a:prstGeom>
          <a:noFill/>
        </p:spPr>
        <p:txBody>
          <a:bodyPr wrap="none" rtlCol="0">
            <a:spAutoFit/>
          </a:bodyPr>
          <a:lstStyle/>
          <a:p>
            <a:pPr defTabSz="685800">
              <a:buClrTx/>
              <a:defRPr/>
            </a:pPr>
            <a:r>
              <a:rPr lang="en-US" sz="1800" b="1" kern="1200" dirty="0">
                <a:solidFill>
                  <a:prstClr val="black"/>
                </a:solidFill>
                <a:latin typeface="Courier" pitchFamily="2" charset="0"/>
                <a:ea typeface="+mn-ea"/>
                <a:cs typeface="+mn-cs"/>
              </a:rPr>
              <a:t>  0 1 0 0 0 1 0 0 0 1 0 0 0 0 1 1</a:t>
            </a:r>
          </a:p>
        </p:txBody>
      </p:sp>
      <p:sp>
        <p:nvSpPr>
          <p:cNvPr id="18" name="Slide Number Placeholder 2">
            <a:extLst>
              <a:ext uri="{FF2B5EF4-FFF2-40B4-BE49-F238E27FC236}">
                <a16:creationId xmlns:a16="http://schemas.microsoft.com/office/drawing/2014/main" id="{27145B4A-DA47-BA4F-95DB-F98A913F0982}"/>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33</a:t>
            </a:fld>
            <a:endParaRPr lang="en-US" dirty="0"/>
          </a:p>
        </p:txBody>
      </p:sp>
    </p:spTree>
    <p:extLst>
      <p:ext uri="{BB962C8B-B14F-4D97-AF65-F5344CB8AC3E}">
        <p14:creationId xmlns:p14="http://schemas.microsoft.com/office/powerpoint/2010/main" val="222797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500"/>
                            </p:stCondLst>
                            <p:childTnLst>
                              <p:par>
                                <p:cTn id="17" presetID="22" presetClass="entr" presetSubtype="8" fill="hold" grpId="0" nodeType="afterEffect">
                                  <p:stCondLst>
                                    <p:cond delay="50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1500"/>
                            </p:stCondLst>
                            <p:childTnLst>
                              <p:par>
                                <p:cTn id="21" presetID="9" presetClass="entr" presetSubtype="0" fill="hold" grpId="0" nodeType="after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dissolve">
                                      <p:cBhvr>
                                        <p:cTn id="39" dur="500"/>
                                        <p:tgtEl>
                                          <p:spTgt spid="2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20" grpId="0"/>
      <p:bldP spid="10" grpId="0" animBg="1"/>
      <p:bldP spid="11" grpId="0"/>
      <p:bldP spid="14" grpId="0" animBg="1"/>
      <p:bldP spid="15" grpId="0" animBg="1"/>
      <p:bldP spid="21"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dirty="0"/>
              <a:t>Internet checksum: weak protection!</a:t>
            </a:r>
          </a:p>
        </p:txBody>
      </p:sp>
      <p:sp>
        <p:nvSpPr>
          <p:cNvPr id="7" name="Rectangle 3">
            <a:extLst>
              <a:ext uri="{FF2B5EF4-FFF2-40B4-BE49-F238E27FC236}">
                <a16:creationId xmlns:a16="http://schemas.microsoft.com/office/drawing/2014/main" id="{7C7658E3-6D58-8445-A9E1-703A91A67575}"/>
              </a:ext>
            </a:extLst>
          </p:cNvPr>
          <p:cNvSpPr txBox="1">
            <a:spLocks noChangeArrowheads="1"/>
          </p:cNvSpPr>
          <p:nvPr/>
        </p:nvSpPr>
        <p:spPr>
          <a:xfrm>
            <a:off x="911581" y="1089083"/>
            <a:ext cx="5829300" cy="205740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5022" indent="-175022" defTabSz="685800">
              <a:lnSpc>
                <a:spcPct val="130000"/>
              </a:lnSpc>
              <a:spcBef>
                <a:spcPts val="750"/>
              </a:spcBef>
              <a:buNone/>
              <a:defRPr/>
            </a:pPr>
            <a:r>
              <a:rPr lang="en-US" sz="2100" dirty="0">
                <a:solidFill>
                  <a:prstClr val="black"/>
                </a:solidFill>
                <a:latin typeface="Calibri" panose="020F0502020204030204"/>
              </a:rPr>
              <a:t>example: add two 16-bit integers</a:t>
            </a:r>
          </a:p>
        </p:txBody>
      </p:sp>
      <p:sp>
        <p:nvSpPr>
          <p:cNvPr id="9" name="Line 5">
            <a:extLst>
              <a:ext uri="{FF2B5EF4-FFF2-40B4-BE49-F238E27FC236}">
                <a16:creationId xmlns:a16="http://schemas.microsoft.com/office/drawing/2014/main" id="{763B3A78-1E2C-5A4B-AA3C-267B38DDCC5E}"/>
              </a:ext>
            </a:extLst>
          </p:cNvPr>
          <p:cNvSpPr>
            <a:spLocks noChangeShapeType="1"/>
          </p:cNvSpPr>
          <p:nvPr/>
        </p:nvSpPr>
        <p:spPr bwMode="auto">
          <a:xfrm flipH="1">
            <a:off x="1849793" y="2302331"/>
            <a:ext cx="485775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2" name="Text Box 8">
            <a:extLst>
              <a:ext uri="{FF2B5EF4-FFF2-40B4-BE49-F238E27FC236}">
                <a16:creationId xmlns:a16="http://schemas.microsoft.com/office/drawing/2014/main" id="{5EB760DD-5067-0241-ACCB-6E4282E949DB}"/>
              </a:ext>
            </a:extLst>
          </p:cNvPr>
          <p:cNvSpPr txBox="1">
            <a:spLocks noChangeArrowheads="1"/>
          </p:cNvSpPr>
          <p:nvPr/>
        </p:nvSpPr>
        <p:spPr bwMode="auto">
          <a:xfrm>
            <a:off x="1332972" y="2897072"/>
            <a:ext cx="514885" cy="3231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500" kern="1200" dirty="0">
                <a:solidFill>
                  <a:prstClr val="black"/>
                </a:solidFill>
                <a:latin typeface="Calibri" panose="020F0502020204030204"/>
                <a:cs typeface="+mn-cs"/>
              </a:rPr>
              <a:t>sum</a:t>
            </a:r>
          </a:p>
        </p:txBody>
      </p:sp>
      <p:sp>
        <p:nvSpPr>
          <p:cNvPr id="13" name="Text Box 9">
            <a:extLst>
              <a:ext uri="{FF2B5EF4-FFF2-40B4-BE49-F238E27FC236}">
                <a16:creationId xmlns:a16="http://schemas.microsoft.com/office/drawing/2014/main" id="{D58D347C-3618-AD46-999E-771E7BB4EFFB}"/>
              </a:ext>
            </a:extLst>
          </p:cNvPr>
          <p:cNvSpPr txBox="1">
            <a:spLocks noChangeArrowheads="1"/>
          </p:cNvSpPr>
          <p:nvPr/>
        </p:nvSpPr>
        <p:spPr bwMode="auto">
          <a:xfrm>
            <a:off x="894632" y="3225378"/>
            <a:ext cx="961930" cy="3231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500" kern="1200" dirty="0">
                <a:solidFill>
                  <a:prstClr val="black"/>
                </a:solidFill>
                <a:latin typeface="Calibri" panose="020F0502020204030204"/>
                <a:cs typeface="+mn-cs"/>
              </a:rPr>
              <a:t>checksum</a:t>
            </a:r>
          </a:p>
        </p:txBody>
      </p:sp>
      <p:sp>
        <p:nvSpPr>
          <p:cNvPr id="4" name="TextBox 3">
            <a:extLst>
              <a:ext uri="{FF2B5EF4-FFF2-40B4-BE49-F238E27FC236}">
                <a16:creationId xmlns:a16="http://schemas.microsoft.com/office/drawing/2014/main" id="{55CFACF2-9C75-D845-963C-B6B5F2FFE843}"/>
              </a:ext>
            </a:extLst>
          </p:cNvPr>
          <p:cNvSpPr txBox="1"/>
          <p:nvPr/>
        </p:nvSpPr>
        <p:spPr>
          <a:xfrm>
            <a:off x="2147969" y="1653773"/>
            <a:ext cx="4458272" cy="369332"/>
          </a:xfrm>
          <a:prstGeom prst="rect">
            <a:avLst/>
          </a:prstGeom>
          <a:noFill/>
        </p:spPr>
        <p:txBody>
          <a:bodyPr wrap="none" rtlCol="0">
            <a:spAutoFit/>
          </a:bodyPr>
          <a:lstStyle/>
          <a:p>
            <a:pPr defTabSz="685800">
              <a:buClrTx/>
              <a:defRPr/>
            </a:pPr>
            <a:r>
              <a:rPr lang="en-US" sz="1800" b="1" kern="1200" dirty="0">
                <a:solidFill>
                  <a:prstClr val="black"/>
                </a:solidFill>
                <a:latin typeface="Courier" pitchFamily="2" charset="0"/>
                <a:ea typeface="+mn-ea"/>
                <a:cs typeface="+mn-cs"/>
              </a:rPr>
              <a:t>1 1 1 0 0 1 1 0 0 1 1 0 0 1 1 0</a:t>
            </a:r>
          </a:p>
        </p:txBody>
      </p:sp>
      <p:sp>
        <p:nvSpPr>
          <p:cNvPr id="19" name="TextBox 18">
            <a:extLst>
              <a:ext uri="{FF2B5EF4-FFF2-40B4-BE49-F238E27FC236}">
                <a16:creationId xmlns:a16="http://schemas.microsoft.com/office/drawing/2014/main" id="{A0134F71-DAF2-4A4A-8007-D61D5E84A131}"/>
              </a:ext>
            </a:extLst>
          </p:cNvPr>
          <p:cNvSpPr txBox="1"/>
          <p:nvPr/>
        </p:nvSpPr>
        <p:spPr>
          <a:xfrm>
            <a:off x="2151533" y="1935683"/>
            <a:ext cx="4458272" cy="369332"/>
          </a:xfrm>
          <a:prstGeom prst="rect">
            <a:avLst/>
          </a:prstGeom>
          <a:noFill/>
        </p:spPr>
        <p:txBody>
          <a:bodyPr wrap="none" rtlCol="0">
            <a:spAutoFit/>
          </a:bodyPr>
          <a:lstStyle/>
          <a:p>
            <a:pPr defTabSz="685800">
              <a:buClrTx/>
              <a:defRPr/>
            </a:pPr>
            <a:r>
              <a:rPr lang="en-US" sz="1800" b="1" kern="1200" dirty="0">
                <a:solidFill>
                  <a:prstClr val="black"/>
                </a:solidFill>
                <a:latin typeface="Courier" pitchFamily="2" charset="0"/>
                <a:ea typeface="+mn-ea"/>
                <a:cs typeface="+mn-cs"/>
              </a:rPr>
              <a:t>1 1 0 1 0 1 0 1 0 1 0 1 0 1 0 1</a:t>
            </a:r>
          </a:p>
        </p:txBody>
      </p:sp>
      <p:sp>
        <p:nvSpPr>
          <p:cNvPr id="20" name="TextBox 19">
            <a:extLst>
              <a:ext uri="{FF2B5EF4-FFF2-40B4-BE49-F238E27FC236}">
                <a16:creationId xmlns:a16="http://schemas.microsoft.com/office/drawing/2014/main" id="{890C7D96-F575-4046-84E4-2FDF9898E9B2}"/>
              </a:ext>
            </a:extLst>
          </p:cNvPr>
          <p:cNvSpPr txBox="1"/>
          <p:nvPr/>
        </p:nvSpPr>
        <p:spPr>
          <a:xfrm>
            <a:off x="1876476" y="2396027"/>
            <a:ext cx="4733988" cy="369332"/>
          </a:xfrm>
          <a:prstGeom prst="rect">
            <a:avLst/>
          </a:prstGeom>
          <a:noFill/>
        </p:spPr>
        <p:txBody>
          <a:bodyPr wrap="none" rtlCol="0">
            <a:spAutoFit/>
          </a:bodyPr>
          <a:lstStyle/>
          <a:p>
            <a:pPr defTabSz="685800">
              <a:buClrTx/>
              <a:defRPr/>
            </a:pPr>
            <a:r>
              <a:rPr lang="en-US" sz="1800" b="1" kern="1200" dirty="0">
                <a:solidFill>
                  <a:prstClr val="black"/>
                </a:solidFill>
                <a:latin typeface="Courier" pitchFamily="2" charset="0"/>
                <a:ea typeface="+mn-ea"/>
                <a:cs typeface="+mn-cs"/>
              </a:rPr>
              <a:t>1 1 0 1 1 1 0 1 1 1 0 1 1 1 0 1 1</a:t>
            </a:r>
          </a:p>
        </p:txBody>
      </p:sp>
      <p:grpSp>
        <p:nvGrpSpPr>
          <p:cNvPr id="5" name="Group 4">
            <a:extLst>
              <a:ext uri="{FF2B5EF4-FFF2-40B4-BE49-F238E27FC236}">
                <a16:creationId xmlns:a16="http://schemas.microsoft.com/office/drawing/2014/main" id="{5970902B-ACCE-A04E-88F8-76E3A68380F6}"/>
              </a:ext>
            </a:extLst>
          </p:cNvPr>
          <p:cNvGrpSpPr/>
          <p:nvPr/>
        </p:nvGrpSpPr>
        <p:grpSpPr>
          <a:xfrm>
            <a:off x="706793" y="2401153"/>
            <a:ext cx="6000750" cy="865888"/>
            <a:chOff x="942391" y="3201536"/>
            <a:chExt cx="8001000" cy="1154516"/>
          </a:xfrm>
        </p:grpSpPr>
        <p:sp>
          <p:nvSpPr>
            <p:cNvPr id="10" name="Oval 6">
              <a:extLst>
                <a:ext uri="{FF2B5EF4-FFF2-40B4-BE49-F238E27FC236}">
                  <a16:creationId xmlns:a16="http://schemas.microsoft.com/office/drawing/2014/main" id="{23B7D25F-DD2D-6943-A612-1B140865E470}"/>
                </a:ext>
              </a:extLst>
            </p:cNvPr>
            <p:cNvSpPr>
              <a:spLocks noChangeArrowheads="1"/>
            </p:cNvSpPr>
            <p:nvPr/>
          </p:nvSpPr>
          <p:spPr bwMode="auto">
            <a:xfrm>
              <a:off x="2542591" y="3264149"/>
              <a:ext cx="304800" cy="304800"/>
            </a:xfrm>
            <a:prstGeom prst="ellipse">
              <a:avLst/>
            </a:prstGeom>
            <a:noFill/>
            <a:ln w="9525">
              <a:solidFill>
                <a:srgbClr val="FF0000"/>
              </a:solidFill>
              <a:round/>
              <a:headEnd type="none" w="sm" len="me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1" name="Text Box 7">
              <a:extLst>
                <a:ext uri="{FF2B5EF4-FFF2-40B4-BE49-F238E27FC236}">
                  <a16:creationId xmlns:a16="http://schemas.microsoft.com/office/drawing/2014/main" id="{02C19D06-A871-3D4E-A141-88A98E4A3180}"/>
                </a:ext>
              </a:extLst>
            </p:cNvPr>
            <p:cNvSpPr txBox="1">
              <a:spLocks noChangeArrowheads="1"/>
            </p:cNvSpPr>
            <p:nvPr/>
          </p:nvSpPr>
          <p:spPr bwMode="auto">
            <a:xfrm>
              <a:off x="942391" y="3201536"/>
              <a:ext cx="1517083" cy="43088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500" kern="1200" dirty="0">
                  <a:solidFill>
                    <a:prstClr val="black"/>
                  </a:solidFill>
                  <a:latin typeface="Calibri" panose="020F0502020204030204"/>
                  <a:cs typeface="+mn-cs"/>
                </a:rPr>
                <a:t>wraparound</a:t>
              </a:r>
            </a:p>
          </p:txBody>
        </p:sp>
        <p:sp>
          <p:nvSpPr>
            <p:cNvPr id="14" name="Line 10">
              <a:extLst>
                <a:ext uri="{FF2B5EF4-FFF2-40B4-BE49-F238E27FC236}">
                  <a16:creationId xmlns:a16="http://schemas.microsoft.com/office/drawing/2014/main" id="{D9BAD80C-425E-F145-9700-2D18230226CD}"/>
                </a:ext>
              </a:extLst>
            </p:cNvPr>
            <p:cNvSpPr>
              <a:spLocks noChangeShapeType="1"/>
            </p:cNvSpPr>
            <p:nvPr/>
          </p:nvSpPr>
          <p:spPr bwMode="auto">
            <a:xfrm flipH="1">
              <a:off x="2466391" y="3788911"/>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5" name="Freeform 11">
              <a:extLst>
                <a:ext uri="{FF2B5EF4-FFF2-40B4-BE49-F238E27FC236}">
                  <a16:creationId xmlns:a16="http://schemas.microsoft.com/office/drawing/2014/main" id="{5AD71209-A9E2-794D-88A1-4B84AF2607D1}"/>
                </a:ext>
              </a:extLst>
            </p:cNvPr>
            <p:cNvSpPr>
              <a:spLocks/>
            </p:cNvSpPr>
            <p:nvPr/>
          </p:nvSpPr>
          <p:spPr bwMode="auto">
            <a:xfrm>
              <a:off x="2694991" y="3576532"/>
              <a:ext cx="5795540" cy="95077"/>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a:buClrTx/>
                <a:defRPr/>
              </a:pPr>
              <a:endParaRPr lang="en-US" sz="1350" kern="1200">
                <a:solidFill>
                  <a:prstClr val="black"/>
                </a:solidFill>
                <a:latin typeface="Calibri" panose="020F0502020204030204"/>
                <a:ea typeface="+mn-ea"/>
                <a:cs typeface="+mn-cs"/>
              </a:endParaRPr>
            </a:p>
          </p:txBody>
        </p:sp>
        <p:sp>
          <p:nvSpPr>
            <p:cNvPr id="21" name="TextBox 20">
              <a:extLst>
                <a:ext uri="{FF2B5EF4-FFF2-40B4-BE49-F238E27FC236}">
                  <a16:creationId xmlns:a16="http://schemas.microsoft.com/office/drawing/2014/main" id="{C9994788-E9D3-5D40-89C2-5666242ECA9E}"/>
                </a:ext>
              </a:extLst>
            </p:cNvPr>
            <p:cNvSpPr txBox="1"/>
            <p:nvPr/>
          </p:nvSpPr>
          <p:spPr>
            <a:xfrm>
              <a:off x="2501236" y="3863610"/>
              <a:ext cx="6311984" cy="492442"/>
            </a:xfrm>
            <a:prstGeom prst="rect">
              <a:avLst/>
            </a:prstGeom>
            <a:noFill/>
          </p:spPr>
          <p:txBody>
            <a:bodyPr wrap="none" rtlCol="0">
              <a:spAutoFit/>
            </a:bodyPr>
            <a:lstStyle/>
            <a:p>
              <a:pPr defTabSz="685800">
                <a:buClrTx/>
                <a:defRPr/>
              </a:pPr>
              <a:r>
                <a:rPr lang="en-US" sz="1800" b="1" kern="1200" dirty="0">
                  <a:solidFill>
                    <a:prstClr val="black"/>
                  </a:solidFill>
                  <a:latin typeface="Courier" pitchFamily="2" charset="0"/>
                  <a:ea typeface="+mn-ea"/>
                  <a:cs typeface="+mn-cs"/>
                </a:rPr>
                <a:t>  1 0 1 1 1 0 1 1 1 0 1 1 1 1 0 0</a:t>
              </a:r>
            </a:p>
          </p:txBody>
        </p:sp>
      </p:grpSp>
      <p:sp>
        <p:nvSpPr>
          <p:cNvPr id="22" name="TextBox 21">
            <a:extLst>
              <a:ext uri="{FF2B5EF4-FFF2-40B4-BE49-F238E27FC236}">
                <a16:creationId xmlns:a16="http://schemas.microsoft.com/office/drawing/2014/main" id="{6DDD65BC-0FF7-354F-9157-61D155DA77EA}"/>
              </a:ext>
            </a:extLst>
          </p:cNvPr>
          <p:cNvSpPr txBox="1"/>
          <p:nvPr/>
        </p:nvSpPr>
        <p:spPr>
          <a:xfrm>
            <a:off x="1879373" y="3215943"/>
            <a:ext cx="4733988" cy="369332"/>
          </a:xfrm>
          <a:prstGeom prst="rect">
            <a:avLst/>
          </a:prstGeom>
          <a:noFill/>
        </p:spPr>
        <p:txBody>
          <a:bodyPr wrap="none" rtlCol="0">
            <a:spAutoFit/>
          </a:bodyPr>
          <a:lstStyle/>
          <a:p>
            <a:pPr defTabSz="685800">
              <a:buClrTx/>
              <a:defRPr/>
            </a:pPr>
            <a:r>
              <a:rPr lang="en-US" sz="1800" b="1" kern="1200" dirty="0">
                <a:solidFill>
                  <a:prstClr val="black"/>
                </a:solidFill>
                <a:latin typeface="Courier" pitchFamily="2" charset="0"/>
                <a:ea typeface="+mn-ea"/>
                <a:cs typeface="+mn-cs"/>
              </a:rPr>
              <a:t>  0 1 0 0 0 1 0 0 0 1 0 0 0 0 1 1</a:t>
            </a:r>
          </a:p>
        </p:txBody>
      </p:sp>
      <p:grpSp>
        <p:nvGrpSpPr>
          <p:cNvPr id="25" name="Group 24">
            <a:extLst>
              <a:ext uri="{FF2B5EF4-FFF2-40B4-BE49-F238E27FC236}">
                <a16:creationId xmlns:a16="http://schemas.microsoft.com/office/drawing/2014/main" id="{68762320-BD6D-C948-B1B7-DB283C97C3F4}"/>
              </a:ext>
            </a:extLst>
          </p:cNvPr>
          <p:cNvGrpSpPr/>
          <p:nvPr/>
        </p:nvGrpSpPr>
        <p:grpSpPr>
          <a:xfrm>
            <a:off x="5921563" y="1445634"/>
            <a:ext cx="1730931" cy="534386"/>
            <a:chOff x="9436187" y="4862446"/>
            <a:chExt cx="2307908" cy="712515"/>
          </a:xfrm>
        </p:grpSpPr>
        <p:sp>
          <p:nvSpPr>
            <p:cNvPr id="6" name="Oval 5">
              <a:extLst>
                <a:ext uri="{FF2B5EF4-FFF2-40B4-BE49-F238E27FC236}">
                  <a16:creationId xmlns:a16="http://schemas.microsoft.com/office/drawing/2014/main" id="{284FB029-4B65-2048-954A-3FF0EC7EB970}"/>
                </a:ext>
              </a:extLst>
            </p:cNvPr>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18" name="Straight Arrow Connector 17">
              <a:extLst>
                <a:ext uri="{FF2B5EF4-FFF2-40B4-BE49-F238E27FC236}">
                  <a16:creationId xmlns:a16="http://schemas.microsoft.com/office/drawing/2014/main" id="{776E060C-7039-6D4E-922A-B4F2B25FA505}"/>
                </a:ext>
              </a:extLst>
            </p:cNvPr>
            <p:cNvCxnSpPr>
              <a:cxnSpLocks/>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EDC7E60-52B8-E24C-AD91-442CF1A81D58}"/>
                </a:ext>
              </a:extLst>
            </p:cNvPr>
            <p:cNvSpPr txBox="1"/>
            <p:nvPr/>
          </p:nvSpPr>
          <p:spPr>
            <a:xfrm>
              <a:off x="10395008" y="4862446"/>
              <a:ext cx="1349087" cy="492443"/>
            </a:xfrm>
            <a:prstGeom prst="rect">
              <a:avLst/>
            </a:prstGeom>
            <a:noFill/>
          </p:spPr>
          <p:txBody>
            <a:bodyPr wrap="none" rtlCol="0">
              <a:spAutoFit/>
            </a:bodyPr>
            <a:lstStyle/>
            <a:p>
              <a:pPr defTabSz="685800">
                <a:buClrTx/>
                <a:defRPr/>
              </a:pPr>
              <a:r>
                <a:rPr lang="en-US" sz="1800" b="1" kern="1200" dirty="0">
                  <a:solidFill>
                    <a:prstClr val="black"/>
                  </a:solidFill>
                  <a:latin typeface="Courier" pitchFamily="2" charset="0"/>
                  <a:ea typeface="+mn-ea"/>
                  <a:cs typeface="+mn-cs"/>
                </a:rPr>
                <a:t>  0 1 </a:t>
              </a:r>
            </a:p>
          </p:txBody>
        </p:sp>
      </p:grpSp>
      <p:grpSp>
        <p:nvGrpSpPr>
          <p:cNvPr id="26" name="Group 25">
            <a:extLst>
              <a:ext uri="{FF2B5EF4-FFF2-40B4-BE49-F238E27FC236}">
                <a16:creationId xmlns:a16="http://schemas.microsoft.com/office/drawing/2014/main" id="{F267688F-D990-804C-9C00-CC1C467BE801}"/>
              </a:ext>
            </a:extLst>
          </p:cNvPr>
          <p:cNvGrpSpPr/>
          <p:nvPr/>
        </p:nvGrpSpPr>
        <p:grpSpPr>
          <a:xfrm>
            <a:off x="5932805" y="1716902"/>
            <a:ext cx="1730931" cy="534386"/>
            <a:chOff x="9436187" y="4862446"/>
            <a:chExt cx="2307908" cy="712515"/>
          </a:xfrm>
        </p:grpSpPr>
        <p:sp>
          <p:nvSpPr>
            <p:cNvPr id="27" name="Oval 26">
              <a:extLst>
                <a:ext uri="{FF2B5EF4-FFF2-40B4-BE49-F238E27FC236}">
                  <a16:creationId xmlns:a16="http://schemas.microsoft.com/office/drawing/2014/main" id="{7C22365B-07EC-4545-B454-E8C0FAD379FA}"/>
                </a:ext>
              </a:extLst>
            </p:cNvPr>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28" name="Straight Arrow Connector 27">
              <a:extLst>
                <a:ext uri="{FF2B5EF4-FFF2-40B4-BE49-F238E27FC236}">
                  <a16:creationId xmlns:a16="http://schemas.microsoft.com/office/drawing/2014/main" id="{3D4A8702-0D2D-8243-9C39-DC082DD83FD6}"/>
                </a:ext>
              </a:extLst>
            </p:cNvPr>
            <p:cNvCxnSpPr>
              <a:cxnSpLocks/>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EE21CCB-6730-9040-AA0C-B91C9765D0AC}"/>
                </a:ext>
              </a:extLst>
            </p:cNvPr>
            <p:cNvSpPr txBox="1"/>
            <p:nvPr/>
          </p:nvSpPr>
          <p:spPr>
            <a:xfrm>
              <a:off x="10395008" y="4862446"/>
              <a:ext cx="1349087" cy="492443"/>
            </a:xfrm>
            <a:prstGeom prst="rect">
              <a:avLst/>
            </a:prstGeom>
            <a:noFill/>
          </p:spPr>
          <p:txBody>
            <a:bodyPr wrap="none" rtlCol="0">
              <a:spAutoFit/>
            </a:bodyPr>
            <a:lstStyle/>
            <a:p>
              <a:pPr defTabSz="685800">
                <a:buClrTx/>
                <a:defRPr/>
              </a:pPr>
              <a:r>
                <a:rPr lang="en-US" sz="1800" b="1" kern="1200" dirty="0">
                  <a:solidFill>
                    <a:prstClr val="black"/>
                  </a:solidFill>
                  <a:latin typeface="Courier" pitchFamily="2" charset="0"/>
                  <a:ea typeface="+mn-ea"/>
                  <a:cs typeface="+mn-cs"/>
                </a:rPr>
                <a:t>  1 0 </a:t>
              </a:r>
            </a:p>
          </p:txBody>
        </p:sp>
      </p:grpSp>
      <p:grpSp>
        <p:nvGrpSpPr>
          <p:cNvPr id="33" name="Group 32">
            <a:extLst>
              <a:ext uri="{FF2B5EF4-FFF2-40B4-BE49-F238E27FC236}">
                <a16:creationId xmlns:a16="http://schemas.microsoft.com/office/drawing/2014/main" id="{99699F57-48BE-454E-800A-4CC5A118241E}"/>
              </a:ext>
            </a:extLst>
          </p:cNvPr>
          <p:cNvGrpSpPr/>
          <p:nvPr/>
        </p:nvGrpSpPr>
        <p:grpSpPr>
          <a:xfrm>
            <a:off x="6699877" y="2341383"/>
            <a:ext cx="2047124" cy="1338828"/>
            <a:chOff x="8933167" y="3121843"/>
            <a:chExt cx="2729498" cy="1785104"/>
          </a:xfrm>
        </p:grpSpPr>
        <p:sp>
          <p:nvSpPr>
            <p:cNvPr id="31" name="Right Brace 30">
              <a:extLst>
                <a:ext uri="{FF2B5EF4-FFF2-40B4-BE49-F238E27FC236}">
                  <a16:creationId xmlns:a16="http://schemas.microsoft.com/office/drawing/2014/main" id="{BC6D80E3-4974-474B-9338-024650CB8A51}"/>
                </a:ext>
              </a:extLst>
            </p:cNvPr>
            <p:cNvSpPr/>
            <p:nvPr/>
          </p:nvSpPr>
          <p:spPr>
            <a:xfrm>
              <a:off x="8933167" y="3244723"/>
              <a:ext cx="247697" cy="1504855"/>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defRPr/>
              </a:pPr>
              <a:endParaRPr lang="en-US" sz="1350" kern="1200">
                <a:solidFill>
                  <a:prstClr val="black"/>
                </a:solidFill>
                <a:latin typeface="Calibri"/>
              </a:endParaRPr>
            </a:p>
          </p:txBody>
        </p:sp>
        <p:sp>
          <p:nvSpPr>
            <p:cNvPr id="32" name="TextBox 31">
              <a:extLst>
                <a:ext uri="{FF2B5EF4-FFF2-40B4-BE49-F238E27FC236}">
                  <a16:creationId xmlns:a16="http://schemas.microsoft.com/office/drawing/2014/main" id="{3F87D51E-FE73-0B41-A199-876E1DAEB87D}"/>
                </a:ext>
              </a:extLst>
            </p:cNvPr>
            <p:cNvSpPr txBox="1"/>
            <p:nvPr/>
          </p:nvSpPr>
          <p:spPr>
            <a:xfrm>
              <a:off x="9259242" y="3121843"/>
              <a:ext cx="2403423" cy="1785104"/>
            </a:xfrm>
            <a:prstGeom prst="rect">
              <a:avLst/>
            </a:prstGeom>
            <a:noFill/>
          </p:spPr>
          <p:txBody>
            <a:bodyPr wrap="square" rtlCol="0">
              <a:spAutoFit/>
            </a:bodyPr>
            <a:lstStyle/>
            <a:p>
              <a:pPr defTabSz="685800">
                <a:lnSpc>
                  <a:spcPct val="90000"/>
                </a:lnSpc>
                <a:buClrTx/>
                <a:defRPr/>
              </a:pPr>
              <a:r>
                <a:rPr lang="en-US" sz="1800" kern="1200" dirty="0">
                  <a:solidFill>
                    <a:prstClr val="black"/>
                  </a:solidFill>
                  <a:latin typeface="Calibri"/>
                  <a:ea typeface="+mn-ea"/>
                  <a:cs typeface="+mn-cs"/>
                </a:rPr>
                <a:t>Even though numbers have changed (bit flips), </a:t>
              </a:r>
              <a:r>
                <a:rPr lang="en-US" sz="1800" i="1" kern="1200" dirty="0">
                  <a:solidFill>
                    <a:srgbClr val="C00000"/>
                  </a:solidFill>
                  <a:latin typeface="Calibri"/>
                  <a:ea typeface="+mn-ea"/>
                  <a:cs typeface="+mn-cs"/>
                </a:rPr>
                <a:t>no</a:t>
              </a:r>
              <a:r>
                <a:rPr lang="en-US" sz="1800" kern="1200" dirty="0">
                  <a:solidFill>
                    <a:prstClr val="black"/>
                  </a:solidFill>
                  <a:latin typeface="Calibri"/>
                  <a:ea typeface="+mn-ea"/>
                  <a:cs typeface="+mn-cs"/>
                </a:rPr>
                <a:t> change in checksum!</a:t>
              </a:r>
            </a:p>
          </p:txBody>
        </p:sp>
      </p:grpSp>
      <p:sp>
        <p:nvSpPr>
          <p:cNvPr id="30" name="Slide Number Placeholder 2">
            <a:extLst>
              <a:ext uri="{FF2B5EF4-FFF2-40B4-BE49-F238E27FC236}">
                <a16:creationId xmlns:a16="http://schemas.microsoft.com/office/drawing/2014/main" id="{D233B24E-8C39-314A-B31B-073F993E5C5B}"/>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34</a:t>
            </a:fld>
            <a:endParaRPr lang="en-US" dirty="0"/>
          </a:p>
        </p:txBody>
      </p:sp>
    </p:spTree>
    <p:extLst>
      <p:ext uri="{BB962C8B-B14F-4D97-AF65-F5344CB8AC3E}">
        <p14:creationId xmlns:p14="http://schemas.microsoft.com/office/powerpoint/2010/main" val="119538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496638" y="147659"/>
            <a:ext cx="8325469" cy="904832"/>
          </a:xfrm>
        </p:spPr>
        <p:txBody>
          <a:bodyPr>
            <a:normAutofit/>
          </a:bodyPr>
          <a:lstStyle/>
          <a:p>
            <a:r>
              <a:rPr lang="en-US" sz="4050" dirty="0"/>
              <a:t>Summary</a:t>
            </a:r>
            <a:r>
              <a:rPr lang="en-US" sz="3600" dirty="0"/>
              <a:t>: UDP</a:t>
            </a:r>
          </a:p>
        </p:txBody>
      </p:sp>
      <p:sp>
        <p:nvSpPr>
          <p:cNvPr id="128" name="Rectangle 3">
            <a:extLst>
              <a:ext uri="{FF2B5EF4-FFF2-40B4-BE49-F238E27FC236}">
                <a16:creationId xmlns:a16="http://schemas.microsoft.com/office/drawing/2014/main" id="{2C2F9B28-FDD9-B047-936F-1DE26AECFD6E}"/>
              </a:ext>
            </a:extLst>
          </p:cNvPr>
          <p:cNvSpPr txBox="1">
            <a:spLocks noChangeArrowheads="1"/>
          </p:cNvSpPr>
          <p:nvPr/>
        </p:nvSpPr>
        <p:spPr>
          <a:xfrm>
            <a:off x="394261" y="1052491"/>
            <a:ext cx="8530225" cy="3935950"/>
          </a:xfrm>
          <a:prstGeom prst="rect">
            <a:avLst/>
          </a:prstGeom>
        </p:spPr>
        <p:txBody>
          <a:bodyPr vert="horz" lIns="68580" tIns="34290" rIns="68580" bIns="3429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7663" indent="-254794" defTabSz="685800">
              <a:spcBef>
                <a:spcPts val="750"/>
              </a:spcBef>
              <a:buFont typeface="Wingdings" charset="2"/>
              <a:buChar char="§"/>
              <a:defRPr/>
            </a:pPr>
            <a:r>
              <a:rPr lang="en-US" sz="2400" dirty="0">
                <a:solidFill>
                  <a:prstClr val="black"/>
                </a:solidFill>
                <a:latin typeface="Calibri"/>
              </a:rPr>
              <a:t>“no frills” protocol: </a:t>
            </a:r>
          </a:p>
          <a:p>
            <a:pPr marL="606029" lvl="1" indent="-255985" defTabSz="685800">
              <a:spcBef>
                <a:spcPts val="750"/>
              </a:spcBef>
              <a:buClr>
                <a:srgbClr val="0000A3"/>
              </a:buClr>
              <a:defRPr/>
            </a:pPr>
            <a:r>
              <a:rPr lang="en-US" sz="2100" dirty="0">
                <a:solidFill>
                  <a:prstClr val="black"/>
                </a:solidFill>
                <a:latin typeface="Calibri"/>
              </a:rPr>
              <a:t>segments may be lost, delivered out of order</a:t>
            </a:r>
          </a:p>
          <a:p>
            <a:pPr marL="606029" lvl="1" indent="-255985" defTabSz="685800">
              <a:spcBef>
                <a:spcPts val="750"/>
              </a:spcBef>
              <a:buClr>
                <a:srgbClr val="0000A3"/>
              </a:buClr>
              <a:defRPr/>
            </a:pPr>
            <a:r>
              <a:rPr lang="en-US" sz="2100" dirty="0">
                <a:solidFill>
                  <a:prstClr val="black"/>
                </a:solidFill>
                <a:latin typeface="Calibri"/>
              </a:rPr>
              <a:t>best effort service: “send and hope for the best”</a:t>
            </a:r>
          </a:p>
          <a:p>
            <a:pPr marL="347663" indent="-254794" defTabSz="685800">
              <a:spcBef>
                <a:spcPts val="750"/>
              </a:spcBef>
              <a:buFont typeface="Wingdings" charset="2"/>
              <a:buChar char="§"/>
              <a:defRPr/>
            </a:pPr>
            <a:r>
              <a:rPr lang="en-US" sz="2400" dirty="0">
                <a:solidFill>
                  <a:prstClr val="black"/>
                </a:solidFill>
                <a:latin typeface="Calibri"/>
              </a:rPr>
              <a:t>UDP has its plusses:</a:t>
            </a:r>
          </a:p>
          <a:p>
            <a:pPr marL="606029" lvl="1" indent="-255985" defTabSz="685800">
              <a:spcBef>
                <a:spcPts val="750"/>
              </a:spcBef>
              <a:buClr>
                <a:srgbClr val="0000A3"/>
              </a:buClr>
              <a:defRPr/>
            </a:pPr>
            <a:r>
              <a:rPr lang="en-US" sz="2100" dirty="0">
                <a:solidFill>
                  <a:prstClr val="black"/>
                </a:solidFill>
                <a:latin typeface="Calibri"/>
              </a:rPr>
              <a:t>no setup/handshaking needed (no RTT incurred)</a:t>
            </a:r>
          </a:p>
          <a:p>
            <a:pPr marL="606029" lvl="1" indent="-255985" defTabSz="685800">
              <a:spcBef>
                <a:spcPts val="750"/>
              </a:spcBef>
              <a:buClr>
                <a:srgbClr val="0000A3"/>
              </a:buClr>
              <a:defRPr/>
            </a:pPr>
            <a:r>
              <a:rPr lang="en-US" sz="2100" dirty="0">
                <a:solidFill>
                  <a:prstClr val="black"/>
                </a:solidFill>
                <a:latin typeface="Calibri"/>
              </a:rPr>
              <a:t>can function when network service is compromised</a:t>
            </a:r>
          </a:p>
          <a:p>
            <a:pPr marL="606029" lvl="1" indent="-255985" defTabSz="685800">
              <a:spcBef>
                <a:spcPts val="750"/>
              </a:spcBef>
              <a:buClr>
                <a:srgbClr val="0000A3"/>
              </a:buClr>
              <a:defRPr/>
            </a:pPr>
            <a:r>
              <a:rPr lang="en-US" sz="2100" dirty="0">
                <a:solidFill>
                  <a:prstClr val="black"/>
                </a:solidFill>
                <a:latin typeface="Calibri"/>
              </a:rPr>
              <a:t>helps with reliability (checksum)</a:t>
            </a:r>
          </a:p>
          <a:p>
            <a:pPr marL="347663" indent="-254794" defTabSz="685800">
              <a:spcBef>
                <a:spcPts val="750"/>
              </a:spcBef>
              <a:buFont typeface="Wingdings" charset="2"/>
              <a:buChar char="§"/>
              <a:defRPr/>
            </a:pPr>
            <a:r>
              <a:rPr lang="en-US" sz="2400" dirty="0">
                <a:solidFill>
                  <a:prstClr val="black"/>
                </a:solidFill>
                <a:latin typeface="Calibri"/>
              </a:rPr>
              <a:t>build additional functionality on top of UDP in application layer (e.g., HTTP/3)</a:t>
            </a:r>
            <a:endParaRPr lang="en-US" sz="1800" dirty="0">
              <a:solidFill>
                <a:prstClr val="black"/>
              </a:solidFill>
              <a:latin typeface="Calibri"/>
            </a:endParaRPr>
          </a:p>
        </p:txBody>
      </p:sp>
    </p:spTree>
    <p:extLst>
      <p:ext uri="{BB962C8B-B14F-4D97-AF65-F5344CB8AC3E}">
        <p14:creationId xmlns:p14="http://schemas.microsoft.com/office/powerpoint/2010/main" val="148024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dissolve">
                                      <p:cBhvr>
                                        <p:cTn id="7" dur="500"/>
                                        <p:tgtEl>
                                          <p:spTgt spid="12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28">
                                            <p:txEl>
                                              <p:pRg st="1" end="1"/>
                                            </p:txEl>
                                          </p:spTgt>
                                        </p:tgtEl>
                                        <p:attrNameLst>
                                          <p:attrName>style.visibility</p:attrName>
                                        </p:attrNameLst>
                                      </p:cBhvr>
                                      <p:to>
                                        <p:strVal val="visible"/>
                                      </p:to>
                                    </p:set>
                                    <p:animEffect transition="in" filter="dissolve">
                                      <p:cBhvr>
                                        <p:cTn id="10" dur="500"/>
                                        <p:tgtEl>
                                          <p:spTgt spid="128">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28">
                                            <p:txEl>
                                              <p:pRg st="2" end="2"/>
                                            </p:txEl>
                                          </p:spTgt>
                                        </p:tgtEl>
                                        <p:attrNameLst>
                                          <p:attrName>style.visibility</p:attrName>
                                        </p:attrNameLst>
                                      </p:cBhvr>
                                      <p:to>
                                        <p:strVal val="visible"/>
                                      </p:to>
                                    </p:set>
                                    <p:animEffect transition="in" filter="dissolve">
                                      <p:cBhvr>
                                        <p:cTn id="13" dur="500"/>
                                        <p:tgtEl>
                                          <p:spTgt spid="12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28">
                                            <p:txEl>
                                              <p:pRg st="3" end="3"/>
                                            </p:txEl>
                                          </p:spTgt>
                                        </p:tgtEl>
                                        <p:attrNameLst>
                                          <p:attrName>style.visibility</p:attrName>
                                        </p:attrNameLst>
                                      </p:cBhvr>
                                      <p:to>
                                        <p:strVal val="visible"/>
                                      </p:to>
                                    </p:set>
                                    <p:animEffect transition="in" filter="dissolve">
                                      <p:cBhvr>
                                        <p:cTn id="18" dur="500"/>
                                        <p:tgtEl>
                                          <p:spTgt spid="128">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28">
                                            <p:txEl>
                                              <p:pRg st="4" end="4"/>
                                            </p:txEl>
                                          </p:spTgt>
                                        </p:tgtEl>
                                        <p:attrNameLst>
                                          <p:attrName>style.visibility</p:attrName>
                                        </p:attrNameLst>
                                      </p:cBhvr>
                                      <p:to>
                                        <p:strVal val="visible"/>
                                      </p:to>
                                    </p:set>
                                    <p:animEffect transition="in" filter="dissolve">
                                      <p:cBhvr>
                                        <p:cTn id="21" dur="500"/>
                                        <p:tgtEl>
                                          <p:spTgt spid="128">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28">
                                            <p:txEl>
                                              <p:pRg st="5" end="5"/>
                                            </p:txEl>
                                          </p:spTgt>
                                        </p:tgtEl>
                                        <p:attrNameLst>
                                          <p:attrName>style.visibility</p:attrName>
                                        </p:attrNameLst>
                                      </p:cBhvr>
                                      <p:to>
                                        <p:strVal val="visible"/>
                                      </p:to>
                                    </p:set>
                                    <p:animEffect transition="in" filter="dissolve">
                                      <p:cBhvr>
                                        <p:cTn id="24" dur="500"/>
                                        <p:tgtEl>
                                          <p:spTgt spid="128">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128">
                                            <p:txEl>
                                              <p:pRg st="6" end="6"/>
                                            </p:txEl>
                                          </p:spTgt>
                                        </p:tgtEl>
                                        <p:attrNameLst>
                                          <p:attrName>style.visibility</p:attrName>
                                        </p:attrNameLst>
                                      </p:cBhvr>
                                      <p:to>
                                        <p:strVal val="visible"/>
                                      </p:to>
                                    </p:set>
                                    <p:animEffect transition="in" filter="dissolve">
                                      <p:cBhvr>
                                        <p:cTn id="27" dur="500"/>
                                        <p:tgtEl>
                                          <p:spTgt spid="12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8">
                                            <p:txEl>
                                              <p:pRg st="7" end="7"/>
                                            </p:txEl>
                                          </p:spTgt>
                                        </p:tgtEl>
                                        <p:attrNameLst>
                                          <p:attrName>style.visibility</p:attrName>
                                        </p:attrNameLst>
                                      </p:cBhvr>
                                      <p:to>
                                        <p:strVal val="visible"/>
                                      </p:to>
                                    </p:set>
                                    <p:animEffect transition="in" filter="dissolve">
                                      <p:cBhvr>
                                        <p:cTn id="32" dur="500"/>
                                        <p:tgtEl>
                                          <p:spTgt spid="12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886700" cy="670967"/>
          </a:xfrm>
        </p:spPr>
        <p:txBody>
          <a:bodyPr>
            <a:normAutofit fontScale="90000"/>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99018" y="1060508"/>
            <a:ext cx="4963582" cy="3771809"/>
          </a:xfrm>
        </p:spPr>
        <p:txBody>
          <a:bodyPr>
            <a:normAutofit fontScale="85000" lnSpcReduction="10000"/>
          </a:bodyPr>
          <a:lstStyle/>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Transport-layer services</a:t>
            </a:r>
          </a:p>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Multiplexing and demultiplexing</a:t>
            </a:r>
          </a:p>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Connectionless transport: UDP</a:t>
            </a:r>
          </a:p>
          <a:p>
            <a:pPr marL="302419" indent="-214313">
              <a:spcBef>
                <a:spcPts val="600"/>
              </a:spcBef>
              <a:buClr>
                <a:srgbClr val="010086"/>
              </a:buClr>
            </a:pPr>
            <a:r>
              <a:rPr lang="en-US" altLang="en-US" sz="2400" dirty="0">
                <a:cs typeface="Calibri" panose="020F0502020204030204" pitchFamily="34" charset="0"/>
              </a:rPr>
              <a:t>Principles of reliable data transfer </a:t>
            </a:r>
          </a:p>
          <a:p>
            <a:pPr marL="302419" indent="-214313">
              <a:spcBef>
                <a:spcPts val="600"/>
              </a:spcBef>
              <a:buClr>
                <a:schemeClr val="bg1">
                  <a:lumMod val="75000"/>
                </a:schemeClr>
              </a:buClr>
            </a:pPr>
            <a:r>
              <a:rPr lang="en-US" sz="2400" dirty="0">
                <a:solidFill>
                  <a:schemeClr val="bg1">
                    <a:lumMod val="75000"/>
                  </a:schemeClr>
                </a:solidFill>
              </a:rPr>
              <a:t>Connection-oriented transport: TCP</a:t>
            </a:r>
          </a:p>
          <a:p>
            <a:pPr marL="302419" indent="-214313">
              <a:spcBef>
                <a:spcPts val="600"/>
              </a:spcBef>
              <a:buClr>
                <a:schemeClr val="bg1">
                  <a:lumMod val="75000"/>
                </a:schemeClr>
              </a:buClr>
            </a:pPr>
            <a:r>
              <a:rPr lang="en-US" sz="2400" dirty="0">
                <a:solidFill>
                  <a:schemeClr val="bg1">
                    <a:lumMod val="75000"/>
                  </a:schemeClr>
                </a:solidFill>
              </a:rPr>
              <a:t>Principles of congestion control</a:t>
            </a:r>
          </a:p>
          <a:p>
            <a:pPr marL="302419" indent="-214313">
              <a:spcBef>
                <a:spcPts val="600"/>
              </a:spcBef>
              <a:buClr>
                <a:schemeClr val="bg1">
                  <a:lumMod val="75000"/>
                </a:schemeClr>
              </a:buClr>
            </a:pPr>
            <a:r>
              <a:rPr lang="en-US" sz="2400" dirty="0">
                <a:solidFill>
                  <a:schemeClr val="bg1">
                    <a:lumMod val="75000"/>
                  </a:schemeClr>
                </a:solidFill>
              </a:rPr>
              <a:t>TCP congestion control</a:t>
            </a:r>
          </a:p>
          <a:p>
            <a:pPr marL="302419" indent="-214313">
              <a:spcBef>
                <a:spcPts val="600"/>
              </a:spcBef>
              <a:buClr>
                <a:schemeClr val="bg1">
                  <a:lumMod val="75000"/>
                </a:schemeClr>
              </a:buClr>
            </a:pPr>
            <a:r>
              <a:rPr lang="en-US" sz="2400" dirty="0">
                <a:solidFill>
                  <a:schemeClr val="bg1">
                    <a:lumMod val="75000"/>
                  </a:schemeClr>
                </a:solidFill>
              </a:rPr>
              <a:t>Evolution of transport-layer functionality</a:t>
            </a:r>
          </a:p>
          <a:p>
            <a:pPr eaLnBrk="1" hangingPunct="1">
              <a:buFont typeface="Wingdings" panose="05000000000000000000" pitchFamily="2" charset="2"/>
              <a:buNone/>
            </a:pPr>
            <a:endParaRPr lang="en-US" altLang="en-US" dirty="0"/>
          </a:p>
        </p:txBody>
      </p:sp>
      <p:sp>
        <p:nvSpPr>
          <p:cNvPr id="3" name="Slide Number Placeholder 2">
            <a:extLst>
              <a:ext uri="{FF2B5EF4-FFF2-40B4-BE49-F238E27FC236}">
                <a16:creationId xmlns:a16="http://schemas.microsoft.com/office/drawing/2014/main" id="{F6D691E7-EAAE-3346-9874-13E19E433554}"/>
              </a:ext>
            </a:extLst>
          </p:cNvPr>
          <p:cNvSpPr>
            <a:spLocks noGrp="1"/>
          </p:cNvSpPr>
          <p:nvPr>
            <p:ph type="sldNum" sz="quarter" idx="4"/>
          </p:nvPr>
        </p:nvSpPr>
        <p:spPr/>
        <p:txBody>
          <a:bodyPr/>
          <a:lstStyle/>
          <a:p>
            <a:r>
              <a:rPr lang="en-US" dirty="0"/>
              <a:t>Transport Layer: 3-</a:t>
            </a:r>
            <a:fld id="{C4204591-24BD-A542-B9D5-F8D8A88D2FEE}" type="slidenum">
              <a:rPr lang="en-US" smtClean="0"/>
              <a:pPr/>
              <a:t>36</a:t>
            </a:fld>
            <a:endParaRPr lang="en-US" dirty="0"/>
          </a:p>
        </p:txBody>
      </p:sp>
      <p:pic>
        <p:nvPicPr>
          <p:cNvPr id="6" name="Picture 5">
            <a:extLst>
              <a:ext uri="{FF2B5EF4-FFF2-40B4-BE49-F238E27FC236}">
                <a16:creationId xmlns:a16="http://schemas.microsoft.com/office/drawing/2014/main" id="{3DC958F9-547C-2644-99EE-6ECDE636E5F6}"/>
              </a:ext>
            </a:extLst>
          </p:cNvPr>
          <p:cNvPicPr>
            <a:picLocks noChangeAspect="1"/>
          </p:cNvPicPr>
          <p:nvPr/>
        </p:nvPicPr>
        <p:blipFill>
          <a:blip r:embed="rId3"/>
          <a:stretch>
            <a:fillRect/>
          </a:stretch>
        </p:blipFill>
        <p:spPr>
          <a:xfrm>
            <a:off x="5830747" y="970103"/>
            <a:ext cx="2743200" cy="2057400"/>
          </a:xfrm>
          <a:prstGeom prst="rect">
            <a:avLst/>
          </a:prstGeom>
        </p:spPr>
      </p:pic>
    </p:spTree>
    <p:extLst>
      <p:ext uri="{BB962C8B-B14F-4D97-AF65-F5344CB8AC3E}">
        <p14:creationId xmlns:p14="http://schemas.microsoft.com/office/powerpoint/2010/main" val="821324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dirty="0"/>
              <a:t>Principles of reliable data transfer </a:t>
            </a:r>
          </a:p>
        </p:txBody>
      </p:sp>
      <p:grpSp>
        <p:nvGrpSpPr>
          <p:cNvPr id="160" name="Group 159">
            <a:extLst>
              <a:ext uri="{FF2B5EF4-FFF2-40B4-BE49-F238E27FC236}">
                <a16:creationId xmlns:a16="http://schemas.microsoft.com/office/drawing/2014/main" id="{AA406E8C-63BA-BB42-9548-F314CBF3CE0A}"/>
              </a:ext>
            </a:extLst>
          </p:cNvPr>
          <p:cNvGrpSpPr/>
          <p:nvPr/>
        </p:nvGrpSpPr>
        <p:grpSpPr>
          <a:xfrm>
            <a:off x="179137" y="1433835"/>
            <a:ext cx="3860507" cy="1578469"/>
            <a:chOff x="737513" y="2398718"/>
            <a:chExt cx="5595549" cy="2104625"/>
          </a:xfrm>
        </p:grpSpPr>
        <p:sp>
          <p:nvSpPr>
            <p:cNvPr id="161" name="Bent-Up Arrow 160">
              <a:extLst>
                <a:ext uri="{FF2B5EF4-FFF2-40B4-BE49-F238E27FC236}">
                  <a16:creationId xmlns:a16="http://schemas.microsoft.com/office/drawing/2014/main" id="{276E236E-C1A2-4743-B99F-615B0894757D}"/>
                </a:ext>
              </a:extLst>
            </p:cNvPr>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nvGrpSpPr>
            <p:cNvPr id="162" name="Group 161">
              <a:extLst>
                <a:ext uri="{FF2B5EF4-FFF2-40B4-BE49-F238E27FC236}">
                  <a16:creationId xmlns:a16="http://schemas.microsoft.com/office/drawing/2014/main" id="{035F6EC9-F077-9A40-B80E-90308683035B}"/>
                </a:ext>
              </a:extLst>
            </p:cNvPr>
            <p:cNvGrpSpPr/>
            <p:nvPr/>
          </p:nvGrpSpPr>
          <p:grpSpPr>
            <a:xfrm>
              <a:off x="1442223" y="2551892"/>
              <a:ext cx="1245036" cy="593992"/>
              <a:chOff x="9852456" y="608434"/>
              <a:chExt cx="1245036" cy="593992"/>
            </a:xfrm>
          </p:grpSpPr>
          <p:sp>
            <p:nvSpPr>
              <p:cNvPr id="221" name="Oval 19">
                <a:extLst>
                  <a:ext uri="{FF2B5EF4-FFF2-40B4-BE49-F238E27FC236}">
                    <a16:creationId xmlns:a16="http://schemas.microsoft.com/office/drawing/2014/main" id="{883ACB49-E16A-9443-BF20-83102D0AC2E2}"/>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dirty="0">
                  <a:latin typeface="Calibri" panose="020F0502020204030204"/>
                  <a:ea typeface="ＭＳ Ｐゴシック" charset="0"/>
                  <a:cs typeface="+mn-cs"/>
                </a:endParaRPr>
              </a:p>
            </p:txBody>
          </p:sp>
          <p:sp>
            <p:nvSpPr>
              <p:cNvPr id="222" name="TextBox 221">
                <a:extLst>
                  <a:ext uri="{FF2B5EF4-FFF2-40B4-BE49-F238E27FC236}">
                    <a16:creationId xmlns:a16="http://schemas.microsoft.com/office/drawing/2014/main" id="{9B910D5B-F03E-EF4D-8AA8-F0CB2EF771DD}"/>
                  </a:ext>
                </a:extLst>
              </p:cNvPr>
              <p:cNvSpPr txBox="1"/>
              <p:nvPr/>
            </p:nvSpPr>
            <p:spPr>
              <a:xfrm>
                <a:off x="9935581" y="670265"/>
                <a:ext cx="1106492" cy="522023"/>
              </a:xfrm>
              <a:prstGeom prst="rect">
                <a:avLst/>
              </a:prstGeom>
              <a:noFill/>
            </p:spPr>
            <p:txBody>
              <a:bodyPr wrap="square" rtlCol="0">
                <a:spAutoFit/>
              </a:bodyPr>
              <a:lstStyle/>
              <a:p>
                <a:pPr algn="ctr" defTabSz="685800">
                  <a:lnSpc>
                    <a:spcPct val="80000"/>
                  </a:lnSpc>
                  <a:buClrTx/>
                  <a:defRPr/>
                </a:pPr>
                <a:r>
                  <a:rPr lang="en-US" sz="1200" kern="1200" dirty="0">
                    <a:solidFill>
                      <a:prstClr val="black"/>
                    </a:solidFill>
                    <a:latin typeface="Calibri" panose="020F0502020204030204"/>
                    <a:ea typeface="+mn-ea"/>
                    <a:cs typeface="+mn-cs"/>
                  </a:rPr>
                  <a:t>sending process</a:t>
                </a:r>
              </a:p>
            </p:txBody>
          </p:sp>
        </p:grpSp>
        <p:grpSp>
          <p:nvGrpSpPr>
            <p:cNvPr id="163" name="Group 162">
              <a:extLst>
                <a:ext uri="{FF2B5EF4-FFF2-40B4-BE49-F238E27FC236}">
                  <a16:creationId xmlns:a16="http://schemas.microsoft.com/office/drawing/2014/main" id="{4711F2A1-3F96-204B-8D76-CA73A72D0541}"/>
                </a:ext>
              </a:extLst>
            </p:cNvPr>
            <p:cNvGrpSpPr/>
            <p:nvPr/>
          </p:nvGrpSpPr>
          <p:grpSpPr>
            <a:xfrm>
              <a:off x="2038693" y="3003923"/>
              <a:ext cx="577241" cy="553996"/>
              <a:chOff x="9950444" y="999755"/>
              <a:chExt cx="577241" cy="553996"/>
            </a:xfrm>
          </p:grpSpPr>
          <p:sp>
            <p:nvSpPr>
              <p:cNvPr id="219" name="Rectangle 218">
                <a:extLst>
                  <a:ext uri="{FF2B5EF4-FFF2-40B4-BE49-F238E27FC236}">
                    <a16:creationId xmlns:a16="http://schemas.microsoft.com/office/drawing/2014/main" id="{22B6EF49-41A6-F849-9F5D-04A31D2F40EF}"/>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20" name="TextBox 219">
                <a:extLst>
                  <a:ext uri="{FF2B5EF4-FFF2-40B4-BE49-F238E27FC236}">
                    <a16:creationId xmlns:a16="http://schemas.microsoft.com/office/drawing/2014/main" id="{159B749A-0FAF-ED4F-A42F-24ED3C9A2228}"/>
                  </a:ext>
                </a:extLst>
              </p:cNvPr>
              <p:cNvSpPr txBox="1"/>
              <p:nvPr/>
            </p:nvSpPr>
            <p:spPr>
              <a:xfrm>
                <a:off x="9950444" y="999755"/>
                <a:ext cx="577241" cy="553996"/>
              </a:xfrm>
              <a:prstGeom prst="rect">
                <a:avLst/>
              </a:prstGeom>
              <a:noFill/>
            </p:spPr>
            <p:txBody>
              <a:bodyPr wrap="square" rtlCol="0">
                <a:spAutoFit/>
              </a:bodyPr>
              <a:lstStyle/>
              <a:p>
                <a:pPr defTabSz="685800">
                  <a:buClrTx/>
                  <a:defRPr/>
                </a:pPr>
                <a:r>
                  <a:rPr lang="en-US" sz="1050" kern="1200" dirty="0">
                    <a:solidFill>
                      <a:prstClr val="white"/>
                    </a:solidFill>
                    <a:latin typeface="Calibri" panose="020F0502020204030204"/>
                    <a:ea typeface="+mn-ea"/>
                    <a:cs typeface="+mn-cs"/>
                  </a:rPr>
                  <a:t>data</a:t>
                </a:r>
                <a:endParaRPr lang="en-US" sz="1350" kern="1200" dirty="0">
                  <a:solidFill>
                    <a:prstClr val="white"/>
                  </a:solidFill>
                  <a:latin typeface="Calibri" panose="020F0502020204030204"/>
                  <a:ea typeface="+mn-ea"/>
                  <a:cs typeface="+mn-cs"/>
                </a:endParaRPr>
              </a:p>
            </p:txBody>
          </p:sp>
        </p:grpSp>
        <p:grpSp>
          <p:nvGrpSpPr>
            <p:cNvPr id="164" name="Group 194">
              <a:extLst>
                <a:ext uri="{FF2B5EF4-FFF2-40B4-BE49-F238E27FC236}">
                  <a16:creationId xmlns:a16="http://schemas.microsoft.com/office/drawing/2014/main" id="{0941CA1D-7B43-3641-AB83-AF3FB0147DB1}"/>
                </a:ext>
              </a:extLst>
            </p:cNvPr>
            <p:cNvGrpSpPr>
              <a:grpSpLocks/>
            </p:cNvGrpSpPr>
            <p:nvPr/>
          </p:nvGrpSpPr>
          <p:grpSpPr bwMode="auto">
            <a:xfrm>
              <a:off x="1175476" y="2432423"/>
              <a:ext cx="545509" cy="512284"/>
              <a:chOff x="-44" y="1473"/>
              <a:chExt cx="981" cy="1105"/>
            </a:xfrm>
          </p:grpSpPr>
          <p:pic>
            <p:nvPicPr>
              <p:cNvPr id="217" name="Picture 195" descr="desktop_computer_stylized_medium">
                <a:extLst>
                  <a:ext uri="{FF2B5EF4-FFF2-40B4-BE49-F238E27FC236}">
                    <a16:creationId xmlns:a16="http://schemas.microsoft.com/office/drawing/2014/main" id="{C9BAD8A3-73FD-504F-969F-7C35A5C98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a:extLst>
                  <a:ext uri="{FF2B5EF4-FFF2-40B4-BE49-F238E27FC236}">
                    <a16:creationId xmlns:a16="http://schemas.microsoft.com/office/drawing/2014/main" id="{2F736748-6A6F-4A40-841E-F7357D81FD5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165" name="Group 164">
              <a:extLst>
                <a:ext uri="{FF2B5EF4-FFF2-40B4-BE49-F238E27FC236}">
                  <a16:creationId xmlns:a16="http://schemas.microsoft.com/office/drawing/2014/main" id="{19DB2C22-7DC2-E741-9E31-4D336DBD41D8}"/>
                </a:ext>
              </a:extLst>
            </p:cNvPr>
            <p:cNvGrpSpPr/>
            <p:nvPr/>
          </p:nvGrpSpPr>
          <p:grpSpPr>
            <a:xfrm>
              <a:off x="4756576" y="2530702"/>
              <a:ext cx="1245036" cy="593992"/>
              <a:chOff x="9852456" y="608434"/>
              <a:chExt cx="1245036" cy="593992"/>
            </a:xfrm>
          </p:grpSpPr>
          <p:sp>
            <p:nvSpPr>
              <p:cNvPr id="215" name="Oval 19">
                <a:extLst>
                  <a:ext uri="{FF2B5EF4-FFF2-40B4-BE49-F238E27FC236}">
                    <a16:creationId xmlns:a16="http://schemas.microsoft.com/office/drawing/2014/main" id="{6000E806-F013-C443-8B87-D5DBEFEDF8C8}"/>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dirty="0">
                  <a:latin typeface="Calibri" panose="020F0502020204030204"/>
                  <a:ea typeface="ＭＳ Ｐゴシック" charset="0"/>
                  <a:cs typeface="+mn-cs"/>
                </a:endParaRPr>
              </a:p>
            </p:txBody>
          </p:sp>
          <p:sp>
            <p:nvSpPr>
              <p:cNvPr id="216" name="TextBox 215">
                <a:extLst>
                  <a:ext uri="{FF2B5EF4-FFF2-40B4-BE49-F238E27FC236}">
                    <a16:creationId xmlns:a16="http://schemas.microsoft.com/office/drawing/2014/main" id="{2D496D32-B730-8F41-BC5C-D46F18E3C27F}"/>
                  </a:ext>
                </a:extLst>
              </p:cNvPr>
              <p:cNvSpPr txBox="1"/>
              <p:nvPr/>
            </p:nvSpPr>
            <p:spPr>
              <a:xfrm>
                <a:off x="9921965" y="670265"/>
                <a:ext cx="1106492" cy="522023"/>
              </a:xfrm>
              <a:prstGeom prst="rect">
                <a:avLst/>
              </a:prstGeom>
              <a:noFill/>
            </p:spPr>
            <p:txBody>
              <a:bodyPr wrap="square" rtlCol="0">
                <a:spAutoFit/>
              </a:bodyPr>
              <a:lstStyle/>
              <a:p>
                <a:pPr algn="ctr" defTabSz="685800">
                  <a:lnSpc>
                    <a:spcPct val="80000"/>
                  </a:lnSpc>
                  <a:buClrTx/>
                  <a:defRPr/>
                </a:pPr>
                <a:r>
                  <a:rPr lang="en-US" sz="1200" kern="1200" dirty="0">
                    <a:solidFill>
                      <a:prstClr val="black"/>
                    </a:solidFill>
                    <a:latin typeface="Calibri" panose="020F0502020204030204"/>
                    <a:ea typeface="+mn-ea"/>
                    <a:cs typeface="+mn-cs"/>
                  </a:rPr>
                  <a:t>receiving process</a:t>
                </a:r>
              </a:p>
            </p:txBody>
          </p:sp>
        </p:grpSp>
        <p:grpSp>
          <p:nvGrpSpPr>
            <p:cNvPr id="166" name="Group 165">
              <a:extLst>
                <a:ext uri="{FF2B5EF4-FFF2-40B4-BE49-F238E27FC236}">
                  <a16:creationId xmlns:a16="http://schemas.microsoft.com/office/drawing/2014/main" id="{EA2AE3CE-CD18-494C-A00E-4B2C61F9903E}"/>
                </a:ext>
              </a:extLst>
            </p:cNvPr>
            <p:cNvGrpSpPr/>
            <p:nvPr/>
          </p:nvGrpSpPr>
          <p:grpSpPr>
            <a:xfrm>
              <a:off x="4815705" y="3003923"/>
              <a:ext cx="577241" cy="553997"/>
              <a:chOff x="9678159" y="981583"/>
              <a:chExt cx="577241" cy="553997"/>
            </a:xfrm>
          </p:grpSpPr>
          <p:sp>
            <p:nvSpPr>
              <p:cNvPr id="213" name="Rectangle 212">
                <a:extLst>
                  <a:ext uri="{FF2B5EF4-FFF2-40B4-BE49-F238E27FC236}">
                    <a16:creationId xmlns:a16="http://schemas.microsoft.com/office/drawing/2014/main" id="{68A38E56-F1F2-8D41-B556-9B4F130EE1C0}"/>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14" name="TextBox 213">
                <a:extLst>
                  <a:ext uri="{FF2B5EF4-FFF2-40B4-BE49-F238E27FC236}">
                    <a16:creationId xmlns:a16="http://schemas.microsoft.com/office/drawing/2014/main" id="{B8FBC38B-338F-F747-943D-E7C01C7B97F9}"/>
                  </a:ext>
                </a:extLst>
              </p:cNvPr>
              <p:cNvSpPr txBox="1"/>
              <p:nvPr/>
            </p:nvSpPr>
            <p:spPr>
              <a:xfrm>
                <a:off x="9678159" y="981583"/>
                <a:ext cx="577241" cy="553997"/>
              </a:xfrm>
              <a:prstGeom prst="rect">
                <a:avLst/>
              </a:prstGeom>
              <a:noFill/>
            </p:spPr>
            <p:txBody>
              <a:bodyPr wrap="square" rtlCol="0">
                <a:spAutoFit/>
              </a:bodyPr>
              <a:lstStyle/>
              <a:p>
                <a:pPr defTabSz="685800">
                  <a:buClrTx/>
                  <a:defRPr/>
                </a:pPr>
                <a:r>
                  <a:rPr lang="en-US" sz="1050" kern="1200" dirty="0">
                    <a:solidFill>
                      <a:prstClr val="white"/>
                    </a:solidFill>
                    <a:latin typeface="Calibri" panose="020F0502020204030204"/>
                    <a:ea typeface="+mn-ea"/>
                    <a:cs typeface="+mn-cs"/>
                  </a:rPr>
                  <a:t>data</a:t>
                </a:r>
                <a:endParaRPr lang="en-US" sz="1350" kern="1200" dirty="0">
                  <a:solidFill>
                    <a:prstClr val="white"/>
                  </a:solidFill>
                  <a:latin typeface="Calibri" panose="020F0502020204030204"/>
                  <a:ea typeface="+mn-ea"/>
                  <a:cs typeface="+mn-cs"/>
                </a:endParaRPr>
              </a:p>
            </p:txBody>
          </p:sp>
        </p:grpSp>
        <p:grpSp>
          <p:nvGrpSpPr>
            <p:cNvPr id="167" name="Group 161">
              <a:extLst>
                <a:ext uri="{FF2B5EF4-FFF2-40B4-BE49-F238E27FC236}">
                  <a16:creationId xmlns:a16="http://schemas.microsoft.com/office/drawing/2014/main" id="{77E8EF91-AF21-9340-AC44-97C2982F9039}"/>
                </a:ext>
              </a:extLst>
            </p:cNvPr>
            <p:cNvGrpSpPr>
              <a:grpSpLocks/>
            </p:cNvGrpSpPr>
            <p:nvPr/>
          </p:nvGrpSpPr>
          <p:grpSpPr bwMode="auto">
            <a:xfrm>
              <a:off x="5854223" y="2398718"/>
              <a:ext cx="230514" cy="466725"/>
              <a:chOff x="4140" y="429"/>
              <a:chExt cx="1425" cy="2396"/>
            </a:xfrm>
          </p:grpSpPr>
          <p:sp>
            <p:nvSpPr>
              <p:cNvPr id="181" name="Freeform 162">
                <a:extLst>
                  <a:ext uri="{FF2B5EF4-FFF2-40B4-BE49-F238E27FC236}">
                    <a16:creationId xmlns:a16="http://schemas.microsoft.com/office/drawing/2014/main" id="{9E28FBA5-541A-AC4F-AE71-5951515DCF0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2" name="Rectangle 163">
                <a:extLst>
                  <a:ext uri="{FF2B5EF4-FFF2-40B4-BE49-F238E27FC236}">
                    <a16:creationId xmlns:a16="http://schemas.microsoft.com/office/drawing/2014/main" id="{CC415C09-33EA-A142-8461-9672CCFF0F16}"/>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83" name="Freeform 164">
                <a:extLst>
                  <a:ext uri="{FF2B5EF4-FFF2-40B4-BE49-F238E27FC236}">
                    <a16:creationId xmlns:a16="http://schemas.microsoft.com/office/drawing/2014/main" id="{2A5E6FB5-B778-F24C-A601-95339A95380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4" name="Freeform 165">
                <a:extLst>
                  <a:ext uri="{FF2B5EF4-FFF2-40B4-BE49-F238E27FC236}">
                    <a16:creationId xmlns:a16="http://schemas.microsoft.com/office/drawing/2014/main" id="{70415A3C-7C91-7E46-9BA5-D62360FC3F5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5" name="Rectangle 166">
                <a:extLst>
                  <a:ext uri="{FF2B5EF4-FFF2-40B4-BE49-F238E27FC236}">
                    <a16:creationId xmlns:a16="http://schemas.microsoft.com/office/drawing/2014/main" id="{4A157385-49EC-A345-8675-63A8A4717EE4}"/>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86" name="Group 167">
                <a:extLst>
                  <a:ext uri="{FF2B5EF4-FFF2-40B4-BE49-F238E27FC236}">
                    <a16:creationId xmlns:a16="http://schemas.microsoft.com/office/drawing/2014/main" id="{1DBB8188-6E4B-DB44-A618-1833910E6891}"/>
                  </a:ext>
                </a:extLst>
              </p:cNvPr>
              <p:cNvGrpSpPr>
                <a:grpSpLocks/>
              </p:cNvGrpSpPr>
              <p:nvPr/>
            </p:nvGrpSpPr>
            <p:grpSpPr bwMode="auto">
              <a:xfrm>
                <a:off x="4749" y="668"/>
                <a:ext cx="581" cy="145"/>
                <a:chOff x="614" y="2568"/>
                <a:chExt cx="725" cy="139"/>
              </a:xfrm>
            </p:grpSpPr>
            <p:sp>
              <p:nvSpPr>
                <p:cNvPr id="211" name="AutoShape 168">
                  <a:extLst>
                    <a:ext uri="{FF2B5EF4-FFF2-40B4-BE49-F238E27FC236}">
                      <a16:creationId xmlns:a16="http://schemas.microsoft.com/office/drawing/2014/main" id="{CE1ED7B1-4BA4-A84D-9114-C8CBB4BC514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12" name="AutoShape 169">
                  <a:extLst>
                    <a:ext uri="{FF2B5EF4-FFF2-40B4-BE49-F238E27FC236}">
                      <a16:creationId xmlns:a16="http://schemas.microsoft.com/office/drawing/2014/main" id="{B7844D79-0009-B94B-8989-919CDF6A9788}"/>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87" name="Rectangle 170">
                <a:extLst>
                  <a:ext uri="{FF2B5EF4-FFF2-40B4-BE49-F238E27FC236}">
                    <a16:creationId xmlns:a16="http://schemas.microsoft.com/office/drawing/2014/main" id="{51286867-B08D-0C40-A917-0F4029DD6072}"/>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88" name="Group 171">
                <a:extLst>
                  <a:ext uri="{FF2B5EF4-FFF2-40B4-BE49-F238E27FC236}">
                    <a16:creationId xmlns:a16="http://schemas.microsoft.com/office/drawing/2014/main" id="{D9A8F55B-F86B-6649-A1E4-8F24F95BCCED}"/>
                  </a:ext>
                </a:extLst>
              </p:cNvPr>
              <p:cNvGrpSpPr>
                <a:grpSpLocks/>
              </p:cNvGrpSpPr>
              <p:nvPr/>
            </p:nvGrpSpPr>
            <p:grpSpPr bwMode="auto">
              <a:xfrm>
                <a:off x="4747" y="994"/>
                <a:ext cx="581" cy="134"/>
                <a:chOff x="614" y="2568"/>
                <a:chExt cx="725" cy="139"/>
              </a:xfrm>
            </p:grpSpPr>
            <p:sp>
              <p:nvSpPr>
                <p:cNvPr id="209" name="AutoShape 172">
                  <a:extLst>
                    <a:ext uri="{FF2B5EF4-FFF2-40B4-BE49-F238E27FC236}">
                      <a16:creationId xmlns:a16="http://schemas.microsoft.com/office/drawing/2014/main" id="{16943728-8B67-F648-BF99-75B1A2EB8B65}"/>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10" name="AutoShape 173">
                  <a:extLst>
                    <a:ext uri="{FF2B5EF4-FFF2-40B4-BE49-F238E27FC236}">
                      <a16:creationId xmlns:a16="http://schemas.microsoft.com/office/drawing/2014/main" id="{E5C59DE8-B381-7841-BEF2-A71119B6CD8F}"/>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89" name="Rectangle 174">
                <a:extLst>
                  <a:ext uri="{FF2B5EF4-FFF2-40B4-BE49-F238E27FC236}">
                    <a16:creationId xmlns:a16="http://schemas.microsoft.com/office/drawing/2014/main" id="{E2A441E4-4B95-2D4B-8D2B-A39444E730C9}"/>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0" name="Rectangle 175">
                <a:extLst>
                  <a:ext uri="{FF2B5EF4-FFF2-40B4-BE49-F238E27FC236}">
                    <a16:creationId xmlns:a16="http://schemas.microsoft.com/office/drawing/2014/main" id="{4C56D3D2-1E9D-9A4E-A8E6-C02F387A41EB}"/>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91" name="Group 176">
                <a:extLst>
                  <a:ext uri="{FF2B5EF4-FFF2-40B4-BE49-F238E27FC236}">
                    <a16:creationId xmlns:a16="http://schemas.microsoft.com/office/drawing/2014/main" id="{4DEFC4BF-D38C-4E4F-8FF6-784D2ECC1D20}"/>
                  </a:ext>
                </a:extLst>
              </p:cNvPr>
              <p:cNvGrpSpPr>
                <a:grpSpLocks/>
              </p:cNvGrpSpPr>
              <p:nvPr/>
            </p:nvGrpSpPr>
            <p:grpSpPr bwMode="auto">
              <a:xfrm>
                <a:off x="4735" y="1627"/>
                <a:ext cx="582" cy="151"/>
                <a:chOff x="614" y="2568"/>
                <a:chExt cx="725" cy="139"/>
              </a:xfrm>
            </p:grpSpPr>
            <p:sp>
              <p:nvSpPr>
                <p:cNvPr id="207" name="AutoShape 177">
                  <a:extLst>
                    <a:ext uri="{FF2B5EF4-FFF2-40B4-BE49-F238E27FC236}">
                      <a16:creationId xmlns:a16="http://schemas.microsoft.com/office/drawing/2014/main" id="{1E6EF7BF-0973-4748-B890-B3787B883BAA}"/>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8" name="AutoShape 178">
                  <a:extLst>
                    <a:ext uri="{FF2B5EF4-FFF2-40B4-BE49-F238E27FC236}">
                      <a16:creationId xmlns:a16="http://schemas.microsoft.com/office/drawing/2014/main" id="{E5D7BCD8-55E5-614E-8991-523BADFCB547}"/>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92" name="Freeform 179">
                <a:extLst>
                  <a:ext uri="{FF2B5EF4-FFF2-40B4-BE49-F238E27FC236}">
                    <a16:creationId xmlns:a16="http://schemas.microsoft.com/office/drawing/2014/main" id="{9D08C936-65B2-7540-81A7-902915A9F68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93" name="Group 180">
                <a:extLst>
                  <a:ext uri="{FF2B5EF4-FFF2-40B4-BE49-F238E27FC236}">
                    <a16:creationId xmlns:a16="http://schemas.microsoft.com/office/drawing/2014/main" id="{E99B1C69-E2B6-2944-ADFF-75BD1E5CCF82}"/>
                  </a:ext>
                </a:extLst>
              </p:cNvPr>
              <p:cNvGrpSpPr>
                <a:grpSpLocks/>
              </p:cNvGrpSpPr>
              <p:nvPr/>
            </p:nvGrpSpPr>
            <p:grpSpPr bwMode="auto">
              <a:xfrm>
                <a:off x="4739" y="1327"/>
                <a:ext cx="582" cy="139"/>
                <a:chOff x="614" y="2568"/>
                <a:chExt cx="725" cy="139"/>
              </a:xfrm>
            </p:grpSpPr>
            <p:sp>
              <p:nvSpPr>
                <p:cNvPr id="205" name="AutoShape 181">
                  <a:extLst>
                    <a:ext uri="{FF2B5EF4-FFF2-40B4-BE49-F238E27FC236}">
                      <a16:creationId xmlns:a16="http://schemas.microsoft.com/office/drawing/2014/main" id="{40AB9F71-EF2B-814B-9AA0-68CABE04DD9B}"/>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6" name="AutoShape 182">
                  <a:extLst>
                    <a:ext uri="{FF2B5EF4-FFF2-40B4-BE49-F238E27FC236}">
                      <a16:creationId xmlns:a16="http://schemas.microsoft.com/office/drawing/2014/main" id="{61BBD585-034C-FE44-8C4C-5732B02C9B93}"/>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94" name="Rectangle 183">
                <a:extLst>
                  <a:ext uri="{FF2B5EF4-FFF2-40B4-BE49-F238E27FC236}">
                    <a16:creationId xmlns:a16="http://schemas.microsoft.com/office/drawing/2014/main" id="{3003C525-2BE0-154F-83E7-C0B0EEC1A63C}"/>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5" name="Freeform 184">
                <a:extLst>
                  <a:ext uri="{FF2B5EF4-FFF2-40B4-BE49-F238E27FC236}">
                    <a16:creationId xmlns:a16="http://schemas.microsoft.com/office/drawing/2014/main" id="{87688AC3-3CC5-0947-8699-28651834F6F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96" name="Freeform 185">
                <a:extLst>
                  <a:ext uri="{FF2B5EF4-FFF2-40B4-BE49-F238E27FC236}">
                    <a16:creationId xmlns:a16="http://schemas.microsoft.com/office/drawing/2014/main" id="{3B30373F-530B-FF4A-A69C-611E391F988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97" name="Oval 186">
                <a:extLst>
                  <a:ext uri="{FF2B5EF4-FFF2-40B4-BE49-F238E27FC236}">
                    <a16:creationId xmlns:a16="http://schemas.microsoft.com/office/drawing/2014/main" id="{BE74818C-974F-C344-AF1C-A571C38F7674}"/>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8" name="Freeform 187">
                <a:extLst>
                  <a:ext uri="{FF2B5EF4-FFF2-40B4-BE49-F238E27FC236}">
                    <a16:creationId xmlns:a16="http://schemas.microsoft.com/office/drawing/2014/main" id="{C9128504-5E1F-1F4A-BF9E-EFE7472C030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99" name="AutoShape 188">
                <a:extLst>
                  <a:ext uri="{FF2B5EF4-FFF2-40B4-BE49-F238E27FC236}">
                    <a16:creationId xmlns:a16="http://schemas.microsoft.com/office/drawing/2014/main" id="{E1404165-9D6F-1942-BB52-FCC831E9A23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0" name="AutoShape 189">
                <a:extLst>
                  <a:ext uri="{FF2B5EF4-FFF2-40B4-BE49-F238E27FC236}">
                    <a16:creationId xmlns:a16="http://schemas.microsoft.com/office/drawing/2014/main" id="{7F94C469-5406-364A-84E2-47B5F8B49B4C}"/>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1" name="Oval 190">
                <a:extLst>
                  <a:ext uri="{FF2B5EF4-FFF2-40B4-BE49-F238E27FC236}">
                    <a16:creationId xmlns:a16="http://schemas.microsoft.com/office/drawing/2014/main" id="{A0E8CAFD-652A-E647-BA6D-055C853C8A16}"/>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2" name="Oval 191">
                <a:extLst>
                  <a:ext uri="{FF2B5EF4-FFF2-40B4-BE49-F238E27FC236}">
                    <a16:creationId xmlns:a16="http://schemas.microsoft.com/office/drawing/2014/main" id="{1A58DA79-10F0-C94E-9A96-4E39E4332121}"/>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203" name="Oval 192">
                <a:extLst>
                  <a:ext uri="{FF2B5EF4-FFF2-40B4-BE49-F238E27FC236}">
                    <a16:creationId xmlns:a16="http://schemas.microsoft.com/office/drawing/2014/main" id="{E5153F60-CA4E-AD46-AA61-51967FAF6727}"/>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4" name="Rectangle 193">
                <a:extLst>
                  <a:ext uri="{FF2B5EF4-FFF2-40B4-BE49-F238E27FC236}">
                    <a16:creationId xmlns:a16="http://schemas.microsoft.com/office/drawing/2014/main" id="{FDB88677-8689-BF48-AD1F-09182168736F}"/>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168" name="Group 167">
              <a:extLst>
                <a:ext uri="{FF2B5EF4-FFF2-40B4-BE49-F238E27FC236}">
                  <a16:creationId xmlns:a16="http://schemas.microsoft.com/office/drawing/2014/main" id="{EAFBA5EB-DA0C-3243-87AB-B89E8E79E894}"/>
                </a:ext>
              </a:extLst>
            </p:cNvPr>
            <p:cNvGrpSpPr/>
            <p:nvPr/>
          </p:nvGrpSpPr>
          <p:grpSpPr>
            <a:xfrm>
              <a:off x="2669417" y="3423937"/>
              <a:ext cx="2086764" cy="400109"/>
              <a:chOff x="7504363" y="3141846"/>
              <a:chExt cx="2086764" cy="400109"/>
            </a:xfrm>
          </p:grpSpPr>
          <p:grpSp>
            <p:nvGrpSpPr>
              <p:cNvPr id="175" name="Group 174">
                <a:extLst>
                  <a:ext uri="{FF2B5EF4-FFF2-40B4-BE49-F238E27FC236}">
                    <a16:creationId xmlns:a16="http://schemas.microsoft.com/office/drawing/2014/main" id="{11FC8479-D121-CF45-BE67-D2FC95EAF7B9}"/>
                  </a:ext>
                </a:extLst>
              </p:cNvPr>
              <p:cNvGrpSpPr/>
              <p:nvPr/>
            </p:nvGrpSpPr>
            <p:grpSpPr>
              <a:xfrm>
                <a:off x="7504363" y="3183676"/>
                <a:ext cx="2003932" cy="306163"/>
                <a:chOff x="1616358" y="2551230"/>
                <a:chExt cx="2141698" cy="218510"/>
              </a:xfrm>
            </p:grpSpPr>
            <p:sp>
              <p:nvSpPr>
                <p:cNvPr id="177" name="Rectangle 176">
                  <a:extLst>
                    <a:ext uri="{FF2B5EF4-FFF2-40B4-BE49-F238E27FC236}">
                      <a16:creationId xmlns:a16="http://schemas.microsoft.com/office/drawing/2014/main" id="{553693F6-B250-A94A-973B-A2B9E24D52C4}"/>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178" name="Oval 177">
                  <a:extLst>
                    <a:ext uri="{FF2B5EF4-FFF2-40B4-BE49-F238E27FC236}">
                      <a16:creationId xmlns:a16="http://schemas.microsoft.com/office/drawing/2014/main" id="{90731F76-7DB6-864C-9B95-2487D9D7B8DE}"/>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179" name="Oval 178">
                  <a:extLst>
                    <a:ext uri="{FF2B5EF4-FFF2-40B4-BE49-F238E27FC236}">
                      <a16:creationId xmlns:a16="http://schemas.microsoft.com/office/drawing/2014/main" id="{31CDAEAB-9168-0E4F-9A8E-E906655A076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180" name="Rectangle 179">
                  <a:extLst>
                    <a:ext uri="{FF2B5EF4-FFF2-40B4-BE49-F238E27FC236}">
                      <a16:creationId xmlns:a16="http://schemas.microsoft.com/office/drawing/2014/main" id="{34315B0F-7173-EA4C-98E3-3F4A8474AFE9}"/>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grpSp>
          <p:sp>
            <p:nvSpPr>
              <p:cNvPr id="176" name="TextBox 175">
                <a:extLst>
                  <a:ext uri="{FF2B5EF4-FFF2-40B4-BE49-F238E27FC236}">
                    <a16:creationId xmlns:a16="http://schemas.microsoft.com/office/drawing/2014/main" id="{997FB701-F3E4-214A-918C-4E8D192B2BB3}"/>
                  </a:ext>
                </a:extLst>
              </p:cNvPr>
              <p:cNvSpPr txBox="1"/>
              <p:nvPr/>
            </p:nvSpPr>
            <p:spPr>
              <a:xfrm>
                <a:off x="7695752" y="3141846"/>
                <a:ext cx="1895375" cy="400109"/>
              </a:xfrm>
              <a:prstGeom prst="rect">
                <a:avLst/>
              </a:prstGeom>
              <a:noFill/>
            </p:spPr>
            <p:txBody>
              <a:bodyPr wrap="none" rtlCol="0">
                <a:spAutoFit/>
              </a:bodyPr>
              <a:lstStyle/>
              <a:p>
                <a:pPr defTabSz="685800">
                  <a:buClrTx/>
                  <a:defRPr/>
                </a:pPr>
                <a:r>
                  <a:rPr lang="en-US" sz="1350" kern="1200" dirty="0">
                    <a:solidFill>
                      <a:prstClr val="white"/>
                    </a:solidFill>
                    <a:latin typeface="Calibri" panose="020F0502020204030204"/>
                    <a:ea typeface="+mn-ea"/>
                    <a:cs typeface="+mn-cs"/>
                  </a:rPr>
                  <a:t>reliable channel</a:t>
                </a:r>
              </a:p>
            </p:txBody>
          </p:sp>
        </p:grpSp>
        <p:cxnSp>
          <p:nvCxnSpPr>
            <p:cNvPr id="169" name="Straight Connector 168">
              <a:extLst>
                <a:ext uri="{FF2B5EF4-FFF2-40B4-BE49-F238E27FC236}">
                  <a16:creationId xmlns:a16="http://schemas.microsoft.com/office/drawing/2014/main" id="{82CF18A5-E8B1-C44A-855D-BC2E13F5D131}"/>
                </a:ext>
              </a:extLst>
            </p:cNvPr>
            <p:cNvCxnSpPr>
              <a:cxnSpLocks/>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a:extLst>
                <a:ext uri="{FF2B5EF4-FFF2-40B4-BE49-F238E27FC236}">
                  <a16:creationId xmlns:a16="http://schemas.microsoft.com/office/drawing/2014/main" id="{35B9DBBD-4E46-054F-AF2A-3048455F5FA1}"/>
                </a:ext>
              </a:extLst>
            </p:cNvPr>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cxnSp>
          <p:nvCxnSpPr>
            <p:cNvPr id="171" name="Straight Connector 170">
              <a:extLst>
                <a:ext uri="{FF2B5EF4-FFF2-40B4-BE49-F238E27FC236}">
                  <a16:creationId xmlns:a16="http://schemas.microsoft.com/office/drawing/2014/main" id="{CFAA8010-49E9-EB46-BD2B-D57E00E6F5CD}"/>
                </a:ext>
              </a:extLst>
            </p:cNvPr>
            <p:cNvCxnSpPr>
              <a:cxnSpLocks/>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1100341-F7A9-1D41-8489-9128E671B607}"/>
                </a:ext>
              </a:extLst>
            </p:cNvPr>
            <p:cNvSpPr txBox="1"/>
            <p:nvPr/>
          </p:nvSpPr>
          <p:spPr>
            <a:xfrm>
              <a:off x="737513" y="3044384"/>
              <a:ext cx="1143602" cy="338555"/>
            </a:xfrm>
            <a:prstGeom prst="rect">
              <a:avLst/>
            </a:prstGeom>
            <a:noFill/>
          </p:spPr>
          <p:txBody>
            <a:bodyPr wrap="none" rtlCol="0">
              <a:spAutoFit/>
            </a:bodyPr>
            <a:lstStyle/>
            <a:p>
              <a:pPr defTabSz="685800">
                <a:buClrTx/>
                <a:defRPr/>
              </a:pPr>
              <a:r>
                <a:rPr lang="en-US" sz="1050" kern="1200" dirty="0">
                  <a:solidFill>
                    <a:prstClr val="black"/>
                  </a:solidFill>
                  <a:latin typeface="Calibri" panose="020F0502020204030204"/>
                  <a:ea typeface="+mn-ea"/>
                  <a:cs typeface="+mn-cs"/>
                </a:rPr>
                <a:t>application</a:t>
              </a:r>
              <a:endParaRPr lang="en-US" sz="1350" kern="1200" dirty="0">
                <a:solidFill>
                  <a:prstClr val="black"/>
                </a:solidFill>
                <a:latin typeface="Calibri" panose="020F0502020204030204"/>
                <a:ea typeface="+mn-ea"/>
                <a:cs typeface="+mn-cs"/>
              </a:endParaRPr>
            </a:p>
          </p:txBody>
        </p:sp>
        <p:sp>
          <p:nvSpPr>
            <p:cNvPr id="173" name="TextBox 172">
              <a:extLst>
                <a:ext uri="{FF2B5EF4-FFF2-40B4-BE49-F238E27FC236}">
                  <a16:creationId xmlns:a16="http://schemas.microsoft.com/office/drawing/2014/main" id="{30DCEE24-EC49-B244-B451-278656DCCEBE}"/>
                </a:ext>
              </a:extLst>
            </p:cNvPr>
            <p:cNvSpPr txBox="1"/>
            <p:nvPr/>
          </p:nvSpPr>
          <p:spPr>
            <a:xfrm>
              <a:off x="828116" y="3272132"/>
              <a:ext cx="1008841" cy="338555"/>
            </a:xfrm>
            <a:prstGeom prst="rect">
              <a:avLst/>
            </a:prstGeom>
            <a:noFill/>
          </p:spPr>
          <p:txBody>
            <a:bodyPr wrap="none" rtlCol="0">
              <a:spAutoFit/>
            </a:bodyPr>
            <a:lstStyle/>
            <a:p>
              <a:pPr defTabSz="685800">
                <a:buClrTx/>
                <a:defRPr/>
              </a:pPr>
              <a:r>
                <a:rPr lang="en-US" sz="1050" kern="1200" dirty="0">
                  <a:solidFill>
                    <a:prstClr val="black"/>
                  </a:solidFill>
                  <a:latin typeface="Calibri" panose="020F0502020204030204"/>
                  <a:ea typeface="+mn-ea"/>
                  <a:cs typeface="+mn-cs"/>
                </a:rPr>
                <a:t>transport</a:t>
              </a:r>
              <a:endParaRPr lang="en-US" sz="1350" kern="1200" dirty="0">
                <a:solidFill>
                  <a:prstClr val="black"/>
                </a:solidFill>
                <a:latin typeface="Calibri" panose="020F0502020204030204"/>
                <a:ea typeface="+mn-ea"/>
                <a:cs typeface="+mn-cs"/>
              </a:endParaRPr>
            </a:p>
          </p:txBody>
        </p:sp>
        <p:sp>
          <p:nvSpPr>
            <p:cNvPr id="174" name="TextBox 173">
              <a:extLst>
                <a:ext uri="{FF2B5EF4-FFF2-40B4-BE49-F238E27FC236}">
                  <a16:creationId xmlns:a16="http://schemas.microsoft.com/office/drawing/2014/main" id="{15EB50A4-0F12-A743-8A7B-907E5EE4A2F5}"/>
                </a:ext>
              </a:extLst>
            </p:cNvPr>
            <p:cNvSpPr txBox="1"/>
            <p:nvPr/>
          </p:nvSpPr>
          <p:spPr>
            <a:xfrm flipH="1">
              <a:off x="1817206" y="4010900"/>
              <a:ext cx="4025651" cy="492443"/>
            </a:xfrm>
            <a:prstGeom prst="rect">
              <a:avLst/>
            </a:prstGeom>
            <a:noFill/>
          </p:spPr>
          <p:txBody>
            <a:bodyPr wrap="square" rtlCol="0">
              <a:spAutoFit/>
            </a:bodyPr>
            <a:lstStyle/>
            <a:p>
              <a:pPr defTabSz="685800">
                <a:buClrTx/>
                <a:defRPr/>
              </a:pPr>
              <a:r>
                <a:rPr lang="en-US" sz="1800" kern="1200" dirty="0">
                  <a:solidFill>
                    <a:prstClr val="black"/>
                  </a:solidFill>
                  <a:latin typeface="Calibri" panose="020F0502020204030204"/>
                  <a:ea typeface="+mn-ea"/>
                  <a:cs typeface="+mn-cs"/>
                </a:rPr>
                <a:t>reliable service </a:t>
              </a:r>
              <a:r>
                <a:rPr lang="en-US" sz="1800" i="1" kern="1200" dirty="0">
                  <a:solidFill>
                    <a:srgbClr val="C00000"/>
                  </a:solidFill>
                  <a:latin typeface="Calibri" panose="020F0502020204030204"/>
                  <a:ea typeface="+mn-ea"/>
                  <a:cs typeface="+mn-cs"/>
                </a:rPr>
                <a:t>abstraction</a:t>
              </a:r>
            </a:p>
          </p:txBody>
        </p:sp>
      </p:grpSp>
      <p:sp>
        <p:nvSpPr>
          <p:cNvPr id="66" name="Slide Number Placeholder 2">
            <a:extLst>
              <a:ext uri="{FF2B5EF4-FFF2-40B4-BE49-F238E27FC236}">
                <a16:creationId xmlns:a16="http://schemas.microsoft.com/office/drawing/2014/main" id="{F496148B-2840-6E48-8844-F185577E4A6A}"/>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37</a:t>
            </a:fld>
            <a:endParaRPr lang="en-US" dirty="0"/>
          </a:p>
        </p:txBody>
      </p:sp>
    </p:spTree>
    <p:extLst>
      <p:ext uri="{BB962C8B-B14F-4D97-AF65-F5344CB8AC3E}">
        <p14:creationId xmlns:p14="http://schemas.microsoft.com/office/powerpoint/2010/main" val="3177238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dirty="0"/>
              <a:t>Principles of reliable data 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4669561" y="1425679"/>
            <a:ext cx="4198938" cy="3094846"/>
            <a:chOff x="6226081" y="2364366"/>
            <a:chExt cx="5598584" cy="4126462"/>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608646"/>
              <a:chOff x="9852456" y="608434"/>
              <a:chExt cx="1245036" cy="608646"/>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dirty="0">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71867"/>
              </a:xfrm>
              <a:prstGeom prst="rect">
                <a:avLst/>
              </a:prstGeom>
              <a:noFill/>
            </p:spPr>
            <p:txBody>
              <a:bodyPr wrap="square" rtlCol="0">
                <a:spAutoFit/>
              </a:bodyPr>
              <a:lstStyle/>
              <a:p>
                <a:pPr algn="ctr" defTabSz="685800">
                  <a:lnSpc>
                    <a:spcPct val="80000"/>
                  </a:lnSpc>
                  <a:buClrTx/>
                  <a:defRPr/>
                </a:pPr>
                <a:r>
                  <a:rPr lang="en-US" sz="1350" kern="1200" dirty="0">
                    <a:solidFill>
                      <a:prstClr val="black"/>
                    </a:solidFill>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615555"/>
              <a:chOff x="9950444" y="999755"/>
              <a:chExt cx="577241" cy="615555"/>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615555"/>
              </a:xfrm>
              <a:prstGeom prst="rect">
                <a:avLst/>
              </a:prstGeom>
              <a:noFill/>
            </p:spPr>
            <p:txBody>
              <a:bodyPr wrap="square" rtlCol="0">
                <a:spAutoFit/>
              </a:bodyPr>
              <a:lstStyle/>
              <a:p>
                <a:pPr defTabSz="685800">
                  <a:buClrTx/>
                  <a:defRPr/>
                </a:pPr>
                <a:r>
                  <a:rPr lang="en-US" sz="1200" kern="1200" dirty="0">
                    <a:solidFill>
                      <a:prstClr val="white"/>
                    </a:solidFill>
                    <a:latin typeface="Calibri" panose="020F0502020204030204"/>
                    <a:ea typeface="+mn-ea"/>
                    <a:cs typeface="+mn-cs"/>
                  </a:rPr>
                  <a:t>data</a:t>
                </a:r>
                <a:endParaRPr lang="en-US" sz="1350" kern="1200" dirty="0">
                  <a:solidFill>
                    <a:prstClr val="white"/>
                  </a:solidFill>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608646"/>
              <a:chOff x="9852456" y="608434"/>
              <a:chExt cx="1245036" cy="608646"/>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dirty="0">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71867"/>
              </a:xfrm>
              <a:prstGeom prst="rect">
                <a:avLst/>
              </a:prstGeom>
              <a:noFill/>
            </p:spPr>
            <p:txBody>
              <a:bodyPr wrap="square" rtlCol="0">
                <a:spAutoFit/>
              </a:bodyPr>
              <a:lstStyle/>
              <a:p>
                <a:pPr algn="ctr" defTabSz="685800">
                  <a:lnSpc>
                    <a:spcPct val="80000"/>
                  </a:lnSpc>
                  <a:buClrTx/>
                  <a:defRPr/>
                </a:pPr>
                <a:r>
                  <a:rPr lang="en-US" sz="1350" kern="1200" dirty="0">
                    <a:solidFill>
                      <a:prstClr val="black"/>
                    </a:solidFill>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615553"/>
              <a:chOff x="9678159" y="981583"/>
              <a:chExt cx="577241" cy="615553"/>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615553"/>
              </a:xfrm>
              <a:prstGeom prst="rect">
                <a:avLst/>
              </a:prstGeom>
              <a:noFill/>
            </p:spPr>
            <p:txBody>
              <a:bodyPr wrap="square" rtlCol="0">
                <a:spAutoFit/>
              </a:bodyPr>
              <a:lstStyle/>
              <a:p>
                <a:pPr defTabSz="685800">
                  <a:buClrTx/>
                  <a:defRPr/>
                </a:pPr>
                <a:r>
                  <a:rPr lang="en-US" sz="1200" kern="1200" dirty="0">
                    <a:solidFill>
                      <a:prstClr val="white"/>
                    </a:solidFill>
                    <a:latin typeface="Calibri" panose="020F0502020204030204"/>
                    <a:ea typeface="+mn-ea"/>
                    <a:cs typeface="+mn-cs"/>
                  </a:rPr>
                  <a:t>data</a:t>
                </a:r>
                <a:endParaRPr lang="en-US" sz="1350" kern="1200" dirty="0">
                  <a:solidFill>
                    <a:prstClr val="white"/>
                  </a:solidFill>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1051999" cy="338555"/>
            </a:xfrm>
            <a:prstGeom prst="rect">
              <a:avLst/>
            </a:prstGeom>
            <a:noFill/>
          </p:spPr>
          <p:txBody>
            <a:bodyPr wrap="none" rtlCol="0">
              <a:spAutoFit/>
            </a:bodyPr>
            <a:lstStyle/>
            <a:p>
              <a:pPr defTabSz="685800">
                <a:buClrTx/>
                <a:defRPr/>
              </a:pPr>
              <a:r>
                <a:rPr lang="en-US" sz="1050" kern="1200" dirty="0">
                  <a:solidFill>
                    <a:prstClr val="black"/>
                  </a:solidFill>
                  <a:latin typeface="Calibri" panose="020F0502020204030204"/>
                  <a:ea typeface="+mn-ea"/>
                  <a:cs typeface="+mn-cs"/>
                </a:rPr>
                <a:t>application</a:t>
              </a:r>
              <a:endParaRPr lang="en-US" sz="1350" kern="1200" dirty="0">
                <a:solidFill>
                  <a:prstClr val="black"/>
                </a:solidFill>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928032" cy="338555"/>
            </a:xfrm>
            <a:prstGeom prst="rect">
              <a:avLst/>
            </a:prstGeom>
            <a:noFill/>
          </p:spPr>
          <p:txBody>
            <a:bodyPr wrap="none" rtlCol="0">
              <a:spAutoFit/>
            </a:bodyPr>
            <a:lstStyle/>
            <a:p>
              <a:pPr defTabSz="685800">
                <a:buClrTx/>
                <a:defRPr/>
              </a:pPr>
              <a:r>
                <a:rPr lang="en-US" sz="1050" kern="1200" dirty="0">
                  <a:solidFill>
                    <a:prstClr val="black"/>
                  </a:solidFill>
                  <a:latin typeface="Calibri" panose="020F0502020204030204"/>
                  <a:ea typeface="+mn-ea"/>
                  <a:cs typeface="+mn-cs"/>
                </a:rPr>
                <a:t>transport</a:t>
              </a:r>
              <a:endParaRPr lang="en-US" sz="1350" kern="1200" dirty="0">
                <a:solidFill>
                  <a:prstClr val="black"/>
                </a:solidFill>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92443"/>
            </a:xfrm>
            <a:prstGeom prst="rect">
              <a:avLst/>
            </a:prstGeom>
            <a:noFill/>
          </p:spPr>
          <p:txBody>
            <a:bodyPr wrap="square" rtlCol="0">
              <a:spAutoFit/>
            </a:bodyPr>
            <a:lstStyle/>
            <a:p>
              <a:pPr defTabSz="685800">
                <a:buClrTx/>
                <a:defRPr/>
              </a:pPr>
              <a:r>
                <a:rPr lang="en-US" sz="1800" kern="1200" dirty="0">
                  <a:solidFill>
                    <a:prstClr val="black"/>
                  </a:solidFill>
                  <a:latin typeface="Calibri" panose="020F0502020204030204"/>
                  <a:ea typeface="+mn-ea"/>
                  <a:cs typeface="+mn-cs"/>
                </a:rPr>
                <a:t>reliable service </a:t>
              </a:r>
              <a:r>
                <a:rPr lang="en-US" sz="1800" i="1" kern="1200" dirty="0">
                  <a:solidFill>
                    <a:srgbClr val="C00000"/>
                  </a:solidFill>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512359"/>
              <a:chOff x="6737055" y="3471301"/>
              <a:chExt cx="5250830" cy="512359"/>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109326" cy="400110"/>
                <a:chOff x="7504363" y="3155701"/>
                <a:chExt cx="2109326" cy="400110"/>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8" y="3155701"/>
                  <a:ext cx="1987211" cy="400110"/>
                </a:xfrm>
                <a:prstGeom prst="rect">
                  <a:avLst/>
                </a:prstGeom>
                <a:noFill/>
              </p:spPr>
              <p:txBody>
                <a:bodyPr wrap="none" rtlCol="0">
                  <a:spAutoFit/>
                </a:bodyPr>
                <a:lstStyle/>
                <a:p>
                  <a:pPr defTabSz="685800">
                    <a:buClrTx/>
                    <a:defRPr/>
                  </a:pPr>
                  <a:r>
                    <a:rPr lang="en-US" sz="1350" kern="1200" dirty="0">
                      <a:solidFill>
                        <a:prstClr val="white"/>
                      </a:solidFill>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855363" cy="338555"/>
            </a:xfrm>
            <a:prstGeom prst="rect">
              <a:avLst/>
            </a:prstGeom>
            <a:noFill/>
          </p:spPr>
          <p:txBody>
            <a:bodyPr wrap="none" rtlCol="0">
              <a:spAutoFit/>
            </a:bodyPr>
            <a:lstStyle/>
            <a:p>
              <a:pPr defTabSz="685800">
                <a:buClrTx/>
                <a:defRPr/>
              </a:pPr>
              <a:r>
                <a:rPr lang="en-US" sz="1050" kern="1200" dirty="0">
                  <a:solidFill>
                    <a:prstClr val="black"/>
                  </a:solidFill>
                  <a:latin typeface="Calibri" panose="020F0502020204030204"/>
                  <a:ea typeface="+mn-ea"/>
                  <a:cs typeface="+mn-cs"/>
                </a:rPr>
                <a:t>network</a:t>
              </a:r>
              <a:endParaRPr lang="en-US" sz="1350" kern="1200" dirty="0">
                <a:solidFill>
                  <a:prstClr val="black"/>
                </a:solidFill>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928032" cy="338555"/>
            </a:xfrm>
            <a:prstGeom prst="rect">
              <a:avLst/>
            </a:prstGeom>
            <a:noFill/>
          </p:spPr>
          <p:txBody>
            <a:bodyPr wrap="none" rtlCol="0">
              <a:spAutoFit/>
            </a:bodyPr>
            <a:lstStyle/>
            <a:p>
              <a:pPr defTabSz="685800">
                <a:buClrTx/>
                <a:defRPr/>
              </a:pPr>
              <a:r>
                <a:rPr lang="en-US" sz="1050" kern="1200" dirty="0">
                  <a:solidFill>
                    <a:prstClr val="black"/>
                  </a:solidFill>
                  <a:latin typeface="Calibri" panose="020F0502020204030204"/>
                  <a:ea typeface="+mn-ea"/>
                  <a:cs typeface="+mn-cs"/>
                </a:rPr>
                <a:t>transport</a:t>
              </a:r>
              <a:endParaRPr lang="en-US" sz="1350" kern="1200" dirty="0">
                <a:solidFill>
                  <a:prstClr val="black"/>
                </a:solidFill>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71008"/>
            </a:xfrm>
            <a:prstGeom prst="rect">
              <a:avLst/>
            </a:prstGeom>
            <a:noFill/>
          </p:spPr>
          <p:txBody>
            <a:bodyPr wrap="square" rtlCol="0">
              <a:spAutoFit/>
            </a:bodyPr>
            <a:lstStyle/>
            <a:p>
              <a:pPr algn="ctr" defTabSz="685800">
                <a:lnSpc>
                  <a:spcPct val="90000"/>
                </a:lnSpc>
                <a:buClrTx/>
                <a:defRPr/>
              </a:pPr>
              <a:r>
                <a:rPr lang="en-US" sz="1350" kern="1200" dirty="0">
                  <a:solidFill>
                    <a:prstClr val="black"/>
                  </a:solidFill>
                  <a:latin typeface="Calibri" panose="020F0502020204030204"/>
                  <a:ea typeface="+mn-ea"/>
                  <a:cs typeface="+mn-cs"/>
                </a:rPr>
                <a:t>sender-side of</a:t>
              </a:r>
            </a:p>
            <a:p>
              <a:pPr algn="ctr" defTabSz="685800">
                <a:lnSpc>
                  <a:spcPct val="90000"/>
                </a:lnSpc>
                <a:buClrTx/>
                <a:defRPr/>
              </a:pPr>
              <a:r>
                <a:rPr lang="en-US" sz="1350" kern="1200" dirty="0">
                  <a:solidFill>
                    <a:prstClr val="black"/>
                  </a:solidFill>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6" y="3826493"/>
              <a:ext cx="1896984" cy="871008"/>
            </a:xfrm>
            <a:prstGeom prst="rect">
              <a:avLst/>
            </a:prstGeom>
            <a:noFill/>
          </p:spPr>
          <p:txBody>
            <a:bodyPr wrap="square" rtlCol="0">
              <a:spAutoFit/>
            </a:bodyPr>
            <a:lstStyle/>
            <a:p>
              <a:pPr algn="ctr" defTabSz="685800">
                <a:lnSpc>
                  <a:spcPct val="90000"/>
                </a:lnSpc>
                <a:buClrTx/>
                <a:defRPr/>
              </a:pPr>
              <a:r>
                <a:rPr lang="en-US" sz="1350" kern="1200" dirty="0">
                  <a:solidFill>
                    <a:prstClr val="black"/>
                  </a:solidFill>
                  <a:latin typeface="Calibri" panose="020F0502020204030204"/>
                  <a:ea typeface="+mn-ea"/>
                  <a:cs typeface="+mn-cs"/>
                </a:rPr>
                <a:t>receiver-side</a:t>
              </a:r>
            </a:p>
            <a:p>
              <a:pPr algn="ctr" defTabSz="685800">
                <a:lnSpc>
                  <a:spcPct val="90000"/>
                </a:lnSpc>
                <a:buClrTx/>
                <a:defRPr/>
              </a:pPr>
              <a:r>
                <a:rPr lang="en-US" sz="1350" kern="1200" dirty="0">
                  <a:solidFill>
                    <a:prstClr val="black"/>
                  </a:solidFill>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0" name="Group 159">
            <a:extLst>
              <a:ext uri="{FF2B5EF4-FFF2-40B4-BE49-F238E27FC236}">
                <a16:creationId xmlns:a16="http://schemas.microsoft.com/office/drawing/2014/main" id="{AA406E8C-63BA-BB42-9548-F314CBF3CE0A}"/>
              </a:ext>
            </a:extLst>
          </p:cNvPr>
          <p:cNvGrpSpPr/>
          <p:nvPr/>
        </p:nvGrpSpPr>
        <p:grpSpPr>
          <a:xfrm>
            <a:off x="179137" y="1433835"/>
            <a:ext cx="3860507" cy="1578469"/>
            <a:chOff x="737513" y="2398718"/>
            <a:chExt cx="5595549" cy="2104625"/>
          </a:xfrm>
        </p:grpSpPr>
        <p:sp>
          <p:nvSpPr>
            <p:cNvPr id="161" name="Bent-Up Arrow 160">
              <a:extLst>
                <a:ext uri="{FF2B5EF4-FFF2-40B4-BE49-F238E27FC236}">
                  <a16:creationId xmlns:a16="http://schemas.microsoft.com/office/drawing/2014/main" id="{276E236E-C1A2-4743-B99F-615B0894757D}"/>
                </a:ext>
              </a:extLst>
            </p:cNvPr>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nvGrpSpPr>
            <p:cNvPr id="162" name="Group 161">
              <a:extLst>
                <a:ext uri="{FF2B5EF4-FFF2-40B4-BE49-F238E27FC236}">
                  <a16:creationId xmlns:a16="http://schemas.microsoft.com/office/drawing/2014/main" id="{035F6EC9-F077-9A40-B80E-90308683035B}"/>
                </a:ext>
              </a:extLst>
            </p:cNvPr>
            <p:cNvGrpSpPr/>
            <p:nvPr/>
          </p:nvGrpSpPr>
          <p:grpSpPr>
            <a:xfrm>
              <a:off x="1442223" y="2551892"/>
              <a:ext cx="1245036" cy="593992"/>
              <a:chOff x="9852456" y="608434"/>
              <a:chExt cx="1245036" cy="593992"/>
            </a:xfrm>
          </p:grpSpPr>
          <p:sp>
            <p:nvSpPr>
              <p:cNvPr id="221" name="Oval 19">
                <a:extLst>
                  <a:ext uri="{FF2B5EF4-FFF2-40B4-BE49-F238E27FC236}">
                    <a16:creationId xmlns:a16="http://schemas.microsoft.com/office/drawing/2014/main" id="{883ACB49-E16A-9443-BF20-83102D0AC2E2}"/>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dirty="0">
                  <a:latin typeface="Calibri" panose="020F0502020204030204"/>
                  <a:ea typeface="ＭＳ Ｐゴシック" charset="0"/>
                  <a:cs typeface="+mn-cs"/>
                </a:endParaRPr>
              </a:p>
            </p:txBody>
          </p:sp>
          <p:sp>
            <p:nvSpPr>
              <p:cNvPr id="222" name="TextBox 221">
                <a:extLst>
                  <a:ext uri="{FF2B5EF4-FFF2-40B4-BE49-F238E27FC236}">
                    <a16:creationId xmlns:a16="http://schemas.microsoft.com/office/drawing/2014/main" id="{9B910D5B-F03E-EF4D-8AA8-F0CB2EF771DD}"/>
                  </a:ext>
                </a:extLst>
              </p:cNvPr>
              <p:cNvSpPr txBox="1"/>
              <p:nvPr/>
            </p:nvSpPr>
            <p:spPr>
              <a:xfrm>
                <a:off x="9935581" y="670265"/>
                <a:ext cx="1106492" cy="522023"/>
              </a:xfrm>
              <a:prstGeom prst="rect">
                <a:avLst/>
              </a:prstGeom>
              <a:noFill/>
            </p:spPr>
            <p:txBody>
              <a:bodyPr wrap="square" rtlCol="0">
                <a:spAutoFit/>
              </a:bodyPr>
              <a:lstStyle/>
              <a:p>
                <a:pPr algn="ctr" defTabSz="685800">
                  <a:lnSpc>
                    <a:spcPct val="80000"/>
                  </a:lnSpc>
                  <a:buClrTx/>
                  <a:defRPr/>
                </a:pPr>
                <a:r>
                  <a:rPr lang="en-US" sz="1200" kern="1200" dirty="0">
                    <a:solidFill>
                      <a:prstClr val="black"/>
                    </a:solidFill>
                    <a:latin typeface="Calibri" panose="020F0502020204030204"/>
                    <a:ea typeface="+mn-ea"/>
                    <a:cs typeface="+mn-cs"/>
                  </a:rPr>
                  <a:t>sending process</a:t>
                </a:r>
              </a:p>
            </p:txBody>
          </p:sp>
        </p:grpSp>
        <p:grpSp>
          <p:nvGrpSpPr>
            <p:cNvPr id="163" name="Group 162">
              <a:extLst>
                <a:ext uri="{FF2B5EF4-FFF2-40B4-BE49-F238E27FC236}">
                  <a16:creationId xmlns:a16="http://schemas.microsoft.com/office/drawing/2014/main" id="{4711F2A1-3F96-204B-8D76-CA73A72D0541}"/>
                </a:ext>
              </a:extLst>
            </p:cNvPr>
            <p:cNvGrpSpPr/>
            <p:nvPr/>
          </p:nvGrpSpPr>
          <p:grpSpPr>
            <a:xfrm>
              <a:off x="2038693" y="3003923"/>
              <a:ext cx="577241" cy="553996"/>
              <a:chOff x="9950444" y="999755"/>
              <a:chExt cx="577241" cy="553996"/>
            </a:xfrm>
          </p:grpSpPr>
          <p:sp>
            <p:nvSpPr>
              <p:cNvPr id="219" name="Rectangle 218">
                <a:extLst>
                  <a:ext uri="{FF2B5EF4-FFF2-40B4-BE49-F238E27FC236}">
                    <a16:creationId xmlns:a16="http://schemas.microsoft.com/office/drawing/2014/main" id="{22B6EF49-41A6-F849-9F5D-04A31D2F40EF}"/>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20" name="TextBox 219">
                <a:extLst>
                  <a:ext uri="{FF2B5EF4-FFF2-40B4-BE49-F238E27FC236}">
                    <a16:creationId xmlns:a16="http://schemas.microsoft.com/office/drawing/2014/main" id="{159B749A-0FAF-ED4F-A42F-24ED3C9A2228}"/>
                  </a:ext>
                </a:extLst>
              </p:cNvPr>
              <p:cNvSpPr txBox="1"/>
              <p:nvPr/>
            </p:nvSpPr>
            <p:spPr>
              <a:xfrm>
                <a:off x="9950444" y="999755"/>
                <a:ext cx="577241" cy="553996"/>
              </a:xfrm>
              <a:prstGeom prst="rect">
                <a:avLst/>
              </a:prstGeom>
              <a:noFill/>
            </p:spPr>
            <p:txBody>
              <a:bodyPr wrap="square" rtlCol="0">
                <a:spAutoFit/>
              </a:bodyPr>
              <a:lstStyle/>
              <a:p>
                <a:pPr defTabSz="685800">
                  <a:buClrTx/>
                  <a:defRPr/>
                </a:pPr>
                <a:r>
                  <a:rPr lang="en-US" sz="1050" kern="1200" dirty="0">
                    <a:solidFill>
                      <a:prstClr val="white"/>
                    </a:solidFill>
                    <a:latin typeface="Calibri" panose="020F0502020204030204"/>
                    <a:ea typeface="+mn-ea"/>
                    <a:cs typeface="+mn-cs"/>
                  </a:rPr>
                  <a:t>data</a:t>
                </a:r>
                <a:endParaRPr lang="en-US" sz="1350" kern="1200" dirty="0">
                  <a:solidFill>
                    <a:prstClr val="white"/>
                  </a:solidFill>
                  <a:latin typeface="Calibri" panose="020F0502020204030204"/>
                  <a:ea typeface="+mn-ea"/>
                  <a:cs typeface="+mn-cs"/>
                </a:endParaRPr>
              </a:p>
            </p:txBody>
          </p:sp>
        </p:grpSp>
        <p:grpSp>
          <p:nvGrpSpPr>
            <p:cNvPr id="164" name="Group 194">
              <a:extLst>
                <a:ext uri="{FF2B5EF4-FFF2-40B4-BE49-F238E27FC236}">
                  <a16:creationId xmlns:a16="http://schemas.microsoft.com/office/drawing/2014/main" id="{0941CA1D-7B43-3641-AB83-AF3FB0147DB1}"/>
                </a:ext>
              </a:extLst>
            </p:cNvPr>
            <p:cNvGrpSpPr>
              <a:grpSpLocks/>
            </p:cNvGrpSpPr>
            <p:nvPr/>
          </p:nvGrpSpPr>
          <p:grpSpPr bwMode="auto">
            <a:xfrm>
              <a:off x="1175476" y="2432423"/>
              <a:ext cx="545509" cy="512284"/>
              <a:chOff x="-44" y="1473"/>
              <a:chExt cx="981" cy="1105"/>
            </a:xfrm>
          </p:grpSpPr>
          <p:pic>
            <p:nvPicPr>
              <p:cNvPr id="217" name="Picture 195" descr="desktop_computer_stylized_medium">
                <a:extLst>
                  <a:ext uri="{FF2B5EF4-FFF2-40B4-BE49-F238E27FC236}">
                    <a16:creationId xmlns:a16="http://schemas.microsoft.com/office/drawing/2014/main" id="{C9BAD8A3-73FD-504F-969F-7C35A5C98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a:extLst>
                  <a:ext uri="{FF2B5EF4-FFF2-40B4-BE49-F238E27FC236}">
                    <a16:creationId xmlns:a16="http://schemas.microsoft.com/office/drawing/2014/main" id="{2F736748-6A6F-4A40-841E-F7357D81FD5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165" name="Group 164">
              <a:extLst>
                <a:ext uri="{FF2B5EF4-FFF2-40B4-BE49-F238E27FC236}">
                  <a16:creationId xmlns:a16="http://schemas.microsoft.com/office/drawing/2014/main" id="{19DB2C22-7DC2-E741-9E31-4D336DBD41D8}"/>
                </a:ext>
              </a:extLst>
            </p:cNvPr>
            <p:cNvGrpSpPr/>
            <p:nvPr/>
          </p:nvGrpSpPr>
          <p:grpSpPr>
            <a:xfrm>
              <a:off x="4756576" y="2530702"/>
              <a:ext cx="1245036" cy="593992"/>
              <a:chOff x="9852456" y="608434"/>
              <a:chExt cx="1245036" cy="593992"/>
            </a:xfrm>
          </p:grpSpPr>
          <p:sp>
            <p:nvSpPr>
              <p:cNvPr id="215" name="Oval 19">
                <a:extLst>
                  <a:ext uri="{FF2B5EF4-FFF2-40B4-BE49-F238E27FC236}">
                    <a16:creationId xmlns:a16="http://schemas.microsoft.com/office/drawing/2014/main" id="{6000E806-F013-C443-8B87-D5DBEFEDF8C8}"/>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dirty="0">
                  <a:latin typeface="Calibri" panose="020F0502020204030204"/>
                  <a:ea typeface="ＭＳ Ｐゴシック" charset="0"/>
                  <a:cs typeface="+mn-cs"/>
                </a:endParaRPr>
              </a:p>
            </p:txBody>
          </p:sp>
          <p:sp>
            <p:nvSpPr>
              <p:cNvPr id="216" name="TextBox 215">
                <a:extLst>
                  <a:ext uri="{FF2B5EF4-FFF2-40B4-BE49-F238E27FC236}">
                    <a16:creationId xmlns:a16="http://schemas.microsoft.com/office/drawing/2014/main" id="{2D496D32-B730-8F41-BC5C-D46F18E3C27F}"/>
                  </a:ext>
                </a:extLst>
              </p:cNvPr>
              <p:cNvSpPr txBox="1"/>
              <p:nvPr/>
            </p:nvSpPr>
            <p:spPr>
              <a:xfrm>
                <a:off x="9921965" y="670265"/>
                <a:ext cx="1106492" cy="522023"/>
              </a:xfrm>
              <a:prstGeom prst="rect">
                <a:avLst/>
              </a:prstGeom>
              <a:noFill/>
            </p:spPr>
            <p:txBody>
              <a:bodyPr wrap="square" rtlCol="0">
                <a:spAutoFit/>
              </a:bodyPr>
              <a:lstStyle/>
              <a:p>
                <a:pPr algn="ctr" defTabSz="685800">
                  <a:lnSpc>
                    <a:spcPct val="80000"/>
                  </a:lnSpc>
                  <a:buClrTx/>
                  <a:defRPr/>
                </a:pPr>
                <a:r>
                  <a:rPr lang="en-US" sz="1200" kern="1200" dirty="0">
                    <a:solidFill>
                      <a:prstClr val="black"/>
                    </a:solidFill>
                    <a:latin typeface="Calibri" panose="020F0502020204030204"/>
                    <a:ea typeface="+mn-ea"/>
                    <a:cs typeface="+mn-cs"/>
                  </a:rPr>
                  <a:t>receiving process</a:t>
                </a:r>
              </a:p>
            </p:txBody>
          </p:sp>
        </p:grpSp>
        <p:grpSp>
          <p:nvGrpSpPr>
            <p:cNvPr id="166" name="Group 165">
              <a:extLst>
                <a:ext uri="{FF2B5EF4-FFF2-40B4-BE49-F238E27FC236}">
                  <a16:creationId xmlns:a16="http://schemas.microsoft.com/office/drawing/2014/main" id="{EA2AE3CE-CD18-494C-A00E-4B2C61F9903E}"/>
                </a:ext>
              </a:extLst>
            </p:cNvPr>
            <p:cNvGrpSpPr/>
            <p:nvPr/>
          </p:nvGrpSpPr>
          <p:grpSpPr>
            <a:xfrm>
              <a:off x="4815705" y="3003923"/>
              <a:ext cx="577241" cy="553997"/>
              <a:chOff x="9678159" y="981583"/>
              <a:chExt cx="577241" cy="553997"/>
            </a:xfrm>
          </p:grpSpPr>
          <p:sp>
            <p:nvSpPr>
              <p:cNvPr id="213" name="Rectangle 212">
                <a:extLst>
                  <a:ext uri="{FF2B5EF4-FFF2-40B4-BE49-F238E27FC236}">
                    <a16:creationId xmlns:a16="http://schemas.microsoft.com/office/drawing/2014/main" id="{68A38E56-F1F2-8D41-B556-9B4F130EE1C0}"/>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14" name="TextBox 213">
                <a:extLst>
                  <a:ext uri="{FF2B5EF4-FFF2-40B4-BE49-F238E27FC236}">
                    <a16:creationId xmlns:a16="http://schemas.microsoft.com/office/drawing/2014/main" id="{B8FBC38B-338F-F747-943D-E7C01C7B97F9}"/>
                  </a:ext>
                </a:extLst>
              </p:cNvPr>
              <p:cNvSpPr txBox="1"/>
              <p:nvPr/>
            </p:nvSpPr>
            <p:spPr>
              <a:xfrm>
                <a:off x="9678159" y="981583"/>
                <a:ext cx="577241" cy="553997"/>
              </a:xfrm>
              <a:prstGeom prst="rect">
                <a:avLst/>
              </a:prstGeom>
              <a:noFill/>
            </p:spPr>
            <p:txBody>
              <a:bodyPr wrap="square" rtlCol="0">
                <a:spAutoFit/>
              </a:bodyPr>
              <a:lstStyle/>
              <a:p>
                <a:pPr defTabSz="685800">
                  <a:buClrTx/>
                  <a:defRPr/>
                </a:pPr>
                <a:r>
                  <a:rPr lang="en-US" sz="1050" kern="1200" dirty="0">
                    <a:solidFill>
                      <a:prstClr val="white"/>
                    </a:solidFill>
                    <a:latin typeface="Calibri" panose="020F0502020204030204"/>
                    <a:ea typeface="+mn-ea"/>
                    <a:cs typeface="+mn-cs"/>
                  </a:rPr>
                  <a:t>data</a:t>
                </a:r>
                <a:endParaRPr lang="en-US" sz="1350" kern="1200" dirty="0">
                  <a:solidFill>
                    <a:prstClr val="white"/>
                  </a:solidFill>
                  <a:latin typeface="Calibri" panose="020F0502020204030204"/>
                  <a:ea typeface="+mn-ea"/>
                  <a:cs typeface="+mn-cs"/>
                </a:endParaRPr>
              </a:p>
            </p:txBody>
          </p:sp>
        </p:grpSp>
        <p:grpSp>
          <p:nvGrpSpPr>
            <p:cNvPr id="167" name="Group 161">
              <a:extLst>
                <a:ext uri="{FF2B5EF4-FFF2-40B4-BE49-F238E27FC236}">
                  <a16:creationId xmlns:a16="http://schemas.microsoft.com/office/drawing/2014/main" id="{77E8EF91-AF21-9340-AC44-97C2982F9039}"/>
                </a:ext>
              </a:extLst>
            </p:cNvPr>
            <p:cNvGrpSpPr>
              <a:grpSpLocks/>
            </p:cNvGrpSpPr>
            <p:nvPr/>
          </p:nvGrpSpPr>
          <p:grpSpPr bwMode="auto">
            <a:xfrm>
              <a:off x="5854223" y="2398718"/>
              <a:ext cx="230514" cy="466725"/>
              <a:chOff x="4140" y="429"/>
              <a:chExt cx="1425" cy="2396"/>
            </a:xfrm>
          </p:grpSpPr>
          <p:sp>
            <p:nvSpPr>
              <p:cNvPr id="181" name="Freeform 162">
                <a:extLst>
                  <a:ext uri="{FF2B5EF4-FFF2-40B4-BE49-F238E27FC236}">
                    <a16:creationId xmlns:a16="http://schemas.microsoft.com/office/drawing/2014/main" id="{9E28FBA5-541A-AC4F-AE71-5951515DCF0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2" name="Rectangle 163">
                <a:extLst>
                  <a:ext uri="{FF2B5EF4-FFF2-40B4-BE49-F238E27FC236}">
                    <a16:creationId xmlns:a16="http://schemas.microsoft.com/office/drawing/2014/main" id="{CC415C09-33EA-A142-8461-9672CCFF0F16}"/>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83" name="Freeform 164">
                <a:extLst>
                  <a:ext uri="{FF2B5EF4-FFF2-40B4-BE49-F238E27FC236}">
                    <a16:creationId xmlns:a16="http://schemas.microsoft.com/office/drawing/2014/main" id="{2A5E6FB5-B778-F24C-A601-95339A95380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4" name="Freeform 165">
                <a:extLst>
                  <a:ext uri="{FF2B5EF4-FFF2-40B4-BE49-F238E27FC236}">
                    <a16:creationId xmlns:a16="http://schemas.microsoft.com/office/drawing/2014/main" id="{70415A3C-7C91-7E46-9BA5-D62360FC3F5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5" name="Rectangle 166">
                <a:extLst>
                  <a:ext uri="{FF2B5EF4-FFF2-40B4-BE49-F238E27FC236}">
                    <a16:creationId xmlns:a16="http://schemas.microsoft.com/office/drawing/2014/main" id="{4A157385-49EC-A345-8675-63A8A4717EE4}"/>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86" name="Group 167">
                <a:extLst>
                  <a:ext uri="{FF2B5EF4-FFF2-40B4-BE49-F238E27FC236}">
                    <a16:creationId xmlns:a16="http://schemas.microsoft.com/office/drawing/2014/main" id="{1DBB8188-6E4B-DB44-A618-1833910E6891}"/>
                  </a:ext>
                </a:extLst>
              </p:cNvPr>
              <p:cNvGrpSpPr>
                <a:grpSpLocks/>
              </p:cNvGrpSpPr>
              <p:nvPr/>
            </p:nvGrpSpPr>
            <p:grpSpPr bwMode="auto">
              <a:xfrm>
                <a:off x="4749" y="668"/>
                <a:ext cx="581" cy="145"/>
                <a:chOff x="614" y="2568"/>
                <a:chExt cx="725" cy="139"/>
              </a:xfrm>
            </p:grpSpPr>
            <p:sp>
              <p:nvSpPr>
                <p:cNvPr id="211" name="AutoShape 168">
                  <a:extLst>
                    <a:ext uri="{FF2B5EF4-FFF2-40B4-BE49-F238E27FC236}">
                      <a16:creationId xmlns:a16="http://schemas.microsoft.com/office/drawing/2014/main" id="{CE1ED7B1-4BA4-A84D-9114-C8CBB4BC514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12" name="AutoShape 169">
                  <a:extLst>
                    <a:ext uri="{FF2B5EF4-FFF2-40B4-BE49-F238E27FC236}">
                      <a16:creationId xmlns:a16="http://schemas.microsoft.com/office/drawing/2014/main" id="{B7844D79-0009-B94B-8989-919CDF6A9788}"/>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87" name="Rectangle 170">
                <a:extLst>
                  <a:ext uri="{FF2B5EF4-FFF2-40B4-BE49-F238E27FC236}">
                    <a16:creationId xmlns:a16="http://schemas.microsoft.com/office/drawing/2014/main" id="{51286867-B08D-0C40-A917-0F4029DD6072}"/>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88" name="Group 171">
                <a:extLst>
                  <a:ext uri="{FF2B5EF4-FFF2-40B4-BE49-F238E27FC236}">
                    <a16:creationId xmlns:a16="http://schemas.microsoft.com/office/drawing/2014/main" id="{D9A8F55B-F86B-6649-A1E4-8F24F95BCCED}"/>
                  </a:ext>
                </a:extLst>
              </p:cNvPr>
              <p:cNvGrpSpPr>
                <a:grpSpLocks/>
              </p:cNvGrpSpPr>
              <p:nvPr/>
            </p:nvGrpSpPr>
            <p:grpSpPr bwMode="auto">
              <a:xfrm>
                <a:off x="4747" y="994"/>
                <a:ext cx="581" cy="134"/>
                <a:chOff x="614" y="2568"/>
                <a:chExt cx="725" cy="139"/>
              </a:xfrm>
            </p:grpSpPr>
            <p:sp>
              <p:nvSpPr>
                <p:cNvPr id="209" name="AutoShape 172">
                  <a:extLst>
                    <a:ext uri="{FF2B5EF4-FFF2-40B4-BE49-F238E27FC236}">
                      <a16:creationId xmlns:a16="http://schemas.microsoft.com/office/drawing/2014/main" id="{16943728-8B67-F648-BF99-75B1A2EB8B65}"/>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10" name="AutoShape 173">
                  <a:extLst>
                    <a:ext uri="{FF2B5EF4-FFF2-40B4-BE49-F238E27FC236}">
                      <a16:creationId xmlns:a16="http://schemas.microsoft.com/office/drawing/2014/main" id="{E5C59DE8-B381-7841-BEF2-A71119B6CD8F}"/>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89" name="Rectangle 174">
                <a:extLst>
                  <a:ext uri="{FF2B5EF4-FFF2-40B4-BE49-F238E27FC236}">
                    <a16:creationId xmlns:a16="http://schemas.microsoft.com/office/drawing/2014/main" id="{E2A441E4-4B95-2D4B-8D2B-A39444E730C9}"/>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0" name="Rectangle 175">
                <a:extLst>
                  <a:ext uri="{FF2B5EF4-FFF2-40B4-BE49-F238E27FC236}">
                    <a16:creationId xmlns:a16="http://schemas.microsoft.com/office/drawing/2014/main" id="{4C56D3D2-1E9D-9A4E-A8E6-C02F387A41EB}"/>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91" name="Group 176">
                <a:extLst>
                  <a:ext uri="{FF2B5EF4-FFF2-40B4-BE49-F238E27FC236}">
                    <a16:creationId xmlns:a16="http://schemas.microsoft.com/office/drawing/2014/main" id="{4DEFC4BF-D38C-4E4F-8FF6-784D2ECC1D20}"/>
                  </a:ext>
                </a:extLst>
              </p:cNvPr>
              <p:cNvGrpSpPr>
                <a:grpSpLocks/>
              </p:cNvGrpSpPr>
              <p:nvPr/>
            </p:nvGrpSpPr>
            <p:grpSpPr bwMode="auto">
              <a:xfrm>
                <a:off x="4735" y="1627"/>
                <a:ext cx="582" cy="151"/>
                <a:chOff x="614" y="2568"/>
                <a:chExt cx="725" cy="139"/>
              </a:xfrm>
            </p:grpSpPr>
            <p:sp>
              <p:nvSpPr>
                <p:cNvPr id="207" name="AutoShape 177">
                  <a:extLst>
                    <a:ext uri="{FF2B5EF4-FFF2-40B4-BE49-F238E27FC236}">
                      <a16:creationId xmlns:a16="http://schemas.microsoft.com/office/drawing/2014/main" id="{1E6EF7BF-0973-4748-B890-B3787B883BAA}"/>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8" name="AutoShape 178">
                  <a:extLst>
                    <a:ext uri="{FF2B5EF4-FFF2-40B4-BE49-F238E27FC236}">
                      <a16:creationId xmlns:a16="http://schemas.microsoft.com/office/drawing/2014/main" id="{E5D7BCD8-55E5-614E-8991-523BADFCB547}"/>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92" name="Freeform 179">
                <a:extLst>
                  <a:ext uri="{FF2B5EF4-FFF2-40B4-BE49-F238E27FC236}">
                    <a16:creationId xmlns:a16="http://schemas.microsoft.com/office/drawing/2014/main" id="{9D08C936-65B2-7540-81A7-902915A9F68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93" name="Group 180">
                <a:extLst>
                  <a:ext uri="{FF2B5EF4-FFF2-40B4-BE49-F238E27FC236}">
                    <a16:creationId xmlns:a16="http://schemas.microsoft.com/office/drawing/2014/main" id="{E99B1C69-E2B6-2944-ADFF-75BD1E5CCF82}"/>
                  </a:ext>
                </a:extLst>
              </p:cNvPr>
              <p:cNvGrpSpPr>
                <a:grpSpLocks/>
              </p:cNvGrpSpPr>
              <p:nvPr/>
            </p:nvGrpSpPr>
            <p:grpSpPr bwMode="auto">
              <a:xfrm>
                <a:off x="4739" y="1327"/>
                <a:ext cx="582" cy="139"/>
                <a:chOff x="614" y="2568"/>
                <a:chExt cx="725" cy="139"/>
              </a:xfrm>
            </p:grpSpPr>
            <p:sp>
              <p:nvSpPr>
                <p:cNvPr id="205" name="AutoShape 181">
                  <a:extLst>
                    <a:ext uri="{FF2B5EF4-FFF2-40B4-BE49-F238E27FC236}">
                      <a16:creationId xmlns:a16="http://schemas.microsoft.com/office/drawing/2014/main" id="{40AB9F71-EF2B-814B-9AA0-68CABE04DD9B}"/>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6" name="AutoShape 182">
                  <a:extLst>
                    <a:ext uri="{FF2B5EF4-FFF2-40B4-BE49-F238E27FC236}">
                      <a16:creationId xmlns:a16="http://schemas.microsoft.com/office/drawing/2014/main" id="{61BBD585-034C-FE44-8C4C-5732B02C9B93}"/>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94" name="Rectangle 183">
                <a:extLst>
                  <a:ext uri="{FF2B5EF4-FFF2-40B4-BE49-F238E27FC236}">
                    <a16:creationId xmlns:a16="http://schemas.microsoft.com/office/drawing/2014/main" id="{3003C525-2BE0-154F-83E7-C0B0EEC1A63C}"/>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5" name="Freeform 184">
                <a:extLst>
                  <a:ext uri="{FF2B5EF4-FFF2-40B4-BE49-F238E27FC236}">
                    <a16:creationId xmlns:a16="http://schemas.microsoft.com/office/drawing/2014/main" id="{87688AC3-3CC5-0947-8699-28651834F6F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96" name="Freeform 185">
                <a:extLst>
                  <a:ext uri="{FF2B5EF4-FFF2-40B4-BE49-F238E27FC236}">
                    <a16:creationId xmlns:a16="http://schemas.microsoft.com/office/drawing/2014/main" id="{3B30373F-530B-FF4A-A69C-611E391F988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97" name="Oval 186">
                <a:extLst>
                  <a:ext uri="{FF2B5EF4-FFF2-40B4-BE49-F238E27FC236}">
                    <a16:creationId xmlns:a16="http://schemas.microsoft.com/office/drawing/2014/main" id="{BE74818C-974F-C344-AF1C-A571C38F7674}"/>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8" name="Freeform 187">
                <a:extLst>
                  <a:ext uri="{FF2B5EF4-FFF2-40B4-BE49-F238E27FC236}">
                    <a16:creationId xmlns:a16="http://schemas.microsoft.com/office/drawing/2014/main" id="{C9128504-5E1F-1F4A-BF9E-EFE7472C030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99" name="AutoShape 188">
                <a:extLst>
                  <a:ext uri="{FF2B5EF4-FFF2-40B4-BE49-F238E27FC236}">
                    <a16:creationId xmlns:a16="http://schemas.microsoft.com/office/drawing/2014/main" id="{E1404165-9D6F-1942-BB52-FCC831E9A23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0" name="AutoShape 189">
                <a:extLst>
                  <a:ext uri="{FF2B5EF4-FFF2-40B4-BE49-F238E27FC236}">
                    <a16:creationId xmlns:a16="http://schemas.microsoft.com/office/drawing/2014/main" id="{7F94C469-5406-364A-84E2-47B5F8B49B4C}"/>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1" name="Oval 190">
                <a:extLst>
                  <a:ext uri="{FF2B5EF4-FFF2-40B4-BE49-F238E27FC236}">
                    <a16:creationId xmlns:a16="http://schemas.microsoft.com/office/drawing/2014/main" id="{A0E8CAFD-652A-E647-BA6D-055C853C8A16}"/>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2" name="Oval 191">
                <a:extLst>
                  <a:ext uri="{FF2B5EF4-FFF2-40B4-BE49-F238E27FC236}">
                    <a16:creationId xmlns:a16="http://schemas.microsoft.com/office/drawing/2014/main" id="{1A58DA79-10F0-C94E-9A96-4E39E4332121}"/>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203" name="Oval 192">
                <a:extLst>
                  <a:ext uri="{FF2B5EF4-FFF2-40B4-BE49-F238E27FC236}">
                    <a16:creationId xmlns:a16="http://schemas.microsoft.com/office/drawing/2014/main" id="{E5153F60-CA4E-AD46-AA61-51967FAF6727}"/>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4" name="Rectangle 193">
                <a:extLst>
                  <a:ext uri="{FF2B5EF4-FFF2-40B4-BE49-F238E27FC236}">
                    <a16:creationId xmlns:a16="http://schemas.microsoft.com/office/drawing/2014/main" id="{FDB88677-8689-BF48-AD1F-09182168736F}"/>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168" name="Group 167">
              <a:extLst>
                <a:ext uri="{FF2B5EF4-FFF2-40B4-BE49-F238E27FC236}">
                  <a16:creationId xmlns:a16="http://schemas.microsoft.com/office/drawing/2014/main" id="{EAFBA5EB-DA0C-3243-87AB-B89E8E79E894}"/>
                </a:ext>
              </a:extLst>
            </p:cNvPr>
            <p:cNvGrpSpPr/>
            <p:nvPr/>
          </p:nvGrpSpPr>
          <p:grpSpPr>
            <a:xfrm>
              <a:off x="2669417" y="3423937"/>
              <a:ext cx="2086764" cy="400109"/>
              <a:chOff x="7504363" y="3141846"/>
              <a:chExt cx="2086764" cy="400109"/>
            </a:xfrm>
          </p:grpSpPr>
          <p:grpSp>
            <p:nvGrpSpPr>
              <p:cNvPr id="175" name="Group 174">
                <a:extLst>
                  <a:ext uri="{FF2B5EF4-FFF2-40B4-BE49-F238E27FC236}">
                    <a16:creationId xmlns:a16="http://schemas.microsoft.com/office/drawing/2014/main" id="{11FC8479-D121-CF45-BE67-D2FC95EAF7B9}"/>
                  </a:ext>
                </a:extLst>
              </p:cNvPr>
              <p:cNvGrpSpPr/>
              <p:nvPr/>
            </p:nvGrpSpPr>
            <p:grpSpPr>
              <a:xfrm>
                <a:off x="7504363" y="3183676"/>
                <a:ext cx="2003932" cy="306163"/>
                <a:chOff x="1616358" y="2551230"/>
                <a:chExt cx="2141698" cy="218510"/>
              </a:xfrm>
            </p:grpSpPr>
            <p:sp>
              <p:nvSpPr>
                <p:cNvPr id="177" name="Rectangle 176">
                  <a:extLst>
                    <a:ext uri="{FF2B5EF4-FFF2-40B4-BE49-F238E27FC236}">
                      <a16:creationId xmlns:a16="http://schemas.microsoft.com/office/drawing/2014/main" id="{553693F6-B250-A94A-973B-A2B9E24D52C4}"/>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178" name="Oval 177">
                  <a:extLst>
                    <a:ext uri="{FF2B5EF4-FFF2-40B4-BE49-F238E27FC236}">
                      <a16:creationId xmlns:a16="http://schemas.microsoft.com/office/drawing/2014/main" id="{90731F76-7DB6-864C-9B95-2487D9D7B8DE}"/>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179" name="Oval 178">
                  <a:extLst>
                    <a:ext uri="{FF2B5EF4-FFF2-40B4-BE49-F238E27FC236}">
                      <a16:creationId xmlns:a16="http://schemas.microsoft.com/office/drawing/2014/main" id="{31CDAEAB-9168-0E4F-9A8E-E906655A076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180" name="Rectangle 179">
                  <a:extLst>
                    <a:ext uri="{FF2B5EF4-FFF2-40B4-BE49-F238E27FC236}">
                      <a16:creationId xmlns:a16="http://schemas.microsoft.com/office/drawing/2014/main" id="{34315B0F-7173-EA4C-98E3-3F4A8474AFE9}"/>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grpSp>
          <p:sp>
            <p:nvSpPr>
              <p:cNvPr id="176" name="TextBox 175">
                <a:extLst>
                  <a:ext uri="{FF2B5EF4-FFF2-40B4-BE49-F238E27FC236}">
                    <a16:creationId xmlns:a16="http://schemas.microsoft.com/office/drawing/2014/main" id="{997FB701-F3E4-214A-918C-4E8D192B2BB3}"/>
                  </a:ext>
                </a:extLst>
              </p:cNvPr>
              <p:cNvSpPr txBox="1"/>
              <p:nvPr/>
            </p:nvSpPr>
            <p:spPr>
              <a:xfrm>
                <a:off x="7695752" y="3141846"/>
                <a:ext cx="1895375" cy="400109"/>
              </a:xfrm>
              <a:prstGeom prst="rect">
                <a:avLst/>
              </a:prstGeom>
              <a:noFill/>
            </p:spPr>
            <p:txBody>
              <a:bodyPr wrap="none" rtlCol="0">
                <a:spAutoFit/>
              </a:bodyPr>
              <a:lstStyle/>
              <a:p>
                <a:pPr defTabSz="685800">
                  <a:buClrTx/>
                  <a:defRPr/>
                </a:pPr>
                <a:r>
                  <a:rPr lang="en-US" sz="1350" kern="1200" dirty="0">
                    <a:solidFill>
                      <a:prstClr val="white"/>
                    </a:solidFill>
                    <a:latin typeface="Calibri" panose="020F0502020204030204"/>
                    <a:ea typeface="+mn-ea"/>
                    <a:cs typeface="+mn-cs"/>
                  </a:rPr>
                  <a:t>reliable channel</a:t>
                </a:r>
              </a:p>
            </p:txBody>
          </p:sp>
        </p:grpSp>
        <p:cxnSp>
          <p:nvCxnSpPr>
            <p:cNvPr id="169" name="Straight Connector 168">
              <a:extLst>
                <a:ext uri="{FF2B5EF4-FFF2-40B4-BE49-F238E27FC236}">
                  <a16:creationId xmlns:a16="http://schemas.microsoft.com/office/drawing/2014/main" id="{82CF18A5-E8B1-C44A-855D-BC2E13F5D131}"/>
                </a:ext>
              </a:extLst>
            </p:cNvPr>
            <p:cNvCxnSpPr>
              <a:cxnSpLocks/>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a:extLst>
                <a:ext uri="{FF2B5EF4-FFF2-40B4-BE49-F238E27FC236}">
                  <a16:creationId xmlns:a16="http://schemas.microsoft.com/office/drawing/2014/main" id="{35B9DBBD-4E46-054F-AF2A-3048455F5FA1}"/>
                </a:ext>
              </a:extLst>
            </p:cNvPr>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cxnSp>
          <p:nvCxnSpPr>
            <p:cNvPr id="171" name="Straight Connector 170">
              <a:extLst>
                <a:ext uri="{FF2B5EF4-FFF2-40B4-BE49-F238E27FC236}">
                  <a16:creationId xmlns:a16="http://schemas.microsoft.com/office/drawing/2014/main" id="{CFAA8010-49E9-EB46-BD2B-D57E00E6F5CD}"/>
                </a:ext>
              </a:extLst>
            </p:cNvPr>
            <p:cNvCxnSpPr>
              <a:cxnSpLocks/>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1100341-F7A9-1D41-8489-9128E671B607}"/>
                </a:ext>
              </a:extLst>
            </p:cNvPr>
            <p:cNvSpPr txBox="1"/>
            <p:nvPr/>
          </p:nvSpPr>
          <p:spPr>
            <a:xfrm>
              <a:off x="737513" y="3044384"/>
              <a:ext cx="1143602" cy="338555"/>
            </a:xfrm>
            <a:prstGeom prst="rect">
              <a:avLst/>
            </a:prstGeom>
            <a:noFill/>
          </p:spPr>
          <p:txBody>
            <a:bodyPr wrap="none" rtlCol="0">
              <a:spAutoFit/>
            </a:bodyPr>
            <a:lstStyle/>
            <a:p>
              <a:pPr defTabSz="685800">
                <a:buClrTx/>
                <a:defRPr/>
              </a:pPr>
              <a:r>
                <a:rPr lang="en-US" sz="1050" kern="1200" dirty="0">
                  <a:solidFill>
                    <a:prstClr val="black"/>
                  </a:solidFill>
                  <a:latin typeface="Calibri" panose="020F0502020204030204"/>
                  <a:ea typeface="+mn-ea"/>
                  <a:cs typeface="+mn-cs"/>
                </a:rPr>
                <a:t>application</a:t>
              </a:r>
              <a:endParaRPr lang="en-US" sz="1350" kern="1200" dirty="0">
                <a:solidFill>
                  <a:prstClr val="black"/>
                </a:solidFill>
                <a:latin typeface="Calibri" panose="020F0502020204030204"/>
                <a:ea typeface="+mn-ea"/>
                <a:cs typeface="+mn-cs"/>
              </a:endParaRPr>
            </a:p>
          </p:txBody>
        </p:sp>
        <p:sp>
          <p:nvSpPr>
            <p:cNvPr id="173" name="TextBox 172">
              <a:extLst>
                <a:ext uri="{FF2B5EF4-FFF2-40B4-BE49-F238E27FC236}">
                  <a16:creationId xmlns:a16="http://schemas.microsoft.com/office/drawing/2014/main" id="{30DCEE24-EC49-B244-B451-278656DCCEBE}"/>
                </a:ext>
              </a:extLst>
            </p:cNvPr>
            <p:cNvSpPr txBox="1"/>
            <p:nvPr/>
          </p:nvSpPr>
          <p:spPr>
            <a:xfrm>
              <a:off x="828116" y="3272132"/>
              <a:ext cx="1008841" cy="338555"/>
            </a:xfrm>
            <a:prstGeom prst="rect">
              <a:avLst/>
            </a:prstGeom>
            <a:noFill/>
          </p:spPr>
          <p:txBody>
            <a:bodyPr wrap="none" rtlCol="0">
              <a:spAutoFit/>
            </a:bodyPr>
            <a:lstStyle/>
            <a:p>
              <a:pPr defTabSz="685800">
                <a:buClrTx/>
                <a:defRPr/>
              </a:pPr>
              <a:r>
                <a:rPr lang="en-US" sz="1050" kern="1200" dirty="0">
                  <a:solidFill>
                    <a:prstClr val="black"/>
                  </a:solidFill>
                  <a:latin typeface="Calibri" panose="020F0502020204030204"/>
                  <a:ea typeface="+mn-ea"/>
                  <a:cs typeface="+mn-cs"/>
                </a:rPr>
                <a:t>transport</a:t>
              </a:r>
              <a:endParaRPr lang="en-US" sz="1350" kern="1200" dirty="0">
                <a:solidFill>
                  <a:prstClr val="black"/>
                </a:solidFill>
                <a:latin typeface="Calibri" panose="020F0502020204030204"/>
                <a:ea typeface="+mn-ea"/>
                <a:cs typeface="+mn-cs"/>
              </a:endParaRPr>
            </a:p>
          </p:txBody>
        </p:sp>
        <p:sp>
          <p:nvSpPr>
            <p:cNvPr id="174" name="TextBox 173">
              <a:extLst>
                <a:ext uri="{FF2B5EF4-FFF2-40B4-BE49-F238E27FC236}">
                  <a16:creationId xmlns:a16="http://schemas.microsoft.com/office/drawing/2014/main" id="{15EB50A4-0F12-A743-8A7B-907E5EE4A2F5}"/>
                </a:ext>
              </a:extLst>
            </p:cNvPr>
            <p:cNvSpPr txBox="1"/>
            <p:nvPr/>
          </p:nvSpPr>
          <p:spPr>
            <a:xfrm flipH="1">
              <a:off x="1817206" y="4010900"/>
              <a:ext cx="4025651" cy="492443"/>
            </a:xfrm>
            <a:prstGeom prst="rect">
              <a:avLst/>
            </a:prstGeom>
            <a:noFill/>
          </p:spPr>
          <p:txBody>
            <a:bodyPr wrap="square" rtlCol="0">
              <a:spAutoFit/>
            </a:bodyPr>
            <a:lstStyle/>
            <a:p>
              <a:pPr defTabSz="685800">
                <a:buClrTx/>
                <a:defRPr/>
              </a:pPr>
              <a:r>
                <a:rPr lang="en-US" sz="1800" kern="1200" dirty="0">
                  <a:solidFill>
                    <a:prstClr val="black"/>
                  </a:solidFill>
                  <a:latin typeface="Calibri" panose="020F0502020204030204"/>
                  <a:ea typeface="+mn-ea"/>
                  <a:cs typeface="+mn-cs"/>
                </a:rPr>
                <a:t>reliable service </a:t>
              </a:r>
              <a:r>
                <a:rPr lang="en-US" sz="1800" i="1" kern="1200" dirty="0">
                  <a:solidFill>
                    <a:prstClr val="black"/>
                  </a:solidFill>
                  <a:latin typeface="Calibri" panose="020F0502020204030204"/>
                  <a:ea typeface="+mn-ea"/>
                  <a:cs typeface="+mn-cs"/>
                </a:rPr>
                <a:t>abstraction</a:t>
              </a:r>
            </a:p>
          </p:txBody>
        </p:sp>
      </p:grpSp>
      <p:sp>
        <p:nvSpPr>
          <p:cNvPr id="8" name="Rectangle 7">
            <a:extLst>
              <a:ext uri="{FF2B5EF4-FFF2-40B4-BE49-F238E27FC236}">
                <a16:creationId xmlns:a16="http://schemas.microsoft.com/office/drawing/2014/main" id="{7A8CA74F-CA34-FE4D-BBA8-48490B128E60}"/>
              </a:ext>
            </a:extLst>
          </p:cNvPr>
          <p:cNvSpPr/>
          <p:nvPr/>
        </p:nvSpPr>
        <p:spPr>
          <a:xfrm>
            <a:off x="221920" y="1362207"/>
            <a:ext cx="3949248" cy="179595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4" name="Right Arrow 13">
            <a:extLst>
              <a:ext uri="{FF2B5EF4-FFF2-40B4-BE49-F238E27FC236}">
                <a16:creationId xmlns:a16="http://schemas.microsoft.com/office/drawing/2014/main" id="{801B4EA5-1C05-1743-AB9A-0E0C38CDA1C5}"/>
              </a:ext>
            </a:extLst>
          </p:cNvPr>
          <p:cNvSpPr/>
          <p:nvPr/>
        </p:nvSpPr>
        <p:spPr>
          <a:xfrm>
            <a:off x="4086617" y="2329842"/>
            <a:ext cx="479120" cy="760956"/>
          </a:xfrm>
          <a:prstGeom prst="rightArrow">
            <a:avLst/>
          </a:prstGeom>
          <a:gradFill>
            <a:gsLst>
              <a:gs pos="0">
                <a:schemeClr val="accent1">
                  <a:lumMod val="5000"/>
                  <a:lumOff val="95000"/>
                </a:schemeClr>
              </a:gs>
              <a:gs pos="56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 name="Oval 2">
            <a:extLst>
              <a:ext uri="{FF2B5EF4-FFF2-40B4-BE49-F238E27FC236}">
                <a16:creationId xmlns:a16="http://schemas.microsoft.com/office/drawing/2014/main" id="{5B614158-9985-B744-A5F2-706D5EF5D7E9}"/>
              </a:ext>
            </a:extLst>
          </p:cNvPr>
          <p:cNvSpPr/>
          <p:nvPr/>
        </p:nvSpPr>
        <p:spPr>
          <a:xfrm>
            <a:off x="4940084" y="2382864"/>
            <a:ext cx="1464590" cy="92989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31" name="Oval 230">
            <a:extLst>
              <a:ext uri="{FF2B5EF4-FFF2-40B4-BE49-F238E27FC236}">
                <a16:creationId xmlns:a16="http://schemas.microsoft.com/office/drawing/2014/main" id="{4368BA48-D0C1-5949-880D-4FFAA26CCECD}"/>
              </a:ext>
            </a:extLst>
          </p:cNvPr>
          <p:cNvSpPr/>
          <p:nvPr/>
        </p:nvSpPr>
        <p:spPr>
          <a:xfrm>
            <a:off x="7414002" y="2380927"/>
            <a:ext cx="1464590" cy="92989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9" name="Slide Number Placeholder 2">
            <a:extLst>
              <a:ext uri="{FF2B5EF4-FFF2-40B4-BE49-F238E27FC236}">
                <a16:creationId xmlns:a16="http://schemas.microsoft.com/office/drawing/2014/main" id="{F8B5D732-7735-9D4B-9D7A-0E2219A426F1}"/>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38</a:t>
            </a:fld>
            <a:endParaRPr lang="en-US" dirty="0"/>
          </a:p>
        </p:txBody>
      </p:sp>
    </p:spTree>
    <p:extLst>
      <p:ext uri="{BB962C8B-B14F-4D97-AF65-F5344CB8AC3E}">
        <p14:creationId xmlns:p14="http://schemas.microsoft.com/office/powerpoint/2010/main" val="327558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1500"/>
                            </p:stCondLst>
                            <p:childTnLst>
                              <p:par>
                                <p:cTn id="13" presetID="9" presetClass="exit" presetSubtype="0" fill="hold" grpId="1" nodeType="afterEffect">
                                  <p:stCondLst>
                                    <p:cond delay="0"/>
                                  </p:stCondLst>
                                  <p:childTnLst>
                                    <p:animEffect transition="out" filter="dissolv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par>
                          <p:cTn id="21" fill="hold">
                            <p:stCondLst>
                              <p:cond delay="500"/>
                            </p:stCondLst>
                            <p:childTnLst>
                              <p:par>
                                <p:cTn id="22" presetID="9" presetClass="entr" presetSubtype="0" fill="hold" grpId="0" nodeType="afterEffect">
                                  <p:stCondLst>
                                    <p:cond delay="1000"/>
                                  </p:stCondLst>
                                  <p:childTnLst>
                                    <p:set>
                                      <p:cBhvr>
                                        <p:cTn id="23" dur="1" fill="hold">
                                          <p:stCondLst>
                                            <p:cond delay="0"/>
                                          </p:stCondLst>
                                        </p:cTn>
                                        <p:tgtEl>
                                          <p:spTgt spid="231"/>
                                        </p:tgtEl>
                                        <p:attrNameLst>
                                          <p:attrName>style.visibility</p:attrName>
                                        </p:attrNameLst>
                                      </p:cBhvr>
                                      <p:to>
                                        <p:strVal val="visible"/>
                                      </p:to>
                                    </p:set>
                                    <p:animEffect transition="in" filter="dissolve">
                                      <p:cBhvr>
                                        <p:cTn id="2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3" grpId="0" animBg="1"/>
      <p:bldP spid="23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dirty="0"/>
              <a:t>Principles of reliable data 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4669561" y="1425679"/>
            <a:ext cx="4198938" cy="3094846"/>
            <a:chOff x="6226081" y="2364366"/>
            <a:chExt cx="5598584" cy="4126462"/>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608646"/>
              <a:chOff x="9852456" y="608434"/>
              <a:chExt cx="1245036" cy="608646"/>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dirty="0">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71867"/>
              </a:xfrm>
              <a:prstGeom prst="rect">
                <a:avLst/>
              </a:prstGeom>
              <a:noFill/>
            </p:spPr>
            <p:txBody>
              <a:bodyPr wrap="square" rtlCol="0">
                <a:spAutoFit/>
              </a:bodyPr>
              <a:lstStyle/>
              <a:p>
                <a:pPr algn="ctr" defTabSz="685800">
                  <a:lnSpc>
                    <a:spcPct val="80000"/>
                  </a:lnSpc>
                  <a:buClrTx/>
                  <a:defRPr/>
                </a:pPr>
                <a:r>
                  <a:rPr lang="en-US" sz="1350" kern="1200" dirty="0">
                    <a:solidFill>
                      <a:prstClr val="black"/>
                    </a:solidFill>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615555"/>
              <a:chOff x="9950444" y="999755"/>
              <a:chExt cx="577241" cy="615555"/>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615555"/>
              </a:xfrm>
              <a:prstGeom prst="rect">
                <a:avLst/>
              </a:prstGeom>
              <a:noFill/>
            </p:spPr>
            <p:txBody>
              <a:bodyPr wrap="square" rtlCol="0">
                <a:spAutoFit/>
              </a:bodyPr>
              <a:lstStyle/>
              <a:p>
                <a:pPr defTabSz="685800">
                  <a:buClrTx/>
                  <a:defRPr/>
                </a:pPr>
                <a:r>
                  <a:rPr lang="en-US" sz="1200" kern="1200" dirty="0">
                    <a:solidFill>
                      <a:prstClr val="white"/>
                    </a:solidFill>
                    <a:latin typeface="Calibri" panose="020F0502020204030204"/>
                    <a:ea typeface="+mn-ea"/>
                    <a:cs typeface="+mn-cs"/>
                  </a:rPr>
                  <a:t>data</a:t>
                </a:r>
                <a:endParaRPr lang="en-US" sz="1350" kern="1200" dirty="0">
                  <a:solidFill>
                    <a:prstClr val="white"/>
                  </a:solidFill>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608646"/>
              <a:chOff x="9852456" y="608434"/>
              <a:chExt cx="1245036" cy="608646"/>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dirty="0">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71867"/>
              </a:xfrm>
              <a:prstGeom prst="rect">
                <a:avLst/>
              </a:prstGeom>
              <a:noFill/>
            </p:spPr>
            <p:txBody>
              <a:bodyPr wrap="square" rtlCol="0">
                <a:spAutoFit/>
              </a:bodyPr>
              <a:lstStyle/>
              <a:p>
                <a:pPr algn="ctr" defTabSz="685800">
                  <a:lnSpc>
                    <a:spcPct val="80000"/>
                  </a:lnSpc>
                  <a:buClrTx/>
                  <a:defRPr/>
                </a:pPr>
                <a:r>
                  <a:rPr lang="en-US" sz="1350" kern="1200" dirty="0">
                    <a:solidFill>
                      <a:prstClr val="black"/>
                    </a:solidFill>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615553"/>
              <a:chOff x="9678159" y="981583"/>
              <a:chExt cx="577241" cy="615553"/>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615553"/>
              </a:xfrm>
              <a:prstGeom prst="rect">
                <a:avLst/>
              </a:prstGeom>
              <a:noFill/>
            </p:spPr>
            <p:txBody>
              <a:bodyPr wrap="square" rtlCol="0">
                <a:spAutoFit/>
              </a:bodyPr>
              <a:lstStyle/>
              <a:p>
                <a:pPr defTabSz="685800">
                  <a:buClrTx/>
                  <a:defRPr/>
                </a:pPr>
                <a:r>
                  <a:rPr lang="en-US" sz="1200" kern="1200" dirty="0">
                    <a:solidFill>
                      <a:prstClr val="white"/>
                    </a:solidFill>
                    <a:latin typeface="Calibri" panose="020F0502020204030204"/>
                    <a:ea typeface="+mn-ea"/>
                    <a:cs typeface="+mn-cs"/>
                  </a:rPr>
                  <a:t>data</a:t>
                </a:r>
                <a:endParaRPr lang="en-US" sz="1350" kern="1200" dirty="0">
                  <a:solidFill>
                    <a:prstClr val="white"/>
                  </a:solidFill>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1051999" cy="338555"/>
            </a:xfrm>
            <a:prstGeom prst="rect">
              <a:avLst/>
            </a:prstGeom>
            <a:noFill/>
          </p:spPr>
          <p:txBody>
            <a:bodyPr wrap="none" rtlCol="0">
              <a:spAutoFit/>
            </a:bodyPr>
            <a:lstStyle/>
            <a:p>
              <a:pPr defTabSz="685800">
                <a:buClrTx/>
                <a:defRPr/>
              </a:pPr>
              <a:r>
                <a:rPr lang="en-US" sz="1050" kern="1200" dirty="0">
                  <a:solidFill>
                    <a:prstClr val="black"/>
                  </a:solidFill>
                  <a:latin typeface="Calibri" panose="020F0502020204030204"/>
                  <a:ea typeface="+mn-ea"/>
                  <a:cs typeface="+mn-cs"/>
                </a:rPr>
                <a:t>application</a:t>
              </a:r>
              <a:endParaRPr lang="en-US" sz="1350" kern="1200" dirty="0">
                <a:solidFill>
                  <a:prstClr val="black"/>
                </a:solidFill>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928032" cy="338555"/>
            </a:xfrm>
            <a:prstGeom prst="rect">
              <a:avLst/>
            </a:prstGeom>
            <a:noFill/>
          </p:spPr>
          <p:txBody>
            <a:bodyPr wrap="none" rtlCol="0">
              <a:spAutoFit/>
            </a:bodyPr>
            <a:lstStyle/>
            <a:p>
              <a:pPr defTabSz="685800">
                <a:buClrTx/>
                <a:defRPr/>
              </a:pPr>
              <a:r>
                <a:rPr lang="en-US" sz="1050" kern="1200" dirty="0">
                  <a:solidFill>
                    <a:prstClr val="black"/>
                  </a:solidFill>
                  <a:latin typeface="Calibri" panose="020F0502020204030204"/>
                  <a:ea typeface="+mn-ea"/>
                  <a:cs typeface="+mn-cs"/>
                </a:rPr>
                <a:t>transport</a:t>
              </a:r>
              <a:endParaRPr lang="en-US" sz="1350" kern="1200" dirty="0">
                <a:solidFill>
                  <a:prstClr val="black"/>
                </a:solidFill>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92443"/>
            </a:xfrm>
            <a:prstGeom prst="rect">
              <a:avLst/>
            </a:prstGeom>
            <a:noFill/>
          </p:spPr>
          <p:txBody>
            <a:bodyPr wrap="square" rtlCol="0">
              <a:spAutoFit/>
            </a:bodyPr>
            <a:lstStyle/>
            <a:p>
              <a:pPr defTabSz="685800">
                <a:buClrTx/>
                <a:defRPr/>
              </a:pPr>
              <a:r>
                <a:rPr lang="en-US" sz="1800" kern="1200" dirty="0">
                  <a:solidFill>
                    <a:prstClr val="black"/>
                  </a:solidFill>
                  <a:latin typeface="Calibri" panose="020F0502020204030204"/>
                  <a:ea typeface="+mn-ea"/>
                  <a:cs typeface="+mn-cs"/>
                </a:rPr>
                <a:t>reliable service </a:t>
              </a:r>
              <a:r>
                <a:rPr lang="en-US" sz="1800" i="1" kern="1200" dirty="0">
                  <a:solidFill>
                    <a:srgbClr val="C00000"/>
                  </a:solidFill>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512359"/>
              <a:chOff x="6737055" y="3471301"/>
              <a:chExt cx="5250830" cy="512359"/>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109326" cy="400110"/>
                <a:chOff x="7504363" y="3155701"/>
                <a:chExt cx="2109326" cy="400110"/>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8" y="3155701"/>
                  <a:ext cx="1987211" cy="400110"/>
                </a:xfrm>
                <a:prstGeom prst="rect">
                  <a:avLst/>
                </a:prstGeom>
                <a:noFill/>
              </p:spPr>
              <p:txBody>
                <a:bodyPr wrap="none" rtlCol="0">
                  <a:spAutoFit/>
                </a:bodyPr>
                <a:lstStyle/>
                <a:p>
                  <a:pPr defTabSz="685800">
                    <a:buClrTx/>
                    <a:defRPr/>
                  </a:pPr>
                  <a:r>
                    <a:rPr lang="en-US" sz="1350" kern="1200" dirty="0">
                      <a:solidFill>
                        <a:prstClr val="white"/>
                      </a:solidFill>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855363" cy="338555"/>
            </a:xfrm>
            <a:prstGeom prst="rect">
              <a:avLst/>
            </a:prstGeom>
            <a:noFill/>
          </p:spPr>
          <p:txBody>
            <a:bodyPr wrap="none" rtlCol="0">
              <a:spAutoFit/>
            </a:bodyPr>
            <a:lstStyle/>
            <a:p>
              <a:pPr defTabSz="685800">
                <a:buClrTx/>
                <a:defRPr/>
              </a:pPr>
              <a:r>
                <a:rPr lang="en-US" sz="1050" kern="1200" dirty="0">
                  <a:solidFill>
                    <a:prstClr val="black"/>
                  </a:solidFill>
                  <a:latin typeface="Calibri" panose="020F0502020204030204"/>
                  <a:ea typeface="+mn-ea"/>
                  <a:cs typeface="+mn-cs"/>
                </a:rPr>
                <a:t>network</a:t>
              </a:r>
              <a:endParaRPr lang="en-US" sz="1350" kern="1200" dirty="0">
                <a:solidFill>
                  <a:prstClr val="black"/>
                </a:solidFill>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928032" cy="338555"/>
            </a:xfrm>
            <a:prstGeom prst="rect">
              <a:avLst/>
            </a:prstGeom>
            <a:noFill/>
          </p:spPr>
          <p:txBody>
            <a:bodyPr wrap="none" rtlCol="0">
              <a:spAutoFit/>
            </a:bodyPr>
            <a:lstStyle/>
            <a:p>
              <a:pPr defTabSz="685800">
                <a:buClrTx/>
                <a:defRPr/>
              </a:pPr>
              <a:r>
                <a:rPr lang="en-US" sz="1050" kern="1200" dirty="0">
                  <a:solidFill>
                    <a:prstClr val="black"/>
                  </a:solidFill>
                  <a:latin typeface="Calibri" panose="020F0502020204030204"/>
                  <a:ea typeface="+mn-ea"/>
                  <a:cs typeface="+mn-cs"/>
                </a:rPr>
                <a:t>transport</a:t>
              </a:r>
              <a:endParaRPr lang="en-US" sz="1350" kern="1200" dirty="0">
                <a:solidFill>
                  <a:prstClr val="black"/>
                </a:solidFill>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71008"/>
            </a:xfrm>
            <a:prstGeom prst="rect">
              <a:avLst/>
            </a:prstGeom>
            <a:noFill/>
          </p:spPr>
          <p:txBody>
            <a:bodyPr wrap="square" rtlCol="0">
              <a:spAutoFit/>
            </a:bodyPr>
            <a:lstStyle/>
            <a:p>
              <a:pPr algn="ctr" defTabSz="685800">
                <a:lnSpc>
                  <a:spcPct val="90000"/>
                </a:lnSpc>
                <a:buClrTx/>
                <a:defRPr/>
              </a:pPr>
              <a:r>
                <a:rPr lang="en-US" sz="1350" kern="1200" dirty="0">
                  <a:solidFill>
                    <a:prstClr val="black"/>
                  </a:solidFill>
                  <a:latin typeface="Calibri" panose="020F0502020204030204"/>
                  <a:ea typeface="+mn-ea"/>
                  <a:cs typeface="+mn-cs"/>
                </a:rPr>
                <a:t>sender-side of</a:t>
              </a:r>
            </a:p>
            <a:p>
              <a:pPr algn="ctr" defTabSz="685800">
                <a:lnSpc>
                  <a:spcPct val="90000"/>
                </a:lnSpc>
                <a:buClrTx/>
                <a:defRPr/>
              </a:pPr>
              <a:r>
                <a:rPr lang="en-US" sz="1350" kern="1200" dirty="0">
                  <a:solidFill>
                    <a:prstClr val="black"/>
                  </a:solidFill>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6" y="3826493"/>
              <a:ext cx="1896984" cy="871008"/>
            </a:xfrm>
            <a:prstGeom prst="rect">
              <a:avLst/>
            </a:prstGeom>
            <a:noFill/>
          </p:spPr>
          <p:txBody>
            <a:bodyPr wrap="square" rtlCol="0">
              <a:spAutoFit/>
            </a:bodyPr>
            <a:lstStyle/>
            <a:p>
              <a:pPr algn="ctr" defTabSz="685800">
                <a:lnSpc>
                  <a:spcPct val="90000"/>
                </a:lnSpc>
                <a:buClrTx/>
                <a:defRPr/>
              </a:pPr>
              <a:r>
                <a:rPr lang="en-US" sz="1350" kern="1200" dirty="0">
                  <a:solidFill>
                    <a:prstClr val="black"/>
                  </a:solidFill>
                  <a:latin typeface="Calibri" panose="020F0502020204030204"/>
                  <a:ea typeface="+mn-ea"/>
                  <a:cs typeface="+mn-cs"/>
                </a:rPr>
                <a:t>receiver-side</a:t>
              </a:r>
            </a:p>
            <a:p>
              <a:pPr algn="ctr" defTabSz="685800">
                <a:lnSpc>
                  <a:spcPct val="90000"/>
                </a:lnSpc>
                <a:buClrTx/>
                <a:defRPr/>
              </a:pPr>
              <a:r>
                <a:rPr lang="en-US" sz="1350" kern="1200" dirty="0">
                  <a:solidFill>
                    <a:prstClr val="black"/>
                  </a:solidFill>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3F910FC6-F569-2147-8E13-9C3CBF349C22}"/>
              </a:ext>
            </a:extLst>
          </p:cNvPr>
          <p:cNvGrpSpPr/>
          <p:nvPr/>
        </p:nvGrpSpPr>
        <p:grpSpPr>
          <a:xfrm>
            <a:off x="746767" y="2662850"/>
            <a:ext cx="6762563" cy="1708160"/>
            <a:chOff x="995688" y="4013928"/>
            <a:chExt cx="9016751" cy="2277547"/>
          </a:xfrm>
        </p:grpSpPr>
        <p:sp>
          <p:nvSpPr>
            <p:cNvPr id="254" name="TextBox 253">
              <a:extLst>
                <a:ext uri="{FF2B5EF4-FFF2-40B4-BE49-F238E27FC236}">
                  <a16:creationId xmlns:a16="http://schemas.microsoft.com/office/drawing/2014/main" id="{B694493B-88BF-134F-B1BA-C0BD341D486C}"/>
                </a:ext>
              </a:extLst>
            </p:cNvPr>
            <p:cNvSpPr txBox="1"/>
            <p:nvPr/>
          </p:nvSpPr>
          <p:spPr>
            <a:xfrm>
              <a:off x="995688" y="4013928"/>
              <a:ext cx="4815358" cy="2277547"/>
            </a:xfrm>
            <a:prstGeom prst="rect">
              <a:avLst/>
            </a:prstGeom>
            <a:noFill/>
          </p:spPr>
          <p:txBody>
            <a:bodyPr wrap="square" rtlCol="0">
              <a:spAutoFit/>
            </a:bodyPr>
            <a:lstStyle/>
            <a:p>
              <a:pPr algn="r" defTabSz="685800">
                <a:buClrTx/>
                <a:defRPr/>
              </a:pPr>
              <a:r>
                <a:rPr lang="en-US" sz="2100" kern="1200" dirty="0">
                  <a:solidFill>
                    <a:prstClr val="black"/>
                  </a:solidFill>
                  <a:latin typeface="Calibri" panose="020F0502020204030204"/>
                  <a:ea typeface="+mn-ea"/>
                  <a:cs typeface="+mn-cs"/>
                </a:rPr>
                <a:t>Complexity of reliable data transfer protocol  will depend (strongly) on characteristics of unreliable channel (lose, corrupt, reorder data?)</a:t>
              </a:r>
            </a:p>
          </p:txBody>
        </p:sp>
        <p:cxnSp>
          <p:nvCxnSpPr>
            <p:cNvPr id="10" name="Straight Connector 9">
              <a:extLst>
                <a:ext uri="{FF2B5EF4-FFF2-40B4-BE49-F238E27FC236}">
                  <a16:creationId xmlns:a16="http://schemas.microsoft.com/office/drawing/2014/main" id="{CF6FCEAF-463D-2648-AB33-C825C90C616E}"/>
                </a:ext>
              </a:extLst>
            </p:cNvPr>
            <p:cNvCxnSpPr>
              <a:cxnSpLocks/>
            </p:cNvCxnSpPr>
            <p:nvPr/>
          </p:nvCxnSpPr>
          <p:spPr>
            <a:xfrm flipH="1">
              <a:off x="5799610" y="4167212"/>
              <a:ext cx="1091351" cy="1001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0B021F0-9489-874C-A482-48774A1F4135}"/>
                </a:ext>
              </a:extLst>
            </p:cNvPr>
            <p:cNvCxnSpPr>
              <a:cxnSpLocks/>
            </p:cNvCxnSpPr>
            <p:nvPr/>
          </p:nvCxnSpPr>
          <p:spPr>
            <a:xfrm flipH="1">
              <a:off x="5800941" y="4291381"/>
              <a:ext cx="4211498" cy="886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31" name="Oval 230">
            <a:extLst>
              <a:ext uri="{FF2B5EF4-FFF2-40B4-BE49-F238E27FC236}">
                <a16:creationId xmlns:a16="http://schemas.microsoft.com/office/drawing/2014/main" id="{05A41E28-36B5-F84E-9E12-7529960E3C65}"/>
              </a:ext>
            </a:extLst>
          </p:cNvPr>
          <p:cNvSpPr/>
          <p:nvPr/>
        </p:nvSpPr>
        <p:spPr>
          <a:xfrm>
            <a:off x="4940084" y="2382864"/>
            <a:ext cx="1464590" cy="92989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36" name="Oval 235">
            <a:extLst>
              <a:ext uri="{FF2B5EF4-FFF2-40B4-BE49-F238E27FC236}">
                <a16:creationId xmlns:a16="http://schemas.microsoft.com/office/drawing/2014/main" id="{1C1568F9-7215-6C43-8C2A-E0D8D4F2877D}"/>
              </a:ext>
            </a:extLst>
          </p:cNvPr>
          <p:cNvSpPr/>
          <p:nvPr/>
        </p:nvSpPr>
        <p:spPr>
          <a:xfrm>
            <a:off x="7414002" y="2380927"/>
            <a:ext cx="1464590" cy="92989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85" name="Slide Number Placeholder 2">
            <a:extLst>
              <a:ext uri="{FF2B5EF4-FFF2-40B4-BE49-F238E27FC236}">
                <a16:creationId xmlns:a16="http://schemas.microsoft.com/office/drawing/2014/main" id="{ADF8FD71-EE62-D045-9E44-162D85579691}"/>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39</a:t>
            </a:fld>
            <a:endParaRPr lang="en-US" dirty="0"/>
          </a:p>
        </p:txBody>
      </p:sp>
    </p:spTree>
    <p:extLst>
      <p:ext uri="{BB962C8B-B14F-4D97-AF65-F5344CB8AC3E}">
        <p14:creationId xmlns:p14="http://schemas.microsoft.com/office/powerpoint/2010/main" val="56427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886700" cy="670967"/>
          </a:xfrm>
        </p:spPr>
        <p:txBody>
          <a:bodyPr>
            <a:normAutofit fontScale="90000"/>
          </a:bodyPr>
          <a:lstStyle/>
          <a:p>
            <a:r>
              <a:rPr lang="en-US" altLang="en-US" dirty="0">
                <a:cs typeface="Calibri" panose="020F0502020204030204" pitchFamily="34" charset="0"/>
              </a:rPr>
              <a:t>Transport services and protocols</a:t>
            </a:r>
            <a:endParaRPr lang="en-US" dirty="0"/>
          </a:p>
        </p:txBody>
      </p:sp>
      <p:sp>
        <p:nvSpPr>
          <p:cNvPr id="6" name="Rectangle 3">
            <a:extLst>
              <a:ext uri="{FF2B5EF4-FFF2-40B4-BE49-F238E27FC236}">
                <a16:creationId xmlns:a16="http://schemas.microsoft.com/office/drawing/2014/main" id="{B81DCC24-3FE7-E745-BC17-3886FB241095}"/>
              </a:ext>
            </a:extLst>
          </p:cNvPr>
          <p:cNvSpPr txBox="1">
            <a:spLocks noChangeArrowheads="1"/>
          </p:cNvSpPr>
          <p:nvPr/>
        </p:nvSpPr>
        <p:spPr>
          <a:xfrm>
            <a:off x="510914" y="1082874"/>
            <a:ext cx="4361777" cy="121646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Font typeface="Wingdings" charset="2"/>
              <a:buChar char="§"/>
              <a:defRPr/>
            </a:pPr>
            <a:r>
              <a:rPr lang="en-US" sz="2100" dirty="0">
                <a:solidFill>
                  <a:prstClr val="black"/>
                </a:solidFill>
                <a:latin typeface="Calibri" panose="020F0502020204030204"/>
              </a:rPr>
              <a:t>provide</a:t>
            </a:r>
            <a:r>
              <a:rPr lang="en-US" sz="2100" i="1" dirty="0">
                <a:solidFill>
                  <a:srgbClr val="FF0000"/>
                </a:solidFill>
                <a:latin typeface="Calibri" panose="020F0502020204030204"/>
              </a:rPr>
              <a:t> </a:t>
            </a:r>
            <a:r>
              <a:rPr lang="en-US" sz="2100" i="1" dirty="0">
                <a:solidFill>
                  <a:srgbClr val="CC0000"/>
                </a:solidFill>
                <a:latin typeface="Calibri" panose="020F0502020204030204"/>
              </a:rPr>
              <a:t>logical communication</a:t>
            </a:r>
            <a:r>
              <a:rPr lang="en-US" sz="2100" dirty="0">
                <a:solidFill>
                  <a:prstClr val="black"/>
                </a:solidFill>
                <a:latin typeface="Calibri" panose="020F0502020204030204"/>
              </a:rPr>
              <a:t> between application processes running on different hosts</a:t>
            </a:r>
          </a:p>
        </p:txBody>
      </p:sp>
      <p:sp>
        <p:nvSpPr>
          <p:cNvPr id="10" name="Freeform 9">
            <a:extLst>
              <a:ext uri="{FF2B5EF4-FFF2-40B4-BE49-F238E27FC236}">
                <a16:creationId xmlns:a16="http://schemas.microsoft.com/office/drawing/2014/main" id="{7FC4FF92-130F-BB41-8C2E-AD6E35A5EFB3}"/>
              </a:ext>
            </a:extLst>
          </p:cNvPr>
          <p:cNvSpPr/>
          <p:nvPr/>
        </p:nvSpPr>
        <p:spPr>
          <a:xfrm>
            <a:off x="6738892" y="2299334"/>
            <a:ext cx="843605" cy="1003436"/>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5455557" y="1369526"/>
            <a:ext cx="1302544" cy="988278"/>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5404013" y="2466938"/>
            <a:ext cx="1094184" cy="700088"/>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defTabSz="685800">
                <a:lnSpc>
                  <a:spcPct val="100000"/>
                </a:lnSpc>
                <a:spcBef>
                  <a:spcPct val="0"/>
                </a:spcBef>
                <a:buClrTx/>
                <a:buSzTx/>
                <a:buNone/>
                <a:defRPr/>
              </a:pPr>
              <a:endParaRPr lang="en-US" altLang="en-US" sz="1800" kern="1200">
                <a:solidFill>
                  <a:srgbClr val="00CCFF"/>
                </a:solidFill>
                <a:latin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5784301" y="3512351"/>
            <a:ext cx="2309813" cy="1248966"/>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5759456" y="1116346"/>
            <a:ext cx="104868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r>
              <a:rPr lang="en-US" altLang="en-US" sz="1050" kern="1200" dirty="0">
                <a:solidFill>
                  <a:prstClr val="black"/>
                </a:solidFill>
                <a:latin typeface="Calibri" panose="020F0502020204030204"/>
              </a:rPr>
              <a:t>mobile network</a:t>
            </a:r>
          </a:p>
        </p:txBody>
      </p:sp>
      <p:sp>
        <p:nvSpPr>
          <p:cNvPr id="17" name="Text Box 580">
            <a:extLst>
              <a:ext uri="{FF2B5EF4-FFF2-40B4-BE49-F238E27FC236}">
                <a16:creationId xmlns:a16="http://schemas.microsoft.com/office/drawing/2014/main" id="{4FAF1075-A726-A74C-A102-E55EF3041A0B}"/>
              </a:ext>
            </a:extLst>
          </p:cNvPr>
          <p:cNvSpPr txBox="1">
            <a:spLocks noChangeArrowheads="1"/>
          </p:cNvSpPr>
          <p:nvPr/>
        </p:nvSpPr>
        <p:spPr bwMode="auto">
          <a:xfrm>
            <a:off x="5498126" y="3143942"/>
            <a:ext cx="1466735" cy="22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80000"/>
              </a:lnSpc>
              <a:spcBef>
                <a:spcPct val="0"/>
              </a:spcBef>
              <a:buClrTx/>
              <a:buSzTx/>
              <a:buNone/>
              <a:defRPr/>
            </a:pPr>
            <a:r>
              <a:rPr lang="en-US" altLang="en-US" sz="1050" kern="1200" dirty="0">
                <a:solidFill>
                  <a:prstClr val="black"/>
                </a:solidFill>
                <a:latin typeface="Calibri" panose="020F0502020204030204"/>
              </a:rPr>
              <a:t>home network</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5480181" y="4334832"/>
            <a:ext cx="94609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80000"/>
              </a:lnSpc>
              <a:spcBef>
                <a:spcPct val="0"/>
              </a:spcBef>
              <a:buClrTx/>
              <a:buSzTx/>
              <a:buNone/>
              <a:defRPr/>
            </a:pPr>
            <a:r>
              <a:rPr lang="en-US" altLang="en-US" sz="1050" kern="1200" dirty="0">
                <a:solidFill>
                  <a:prstClr val="black"/>
                </a:solidFill>
                <a:latin typeface="Calibri" panose="020F0502020204030204"/>
              </a:rPr>
              <a:t>enterprise</a:t>
            </a:r>
          </a:p>
          <a:p>
            <a:pPr defTabSz="685800">
              <a:lnSpc>
                <a:spcPct val="80000"/>
              </a:lnSpc>
              <a:spcBef>
                <a:spcPct val="0"/>
              </a:spcBef>
              <a:buClrTx/>
              <a:buSzTx/>
              <a:buNone/>
              <a:defRPr/>
            </a:pPr>
            <a:r>
              <a:rPr lang="en-US" altLang="en-US" sz="1050" kern="1200" dirty="0">
                <a:solidFill>
                  <a:prstClr val="black"/>
                </a:solidFill>
                <a:latin typeface="Calibri" panose="020F0502020204030204"/>
              </a:rPr>
              <a:t>          network</a:t>
            </a:r>
          </a:p>
        </p:txBody>
      </p:sp>
      <p:sp>
        <p:nvSpPr>
          <p:cNvPr id="20" name="Freeform 19">
            <a:extLst>
              <a:ext uri="{FF2B5EF4-FFF2-40B4-BE49-F238E27FC236}">
                <a16:creationId xmlns:a16="http://schemas.microsoft.com/office/drawing/2014/main" id="{21C1BA4F-9694-604C-B41C-E527BFD0B4FC}"/>
              </a:ext>
            </a:extLst>
          </p:cNvPr>
          <p:cNvSpPr/>
          <p:nvPr/>
        </p:nvSpPr>
        <p:spPr>
          <a:xfrm>
            <a:off x="7666610" y="2384655"/>
            <a:ext cx="954875" cy="1451811"/>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8128275" y="2946038"/>
            <a:ext cx="515545" cy="541161"/>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8078379" y="2395628"/>
            <a:ext cx="445960" cy="486252"/>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7155610" y="1336532"/>
            <a:ext cx="1123398" cy="1039841"/>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7070401" y="1388397"/>
            <a:ext cx="1334020" cy="237757"/>
          </a:xfrm>
          <a:prstGeom prst="rect">
            <a:avLst/>
          </a:prstGeom>
          <a:noFill/>
        </p:spPr>
        <p:txBody>
          <a:bodyPr wrap="none" rtlCol="0">
            <a:spAutoFit/>
          </a:bodyPr>
          <a:lstStyle/>
          <a:p>
            <a:pPr defTabSz="685800">
              <a:lnSpc>
                <a:spcPct val="90000"/>
              </a:lnSpc>
              <a:buClrTx/>
              <a:defRPr/>
            </a:pPr>
            <a:r>
              <a:rPr lang="en-US" sz="1050" kern="1200" dirty="0">
                <a:solidFill>
                  <a:prstClr val="black"/>
                </a:solidFill>
                <a:latin typeface="Calibri" panose="020F0502020204030204"/>
                <a:ea typeface="+mn-ea"/>
                <a:cs typeface="+mn-cs"/>
              </a:rPr>
              <a:t>national or global ISP</a:t>
            </a:r>
          </a:p>
        </p:txBody>
      </p:sp>
      <p:sp>
        <p:nvSpPr>
          <p:cNvPr id="41" name="Rectangle 40">
            <a:extLst>
              <a:ext uri="{FF2B5EF4-FFF2-40B4-BE49-F238E27FC236}">
                <a16:creationId xmlns:a16="http://schemas.microsoft.com/office/drawing/2014/main" id="{4E6D405D-F88D-A643-A8DA-87BCB5348C5C}"/>
              </a:ext>
            </a:extLst>
          </p:cNvPr>
          <p:cNvSpPr/>
          <p:nvPr/>
        </p:nvSpPr>
        <p:spPr>
          <a:xfrm>
            <a:off x="6959301" y="2758432"/>
            <a:ext cx="229312" cy="148385"/>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2" name="TextBox 41">
            <a:extLst>
              <a:ext uri="{FF2B5EF4-FFF2-40B4-BE49-F238E27FC236}">
                <a16:creationId xmlns:a16="http://schemas.microsoft.com/office/drawing/2014/main" id="{ED05228A-100C-D643-BB8E-545E51741FBA}"/>
              </a:ext>
            </a:extLst>
          </p:cNvPr>
          <p:cNvSpPr txBox="1"/>
          <p:nvPr/>
        </p:nvSpPr>
        <p:spPr>
          <a:xfrm>
            <a:off x="6574622" y="2585939"/>
            <a:ext cx="780479" cy="528606"/>
          </a:xfrm>
          <a:prstGeom prst="rect">
            <a:avLst/>
          </a:prstGeom>
          <a:noFill/>
        </p:spPr>
        <p:txBody>
          <a:bodyPr wrap="square" rtlCol="0">
            <a:spAutoFit/>
          </a:bodyPr>
          <a:lstStyle/>
          <a:p>
            <a:pPr defTabSz="685800">
              <a:lnSpc>
                <a:spcPct val="90000"/>
              </a:lnSpc>
              <a:buClrTx/>
              <a:defRPr/>
            </a:pPr>
            <a:r>
              <a:rPr lang="en-US" sz="1050" kern="1200" dirty="0">
                <a:solidFill>
                  <a:prstClr val="black"/>
                </a:solidFill>
                <a:latin typeface="Calibri" panose="020F0502020204030204"/>
                <a:ea typeface="+mn-ea"/>
                <a:cs typeface="+mn-cs"/>
              </a:rPr>
              <a:t>local or regional ISP</a:t>
            </a:r>
          </a:p>
        </p:txBody>
      </p:sp>
      <p:sp>
        <p:nvSpPr>
          <p:cNvPr id="43" name="TextBox 42">
            <a:extLst>
              <a:ext uri="{FF2B5EF4-FFF2-40B4-BE49-F238E27FC236}">
                <a16:creationId xmlns:a16="http://schemas.microsoft.com/office/drawing/2014/main" id="{795F625F-E4CA-A14C-BDB7-680FDFE6EE1F}"/>
              </a:ext>
            </a:extLst>
          </p:cNvPr>
          <p:cNvSpPr txBox="1"/>
          <p:nvPr/>
        </p:nvSpPr>
        <p:spPr>
          <a:xfrm>
            <a:off x="8188325" y="3508453"/>
            <a:ext cx="654346" cy="310598"/>
          </a:xfrm>
          <a:prstGeom prst="rect">
            <a:avLst/>
          </a:prstGeom>
          <a:noFill/>
        </p:spPr>
        <p:txBody>
          <a:bodyPr wrap="none" rtlCol="0">
            <a:spAutoFit/>
          </a:bodyPr>
          <a:lstStyle/>
          <a:p>
            <a:pPr defTabSz="685800">
              <a:lnSpc>
                <a:spcPct val="90000"/>
              </a:lnSpc>
              <a:buClrTx/>
              <a:defRPr/>
            </a:pPr>
            <a:r>
              <a:rPr lang="en-US" sz="788" kern="1200" dirty="0">
                <a:solidFill>
                  <a:prstClr val="black"/>
                </a:solidFill>
                <a:latin typeface="Calibri" panose="020F0502020204030204"/>
                <a:ea typeface="+mn-ea"/>
                <a:cs typeface="+mn-cs"/>
              </a:rPr>
              <a:t>datacenter </a:t>
            </a:r>
          </a:p>
          <a:p>
            <a:pPr defTabSz="685800">
              <a:lnSpc>
                <a:spcPct val="90000"/>
              </a:lnSpc>
              <a:buClrTx/>
              <a:defRPr/>
            </a:pPr>
            <a:r>
              <a:rPr lang="en-US" sz="788" kern="1200" dirty="0">
                <a:solidFill>
                  <a:prstClr val="black"/>
                </a:solidFill>
                <a:latin typeface="Calibri" panose="020F0502020204030204"/>
                <a:ea typeface="+mn-ea"/>
                <a:cs typeface="+mn-cs"/>
              </a:rPr>
              <a:t>network</a:t>
            </a:r>
          </a:p>
        </p:txBody>
      </p:sp>
      <p:sp>
        <p:nvSpPr>
          <p:cNvPr id="44" name="TextBox 43">
            <a:extLst>
              <a:ext uri="{FF2B5EF4-FFF2-40B4-BE49-F238E27FC236}">
                <a16:creationId xmlns:a16="http://schemas.microsoft.com/office/drawing/2014/main" id="{75188F4C-A928-8F4F-9205-FD6C4D77CC8D}"/>
              </a:ext>
            </a:extLst>
          </p:cNvPr>
          <p:cNvSpPr txBox="1"/>
          <p:nvPr/>
        </p:nvSpPr>
        <p:spPr>
          <a:xfrm>
            <a:off x="7547264" y="3171186"/>
            <a:ext cx="678391" cy="528606"/>
          </a:xfrm>
          <a:prstGeom prst="rect">
            <a:avLst/>
          </a:prstGeom>
          <a:noFill/>
        </p:spPr>
        <p:txBody>
          <a:bodyPr wrap="none" rtlCol="0">
            <a:spAutoFit/>
          </a:bodyPr>
          <a:lstStyle/>
          <a:p>
            <a:pPr defTabSz="685800">
              <a:lnSpc>
                <a:spcPct val="90000"/>
              </a:lnSpc>
              <a:buClrTx/>
              <a:defRPr/>
            </a:pPr>
            <a:r>
              <a:rPr lang="en-US" sz="1050" kern="1200" dirty="0">
                <a:solidFill>
                  <a:prstClr val="black"/>
                </a:solidFill>
                <a:latin typeface="Calibri" panose="020F0502020204030204"/>
                <a:ea typeface="+mn-ea"/>
                <a:cs typeface="+mn-cs"/>
              </a:rPr>
              <a:t>content </a:t>
            </a:r>
          </a:p>
          <a:p>
            <a:pPr defTabSz="685800">
              <a:lnSpc>
                <a:spcPct val="90000"/>
              </a:lnSpc>
              <a:buClrTx/>
              <a:defRPr/>
            </a:pPr>
            <a:r>
              <a:rPr lang="en-US" sz="1050" kern="1200" dirty="0">
                <a:solidFill>
                  <a:prstClr val="black"/>
                </a:solidFill>
                <a:latin typeface="Calibri" panose="020F0502020204030204"/>
                <a:ea typeface="+mn-ea"/>
                <a:cs typeface="+mn-cs"/>
              </a:rPr>
              <a:t>provider </a:t>
            </a:r>
          </a:p>
          <a:p>
            <a:pPr defTabSz="685800">
              <a:lnSpc>
                <a:spcPct val="90000"/>
              </a:lnSpc>
              <a:buClrTx/>
              <a:defRPr/>
            </a:pPr>
            <a:r>
              <a:rPr lang="en-US" sz="1050" kern="1200" dirty="0">
                <a:solidFill>
                  <a:prstClr val="black"/>
                </a:solidFill>
                <a:latin typeface="Calibri" panose="020F0502020204030204"/>
                <a:ea typeface="+mn-ea"/>
                <a:cs typeface="+mn-cs"/>
              </a:rPr>
              <a:t>network</a:t>
            </a:r>
            <a:endParaRPr lang="en-US" sz="750" kern="1200" dirty="0">
              <a:solidFill>
                <a:prstClr val="black"/>
              </a:solidFill>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7919940" y="2685094"/>
            <a:ext cx="309723" cy="477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7995626" y="2730514"/>
            <a:ext cx="259400" cy="5542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7977673" y="2725066"/>
            <a:ext cx="251990" cy="2965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7928081" y="2696172"/>
            <a:ext cx="1" cy="3643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7912966" y="3053732"/>
            <a:ext cx="381407" cy="2614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7421397" y="3065807"/>
            <a:ext cx="4915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6914712" y="3065807"/>
            <a:ext cx="4915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6957651" y="2630754"/>
            <a:ext cx="286818" cy="3877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7299802" y="2630754"/>
            <a:ext cx="0" cy="4052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7603251" y="2066019"/>
            <a:ext cx="366131" cy="629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7349039" y="2021260"/>
            <a:ext cx="285324" cy="52110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CCC39A38-643E-1841-84E4-48B68DB2ED03}"/>
              </a:ext>
            </a:extLst>
          </p:cNvPr>
          <p:cNvGrpSpPr/>
          <p:nvPr/>
        </p:nvGrpSpPr>
        <p:grpSpPr>
          <a:xfrm>
            <a:off x="5671679" y="1595494"/>
            <a:ext cx="2684150" cy="2730212"/>
            <a:chOff x="7562238" y="2127325"/>
            <a:chExt cx="3578867" cy="3640283"/>
          </a:xfrm>
        </p:grpSpPr>
        <p:grpSp>
          <p:nvGrpSpPr>
            <p:cNvPr id="57" name="Group 56">
              <a:extLst>
                <a:ext uri="{FF2B5EF4-FFF2-40B4-BE49-F238E27FC236}">
                  <a16:creationId xmlns:a16="http://schemas.microsoft.com/office/drawing/2014/main" id="{479EF77B-B7F5-D441-A37D-7AC14D43B519}"/>
                </a:ext>
              </a:extLst>
            </p:cNvPr>
            <p:cNvGrpSpPr/>
            <p:nvPr/>
          </p:nvGrpSpPr>
          <p:grpSpPr>
            <a:xfrm>
              <a:off x="7857253" y="2127325"/>
              <a:ext cx="3283852" cy="3640283"/>
              <a:chOff x="7881336" y="2104198"/>
              <a:chExt cx="3283852" cy="3640283"/>
            </a:xfrm>
          </p:grpSpPr>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buClrTx/>
                  <a:defRPr/>
                </a:pPr>
                <a:endParaRPr lang="en-US" sz="1350" kern="1200">
                  <a:solidFill>
                    <a:prstClr val="black"/>
                  </a:solidFill>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buClrTx/>
                  <a:defRPr/>
                </a:pPr>
                <a:endParaRPr lang="en-US" sz="1350" kern="1200">
                  <a:solidFill>
                    <a:prstClr val="black"/>
                  </a:solidFill>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buClrTx/>
                  <a:defRPr/>
                </a:pPr>
                <a:endParaRPr lang="en-US" sz="1350" kern="1200">
                  <a:solidFill>
                    <a:prstClr val="black"/>
                  </a:solidFill>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6155895" y="2025269"/>
            <a:ext cx="170973" cy="1307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6038023" y="1732032"/>
            <a:ext cx="223838" cy="348006"/>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gr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0412" y="2896425"/>
            <a:ext cx="277627" cy="23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7958" y="4143174"/>
            <a:ext cx="285701" cy="23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Group 104">
            <a:extLst>
              <a:ext uri="{FF2B5EF4-FFF2-40B4-BE49-F238E27FC236}">
                <a16:creationId xmlns:a16="http://schemas.microsoft.com/office/drawing/2014/main" id="{EEFE641A-589B-7942-BC31-34CA4265ECA8}"/>
              </a:ext>
            </a:extLst>
          </p:cNvPr>
          <p:cNvGrpSpPr/>
          <p:nvPr/>
        </p:nvGrpSpPr>
        <p:grpSpPr>
          <a:xfrm>
            <a:off x="7337669" y="3742487"/>
            <a:ext cx="295320" cy="163934"/>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13" name="Group 112">
            <a:extLst>
              <a:ext uri="{FF2B5EF4-FFF2-40B4-BE49-F238E27FC236}">
                <a16:creationId xmlns:a16="http://schemas.microsoft.com/office/drawing/2014/main" id="{827C4B55-0BAE-0949-8777-F3099C171813}"/>
              </a:ext>
            </a:extLst>
          </p:cNvPr>
          <p:cNvGrpSpPr/>
          <p:nvPr/>
        </p:nvGrpSpPr>
        <p:grpSpPr>
          <a:xfrm>
            <a:off x="7387024" y="4004278"/>
            <a:ext cx="232305" cy="143129"/>
            <a:chOff x="3668110" y="2448910"/>
            <a:chExt cx="3794234" cy="2165130"/>
          </a:xfrm>
        </p:grpSpPr>
        <p:sp>
          <p:nvSpPr>
            <p:cNvPr id="114" name="Rectangle 113">
              <a:extLst>
                <a:ext uri="{FF2B5EF4-FFF2-40B4-BE49-F238E27FC236}">
                  <a16:creationId xmlns:a16="http://schemas.microsoft.com/office/drawing/2014/main" id="{CEC32CAA-AFF2-A34D-8E74-D6E2F030879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15" name="Freeform 114">
              <a:extLst>
                <a:ext uri="{FF2B5EF4-FFF2-40B4-BE49-F238E27FC236}">
                  <a16:creationId xmlns:a16="http://schemas.microsoft.com/office/drawing/2014/main" id="{A1675819-8BAA-AB4F-BBAA-A405C6E7621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nvGrpSpPr>
            <p:cNvPr id="116" name="Group 115">
              <a:extLst>
                <a:ext uri="{FF2B5EF4-FFF2-40B4-BE49-F238E27FC236}">
                  <a16:creationId xmlns:a16="http://schemas.microsoft.com/office/drawing/2014/main" id="{73F9E373-4875-744C-970D-E5EB77A5E340}"/>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FFDA189D-222C-1443-856D-7A608CA88C9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18" name="Freeform 117">
                <a:extLst>
                  <a:ext uri="{FF2B5EF4-FFF2-40B4-BE49-F238E27FC236}">
                    <a16:creationId xmlns:a16="http://schemas.microsoft.com/office/drawing/2014/main" id="{642BB264-137D-E643-AE9B-8AA6D9E21B0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19" name="Freeform 118">
                <a:extLst>
                  <a:ext uri="{FF2B5EF4-FFF2-40B4-BE49-F238E27FC236}">
                    <a16:creationId xmlns:a16="http://schemas.microsoft.com/office/drawing/2014/main" id="{786FF02A-1562-3745-ABB9-0D40C7DEF61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20" name="Freeform 119">
                <a:extLst>
                  <a:ext uri="{FF2B5EF4-FFF2-40B4-BE49-F238E27FC236}">
                    <a16:creationId xmlns:a16="http://schemas.microsoft.com/office/drawing/2014/main" id="{DEC12CCB-8331-9F49-BF6A-94DF11B7CB1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21" name="Group 120">
            <a:extLst>
              <a:ext uri="{FF2B5EF4-FFF2-40B4-BE49-F238E27FC236}">
                <a16:creationId xmlns:a16="http://schemas.microsoft.com/office/drawing/2014/main" id="{9932E1A1-9866-4149-B71C-D56584CCE488}"/>
              </a:ext>
            </a:extLst>
          </p:cNvPr>
          <p:cNvGrpSpPr/>
          <p:nvPr/>
        </p:nvGrpSpPr>
        <p:grpSpPr>
          <a:xfrm>
            <a:off x="6507464" y="3725565"/>
            <a:ext cx="295320" cy="163934"/>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6233640" y="3895825"/>
            <a:ext cx="232305" cy="143129"/>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6329870" y="2109232"/>
            <a:ext cx="265259" cy="126206"/>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6037552" y="2974496"/>
            <a:ext cx="266240" cy="131751"/>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8163064" y="2701024"/>
            <a:ext cx="128242" cy="72789"/>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7807957" y="2622104"/>
            <a:ext cx="265259" cy="148758"/>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7461543" y="1651719"/>
            <a:ext cx="265259" cy="148758"/>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7895410" y="1960025"/>
            <a:ext cx="265259" cy="148758"/>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7982869" y="1580972"/>
            <a:ext cx="265259" cy="148758"/>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93" name="Group 192">
            <a:extLst>
              <a:ext uri="{FF2B5EF4-FFF2-40B4-BE49-F238E27FC236}">
                <a16:creationId xmlns:a16="http://schemas.microsoft.com/office/drawing/2014/main" id="{E38FF4C3-D0A2-D548-89C0-C35D3E53032F}"/>
              </a:ext>
            </a:extLst>
          </p:cNvPr>
          <p:cNvGrpSpPr/>
          <p:nvPr/>
        </p:nvGrpSpPr>
        <p:grpSpPr>
          <a:xfrm>
            <a:off x="6824091" y="2967468"/>
            <a:ext cx="275418" cy="180228"/>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7485094" y="1996174"/>
            <a:ext cx="265259" cy="148758"/>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7122854" y="2545524"/>
            <a:ext cx="275418" cy="180228"/>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7201166" y="2999822"/>
            <a:ext cx="275418" cy="180228"/>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7781444" y="2994244"/>
            <a:ext cx="265259" cy="148758"/>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6935920" y="3581764"/>
            <a:ext cx="295320" cy="163934"/>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8194487" y="3276844"/>
            <a:ext cx="171221" cy="903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5579306" y="1767460"/>
            <a:ext cx="401240" cy="305991"/>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defTabSz="685800">
                <a:buClrTx/>
                <a:defRPr/>
              </a:pPr>
              <a:endParaRPr lang="en-US" sz="1350" kern="1200">
                <a:solidFill>
                  <a:prstClr val="black"/>
                </a:solidFill>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6478336" y="1739796"/>
            <a:ext cx="398027" cy="358507"/>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6374654" y="1544343"/>
            <a:ext cx="636984" cy="169582"/>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5620139" y="2494068"/>
            <a:ext cx="643304" cy="437823"/>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defTabSz="685800">
                  <a:buClrTx/>
                  <a:defRPr/>
                </a:pPr>
                <a:endParaRPr lang="en-US" sz="1350" kern="1200">
                  <a:solidFill>
                    <a:prstClr val="black"/>
                  </a:solidFill>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8298710" y="2571364"/>
            <a:ext cx="388836" cy="90918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087182" y="4159591"/>
              <a:ext cx="489839" cy="451816"/>
              <a:chOff x="5103720" y="2693365"/>
              <a:chExt cx="611650" cy="414788"/>
            </a:xfrm>
          </p:grpSpPr>
          <p:cxnSp>
            <p:nvCxnSpPr>
              <p:cNvPr id="318" name="Straight Connector 317">
                <a:extLst>
                  <a:ext uri="{FF2B5EF4-FFF2-40B4-BE49-F238E27FC236}">
                    <a16:creationId xmlns:a16="http://schemas.microsoft.com/office/drawing/2014/main" id="{8983DA81-C479-F849-AB06-EDCD924EF8B3}"/>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5985641" y="3675121"/>
            <a:ext cx="259223" cy="240227"/>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6901261" y="4389607"/>
            <a:ext cx="232640" cy="230856"/>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defTabSz="685800">
                <a:buClrTx/>
                <a:defRPr/>
              </a:pPr>
              <a:endParaRPr lang="en-US" sz="1350" kern="1200">
                <a:solidFill>
                  <a:prstClr val="black"/>
                </a:solidFill>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6115432" y="4128493"/>
            <a:ext cx="259223" cy="240227"/>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6414100" y="4144597"/>
            <a:ext cx="259223" cy="240227"/>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7151060" y="4346354"/>
            <a:ext cx="239448" cy="190034"/>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defTabSz="685800">
                <a:buClrTx/>
                <a:defRPr/>
              </a:pPr>
              <a:endParaRPr lang="en-US" sz="1350" kern="1200">
                <a:solidFill>
                  <a:prstClr val="black"/>
                </a:solidFill>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7615195" y="4227728"/>
            <a:ext cx="25537" cy="249693"/>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7619978" y="4242692"/>
            <a:ext cx="15250" cy="2310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7616639" y="4359565"/>
            <a:ext cx="23732" cy="20644"/>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7519725" y="4255800"/>
            <a:ext cx="53962" cy="5134"/>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7568362" y="4253397"/>
            <a:ext cx="52427" cy="15838"/>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7520627" y="4292063"/>
            <a:ext cx="53962" cy="5134"/>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7568182" y="4289005"/>
            <a:ext cx="52427" cy="14636"/>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7520627" y="4328326"/>
            <a:ext cx="53962" cy="5134"/>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7521529" y="4361204"/>
            <a:ext cx="53962" cy="5134"/>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7567099" y="4358146"/>
            <a:ext cx="52518" cy="16493"/>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7617001" y="4328326"/>
            <a:ext cx="23732" cy="20535"/>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7567460" y="4325377"/>
            <a:ext cx="52518" cy="15182"/>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7613209" y="4227291"/>
            <a:ext cx="6317" cy="249584"/>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7619166" y="4290425"/>
            <a:ext cx="21386" cy="23265"/>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7619436" y="4254708"/>
            <a:ext cx="22018" cy="26215"/>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7637483" y="4465625"/>
            <a:ext cx="4512" cy="1037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7618263" y="4465953"/>
            <a:ext cx="22108" cy="21845"/>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7513408" y="4472616"/>
            <a:ext cx="107924" cy="16384"/>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7519725" y="4476875"/>
            <a:ext cx="96193" cy="862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7528657" y="4440611"/>
            <a:ext cx="14348" cy="1551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7544900" y="4440611"/>
            <a:ext cx="14348" cy="155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defTabSz="685800">
              <a:lnSpc>
                <a:spcPct val="100000"/>
              </a:lnSpc>
              <a:spcBef>
                <a:spcPct val="0"/>
              </a:spcBef>
              <a:buClrTx/>
              <a:buSzTx/>
              <a:buNone/>
              <a:defRPr/>
            </a:pPr>
            <a:endParaRPr lang="en-US" altLang="en-US" sz="1350" kern="1200">
              <a:solidFill>
                <a:srgbClr val="FF0000"/>
              </a:solidFill>
              <a:latin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7560151" y="4440611"/>
            <a:ext cx="14348" cy="1551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7597058" y="4381083"/>
            <a:ext cx="7219" cy="82904"/>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5830486" y="3960795"/>
            <a:ext cx="259223" cy="240227"/>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grpSp>
      <p:sp>
        <p:nvSpPr>
          <p:cNvPr id="444" name="Rectangle 443">
            <a:extLst>
              <a:ext uri="{FF2B5EF4-FFF2-40B4-BE49-F238E27FC236}">
                <a16:creationId xmlns:a16="http://schemas.microsoft.com/office/drawing/2014/main" id="{C47118FD-7A98-6943-B3A3-B578E5FB9F06}"/>
              </a:ext>
            </a:extLst>
          </p:cNvPr>
          <p:cNvSpPr/>
          <p:nvPr/>
        </p:nvSpPr>
        <p:spPr>
          <a:xfrm>
            <a:off x="4804700" y="1029373"/>
            <a:ext cx="4019550" cy="371597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5812668" y="1394794"/>
            <a:ext cx="311944" cy="289322"/>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7501881" y="4212300"/>
            <a:ext cx="161231" cy="30294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defTabSz="685800">
                <a:lnSpc>
                  <a:spcPct val="100000"/>
                </a:lnSpc>
                <a:spcBef>
                  <a:spcPct val="0"/>
                </a:spcBef>
                <a:buClrTx/>
                <a:buSzTx/>
                <a:buNone/>
                <a:defRPr/>
              </a:pPr>
              <a:endParaRPr lang="en-US" altLang="en-US" sz="1350" kern="1200">
                <a:solidFill>
                  <a:srgbClr val="FF0000"/>
                </a:solidFill>
                <a:latin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grpSp>
        <p:nvGrpSpPr>
          <p:cNvPr id="5" name="Group 4">
            <a:extLst>
              <a:ext uri="{FF2B5EF4-FFF2-40B4-BE49-F238E27FC236}">
                <a16:creationId xmlns:a16="http://schemas.microsoft.com/office/drawing/2014/main" id="{ECB1C97D-3768-4242-9FE4-DEE44A32C22B}"/>
              </a:ext>
            </a:extLst>
          </p:cNvPr>
          <p:cNvGrpSpPr/>
          <p:nvPr/>
        </p:nvGrpSpPr>
        <p:grpSpPr>
          <a:xfrm>
            <a:off x="5760243" y="853400"/>
            <a:ext cx="2616910" cy="3695231"/>
            <a:chOff x="7680324" y="1137866"/>
            <a:chExt cx="3489213" cy="4926975"/>
          </a:xfrm>
        </p:grpSpPr>
        <p:sp>
          <p:nvSpPr>
            <p:cNvPr id="463" name="Freeform 917">
              <a:extLst>
                <a:ext uri="{FF2B5EF4-FFF2-40B4-BE49-F238E27FC236}">
                  <a16:creationId xmlns:a16="http://schemas.microsoft.com/office/drawing/2014/main" id="{ADACC4C8-123A-0642-ADC2-DC6E1D927429}"/>
                </a:ext>
              </a:extLst>
            </p:cNvPr>
            <p:cNvSpPr>
              <a:spLocks/>
            </p:cNvSpPr>
            <p:nvPr/>
          </p:nvSpPr>
          <p:spPr bwMode="auto">
            <a:xfrm>
              <a:off x="8005845" y="1190714"/>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72" name="Freeform 917">
              <a:extLst>
                <a:ext uri="{FF2B5EF4-FFF2-40B4-BE49-F238E27FC236}">
                  <a16:creationId xmlns:a16="http://schemas.microsoft.com/office/drawing/2014/main" id="{831FA212-BCFB-1F40-96A0-1C871E9EF3AB}"/>
                </a:ext>
              </a:extLst>
            </p:cNvPr>
            <p:cNvSpPr>
              <a:spLocks/>
            </p:cNvSpPr>
            <p:nvPr/>
          </p:nvSpPr>
          <p:spPr bwMode="auto">
            <a:xfrm>
              <a:off x="10104523" y="4775289"/>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4" name="Group 3">
              <a:extLst>
                <a:ext uri="{FF2B5EF4-FFF2-40B4-BE49-F238E27FC236}">
                  <a16:creationId xmlns:a16="http://schemas.microsoft.com/office/drawing/2014/main" id="{5AD244DE-F453-1349-B665-A1EA38EE658E}"/>
                </a:ext>
              </a:extLst>
            </p:cNvPr>
            <p:cNvGrpSpPr/>
            <p:nvPr/>
          </p:nvGrpSpPr>
          <p:grpSpPr>
            <a:xfrm>
              <a:off x="7680324" y="1137866"/>
              <a:ext cx="3489213" cy="4926975"/>
              <a:chOff x="7680324" y="1137866"/>
              <a:chExt cx="3489213" cy="4926975"/>
            </a:xfrm>
          </p:grpSpPr>
          <p:sp>
            <p:nvSpPr>
              <p:cNvPr id="449" name="Oval 448">
                <a:extLst>
                  <a:ext uri="{FF2B5EF4-FFF2-40B4-BE49-F238E27FC236}">
                    <a16:creationId xmlns:a16="http://schemas.microsoft.com/office/drawing/2014/main" id="{D57ABF6C-635D-8547-9D46-7AFB160876AA}"/>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50" name="Oval 449">
                <a:extLst>
                  <a:ext uri="{FF2B5EF4-FFF2-40B4-BE49-F238E27FC236}">
                    <a16:creationId xmlns:a16="http://schemas.microsoft.com/office/drawing/2014/main" id="{2895CDC0-6EA0-564A-AFB6-E1E735A44F41}"/>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nvGrpSpPr>
              <p:cNvPr id="7" name="Group 6">
                <a:extLst>
                  <a:ext uri="{FF2B5EF4-FFF2-40B4-BE49-F238E27FC236}">
                    <a16:creationId xmlns:a16="http://schemas.microsoft.com/office/drawing/2014/main" id="{6CFEE881-E73C-8C4D-A5ED-9848E08F428B}"/>
                  </a:ext>
                </a:extLst>
              </p:cNvPr>
              <p:cNvGrpSpPr/>
              <p:nvPr/>
            </p:nvGrpSpPr>
            <p:grpSpPr>
              <a:xfrm>
                <a:off x="10288915" y="4742972"/>
                <a:ext cx="880622" cy="1046440"/>
                <a:chOff x="10288915" y="4742972"/>
                <a:chExt cx="880622" cy="1046440"/>
              </a:xfrm>
            </p:grpSpPr>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88915"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defTabSz="685800">
                      <a:lnSpc>
                        <a:spcPct val="100000"/>
                      </a:lnSpc>
                      <a:spcBef>
                        <a:spcPct val="0"/>
                      </a:spcBef>
                      <a:buClrTx/>
                      <a:buSzTx/>
                      <a:buNone/>
                      <a:defRPr/>
                    </a:pPr>
                    <a:endParaRPr lang="en-US" altLang="en-US" sz="1350" kern="1200">
                      <a:solidFill>
                        <a:srgbClr val="FF0000"/>
                      </a:solidFill>
                      <a:latin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465" name="Rectangle 227">
                  <a:extLst>
                    <a:ext uri="{FF2B5EF4-FFF2-40B4-BE49-F238E27FC236}">
                      <a16:creationId xmlns:a16="http://schemas.microsoft.com/office/drawing/2014/main" id="{DDE0D48B-5AA6-5340-937B-33FE1BA44B20}"/>
                    </a:ext>
                  </a:extLst>
                </p:cNvPr>
                <p:cNvSpPr>
                  <a:spLocks noChangeArrowheads="1"/>
                </p:cNvSpPr>
                <p:nvPr/>
              </p:nvSpPr>
              <p:spPr bwMode="auto">
                <a:xfrm>
                  <a:off x="10452186" y="4753064"/>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defTabSz="685800">
                    <a:buClrTx/>
                    <a:defRPr/>
                  </a:pPr>
                  <a:endParaRPr lang="en-US" altLang="en-US" sz="1800" kern="1200">
                    <a:solidFill>
                      <a:prstClr val="black"/>
                    </a:solidFill>
                    <a:cs typeface="+mn-cs"/>
                  </a:endParaRPr>
                </a:p>
              </p:txBody>
            </p:sp>
            <p:sp>
              <p:nvSpPr>
                <p:cNvPr id="466" name="Rectangle 228">
                  <a:extLst>
                    <a:ext uri="{FF2B5EF4-FFF2-40B4-BE49-F238E27FC236}">
                      <a16:creationId xmlns:a16="http://schemas.microsoft.com/office/drawing/2014/main" id="{AEBD2839-8A70-0849-9413-EA386C5B0A76}"/>
                    </a:ext>
                  </a:extLst>
                </p:cNvPr>
                <p:cNvSpPr>
                  <a:spLocks noChangeArrowheads="1"/>
                </p:cNvSpPr>
                <p:nvPr/>
              </p:nvSpPr>
              <p:spPr bwMode="auto">
                <a:xfrm>
                  <a:off x="10418848" y="4776877"/>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defTabSz="685800">
                    <a:buClrTx/>
                    <a:defRPr/>
                  </a:pPr>
                  <a:endParaRPr lang="en-US" altLang="en-US" sz="1800" kern="1200">
                    <a:solidFill>
                      <a:prstClr val="black"/>
                    </a:solidFill>
                    <a:cs typeface="+mn-cs"/>
                  </a:endParaRPr>
                </a:p>
              </p:txBody>
            </p:sp>
            <p:sp>
              <p:nvSpPr>
                <p:cNvPr id="467" name="Rectangle 229">
                  <a:extLst>
                    <a:ext uri="{FF2B5EF4-FFF2-40B4-BE49-F238E27FC236}">
                      <a16:creationId xmlns:a16="http://schemas.microsoft.com/office/drawing/2014/main" id="{66D99AF7-74D7-B440-A1E0-2DC5D0A5EFA3}"/>
                    </a:ext>
                  </a:extLst>
                </p:cNvPr>
                <p:cNvSpPr>
                  <a:spLocks noChangeArrowheads="1"/>
                </p:cNvSpPr>
                <p:nvPr/>
              </p:nvSpPr>
              <p:spPr bwMode="auto">
                <a:xfrm>
                  <a:off x="10425991" y="4930726"/>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defTabSz="685800">
                    <a:buClrTx/>
                    <a:defRPr/>
                  </a:pPr>
                  <a:endParaRPr lang="en-US" altLang="en-US" sz="1800" kern="1200">
                    <a:solidFill>
                      <a:prstClr val="black"/>
                    </a:solidFill>
                    <a:cs typeface="+mn-cs"/>
                  </a:endParaRPr>
                </a:p>
              </p:txBody>
            </p:sp>
            <p:sp>
              <p:nvSpPr>
                <p:cNvPr id="468" name="Text Box 230">
                  <a:extLst>
                    <a:ext uri="{FF2B5EF4-FFF2-40B4-BE49-F238E27FC236}">
                      <a16:creationId xmlns:a16="http://schemas.microsoft.com/office/drawing/2014/main" id="{0C785C80-53AC-EA4E-992A-05BE1EFF5EBC}"/>
                    </a:ext>
                  </a:extLst>
                </p:cNvPr>
                <p:cNvSpPr txBox="1">
                  <a:spLocks noChangeArrowheads="1"/>
                </p:cNvSpPr>
                <p:nvPr/>
              </p:nvSpPr>
              <p:spPr bwMode="auto">
                <a:xfrm>
                  <a:off x="10355150" y="4742972"/>
                  <a:ext cx="814387"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algn="ctr" defTabSz="685800">
                    <a:spcBef>
                      <a:spcPct val="0"/>
                    </a:spcBef>
                    <a:buClrTx/>
                    <a:defRPr/>
                  </a:pPr>
                  <a:r>
                    <a:rPr lang="en-US" altLang="en-US" sz="750" kern="1200" dirty="0">
                      <a:solidFill>
                        <a:prstClr val="black"/>
                      </a:solidFill>
                      <a:cs typeface="+mn-cs"/>
                    </a:rPr>
                    <a:t>application</a:t>
                  </a:r>
                </a:p>
                <a:p>
                  <a:pPr algn="ctr" defTabSz="685800">
                    <a:spcBef>
                      <a:spcPct val="0"/>
                    </a:spcBef>
                    <a:buClrTx/>
                    <a:defRPr/>
                  </a:pPr>
                  <a:r>
                    <a:rPr lang="en-US" altLang="en-US" sz="750" kern="1200" dirty="0">
                      <a:solidFill>
                        <a:prstClr val="white"/>
                      </a:solidFill>
                      <a:cs typeface="+mn-cs"/>
                    </a:rPr>
                    <a:t>transport</a:t>
                  </a:r>
                </a:p>
                <a:p>
                  <a:pPr algn="ctr" defTabSz="685800">
                    <a:spcBef>
                      <a:spcPct val="0"/>
                    </a:spcBef>
                    <a:buClrTx/>
                    <a:defRPr/>
                  </a:pPr>
                  <a:r>
                    <a:rPr lang="en-US" altLang="en-US" sz="750" kern="1200" dirty="0">
                      <a:solidFill>
                        <a:prstClr val="black"/>
                      </a:solidFill>
                      <a:cs typeface="+mn-cs"/>
                    </a:rPr>
                    <a:t>network</a:t>
                  </a:r>
                </a:p>
                <a:p>
                  <a:pPr algn="ctr" defTabSz="685800">
                    <a:spcBef>
                      <a:spcPct val="0"/>
                    </a:spcBef>
                    <a:buClrTx/>
                    <a:defRPr/>
                  </a:pPr>
                  <a:r>
                    <a:rPr lang="en-US" altLang="en-US" sz="750" kern="1200" dirty="0">
                      <a:solidFill>
                        <a:prstClr val="black"/>
                      </a:solidFill>
                      <a:cs typeface="+mn-cs"/>
                    </a:rPr>
                    <a:t>data link</a:t>
                  </a:r>
                </a:p>
                <a:p>
                  <a:pPr algn="ctr" defTabSz="685800">
                    <a:spcBef>
                      <a:spcPct val="0"/>
                    </a:spcBef>
                    <a:buClrTx/>
                    <a:defRPr/>
                  </a:pPr>
                  <a:r>
                    <a:rPr lang="en-US" altLang="en-US" sz="750" kern="1200" dirty="0">
                      <a:solidFill>
                        <a:prstClr val="black"/>
                      </a:solidFill>
                      <a:cs typeface="+mn-cs"/>
                    </a:rPr>
                    <a:t>physical</a:t>
                  </a:r>
                  <a:endParaRPr lang="en-US" altLang="en-US" sz="1800" kern="1200" dirty="0">
                    <a:solidFill>
                      <a:prstClr val="black"/>
                    </a:solidFill>
                    <a:cs typeface="+mn-cs"/>
                  </a:endParaRPr>
                </a:p>
              </p:txBody>
            </p:sp>
            <p:sp>
              <p:nvSpPr>
                <p:cNvPr id="469" name="Line 231">
                  <a:extLst>
                    <a:ext uri="{FF2B5EF4-FFF2-40B4-BE49-F238E27FC236}">
                      <a16:creationId xmlns:a16="http://schemas.microsoft.com/office/drawing/2014/main" id="{444422FC-4C08-2E49-AD0C-394B62D1B370}"/>
                    </a:ext>
                  </a:extLst>
                </p:cNvPr>
                <p:cNvSpPr>
                  <a:spLocks noChangeShapeType="1"/>
                </p:cNvSpPr>
                <p:nvPr/>
              </p:nvSpPr>
              <p:spPr bwMode="auto">
                <a:xfrm>
                  <a:off x="10418848" y="5119777"/>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buClrTx/>
                    <a:defRPr/>
                  </a:pPr>
                  <a:endParaRPr lang="en-US" sz="1350" kern="1200">
                    <a:solidFill>
                      <a:prstClr val="black"/>
                    </a:solidFill>
                    <a:latin typeface="Calibri" panose="020F0502020204030204"/>
                    <a:ea typeface="+mn-ea"/>
                    <a:cs typeface="+mn-cs"/>
                  </a:endParaRPr>
                </a:p>
              </p:txBody>
            </p:sp>
            <p:sp>
              <p:nvSpPr>
                <p:cNvPr id="470" name="Line 232">
                  <a:extLst>
                    <a:ext uri="{FF2B5EF4-FFF2-40B4-BE49-F238E27FC236}">
                      <a16:creationId xmlns:a16="http://schemas.microsoft.com/office/drawing/2014/main" id="{D3DF9882-BA24-4148-9227-6803DB03F930}"/>
                    </a:ext>
                  </a:extLst>
                </p:cNvPr>
                <p:cNvSpPr>
                  <a:spLocks noChangeShapeType="1"/>
                </p:cNvSpPr>
                <p:nvPr/>
              </p:nvSpPr>
              <p:spPr bwMode="auto">
                <a:xfrm>
                  <a:off x="10428373" y="5257889"/>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buClrTx/>
                    <a:defRPr/>
                  </a:pPr>
                  <a:endParaRPr lang="en-US" sz="1350" kern="1200">
                    <a:solidFill>
                      <a:prstClr val="black"/>
                    </a:solidFill>
                    <a:latin typeface="Calibri" panose="020F0502020204030204"/>
                    <a:ea typeface="+mn-ea"/>
                    <a:cs typeface="+mn-cs"/>
                  </a:endParaRPr>
                </a:p>
              </p:txBody>
            </p:sp>
            <p:sp>
              <p:nvSpPr>
                <p:cNvPr id="471" name="Line 233">
                  <a:extLst>
                    <a:ext uri="{FF2B5EF4-FFF2-40B4-BE49-F238E27FC236}">
                      <a16:creationId xmlns:a16="http://schemas.microsoft.com/office/drawing/2014/main" id="{238E9799-3D8B-F54E-BFBB-FE1237FADF63}"/>
                    </a:ext>
                  </a:extLst>
                </p:cNvPr>
                <p:cNvSpPr>
                  <a:spLocks noChangeShapeType="1"/>
                </p:cNvSpPr>
                <p:nvPr/>
              </p:nvSpPr>
              <p:spPr bwMode="auto">
                <a:xfrm>
                  <a:off x="10428373" y="5396002"/>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buClrTx/>
                    <a:defRPr/>
                  </a:pPr>
                  <a:endParaRPr lang="en-US" sz="1350" kern="1200">
                    <a:solidFill>
                      <a:prstClr val="black"/>
                    </a:solidFill>
                    <a:latin typeface="Calibri" panose="020F0502020204030204"/>
                    <a:ea typeface="+mn-ea"/>
                    <a:cs typeface="+mn-cs"/>
                  </a:endParaRPr>
                </a:p>
              </p:txBody>
            </p:sp>
          </p:grpSp>
          <p:grpSp>
            <p:nvGrpSpPr>
              <p:cNvPr id="8" name="Group 7">
                <a:extLst>
                  <a:ext uri="{FF2B5EF4-FFF2-40B4-BE49-F238E27FC236}">
                    <a16:creationId xmlns:a16="http://schemas.microsoft.com/office/drawing/2014/main" id="{677610FF-4F61-2C4A-A861-FC0ED9C69928}"/>
                  </a:ext>
                </a:extLst>
              </p:cNvPr>
              <p:cNvGrpSpPr/>
              <p:nvPr/>
            </p:nvGrpSpPr>
            <p:grpSpPr>
              <a:xfrm>
                <a:off x="8252702" y="1137866"/>
                <a:ext cx="814388" cy="1046440"/>
                <a:chOff x="9791027" y="656358"/>
                <a:chExt cx="814388" cy="1046440"/>
              </a:xfrm>
            </p:grpSpPr>
            <p:sp>
              <p:nvSpPr>
                <p:cNvPr id="519" name="Rectangle 227">
                  <a:extLst>
                    <a:ext uri="{FF2B5EF4-FFF2-40B4-BE49-F238E27FC236}">
                      <a16:creationId xmlns:a16="http://schemas.microsoft.com/office/drawing/2014/main" id="{B61510CE-247E-1E43-BA4A-EC188AFE0CB8}"/>
                    </a:ext>
                  </a:extLst>
                </p:cNvPr>
                <p:cNvSpPr>
                  <a:spLocks noChangeArrowheads="1"/>
                </p:cNvSpPr>
                <p:nvPr/>
              </p:nvSpPr>
              <p:spPr bwMode="auto">
                <a:xfrm>
                  <a:off x="9888064" y="666450"/>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defTabSz="685800">
                    <a:buClrTx/>
                    <a:defRPr/>
                  </a:pPr>
                  <a:endParaRPr lang="en-US" altLang="en-US" sz="1800" kern="1200">
                    <a:solidFill>
                      <a:prstClr val="black"/>
                    </a:solidFill>
                    <a:cs typeface="+mn-cs"/>
                  </a:endParaRPr>
                </a:p>
              </p:txBody>
            </p:sp>
            <p:sp>
              <p:nvSpPr>
                <p:cNvPr id="520" name="Rectangle 228">
                  <a:extLst>
                    <a:ext uri="{FF2B5EF4-FFF2-40B4-BE49-F238E27FC236}">
                      <a16:creationId xmlns:a16="http://schemas.microsoft.com/office/drawing/2014/main" id="{4174338D-3A0E-9747-819D-0C19F4DF4AA8}"/>
                    </a:ext>
                  </a:extLst>
                </p:cNvPr>
                <p:cNvSpPr>
                  <a:spLocks noChangeArrowheads="1"/>
                </p:cNvSpPr>
                <p:nvPr/>
              </p:nvSpPr>
              <p:spPr bwMode="auto">
                <a:xfrm>
                  <a:off x="9854726" y="690263"/>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defTabSz="685800">
                    <a:buClrTx/>
                    <a:defRPr/>
                  </a:pPr>
                  <a:endParaRPr lang="en-US" altLang="en-US" sz="1800" kern="1200">
                    <a:solidFill>
                      <a:prstClr val="black"/>
                    </a:solidFill>
                    <a:cs typeface="+mn-cs"/>
                  </a:endParaRPr>
                </a:p>
              </p:txBody>
            </p:sp>
            <p:sp>
              <p:nvSpPr>
                <p:cNvPr id="521" name="Rectangle 229">
                  <a:extLst>
                    <a:ext uri="{FF2B5EF4-FFF2-40B4-BE49-F238E27FC236}">
                      <a16:creationId xmlns:a16="http://schemas.microsoft.com/office/drawing/2014/main" id="{621AE13C-4ABC-334F-8206-4D5E08465C6E}"/>
                    </a:ext>
                  </a:extLst>
                </p:cNvPr>
                <p:cNvSpPr>
                  <a:spLocks noChangeArrowheads="1"/>
                </p:cNvSpPr>
                <p:nvPr/>
              </p:nvSpPr>
              <p:spPr bwMode="auto">
                <a:xfrm>
                  <a:off x="9861869" y="844112"/>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defTabSz="685800">
                    <a:buClrTx/>
                    <a:defRPr/>
                  </a:pPr>
                  <a:endParaRPr lang="en-US" altLang="en-US" sz="1800" kern="1200">
                    <a:solidFill>
                      <a:prstClr val="black"/>
                    </a:solidFill>
                    <a:cs typeface="+mn-cs"/>
                  </a:endParaRPr>
                </a:p>
              </p:txBody>
            </p:sp>
            <p:sp>
              <p:nvSpPr>
                <p:cNvPr id="522" name="Text Box 230">
                  <a:extLst>
                    <a:ext uri="{FF2B5EF4-FFF2-40B4-BE49-F238E27FC236}">
                      <a16:creationId xmlns:a16="http://schemas.microsoft.com/office/drawing/2014/main" id="{CA38D367-F86F-AB43-B21E-1EEE691D3D74}"/>
                    </a:ext>
                  </a:extLst>
                </p:cNvPr>
                <p:cNvSpPr txBox="1">
                  <a:spLocks noChangeArrowheads="1"/>
                </p:cNvSpPr>
                <p:nvPr/>
              </p:nvSpPr>
              <p:spPr bwMode="auto">
                <a:xfrm>
                  <a:off x="9791027" y="656358"/>
                  <a:ext cx="814388"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algn="ctr" defTabSz="685800">
                    <a:spcBef>
                      <a:spcPct val="0"/>
                    </a:spcBef>
                    <a:buClrTx/>
                    <a:defRPr/>
                  </a:pPr>
                  <a:r>
                    <a:rPr lang="en-US" altLang="en-US" sz="750" kern="1200" dirty="0">
                      <a:solidFill>
                        <a:prstClr val="black"/>
                      </a:solidFill>
                      <a:cs typeface="+mn-cs"/>
                    </a:rPr>
                    <a:t>application</a:t>
                  </a:r>
                </a:p>
                <a:p>
                  <a:pPr algn="ctr" defTabSz="685800">
                    <a:spcBef>
                      <a:spcPct val="0"/>
                    </a:spcBef>
                    <a:buClrTx/>
                    <a:defRPr/>
                  </a:pPr>
                  <a:r>
                    <a:rPr lang="en-US" altLang="en-US" sz="750" kern="1200" dirty="0">
                      <a:solidFill>
                        <a:prstClr val="white"/>
                      </a:solidFill>
                      <a:cs typeface="+mn-cs"/>
                    </a:rPr>
                    <a:t>transport</a:t>
                  </a:r>
                </a:p>
                <a:p>
                  <a:pPr algn="ctr" defTabSz="685800">
                    <a:spcBef>
                      <a:spcPct val="0"/>
                    </a:spcBef>
                    <a:buClrTx/>
                    <a:defRPr/>
                  </a:pPr>
                  <a:r>
                    <a:rPr lang="en-US" altLang="en-US" sz="750" kern="1200" dirty="0">
                      <a:solidFill>
                        <a:prstClr val="black"/>
                      </a:solidFill>
                      <a:cs typeface="+mn-cs"/>
                    </a:rPr>
                    <a:t>network</a:t>
                  </a:r>
                </a:p>
                <a:p>
                  <a:pPr algn="ctr" defTabSz="685800">
                    <a:spcBef>
                      <a:spcPct val="0"/>
                    </a:spcBef>
                    <a:buClrTx/>
                    <a:defRPr/>
                  </a:pPr>
                  <a:r>
                    <a:rPr lang="en-US" altLang="en-US" sz="750" kern="1200" dirty="0">
                      <a:solidFill>
                        <a:prstClr val="black"/>
                      </a:solidFill>
                      <a:cs typeface="+mn-cs"/>
                    </a:rPr>
                    <a:t>data link</a:t>
                  </a:r>
                </a:p>
                <a:p>
                  <a:pPr algn="ctr" defTabSz="685800">
                    <a:spcBef>
                      <a:spcPct val="0"/>
                    </a:spcBef>
                    <a:buClrTx/>
                    <a:defRPr/>
                  </a:pPr>
                  <a:r>
                    <a:rPr lang="en-US" altLang="en-US" sz="750" kern="1200" dirty="0">
                      <a:solidFill>
                        <a:prstClr val="black"/>
                      </a:solidFill>
                      <a:cs typeface="+mn-cs"/>
                    </a:rPr>
                    <a:t>physical</a:t>
                  </a:r>
                  <a:endParaRPr lang="en-US" altLang="en-US" sz="1800" kern="1200" dirty="0">
                    <a:solidFill>
                      <a:prstClr val="black"/>
                    </a:solidFill>
                    <a:cs typeface="+mn-cs"/>
                  </a:endParaRPr>
                </a:p>
              </p:txBody>
            </p:sp>
            <p:sp>
              <p:nvSpPr>
                <p:cNvPr id="523" name="Line 231">
                  <a:extLst>
                    <a:ext uri="{FF2B5EF4-FFF2-40B4-BE49-F238E27FC236}">
                      <a16:creationId xmlns:a16="http://schemas.microsoft.com/office/drawing/2014/main" id="{A3474A7D-75ED-1D4F-BB1C-5BA4ECFE69E7}"/>
                    </a:ext>
                  </a:extLst>
                </p:cNvPr>
                <p:cNvSpPr>
                  <a:spLocks noChangeShapeType="1"/>
                </p:cNvSpPr>
                <p:nvPr/>
              </p:nvSpPr>
              <p:spPr bwMode="auto">
                <a:xfrm>
                  <a:off x="9854726" y="1033163"/>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buClrTx/>
                    <a:defRPr/>
                  </a:pPr>
                  <a:endParaRPr lang="en-US" sz="1350" kern="1200">
                    <a:solidFill>
                      <a:prstClr val="black"/>
                    </a:solidFill>
                    <a:latin typeface="Calibri" panose="020F0502020204030204"/>
                    <a:ea typeface="+mn-ea"/>
                    <a:cs typeface="+mn-cs"/>
                  </a:endParaRPr>
                </a:p>
              </p:txBody>
            </p:sp>
            <p:sp>
              <p:nvSpPr>
                <p:cNvPr id="524" name="Line 232">
                  <a:extLst>
                    <a:ext uri="{FF2B5EF4-FFF2-40B4-BE49-F238E27FC236}">
                      <a16:creationId xmlns:a16="http://schemas.microsoft.com/office/drawing/2014/main" id="{79D6BFCD-0081-1543-8A02-CDC78B944799}"/>
                    </a:ext>
                  </a:extLst>
                </p:cNvPr>
                <p:cNvSpPr>
                  <a:spLocks noChangeShapeType="1"/>
                </p:cNvSpPr>
                <p:nvPr/>
              </p:nvSpPr>
              <p:spPr bwMode="auto">
                <a:xfrm>
                  <a:off x="9864251" y="1171275"/>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buClrTx/>
                    <a:defRPr/>
                  </a:pPr>
                  <a:endParaRPr lang="en-US" sz="1350" kern="1200">
                    <a:solidFill>
                      <a:prstClr val="black"/>
                    </a:solidFill>
                    <a:latin typeface="Calibri" panose="020F0502020204030204"/>
                    <a:ea typeface="+mn-ea"/>
                    <a:cs typeface="+mn-cs"/>
                  </a:endParaRPr>
                </a:p>
              </p:txBody>
            </p:sp>
            <p:sp>
              <p:nvSpPr>
                <p:cNvPr id="525" name="Line 233">
                  <a:extLst>
                    <a:ext uri="{FF2B5EF4-FFF2-40B4-BE49-F238E27FC236}">
                      <a16:creationId xmlns:a16="http://schemas.microsoft.com/office/drawing/2014/main" id="{539E5FFB-197B-6F44-A1D2-C9A93359AB7C}"/>
                    </a:ext>
                  </a:extLst>
                </p:cNvPr>
                <p:cNvSpPr>
                  <a:spLocks noChangeShapeType="1"/>
                </p:cNvSpPr>
                <p:nvPr/>
              </p:nvSpPr>
              <p:spPr bwMode="auto">
                <a:xfrm>
                  <a:off x="9864251" y="1309388"/>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buClrTx/>
                    <a:defRPr/>
                  </a:pPr>
                  <a:endParaRPr lang="en-US" sz="1350" kern="1200">
                    <a:solidFill>
                      <a:prstClr val="black"/>
                    </a:solidFill>
                    <a:latin typeface="Calibri" panose="020F0502020204030204"/>
                    <a:ea typeface="+mn-ea"/>
                    <a:cs typeface="+mn-cs"/>
                  </a:endParaRPr>
                </a:p>
              </p:txBody>
            </p:sp>
          </p:grpSp>
          <p:sp>
            <p:nvSpPr>
              <p:cNvPr id="558" name="Up-Down Arrow 557">
                <a:extLst>
                  <a:ext uri="{FF2B5EF4-FFF2-40B4-BE49-F238E27FC236}">
                    <a16:creationId xmlns:a16="http://schemas.microsoft.com/office/drawing/2014/main" id="{1F1264FF-C88C-CF4E-85AF-1CB82BE0554E}"/>
                  </a:ext>
                </a:extLst>
              </p:cNvPr>
              <p:cNvSpPr/>
              <p:nvPr/>
            </p:nvSpPr>
            <p:spPr>
              <a:xfrm rot="19889198">
                <a:off x="9544123" y="1270072"/>
                <a:ext cx="626354" cy="3838406"/>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559" name="TextBox 558">
                <a:extLst>
                  <a:ext uri="{FF2B5EF4-FFF2-40B4-BE49-F238E27FC236}">
                    <a16:creationId xmlns:a16="http://schemas.microsoft.com/office/drawing/2014/main" id="{BDB4ECF5-2BA8-034C-9E12-98E6A9A3E77D}"/>
                  </a:ext>
                </a:extLst>
              </p:cNvPr>
              <p:cNvSpPr txBox="1"/>
              <p:nvPr/>
            </p:nvSpPr>
            <p:spPr>
              <a:xfrm rot="3706861">
                <a:off x="8608805" y="3087879"/>
                <a:ext cx="2614220" cy="400109"/>
              </a:xfrm>
              <a:prstGeom prst="rect">
                <a:avLst/>
              </a:prstGeom>
              <a:noFill/>
            </p:spPr>
            <p:txBody>
              <a:bodyPr wrap="none" rtlCol="0">
                <a:spAutoFit/>
              </a:bodyPr>
              <a:lstStyle/>
              <a:p>
                <a:pPr defTabSz="685800">
                  <a:buClrTx/>
                  <a:defRPr/>
                </a:pPr>
                <a:r>
                  <a:rPr lang="en-US" sz="1350" kern="1200" dirty="0">
                    <a:solidFill>
                      <a:prstClr val="white"/>
                    </a:solidFill>
                    <a:latin typeface="Calibri" panose="020F0502020204030204"/>
                    <a:ea typeface="+mn-ea"/>
                    <a:cs typeface="+mn-cs"/>
                  </a:rPr>
                  <a:t>logical end-end transport</a:t>
                </a:r>
              </a:p>
            </p:txBody>
          </p:sp>
        </p:grpSp>
      </p:grpSp>
      <p:sp>
        <p:nvSpPr>
          <p:cNvPr id="517" name="Rectangle 3">
            <a:extLst>
              <a:ext uri="{FF2B5EF4-FFF2-40B4-BE49-F238E27FC236}">
                <a16:creationId xmlns:a16="http://schemas.microsoft.com/office/drawing/2014/main" id="{5DD1F129-FF75-B647-8A9A-42B6C0C7E416}"/>
              </a:ext>
            </a:extLst>
          </p:cNvPr>
          <p:cNvSpPr txBox="1">
            <a:spLocks noChangeArrowheads="1"/>
          </p:cNvSpPr>
          <p:nvPr/>
        </p:nvSpPr>
        <p:spPr>
          <a:xfrm>
            <a:off x="513519" y="2090652"/>
            <a:ext cx="4361777" cy="1745815"/>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Font typeface="Wingdings" charset="2"/>
              <a:buChar char="§"/>
              <a:defRPr/>
            </a:pPr>
            <a:r>
              <a:rPr lang="en-US" sz="2100" dirty="0">
                <a:solidFill>
                  <a:prstClr val="black"/>
                </a:solidFill>
                <a:latin typeface="Calibri" panose="020F0502020204030204"/>
              </a:rPr>
              <a:t>transport protocols actions in end systems:</a:t>
            </a:r>
          </a:p>
          <a:p>
            <a:pPr marL="521494" lvl="1" indent="-173831" defTabSz="685800">
              <a:spcBef>
                <a:spcPts val="375"/>
              </a:spcBef>
              <a:buFont typeface="Arial"/>
              <a:buChar char="•"/>
              <a:defRPr/>
            </a:pPr>
            <a:r>
              <a:rPr lang="en-US" sz="1800" dirty="0">
                <a:solidFill>
                  <a:prstClr val="black"/>
                </a:solidFill>
                <a:latin typeface="Calibri" panose="020F0502020204030204"/>
              </a:rPr>
              <a:t>sender: breaks application messages into </a:t>
            </a:r>
            <a:r>
              <a:rPr lang="en-US" sz="1800" i="1" dirty="0">
                <a:solidFill>
                  <a:srgbClr val="CC0000"/>
                </a:solidFill>
                <a:latin typeface="Calibri" panose="020F0502020204030204"/>
              </a:rPr>
              <a:t>segments</a:t>
            </a:r>
            <a:r>
              <a:rPr lang="en-US" sz="1800" dirty="0">
                <a:solidFill>
                  <a:prstClr val="black"/>
                </a:solidFill>
                <a:latin typeface="Calibri" panose="020F0502020204030204"/>
              </a:rPr>
              <a:t>, passes to  network layer</a:t>
            </a:r>
          </a:p>
          <a:p>
            <a:pPr marL="521494" lvl="1" indent="-173831" defTabSz="685800">
              <a:spcBef>
                <a:spcPts val="375"/>
              </a:spcBef>
              <a:buFont typeface="Arial"/>
              <a:buChar char="•"/>
              <a:defRPr/>
            </a:pPr>
            <a:r>
              <a:rPr lang="en-US" sz="1800" dirty="0">
                <a:solidFill>
                  <a:prstClr val="black"/>
                </a:solidFill>
                <a:latin typeface="Calibri" panose="020F0502020204030204"/>
              </a:rPr>
              <a:t>receiver: reassembles segments into messages, passes to application layer</a:t>
            </a:r>
          </a:p>
        </p:txBody>
      </p:sp>
      <p:sp>
        <p:nvSpPr>
          <p:cNvPr id="518" name="Rectangle 3">
            <a:extLst>
              <a:ext uri="{FF2B5EF4-FFF2-40B4-BE49-F238E27FC236}">
                <a16:creationId xmlns:a16="http://schemas.microsoft.com/office/drawing/2014/main" id="{C3EBA7FC-18E1-7D43-9310-976F49009C6C}"/>
              </a:ext>
            </a:extLst>
          </p:cNvPr>
          <p:cNvSpPr txBox="1">
            <a:spLocks noChangeArrowheads="1"/>
          </p:cNvSpPr>
          <p:nvPr/>
        </p:nvSpPr>
        <p:spPr>
          <a:xfrm>
            <a:off x="510913" y="3873824"/>
            <a:ext cx="4361777" cy="108641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Font typeface="Wingdings" charset="2"/>
              <a:buChar char="§"/>
              <a:defRPr/>
            </a:pPr>
            <a:r>
              <a:rPr lang="en-US" sz="2100" dirty="0">
                <a:solidFill>
                  <a:prstClr val="black"/>
                </a:solidFill>
                <a:latin typeface="Calibri"/>
              </a:rPr>
              <a:t>two transport protocols available to Internet applications</a:t>
            </a:r>
          </a:p>
          <a:p>
            <a:pPr marL="521494" lvl="1" indent="-173831" defTabSz="685800">
              <a:spcBef>
                <a:spcPts val="375"/>
              </a:spcBef>
              <a:buFont typeface="Arial"/>
              <a:buChar char="•"/>
              <a:defRPr/>
            </a:pPr>
            <a:r>
              <a:rPr lang="en-US" sz="1800" dirty="0">
                <a:solidFill>
                  <a:prstClr val="black"/>
                </a:solidFill>
                <a:latin typeface="Calibri"/>
              </a:rPr>
              <a:t>TCP, UDP</a:t>
            </a:r>
          </a:p>
        </p:txBody>
      </p:sp>
      <p:sp>
        <p:nvSpPr>
          <p:cNvPr id="526" name="Slide Number Placeholder 2">
            <a:extLst>
              <a:ext uri="{FF2B5EF4-FFF2-40B4-BE49-F238E27FC236}">
                <a16:creationId xmlns:a16="http://schemas.microsoft.com/office/drawing/2014/main" id="{58250C2D-03C7-2C42-9317-E77099EDA1D2}"/>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4</a:t>
            </a:fld>
            <a:endParaRPr lang="en-US" dirty="0"/>
          </a:p>
        </p:txBody>
      </p:sp>
    </p:spTree>
    <p:extLst>
      <p:ext uri="{BB962C8B-B14F-4D97-AF65-F5344CB8AC3E}">
        <p14:creationId xmlns:p14="http://schemas.microsoft.com/office/powerpoint/2010/main" val="375836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44"/>
                                        </p:tgtEl>
                                        <p:attrNameLst>
                                          <p:attrName>style.visibility</p:attrName>
                                        </p:attrNameLst>
                                      </p:cBhvr>
                                      <p:to>
                                        <p:strVal val="visible"/>
                                      </p:to>
                                    </p:set>
                                    <p:animEffect transition="in" filter="dissolve">
                                      <p:cBhvr>
                                        <p:cTn id="10" dur="500"/>
                                        <p:tgtEl>
                                          <p:spTgt spid="44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17"/>
                                        </p:tgtEl>
                                        <p:attrNameLst>
                                          <p:attrName>style.visibility</p:attrName>
                                        </p:attrNameLst>
                                      </p:cBhvr>
                                      <p:to>
                                        <p:strVal val="visible"/>
                                      </p:to>
                                    </p:set>
                                    <p:animEffect transition="in" filter="dissolve">
                                      <p:cBhvr>
                                        <p:cTn id="15" dur="500"/>
                                        <p:tgtEl>
                                          <p:spTgt spid="5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18"/>
                                        </p:tgtEl>
                                        <p:attrNameLst>
                                          <p:attrName>style.visibility</p:attrName>
                                        </p:attrNameLst>
                                      </p:cBhvr>
                                      <p:to>
                                        <p:strVal val="visible"/>
                                      </p:to>
                                    </p:set>
                                    <p:animEffect transition="in" filter="dissolve">
                                      <p:cBhvr>
                                        <p:cTn id="20" dur="500"/>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animBg="1"/>
      <p:bldP spid="517" grpId="0"/>
      <p:bldP spid="5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dirty="0"/>
              <a:t>Principles of reliable data 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4669561" y="1425679"/>
            <a:ext cx="4198938" cy="3094846"/>
            <a:chOff x="6226081" y="2364366"/>
            <a:chExt cx="5598584" cy="4126462"/>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608646"/>
              <a:chOff x="9852456" y="608434"/>
              <a:chExt cx="1245036" cy="608646"/>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dirty="0">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71867"/>
              </a:xfrm>
              <a:prstGeom prst="rect">
                <a:avLst/>
              </a:prstGeom>
              <a:noFill/>
            </p:spPr>
            <p:txBody>
              <a:bodyPr wrap="square" rtlCol="0">
                <a:spAutoFit/>
              </a:bodyPr>
              <a:lstStyle/>
              <a:p>
                <a:pPr algn="ctr" defTabSz="685800">
                  <a:lnSpc>
                    <a:spcPct val="80000"/>
                  </a:lnSpc>
                  <a:buClrTx/>
                  <a:defRPr/>
                </a:pPr>
                <a:r>
                  <a:rPr lang="en-US" sz="1350" kern="1200" dirty="0">
                    <a:solidFill>
                      <a:prstClr val="black"/>
                    </a:solidFill>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615555"/>
              <a:chOff x="9950444" y="999755"/>
              <a:chExt cx="577241" cy="615555"/>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615555"/>
              </a:xfrm>
              <a:prstGeom prst="rect">
                <a:avLst/>
              </a:prstGeom>
              <a:noFill/>
            </p:spPr>
            <p:txBody>
              <a:bodyPr wrap="square" rtlCol="0">
                <a:spAutoFit/>
              </a:bodyPr>
              <a:lstStyle/>
              <a:p>
                <a:pPr defTabSz="685800">
                  <a:buClrTx/>
                  <a:defRPr/>
                </a:pPr>
                <a:r>
                  <a:rPr lang="en-US" sz="1200" kern="1200" dirty="0">
                    <a:solidFill>
                      <a:prstClr val="white"/>
                    </a:solidFill>
                    <a:latin typeface="Calibri" panose="020F0502020204030204"/>
                    <a:ea typeface="+mn-ea"/>
                    <a:cs typeface="+mn-cs"/>
                  </a:rPr>
                  <a:t>data</a:t>
                </a:r>
                <a:endParaRPr lang="en-US" sz="1350" kern="1200" dirty="0">
                  <a:solidFill>
                    <a:prstClr val="white"/>
                  </a:solidFill>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608646"/>
              <a:chOff x="9852456" y="608434"/>
              <a:chExt cx="1245036" cy="608646"/>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dirty="0">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71867"/>
              </a:xfrm>
              <a:prstGeom prst="rect">
                <a:avLst/>
              </a:prstGeom>
              <a:noFill/>
            </p:spPr>
            <p:txBody>
              <a:bodyPr wrap="square" rtlCol="0">
                <a:spAutoFit/>
              </a:bodyPr>
              <a:lstStyle/>
              <a:p>
                <a:pPr algn="ctr" defTabSz="685800">
                  <a:lnSpc>
                    <a:spcPct val="80000"/>
                  </a:lnSpc>
                  <a:buClrTx/>
                  <a:defRPr/>
                </a:pPr>
                <a:r>
                  <a:rPr lang="en-US" sz="1350" kern="1200" dirty="0">
                    <a:solidFill>
                      <a:prstClr val="black"/>
                    </a:solidFill>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615553"/>
              <a:chOff x="9678159" y="981583"/>
              <a:chExt cx="577241" cy="615553"/>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615553"/>
              </a:xfrm>
              <a:prstGeom prst="rect">
                <a:avLst/>
              </a:prstGeom>
              <a:noFill/>
            </p:spPr>
            <p:txBody>
              <a:bodyPr wrap="square" rtlCol="0">
                <a:spAutoFit/>
              </a:bodyPr>
              <a:lstStyle/>
              <a:p>
                <a:pPr defTabSz="685800">
                  <a:buClrTx/>
                  <a:defRPr/>
                </a:pPr>
                <a:r>
                  <a:rPr lang="en-US" sz="1200" kern="1200" dirty="0">
                    <a:solidFill>
                      <a:prstClr val="white"/>
                    </a:solidFill>
                    <a:latin typeface="Calibri" panose="020F0502020204030204"/>
                    <a:ea typeface="+mn-ea"/>
                    <a:cs typeface="+mn-cs"/>
                  </a:rPr>
                  <a:t>data</a:t>
                </a:r>
                <a:endParaRPr lang="en-US" sz="1350" kern="1200" dirty="0">
                  <a:solidFill>
                    <a:prstClr val="white"/>
                  </a:solidFill>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1051999" cy="338555"/>
            </a:xfrm>
            <a:prstGeom prst="rect">
              <a:avLst/>
            </a:prstGeom>
            <a:noFill/>
          </p:spPr>
          <p:txBody>
            <a:bodyPr wrap="none" rtlCol="0">
              <a:spAutoFit/>
            </a:bodyPr>
            <a:lstStyle/>
            <a:p>
              <a:pPr defTabSz="685800">
                <a:buClrTx/>
                <a:defRPr/>
              </a:pPr>
              <a:r>
                <a:rPr lang="en-US" sz="1050" kern="1200" dirty="0">
                  <a:solidFill>
                    <a:prstClr val="black"/>
                  </a:solidFill>
                  <a:latin typeface="Calibri" panose="020F0502020204030204"/>
                  <a:ea typeface="+mn-ea"/>
                  <a:cs typeface="+mn-cs"/>
                </a:rPr>
                <a:t>application</a:t>
              </a:r>
              <a:endParaRPr lang="en-US" sz="1350" kern="1200" dirty="0">
                <a:solidFill>
                  <a:prstClr val="black"/>
                </a:solidFill>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928032" cy="338555"/>
            </a:xfrm>
            <a:prstGeom prst="rect">
              <a:avLst/>
            </a:prstGeom>
            <a:noFill/>
          </p:spPr>
          <p:txBody>
            <a:bodyPr wrap="none" rtlCol="0">
              <a:spAutoFit/>
            </a:bodyPr>
            <a:lstStyle/>
            <a:p>
              <a:pPr defTabSz="685800">
                <a:buClrTx/>
                <a:defRPr/>
              </a:pPr>
              <a:r>
                <a:rPr lang="en-US" sz="1050" kern="1200" dirty="0">
                  <a:solidFill>
                    <a:prstClr val="black"/>
                  </a:solidFill>
                  <a:latin typeface="Calibri" panose="020F0502020204030204"/>
                  <a:ea typeface="+mn-ea"/>
                  <a:cs typeface="+mn-cs"/>
                </a:rPr>
                <a:t>transport</a:t>
              </a:r>
              <a:endParaRPr lang="en-US" sz="1350" kern="1200" dirty="0">
                <a:solidFill>
                  <a:prstClr val="black"/>
                </a:solidFill>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92443"/>
            </a:xfrm>
            <a:prstGeom prst="rect">
              <a:avLst/>
            </a:prstGeom>
            <a:noFill/>
          </p:spPr>
          <p:txBody>
            <a:bodyPr wrap="square" rtlCol="0">
              <a:spAutoFit/>
            </a:bodyPr>
            <a:lstStyle/>
            <a:p>
              <a:pPr defTabSz="685800">
                <a:buClrTx/>
                <a:defRPr/>
              </a:pPr>
              <a:r>
                <a:rPr lang="en-US" sz="1800" kern="1200" dirty="0">
                  <a:solidFill>
                    <a:prstClr val="black"/>
                  </a:solidFill>
                  <a:latin typeface="Calibri" panose="020F0502020204030204"/>
                  <a:ea typeface="+mn-ea"/>
                  <a:cs typeface="+mn-cs"/>
                </a:rPr>
                <a:t>reliable service </a:t>
              </a:r>
              <a:r>
                <a:rPr lang="en-US" sz="1800" i="1" kern="1200" dirty="0">
                  <a:solidFill>
                    <a:srgbClr val="C00000"/>
                  </a:solidFill>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512359"/>
              <a:chOff x="6737055" y="3471301"/>
              <a:chExt cx="5250830" cy="512359"/>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109326" cy="400110"/>
                <a:chOff x="7504363" y="3155701"/>
                <a:chExt cx="2109326" cy="400110"/>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8" y="3155701"/>
                  <a:ext cx="1987211" cy="400110"/>
                </a:xfrm>
                <a:prstGeom prst="rect">
                  <a:avLst/>
                </a:prstGeom>
                <a:noFill/>
              </p:spPr>
              <p:txBody>
                <a:bodyPr wrap="none" rtlCol="0">
                  <a:spAutoFit/>
                </a:bodyPr>
                <a:lstStyle/>
                <a:p>
                  <a:pPr defTabSz="685800">
                    <a:buClrTx/>
                    <a:defRPr/>
                  </a:pPr>
                  <a:r>
                    <a:rPr lang="en-US" sz="1350" kern="1200" dirty="0">
                      <a:solidFill>
                        <a:prstClr val="white"/>
                      </a:solidFill>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855363" cy="338555"/>
            </a:xfrm>
            <a:prstGeom prst="rect">
              <a:avLst/>
            </a:prstGeom>
            <a:noFill/>
          </p:spPr>
          <p:txBody>
            <a:bodyPr wrap="none" rtlCol="0">
              <a:spAutoFit/>
            </a:bodyPr>
            <a:lstStyle/>
            <a:p>
              <a:pPr defTabSz="685800">
                <a:buClrTx/>
                <a:defRPr/>
              </a:pPr>
              <a:r>
                <a:rPr lang="en-US" sz="1050" kern="1200" dirty="0">
                  <a:solidFill>
                    <a:prstClr val="black"/>
                  </a:solidFill>
                  <a:latin typeface="Calibri" panose="020F0502020204030204"/>
                  <a:ea typeface="+mn-ea"/>
                  <a:cs typeface="+mn-cs"/>
                </a:rPr>
                <a:t>network</a:t>
              </a:r>
              <a:endParaRPr lang="en-US" sz="1350" kern="1200" dirty="0">
                <a:solidFill>
                  <a:prstClr val="black"/>
                </a:solidFill>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928032" cy="338555"/>
            </a:xfrm>
            <a:prstGeom prst="rect">
              <a:avLst/>
            </a:prstGeom>
            <a:noFill/>
          </p:spPr>
          <p:txBody>
            <a:bodyPr wrap="none" rtlCol="0">
              <a:spAutoFit/>
            </a:bodyPr>
            <a:lstStyle/>
            <a:p>
              <a:pPr defTabSz="685800">
                <a:buClrTx/>
                <a:defRPr/>
              </a:pPr>
              <a:r>
                <a:rPr lang="en-US" sz="1050" kern="1200" dirty="0">
                  <a:solidFill>
                    <a:prstClr val="black"/>
                  </a:solidFill>
                  <a:latin typeface="Calibri" panose="020F0502020204030204"/>
                  <a:ea typeface="+mn-ea"/>
                  <a:cs typeface="+mn-cs"/>
                </a:rPr>
                <a:t>transport</a:t>
              </a:r>
              <a:endParaRPr lang="en-US" sz="1350" kern="1200" dirty="0">
                <a:solidFill>
                  <a:prstClr val="black"/>
                </a:solidFill>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71008"/>
            </a:xfrm>
            <a:prstGeom prst="rect">
              <a:avLst/>
            </a:prstGeom>
            <a:noFill/>
          </p:spPr>
          <p:txBody>
            <a:bodyPr wrap="square" rtlCol="0">
              <a:spAutoFit/>
            </a:bodyPr>
            <a:lstStyle/>
            <a:p>
              <a:pPr algn="ctr" defTabSz="685800">
                <a:lnSpc>
                  <a:spcPct val="90000"/>
                </a:lnSpc>
                <a:buClrTx/>
                <a:defRPr/>
              </a:pPr>
              <a:r>
                <a:rPr lang="en-US" sz="1350" kern="1200" dirty="0">
                  <a:solidFill>
                    <a:prstClr val="black"/>
                  </a:solidFill>
                  <a:latin typeface="Calibri" panose="020F0502020204030204"/>
                  <a:ea typeface="+mn-ea"/>
                  <a:cs typeface="+mn-cs"/>
                </a:rPr>
                <a:t>sender-side of</a:t>
              </a:r>
            </a:p>
            <a:p>
              <a:pPr algn="ctr" defTabSz="685800">
                <a:lnSpc>
                  <a:spcPct val="90000"/>
                </a:lnSpc>
                <a:buClrTx/>
                <a:defRPr/>
              </a:pPr>
              <a:r>
                <a:rPr lang="en-US" sz="1350" kern="1200" dirty="0">
                  <a:solidFill>
                    <a:prstClr val="black"/>
                  </a:solidFill>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6" y="3826493"/>
              <a:ext cx="1896984" cy="871008"/>
            </a:xfrm>
            <a:prstGeom prst="rect">
              <a:avLst/>
            </a:prstGeom>
            <a:noFill/>
          </p:spPr>
          <p:txBody>
            <a:bodyPr wrap="square" rtlCol="0">
              <a:spAutoFit/>
            </a:bodyPr>
            <a:lstStyle/>
            <a:p>
              <a:pPr algn="ctr" defTabSz="685800">
                <a:lnSpc>
                  <a:spcPct val="90000"/>
                </a:lnSpc>
                <a:buClrTx/>
                <a:defRPr/>
              </a:pPr>
              <a:r>
                <a:rPr lang="en-US" sz="1350" kern="1200" dirty="0">
                  <a:solidFill>
                    <a:prstClr val="black"/>
                  </a:solidFill>
                  <a:latin typeface="Calibri" panose="020F0502020204030204"/>
                  <a:ea typeface="+mn-ea"/>
                  <a:cs typeface="+mn-cs"/>
                </a:rPr>
                <a:t>receiver-side</a:t>
              </a:r>
            </a:p>
            <a:p>
              <a:pPr algn="ctr" defTabSz="685800">
                <a:lnSpc>
                  <a:spcPct val="90000"/>
                </a:lnSpc>
                <a:buClrTx/>
                <a:defRPr/>
              </a:pPr>
              <a:r>
                <a:rPr lang="en-US" sz="1350" kern="1200" dirty="0">
                  <a:solidFill>
                    <a:prstClr val="black"/>
                  </a:solidFill>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88" name="Group 87">
            <a:extLst>
              <a:ext uri="{FF2B5EF4-FFF2-40B4-BE49-F238E27FC236}">
                <a16:creationId xmlns:a16="http://schemas.microsoft.com/office/drawing/2014/main" id="{CC1537B2-998E-7649-AE3E-ACB471EB73E8}"/>
              </a:ext>
            </a:extLst>
          </p:cNvPr>
          <p:cNvGrpSpPr/>
          <p:nvPr/>
        </p:nvGrpSpPr>
        <p:grpSpPr>
          <a:xfrm>
            <a:off x="781637" y="2686098"/>
            <a:ext cx="6727692" cy="1708160"/>
            <a:chOff x="1042183" y="4044925"/>
            <a:chExt cx="8970256" cy="2277547"/>
          </a:xfrm>
        </p:grpSpPr>
        <p:sp>
          <p:nvSpPr>
            <p:cNvPr id="89" name="TextBox 88">
              <a:extLst>
                <a:ext uri="{FF2B5EF4-FFF2-40B4-BE49-F238E27FC236}">
                  <a16:creationId xmlns:a16="http://schemas.microsoft.com/office/drawing/2014/main" id="{910591A5-B3B8-B947-A7F1-BDBD4F667F70}"/>
                </a:ext>
              </a:extLst>
            </p:cNvPr>
            <p:cNvSpPr txBox="1"/>
            <p:nvPr/>
          </p:nvSpPr>
          <p:spPr>
            <a:xfrm>
              <a:off x="1042183" y="4044925"/>
              <a:ext cx="4815357" cy="2277547"/>
            </a:xfrm>
            <a:prstGeom prst="rect">
              <a:avLst/>
            </a:prstGeom>
            <a:noFill/>
          </p:spPr>
          <p:txBody>
            <a:bodyPr wrap="square" rtlCol="0">
              <a:spAutoFit/>
            </a:bodyPr>
            <a:lstStyle/>
            <a:p>
              <a:pPr defTabSz="685800">
                <a:buClrTx/>
                <a:defRPr/>
              </a:pPr>
              <a:r>
                <a:rPr lang="en-US" sz="2100" kern="1200" dirty="0">
                  <a:solidFill>
                    <a:prstClr val="black"/>
                  </a:solidFill>
                  <a:latin typeface="Calibri" panose="020F0502020204030204"/>
                  <a:ea typeface="+mn-ea"/>
                  <a:cs typeface="+mn-cs"/>
                </a:rPr>
                <a:t>Sender, receiver do </a:t>
              </a:r>
              <a:r>
                <a:rPr lang="en-US" sz="2100" i="1" kern="1200" dirty="0">
                  <a:solidFill>
                    <a:prstClr val="black"/>
                  </a:solidFill>
                  <a:latin typeface="Calibri" panose="020F0502020204030204"/>
                  <a:ea typeface="+mn-ea"/>
                  <a:cs typeface="+mn-cs"/>
                </a:rPr>
                <a:t>not</a:t>
              </a:r>
              <a:r>
                <a:rPr lang="en-US" sz="2100" kern="1200" dirty="0">
                  <a:solidFill>
                    <a:prstClr val="black"/>
                  </a:solidFill>
                  <a:latin typeface="Calibri" panose="020F0502020204030204"/>
                  <a:ea typeface="+mn-ea"/>
                  <a:cs typeface="+mn-cs"/>
                </a:rPr>
                <a:t> know the “state” of each other, e.g., was a message received?</a:t>
              </a:r>
            </a:p>
            <a:p>
              <a:pPr marL="342900" indent="-342900" defTabSz="685800">
                <a:buClr>
                  <a:srgbClr val="0013A3"/>
                </a:buClr>
                <a:buFont typeface="Wingdings" pitchFamily="2" charset="2"/>
                <a:buChar char="§"/>
                <a:defRPr/>
              </a:pPr>
              <a:r>
                <a:rPr lang="en-US" sz="2100" kern="1200" dirty="0">
                  <a:solidFill>
                    <a:prstClr val="black"/>
                  </a:solidFill>
                  <a:latin typeface="Calibri" panose="020F0502020204030204"/>
                  <a:ea typeface="+mn-ea"/>
                  <a:cs typeface="+mn-cs"/>
                </a:rPr>
                <a:t>unless communicated via a message</a:t>
              </a:r>
            </a:p>
          </p:txBody>
        </p:sp>
        <p:cxnSp>
          <p:nvCxnSpPr>
            <p:cNvPr id="90" name="Straight Connector 89">
              <a:extLst>
                <a:ext uri="{FF2B5EF4-FFF2-40B4-BE49-F238E27FC236}">
                  <a16:creationId xmlns:a16="http://schemas.microsoft.com/office/drawing/2014/main" id="{655271F5-62E0-BF47-BF60-FE01086FB678}"/>
                </a:ext>
              </a:extLst>
            </p:cNvPr>
            <p:cNvCxnSpPr>
              <a:cxnSpLocks/>
            </p:cNvCxnSpPr>
            <p:nvPr/>
          </p:nvCxnSpPr>
          <p:spPr>
            <a:xfrm flipH="1">
              <a:off x="5799610" y="4167212"/>
              <a:ext cx="1091351" cy="1001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3B8B2C-3583-1D4A-9253-C59A292E0DE2}"/>
                </a:ext>
              </a:extLst>
            </p:cNvPr>
            <p:cNvCxnSpPr>
              <a:cxnSpLocks/>
            </p:cNvCxnSpPr>
            <p:nvPr/>
          </p:nvCxnSpPr>
          <p:spPr>
            <a:xfrm flipH="1">
              <a:off x="5800941" y="4291381"/>
              <a:ext cx="4211498" cy="886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3" name="Oval 92">
            <a:extLst>
              <a:ext uri="{FF2B5EF4-FFF2-40B4-BE49-F238E27FC236}">
                <a16:creationId xmlns:a16="http://schemas.microsoft.com/office/drawing/2014/main" id="{80A6EEAE-C014-954F-ADE6-66049A46FFBE}"/>
              </a:ext>
            </a:extLst>
          </p:cNvPr>
          <p:cNvSpPr/>
          <p:nvPr/>
        </p:nvSpPr>
        <p:spPr>
          <a:xfrm>
            <a:off x="4940084" y="2382864"/>
            <a:ext cx="1464590" cy="92989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94" name="Oval 93">
            <a:extLst>
              <a:ext uri="{FF2B5EF4-FFF2-40B4-BE49-F238E27FC236}">
                <a16:creationId xmlns:a16="http://schemas.microsoft.com/office/drawing/2014/main" id="{0FE70045-1128-264B-A4F3-CC9AAED801DA}"/>
              </a:ext>
            </a:extLst>
          </p:cNvPr>
          <p:cNvSpPr/>
          <p:nvPr/>
        </p:nvSpPr>
        <p:spPr>
          <a:xfrm>
            <a:off x="7414002" y="2380927"/>
            <a:ext cx="1464590" cy="92989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pic>
        <p:nvPicPr>
          <p:cNvPr id="6" name="Picture 5" descr="A shower curtain&#10;&#10;Description automatically generated">
            <a:extLst>
              <a:ext uri="{FF2B5EF4-FFF2-40B4-BE49-F238E27FC236}">
                <a16:creationId xmlns:a16="http://schemas.microsoft.com/office/drawing/2014/main" id="{916F2FD5-AF05-E24C-BB57-482FB6C40C8C}"/>
              </a:ext>
            </a:extLst>
          </p:cNvPr>
          <p:cNvPicPr>
            <a:picLocks noChangeAspect="1"/>
          </p:cNvPicPr>
          <p:nvPr/>
        </p:nvPicPr>
        <p:blipFill>
          <a:blip r:embed="rId4"/>
          <a:stretch>
            <a:fillRect/>
          </a:stretch>
        </p:blipFill>
        <p:spPr>
          <a:xfrm>
            <a:off x="6219357" y="968967"/>
            <a:ext cx="1482009" cy="3295327"/>
          </a:xfrm>
          <a:prstGeom prst="rect">
            <a:avLst/>
          </a:prstGeom>
        </p:spPr>
      </p:pic>
      <p:pic>
        <p:nvPicPr>
          <p:cNvPr id="92" name="Picture 91" descr="A shower curtain&#10;&#10;Description automatically generated">
            <a:extLst>
              <a:ext uri="{FF2B5EF4-FFF2-40B4-BE49-F238E27FC236}">
                <a16:creationId xmlns:a16="http://schemas.microsoft.com/office/drawing/2014/main" id="{60AABE17-DADA-B14B-B0C4-01EC1B9C6813}"/>
              </a:ext>
            </a:extLst>
          </p:cNvPr>
          <p:cNvPicPr>
            <a:picLocks noChangeAspect="1"/>
          </p:cNvPicPr>
          <p:nvPr/>
        </p:nvPicPr>
        <p:blipFill>
          <a:blip r:embed="rId4"/>
          <a:stretch>
            <a:fillRect/>
          </a:stretch>
        </p:blipFill>
        <p:spPr>
          <a:xfrm>
            <a:off x="6164467" y="873879"/>
            <a:ext cx="2979533" cy="3434812"/>
          </a:xfrm>
          <a:prstGeom prst="rect">
            <a:avLst/>
          </a:prstGeom>
        </p:spPr>
      </p:pic>
      <p:sp>
        <p:nvSpPr>
          <p:cNvPr id="87" name="Slide Number Placeholder 2">
            <a:extLst>
              <a:ext uri="{FF2B5EF4-FFF2-40B4-BE49-F238E27FC236}">
                <a16:creationId xmlns:a16="http://schemas.microsoft.com/office/drawing/2014/main" id="{A2229121-4A15-DF44-A869-74D8C822A5F1}"/>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40</a:t>
            </a:fld>
            <a:endParaRPr lang="en-US" dirty="0"/>
          </a:p>
        </p:txBody>
      </p:sp>
    </p:spTree>
    <p:extLst>
      <p:ext uri="{BB962C8B-B14F-4D97-AF65-F5344CB8AC3E}">
        <p14:creationId xmlns:p14="http://schemas.microsoft.com/office/powerpoint/2010/main" val="329888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10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dirty="0"/>
              <a:t>Reliable data transfer protocol (</a:t>
            </a:r>
            <a:r>
              <a:rPr lang="en-US" dirty="0" err="1"/>
              <a:t>rdt</a:t>
            </a:r>
            <a:r>
              <a:rPr lang="en-US" dirty="0"/>
              <a:t>): interfaces</a:t>
            </a:r>
          </a:p>
        </p:txBody>
      </p:sp>
      <p:grpSp>
        <p:nvGrpSpPr>
          <p:cNvPr id="15" name="Group 14">
            <a:extLst>
              <a:ext uri="{FF2B5EF4-FFF2-40B4-BE49-F238E27FC236}">
                <a16:creationId xmlns:a16="http://schemas.microsoft.com/office/drawing/2014/main" id="{5F3D26B5-5E98-5E4A-87D8-7FA097DF959B}"/>
              </a:ext>
            </a:extLst>
          </p:cNvPr>
          <p:cNvGrpSpPr/>
          <p:nvPr/>
        </p:nvGrpSpPr>
        <p:grpSpPr>
          <a:xfrm>
            <a:off x="1934626" y="1623869"/>
            <a:ext cx="5316313" cy="2587425"/>
            <a:chOff x="2293693" y="1943479"/>
            <a:chExt cx="7088417" cy="3449900"/>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3481010" y="2124363"/>
              <a:ext cx="1245036" cy="608646"/>
              <a:chOff x="9852456" y="608434"/>
              <a:chExt cx="1245036" cy="608646"/>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dirty="0">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71867"/>
              </a:xfrm>
              <a:prstGeom prst="rect">
                <a:avLst/>
              </a:prstGeom>
              <a:noFill/>
            </p:spPr>
            <p:txBody>
              <a:bodyPr wrap="square" rtlCol="0">
                <a:spAutoFit/>
              </a:bodyPr>
              <a:lstStyle/>
              <a:p>
                <a:pPr algn="ctr" defTabSz="685800">
                  <a:lnSpc>
                    <a:spcPct val="80000"/>
                  </a:lnSpc>
                  <a:buClrTx/>
                  <a:defRPr/>
                </a:pPr>
                <a:r>
                  <a:rPr lang="en-US" sz="1350" kern="1200" dirty="0">
                    <a:solidFill>
                      <a:prstClr val="black"/>
                    </a:solidFill>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4077480" y="2576394"/>
              <a:ext cx="577241" cy="615552"/>
              <a:chOff x="9950444" y="999755"/>
              <a:chExt cx="577241" cy="615552"/>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615552"/>
              </a:xfrm>
              <a:prstGeom prst="rect">
                <a:avLst/>
              </a:prstGeom>
              <a:noFill/>
            </p:spPr>
            <p:txBody>
              <a:bodyPr wrap="square" rtlCol="0">
                <a:spAutoFit/>
              </a:bodyPr>
              <a:lstStyle/>
              <a:p>
                <a:pPr defTabSz="685800">
                  <a:buClrTx/>
                  <a:defRPr/>
                </a:pPr>
                <a:r>
                  <a:rPr lang="en-US" sz="1200" kern="1200" dirty="0">
                    <a:solidFill>
                      <a:prstClr val="white"/>
                    </a:solidFill>
                    <a:latin typeface="Calibri" panose="020F0502020204030204"/>
                    <a:ea typeface="+mn-ea"/>
                    <a:cs typeface="+mn-cs"/>
                  </a:rPr>
                  <a:t>data</a:t>
                </a:r>
                <a:endParaRPr lang="en-US" sz="1350" kern="1200" dirty="0">
                  <a:solidFill>
                    <a:prstClr val="white"/>
                  </a:solidFill>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3214263" y="2004894"/>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6726088" y="2075463"/>
              <a:ext cx="1245036" cy="608646"/>
              <a:chOff x="9852456" y="608434"/>
              <a:chExt cx="1245036" cy="608646"/>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dirty="0">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71867"/>
              </a:xfrm>
              <a:prstGeom prst="rect">
                <a:avLst/>
              </a:prstGeom>
              <a:noFill/>
            </p:spPr>
            <p:txBody>
              <a:bodyPr wrap="square" rtlCol="0">
                <a:spAutoFit/>
              </a:bodyPr>
              <a:lstStyle/>
              <a:p>
                <a:pPr algn="ctr" defTabSz="685800">
                  <a:lnSpc>
                    <a:spcPct val="80000"/>
                  </a:lnSpc>
                  <a:buClrTx/>
                  <a:defRPr/>
                </a:pPr>
                <a:r>
                  <a:rPr lang="en-US" sz="1350" kern="1200" dirty="0">
                    <a:solidFill>
                      <a:prstClr val="black"/>
                    </a:solidFill>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6785217" y="2548684"/>
              <a:ext cx="577241" cy="615553"/>
              <a:chOff x="9678159" y="981583"/>
              <a:chExt cx="577241" cy="615553"/>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615553"/>
              </a:xfrm>
              <a:prstGeom prst="rect">
                <a:avLst/>
              </a:prstGeom>
              <a:noFill/>
            </p:spPr>
            <p:txBody>
              <a:bodyPr wrap="square" rtlCol="0">
                <a:spAutoFit/>
              </a:bodyPr>
              <a:lstStyle/>
              <a:p>
                <a:pPr defTabSz="685800">
                  <a:buClrTx/>
                  <a:defRPr/>
                </a:pPr>
                <a:r>
                  <a:rPr lang="en-US" sz="1200" kern="1200" dirty="0">
                    <a:solidFill>
                      <a:prstClr val="white"/>
                    </a:solidFill>
                    <a:latin typeface="Calibri" panose="020F0502020204030204"/>
                    <a:ea typeface="+mn-ea"/>
                    <a:cs typeface="+mn-cs"/>
                  </a:rPr>
                  <a:t>data</a:t>
                </a:r>
                <a:endParaRPr lang="en-US" sz="1350" kern="1200" dirty="0">
                  <a:solidFill>
                    <a:prstClr val="white"/>
                  </a:solidFill>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7823735" y="1943479"/>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3121019" y="289801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6614663" y="287030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33" name="Group 232">
              <a:extLst>
                <a:ext uri="{FF2B5EF4-FFF2-40B4-BE49-F238E27FC236}">
                  <a16:creationId xmlns:a16="http://schemas.microsoft.com/office/drawing/2014/main" id="{0D04F411-4AAF-BC49-BC7A-363692477E93}"/>
                </a:ext>
              </a:extLst>
            </p:cNvPr>
            <p:cNvGrpSpPr/>
            <p:nvPr/>
          </p:nvGrpSpPr>
          <p:grpSpPr>
            <a:xfrm>
              <a:off x="3110199" y="4881020"/>
              <a:ext cx="5250830" cy="512359"/>
              <a:chOff x="6737055" y="3471301"/>
              <a:chExt cx="5250830" cy="512359"/>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109326" cy="400110"/>
                <a:chOff x="7504363" y="3155701"/>
                <a:chExt cx="2109326" cy="400110"/>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8" y="3155701"/>
                  <a:ext cx="1987211" cy="400110"/>
                </a:xfrm>
                <a:prstGeom prst="rect">
                  <a:avLst/>
                </a:prstGeom>
                <a:noFill/>
              </p:spPr>
              <p:txBody>
                <a:bodyPr wrap="none" rtlCol="0">
                  <a:spAutoFit/>
                </a:bodyPr>
                <a:lstStyle/>
                <a:p>
                  <a:pPr defTabSz="685800">
                    <a:buClrTx/>
                    <a:defRPr/>
                  </a:pPr>
                  <a:r>
                    <a:rPr lang="en-US" sz="1350" kern="1200" dirty="0">
                      <a:solidFill>
                        <a:prstClr val="white"/>
                      </a:solidFill>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4069352" y="2795325"/>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7403443" y="2731748"/>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3042206" y="3300756"/>
              <a:ext cx="2001039" cy="1120307"/>
            </a:xfrm>
            <a:prstGeom prst="rect">
              <a:avLst/>
            </a:prstGeom>
            <a:noFill/>
          </p:spPr>
          <p:txBody>
            <a:bodyPr wrap="square" rtlCol="0">
              <a:spAutoFit/>
            </a:bodyPr>
            <a:lstStyle/>
            <a:p>
              <a:pPr algn="ctr" defTabSz="685800">
                <a:lnSpc>
                  <a:spcPct val="90000"/>
                </a:lnSpc>
                <a:buClrTx/>
                <a:defRPr/>
              </a:pPr>
              <a:r>
                <a:rPr lang="en-US" sz="1350" kern="1200" dirty="0">
                  <a:solidFill>
                    <a:prstClr val="black"/>
                  </a:solidFill>
                  <a:latin typeface="Calibri" panose="020F0502020204030204"/>
                  <a:ea typeface="+mn-ea"/>
                  <a:cs typeface="+mn-cs"/>
                </a:rPr>
                <a:t>sender-side</a:t>
              </a:r>
            </a:p>
            <a:p>
              <a:pPr algn="ctr" defTabSz="685800">
                <a:lnSpc>
                  <a:spcPct val="90000"/>
                </a:lnSpc>
                <a:buClrTx/>
                <a:defRPr/>
              </a:pPr>
              <a:r>
                <a:rPr lang="en-US" sz="1350" i="1" kern="1200" dirty="0">
                  <a:solidFill>
                    <a:prstClr val="black"/>
                  </a:solidFill>
                  <a:latin typeface="Calibri" panose="020F0502020204030204"/>
                  <a:ea typeface="+mn-ea"/>
                  <a:cs typeface="+mn-cs"/>
                </a:rPr>
                <a:t>implementation</a:t>
              </a:r>
              <a:r>
                <a:rPr lang="en-US" sz="1350" kern="1200" dirty="0">
                  <a:solidFill>
                    <a:prstClr val="black"/>
                  </a:solidFill>
                  <a:latin typeface="Calibri" panose="020F0502020204030204"/>
                  <a:ea typeface="+mn-ea"/>
                  <a:cs typeface="+mn-cs"/>
                </a:rPr>
                <a:t> of </a:t>
              </a:r>
              <a:r>
                <a:rPr lang="en-US" sz="1350" kern="1200" dirty="0" err="1">
                  <a:solidFill>
                    <a:prstClr val="black"/>
                  </a:solidFill>
                  <a:latin typeface="Courier" pitchFamily="2" charset="0"/>
                  <a:ea typeface="+mn-ea"/>
                  <a:cs typeface="+mn-cs"/>
                </a:rPr>
                <a:t>rdt</a:t>
              </a:r>
              <a:r>
                <a:rPr lang="en-US" sz="1350" kern="1200" dirty="0">
                  <a:solidFill>
                    <a:prstClr val="black"/>
                  </a:solidFill>
                  <a:latin typeface="Calibri" panose="020F0502020204030204"/>
                  <a:ea typeface="+mn-ea"/>
                  <a:cs typeface="+mn-cs"/>
                </a:rPr>
                <a:t> 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6413059" y="3328511"/>
              <a:ext cx="2001033" cy="1120307"/>
            </a:xfrm>
            <a:prstGeom prst="rect">
              <a:avLst/>
            </a:prstGeom>
            <a:noFill/>
          </p:spPr>
          <p:txBody>
            <a:bodyPr wrap="square" rtlCol="0">
              <a:spAutoFit/>
            </a:bodyPr>
            <a:lstStyle/>
            <a:p>
              <a:pPr algn="ctr" defTabSz="685800">
                <a:lnSpc>
                  <a:spcPct val="90000"/>
                </a:lnSpc>
                <a:buClrTx/>
                <a:defRPr/>
              </a:pPr>
              <a:r>
                <a:rPr lang="en-US" sz="1350" kern="1200" dirty="0">
                  <a:solidFill>
                    <a:prstClr val="black"/>
                  </a:solidFill>
                  <a:latin typeface="Calibri" panose="020F0502020204030204"/>
                  <a:ea typeface="+mn-ea"/>
                  <a:cs typeface="+mn-cs"/>
                </a:rPr>
                <a:t>receiver-side</a:t>
              </a:r>
            </a:p>
            <a:p>
              <a:pPr algn="ctr" defTabSz="685800">
                <a:lnSpc>
                  <a:spcPct val="90000"/>
                </a:lnSpc>
                <a:buClrTx/>
                <a:defRPr/>
              </a:pPr>
              <a:r>
                <a:rPr lang="en-US" sz="1350" i="1" kern="1200" dirty="0">
                  <a:solidFill>
                    <a:prstClr val="black"/>
                  </a:solidFill>
                  <a:latin typeface="Calibri" panose="020F0502020204030204"/>
                  <a:ea typeface="+mn-ea"/>
                  <a:cs typeface="+mn-cs"/>
                </a:rPr>
                <a:t>implementation</a:t>
              </a:r>
              <a:r>
                <a:rPr lang="en-US" sz="1350" kern="1200" dirty="0">
                  <a:solidFill>
                    <a:prstClr val="black"/>
                  </a:solidFill>
                  <a:latin typeface="Calibri" panose="020F0502020204030204"/>
                  <a:ea typeface="+mn-ea"/>
                  <a:cs typeface="+mn-cs"/>
                </a:rPr>
                <a:t> of </a:t>
              </a:r>
              <a:r>
                <a:rPr lang="en-US" sz="1350" kern="1200" dirty="0" err="1">
                  <a:solidFill>
                    <a:prstClr val="black"/>
                  </a:solidFill>
                  <a:latin typeface="Courier" pitchFamily="2" charset="0"/>
                  <a:ea typeface="+mn-ea"/>
                  <a:cs typeface="+mn-cs"/>
                </a:rPr>
                <a:t>rdt</a:t>
              </a:r>
              <a:r>
                <a:rPr lang="en-US" sz="1350" kern="1200" dirty="0">
                  <a:solidFill>
                    <a:prstClr val="black"/>
                  </a:solidFill>
                  <a:latin typeface="Courier" pitchFamily="2" charset="0"/>
                  <a:ea typeface="+mn-ea"/>
                  <a:cs typeface="+mn-cs"/>
                </a:rPr>
                <a:t> </a:t>
              </a:r>
              <a:r>
                <a:rPr lang="en-US" sz="1350" kern="1200" dirty="0">
                  <a:solidFill>
                    <a:prstClr val="black"/>
                  </a:solidFill>
                  <a:latin typeface="Calibri" panose="020F0502020204030204"/>
                  <a:ea typeface="+mn-ea"/>
                  <a:cs typeface="+mn-cs"/>
                </a:rPr>
                <a:t>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4071724" y="4602963"/>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6784894" y="4598122"/>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C2F0730B-D0ED-F641-98C5-78E791D1F90B}"/>
                </a:ext>
              </a:extLst>
            </p:cNvPr>
            <p:cNvSpPr txBox="1"/>
            <p:nvPr/>
          </p:nvSpPr>
          <p:spPr>
            <a:xfrm>
              <a:off x="2293693" y="2546898"/>
              <a:ext cx="1687911" cy="369332"/>
            </a:xfrm>
            <a:prstGeom prst="rect">
              <a:avLst/>
            </a:prstGeom>
            <a:noFill/>
          </p:spPr>
          <p:txBody>
            <a:bodyPr wrap="square" rtlCol="0">
              <a:spAutoFit/>
            </a:bodyPr>
            <a:lstStyle/>
            <a:p>
              <a:pPr defTabSz="685800">
                <a:buClrTx/>
                <a:defRPr/>
              </a:pPr>
              <a:r>
                <a:rPr lang="en-US" sz="1200" kern="1200" dirty="0" err="1">
                  <a:solidFill>
                    <a:prstClr val="black"/>
                  </a:solidFill>
                  <a:latin typeface="Courier" pitchFamily="2" charset="0"/>
                  <a:ea typeface="+mn-ea"/>
                  <a:cs typeface="+mn-cs"/>
                </a:rPr>
                <a:t>rdt_send</a:t>
              </a:r>
              <a:r>
                <a:rPr lang="en-US" sz="1200" kern="1200" dirty="0">
                  <a:solidFill>
                    <a:prstClr val="black"/>
                  </a:solidFill>
                  <a:latin typeface="Courier" pitchFamily="2" charset="0"/>
                  <a:ea typeface="+mn-ea"/>
                  <a:cs typeface="+mn-cs"/>
                </a:rPr>
                <a:t>()</a:t>
              </a:r>
            </a:p>
          </p:txBody>
        </p:sp>
        <p:sp>
          <p:nvSpPr>
            <p:cNvPr id="160" name="TextBox 159">
              <a:extLst>
                <a:ext uri="{FF2B5EF4-FFF2-40B4-BE49-F238E27FC236}">
                  <a16:creationId xmlns:a16="http://schemas.microsoft.com/office/drawing/2014/main" id="{5F274F00-C43B-6D4C-8305-49C2887DFDB8}"/>
                </a:ext>
              </a:extLst>
            </p:cNvPr>
            <p:cNvSpPr txBox="1"/>
            <p:nvPr/>
          </p:nvSpPr>
          <p:spPr>
            <a:xfrm>
              <a:off x="2637056" y="4529903"/>
              <a:ext cx="1687911" cy="369332"/>
            </a:xfrm>
            <a:prstGeom prst="rect">
              <a:avLst/>
            </a:prstGeom>
            <a:noFill/>
          </p:spPr>
          <p:txBody>
            <a:bodyPr wrap="square" rtlCol="0">
              <a:spAutoFit/>
            </a:bodyPr>
            <a:lstStyle/>
            <a:p>
              <a:pPr defTabSz="685800">
                <a:buClrTx/>
                <a:defRPr/>
              </a:pPr>
              <a:r>
                <a:rPr lang="en-US" sz="1200" kern="1200" dirty="0" err="1">
                  <a:solidFill>
                    <a:prstClr val="black"/>
                  </a:solidFill>
                  <a:latin typeface="Courier" pitchFamily="2" charset="0"/>
                  <a:ea typeface="+mn-ea"/>
                  <a:cs typeface="+mn-cs"/>
                </a:rPr>
                <a:t>udt_send</a:t>
              </a:r>
              <a:r>
                <a:rPr lang="en-US" sz="1200" kern="1200" dirty="0">
                  <a:solidFill>
                    <a:prstClr val="black"/>
                  </a:solidFill>
                  <a:latin typeface="Courier" pitchFamily="2" charset="0"/>
                  <a:ea typeface="+mn-ea"/>
                  <a:cs typeface="+mn-cs"/>
                </a:rPr>
                <a:t>()</a:t>
              </a:r>
            </a:p>
          </p:txBody>
        </p:sp>
        <p:sp>
          <p:nvSpPr>
            <p:cNvPr id="161" name="TextBox 160">
              <a:extLst>
                <a:ext uri="{FF2B5EF4-FFF2-40B4-BE49-F238E27FC236}">
                  <a16:creationId xmlns:a16="http://schemas.microsoft.com/office/drawing/2014/main" id="{8360D8A8-FCEB-0748-86B2-6367F0490699}"/>
                </a:ext>
              </a:extLst>
            </p:cNvPr>
            <p:cNvSpPr txBox="1"/>
            <p:nvPr/>
          </p:nvSpPr>
          <p:spPr>
            <a:xfrm>
              <a:off x="7460091" y="4522694"/>
              <a:ext cx="1687911" cy="369332"/>
            </a:xfrm>
            <a:prstGeom prst="rect">
              <a:avLst/>
            </a:prstGeom>
            <a:noFill/>
          </p:spPr>
          <p:txBody>
            <a:bodyPr wrap="square" rtlCol="0">
              <a:spAutoFit/>
            </a:bodyPr>
            <a:lstStyle/>
            <a:p>
              <a:pPr defTabSz="685800">
                <a:buClrTx/>
                <a:defRPr/>
              </a:pPr>
              <a:r>
                <a:rPr lang="en-US" sz="1200" kern="1200" dirty="0" err="1">
                  <a:solidFill>
                    <a:prstClr val="black"/>
                  </a:solidFill>
                  <a:latin typeface="Courier" pitchFamily="2" charset="0"/>
                  <a:ea typeface="+mn-ea"/>
                  <a:cs typeface="+mn-cs"/>
                </a:rPr>
                <a:t>rdt_rcv</a:t>
              </a:r>
              <a:r>
                <a:rPr lang="en-US" sz="1200" kern="1200" dirty="0">
                  <a:solidFill>
                    <a:prstClr val="black"/>
                  </a:solidFill>
                  <a:latin typeface="Courier" pitchFamily="2" charset="0"/>
                  <a:ea typeface="+mn-ea"/>
                  <a:cs typeface="+mn-cs"/>
                </a:rPr>
                <a:t>()</a:t>
              </a:r>
            </a:p>
          </p:txBody>
        </p:sp>
        <p:sp>
          <p:nvSpPr>
            <p:cNvPr id="162" name="TextBox 161">
              <a:extLst>
                <a:ext uri="{FF2B5EF4-FFF2-40B4-BE49-F238E27FC236}">
                  <a16:creationId xmlns:a16="http://schemas.microsoft.com/office/drawing/2014/main" id="{D4C97A67-5BFF-1F4C-BB10-0037874E0FBC}"/>
                </a:ext>
              </a:extLst>
            </p:cNvPr>
            <p:cNvSpPr txBox="1"/>
            <p:nvPr/>
          </p:nvSpPr>
          <p:spPr>
            <a:xfrm>
              <a:off x="7446811" y="2872208"/>
              <a:ext cx="1935299" cy="615553"/>
            </a:xfrm>
            <a:prstGeom prst="rect">
              <a:avLst/>
            </a:prstGeom>
            <a:noFill/>
          </p:spPr>
          <p:txBody>
            <a:bodyPr wrap="square" rtlCol="0">
              <a:spAutoFit/>
            </a:bodyPr>
            <a:lstStyle/>
            <a:p>
              <a:pPr defTabSz="685800">
                <a:buClrTx/>
                <a:defRPr/>
              </a:pPr>
              <a:r>
                <a:rPr lang="en-US" sz="1200" kern="1200" dirty="0" err="1">
                  <a:solidFill>
                    <a:prstClr val="black"/>
                  </a:solidFill>
                  <a:latin typeface="Courier" pitchFamily="2" charset="0"/>
                  <a:ea typeface="+mn-ea"/>
                  <a:cs typeface="+mn-cs"/>
                </a:rPr>
                <a:t>deliver_data</a:t>
              </a:r>
              <a:r>
                <a:rPr lang="en-US" sz="1200" kern="1200" dirty="0">
                  <a:solidFill>
                    <a:prstClr val="black"/>
                  </a:solidFill>
                  <a:latin typeface="Courier" pitchFamily="2" charset="0"/>
                  <a:ea typeface="+mn-ea"/>
                  <a:cs typeface="+mn-cs"/>
                </a:rPr>
                <a:t>()</a:t>
              </a:r>
            </a:p>
          </p:txBody>
        </p:sp>
        <p:grpSp>
          <p:nvGrpSpPr>
            <p:cNvPr id="14" name="Group 13">
              <a:extLst>
                <a:ext uri="{FF2B5EF4-FFF2-40B4-BE49-F238E27FC236}">
                  <a16:creationId xmlns:a16="http://schemas.microsoft.com/office/drawing/2014/main" id="{F43034C5-12D0-B544-8624-5B957307D6C4}"/>
                </a:ext>
              </a:extLst>
            </p:cNvPr>
            <p:cNvGrpSpPr/>
            <p:nvPr/>
          </p:nvGrpSpPr>
          <p:grpSpPr>
            <a:xfrm>
              <a:off x="4198761" y="4538107"/>
              <a:ext cx="1129178" cy="615552"/>
              <a:chOff x="4492148" y="4699180"/>
              <a:chExt cx="1129178" cy="615552"/>
            </a:xfrm>
          </p:grpSpPr>
          <p:grpSp>
            <p:nvGrpSpPr>
              <p:cNvPr id="163" name="Group 162">
                <a:extLst>
                  <a:ext uri="{FF2B5EF4-FFF2-40B4-BE49-F238E27FC236}">
                    <a16:creationId xmlns:a16="http://schemas.microsoft.com/office/drawing/2014/main" id="{6EE61F86-BE11-7149-9359-71FBA7C666F1}"/>
                  </a:ext>
                </a:extLst>
              </p:cNvPr>
              <p:cNvGrpSpPr/>
              <p:nvPr/>
            </p:nvGrpSpPr>
            <p:grpSpPr>
              <a:xfrm>
                <a:off x="5044085" y="4699180"/>
                <a:ext cx="577241" cy="615552"/>
                <a:chOff x="9950444" y="999755"/>
                <a:chExt cx="577241" cy="615552"/>
              </a:xfrm>
            </p:grpSpPr>
            <p:sp>
              <p:nvSpPr>
                <p:cNvPr id="164" name="Rectangle 163">
                  <a:extLst>
                    <a:ext uri="{FF2B5EF4-FFF2-40B4-BE49-F238E27FC236}">
                      <a16:creationId xmlns:a16="http://schemas.microsoft.com/office/drawing/2014/main" id="{57D8AC92-EC61-6A41-96EB-9AC393F717F1}"/>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65" name="TextBox 164">
                  <a:extLst>
                    <a:ext uri="{FF2B5EF4-FFF2-40B4-BE49-F238E27FC236}">
                      <a16:creationId xmlns:a16="http://schemas.microsoft.com/office/drawing/2014/main" id="{F1637E6F-EFC0-D84A-BD43-1DD363CF3717}"/>
                    </a:ext>
                  </a:extLst>
                </p:cNvPr>
                <p:cNvSpPr txBox="1"/>
                <p:nvPr/>
              </p:nvSpPr>
              <p:spPr>
                <a:xfrm>
                  <a:off x="9950444" y="999755"/>
                  <a:ext cx="577241" cy="615552"/>
                </a:xfrm>
                <a:prstGeom prst="rect">
                  <a:avLst/>
                </a:prstGeom>
                <a:noFill/>
              </p:spPr>
              <p:txBody>
                <a:bodyPr wrap="square" rtlCol="0">
                  <a:spAutoFit/>
                </a:bodyPr>
                <a:lstStyle/>
                <a:p>
                  <a:pPr defTabSz="685800">
                    <a:buClrTx/>
                    <a:defRPr/>
                  </a:pPr>
                  <a:r>
                    <a:rPr lang="en-US" sz="1200" kern="1200" dirty="0">
                      <a:solidFill>
                        <a:prstClr val="white"/>
                      </a:solidFill>
                      <a:latin typeface="Calibri" panose="020F0502020204030204"/>
                      <a:ea typeface="+mn-ea"/>
                      <a:cs typeface="+mn-cs"/>
                    </a:rPr>
                    <a:t>data</a:t>
                  </a:r>
                  <a:endParaRPr lang="en-US" sz="1350" kern="1200" dirty="0">
                    <a:solidFill>
                      <a:prstClr val="white"/>
                    </a:solidFill>
                    <a:latin typeface="Calibri" panose="020F0502020204030204"/>
                    <a:ea typeface="+mn-ea"/>
                    <a:cs typeface="+mn-cs"/>
                  </a:endParaRPr>
                </a:p>
              </p:txBody>
            </p:sp>
          </p:grpSp>
          <p:grpSp>
            <p:nvGrpSpPr>
              <p:cNvPr id="167" name="Group 166">
                <a:extLst>
                  <a:ext uri="{FF2B5EF4-FFF2-40B4-BE49-F238E27FC236}">
                    <a16:creationId xmlns:a16="http://schemas.microsoft.com/office/drawing/2014/main" id="{65EE0A01-2F8E-5749-87FB-D527A9FE564A}"/>
                  </a:ext>
                </a:extLst>
              </p:cNvPr>
              <p:cNvGrpSpPr/>
              <p:nvPr/>
            </p:nvGrpSpPr>
            <p:grpSpPr>
              <a:xfrm>
                <a:off x="4492148" y="4738794"/>
                <a:ext cx="684009" cy="492443"/>
                <a:chOff x="9965227" y="1039458"/>
                <a:chExt cx="684009" cy="492443"/>
              </a:xfrm>
            </p:grpSpPr>
            <p:sp>
              <p:nvSpPr>
                <p:cNvPr id="168" name="Rectangle 167">
                  <a:extLst>
                    <a:ext uri="{FF2B5EF4-FFF2-40B4-BE49-F238E27FC236}">
                      <a16:creationId xmlns:a16="http://schemas.microsoft.com/office/drawing/2014/main" id="{04B6CB81-4155-2746-910F-3F3A2CCC25D4}"/>
                    </a:ext>
                  </a:extLst>
                </p:cNvPr>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69" name="TextBox 168">
                  <a:extLst>
                    <a:ext uri="{FF2B5EF4-FFF2-40B4-BE49-F238E27FC236}">
                      <a16:creationId xmlns:a16="http://schemas.microsoft.com/office/drawing/2014/main" id="{6539C471-3169-F34C-99B5-F3105A964D11}"/>
                    </a:ext>
                  </a:extLst>
                </p:cNvPr>
                <p:cNvSpPr txBox="1"/>
                <p:nvPr/>
              </p:nvSpPr>
              <p:spPr>
                <a:xfrm>
                  <a:off x="9965227" y="1039458"/>
                  <a:ext cx="684009" cy="492443"/>
                </a:xfrm>
                <a:prstGeom prst="rect">
                  <a:avLst/>
                </a:prstGeom>
                <a:noFill/>
              </p:spPr>
              <p:txBody>
                <a:bodyPr wrap="square" rtlCol="0">
                  <a:spAutoFit/>
                </a:bodyPr>
                <a:lstStyle/>
                <a:p>
                  <a:pPr defTabSz="685800">
                    <a:buClrTx/>
                    <a:defRPr/>
                  </a:pPr>
                  <a:r>
                    <a:rPr lang="en-US" sz="900" kern="1200" dirty="0">
                      <a:solidFill>
                        <a:prstClr val="white"/>
                      </a:solidFill>
                      <a:latin typeface="Calibri" panose="020F0502020204030204"/>
                      <a:ea typeface="+mn-ea"/>
                      <a:cs typeface="+mn-cs"/>
                    </a:rPr>
                    <a:t>Header</a:t>
                  </a:r>
                  <a:endParaRPr lang="en-US" sz="1350" kern="1200" dirty="0">
                    <a:solidFill>
                      <a:prstClr val="white"/>
                    </a:solidFill>
                    <a:latin typeface="Calibri" panose="020F0502020204030204"/>
                    <a:ea typeface="+mn-ea"/>
                    <a:cs typeface="+mn-cs"/>
                  </a:endParaRPr>
                </a:p>
              </p:txBody>
            </p:sp>
          </p:grpSp>
        </p:grpSp>
        <p:grpSp>
          <p:nvGrpSpPr>
            <p:cNvPr id="170" name="Group 169">
              <a:extLst>
                <a:ext uri="{FF2B5EF4-FFF2-40B4-BE49-F238E27FC236}">
                  <a16:creationId xmlns:a16="http://schemas.microsoft.com/office/drawing/2014/main" id="{B6FA9AE8-EBC5-0147-94F3-3E921D2CC449}"/>
                </a:ext>
              </a:extLst>
            </p:cNvPr>
            <p:cNvGrpSpPr/>
            <p:nvPr/>
          </p:nvGrpSpPr>
          <p:grpSpPr>
            <a:xfrm>
              <a:off x="6194588" y="4534824"/>
              <a:ext cx="1129178" cy="615552"/>
              <a:chOff x="4492148" y="4699180"/>
              <a:chExt cx="1129178" cy="615552"/>
            </a:xfrm>
          </p:grpSpPr>
          <p:grpSp>
            <p:nvGrpSpPr>
              <p:cNvPr id="171" name="Group 170">
                <a:extLst>
                  <a:ext uri="{FF2B5EF4-FFF2-40B4-BE49-F238E27FC236}">
                    <a16:creationId xmlns:a16="http://schemas.microsoft.com/office/drawing/2014/main" id="{914827A5-B36D-5447-BDA9-1E2D6F444CD2}"/>
                  </a:ext>
                </a:extLst>
              </p:cNvPr>
              <p:cNvGrpSpPr/>
              <p:nvPr/>
            </p:nvGrpSpPr>
            <p:grpSpPr>
              <a:xfrm>
                <a:off x="5044085" y="4699180"/>
                <a:ext cx="577241" cy="615552"/>
                <a:chOff x="9950444" y="999755"/>
                <a:chExt cx="577241" cy="615552"/>
              </a:xfrm>
            </p:grpSpPr>
            <p:sp>
              <p:nvSpPr>
                <p:cNvPr id="175" name="Rectangle 174">
                  <a:extLst>
                    <a:ext uri="{FF2B5EF4-FFF2-40B4-BE49-F238E27FC236}">
                      <a16:creationId xmlns:a16="http://schemas.microsoft.com/office/drawing/2014/main" id="{86365D49-EBCD-6849-85B0-2CEB5230224A}"/>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76" name="TextBox 175">
                  <a:extLst>
                    <a:ext uri="{FF2B5EF4-FFF2-40B4-BE49-F238E27FC236}">
                      <a16:creationId xmlns:a16="http://schemas.microsoft.com/office/drawing/2014/main" id="{595BF0A2-D091-7845-BCE5-75F48AA8E23A}"/>
                    </a:ext>
                  </a:extLst>
                </p:cNvPr>
                <p:cNvSpPr txBox="1"/>
                <p:nvPr/>
              </p:nvSpPr>
              <p:spPr>
                <a:xfrm>
                  <a:off x="9950444" y="999755"/>
                  <a:ext cx="577241" cy="615552"/>
                </a:xfrm>
                <a:prstGeom prst="rect">
                  <a:avLst/>
                </a:prstGeom>
                <a:noFill/>
              </p:spPr>
              <p:txBody>
                <a:bodyPr wrap="square" rtlCol="0">
                  <a:spAutoFit/>
                </a:bodyPr>
                <a:lstStyle/>
                <a:p>
                  <a:pPr defTabSz="685800">
                    <a:buClrTx/>
                    <a:defRPr/>
                  </a:pPr>
                  <a:r>
                    <a:rPr lang="en-US" sz="1200" kern="1200" dirty="0">
                      <a:solidFill>
                        <a:prstClr val="white"/>
                      </a:solidFill>
                      <a:latin typeface="Calibri" panose="020F0502020204030204"/>
                      <a:ea typeface="+mn-ea"/>
                      <a:cs typeface="+mn-cs"/>
                    </a:rPr>
                    <a:t>data</a:t>
                  </a:r>
                  <a:endParaRPr lang="en-US" sz="1350" kern="1200" dirty="0">
                    <a:solidFill>
                      <a:prstClr val="white"/>
                    </a:solidFill>
                    <a:latin typeface="Calibri" panose="020F0502020204030204"/>
                    <a:ea typeface="+mn-ea"/>
                    <a:cs typeface="+mn-cs"/>
                  </a:endParaRPr>
                </a:p>
              </p:txBody>
            </p:sp>
          </p:grpSp>
          <p:grpSp>
            <p:nvGrpSpPr>
              <p:cNvPr id="172" name="Group 171">
                <a:extLst>
                  <a:ext uri="{FF2B5EF4-FFF2-40B4-BE49-F238E27FC236}">
                    <a16:creationId xmlns:a16="http://schemas.microsoft.com/office/drawing/2014/main" id="{67440755-0E4E-954E-AF41-146130A58AC5}"/>
                  </a:ext>
                </a:extLst>
              </p:cNvPr>
              <p:cNvGrpSpPr/>
              <p:nvPr/>
            </p:nvGrpSpPr>
            <p:grpSpPr>
              <a:xfrm>
                <a:off x="4492148" y="4738794"/>
                <a:ext cx="684009" cy="492443"/>
                <a:chOff x="9965227" y="1039458"/>
                <a:chExt cx="684009" cy="492443"/>
              </a:xfrm>
            </p:grpSpPr>
            <p:sp>
              <p:nvSpPr>
                <p:cNvPr id="173" name="Rectangle 172">
                  <a:extLst>
                    <a:ext uri="{FF2B5EF4-FFF2-40B4-BE49-F238E27FC236}">
                      <a16:creationId xmlns:a16="http://schemas.microsoft.com/office/drawing/2014/main" id="{570E072F-7451-6049-8AE4-47E446A3608F}"/>
                    </a:ext>
                  </a:extLst>
                </p:cNvPr>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74" name="TextBox 173">
                  <a:extLst>
                    <a:ext uri="{FF2B5EF4-FFF2-40B4-BE49-F238E27FC236}">
                      <a16:creationId xmlns:a16="http://schemas.microsoft.com/office/drawing/2014/main" id="{FC86A8E8-F3DF-0C45-B9B7-56C26EB61CCB}"/>
                    </a:ext>
                  </a:extLst>
                </p:cNvPr>
                <p:cNvSpPr txBox="1"/>
                <p:nvPr/>
              </p:nvSpPr>
              <p:spPr>
                <a:xfrm>
                  <a:off x="9965227" y="1039458"/>
                  <a:ext cx="684009" cy="492443"/>
                </a:xfrm>
                <a:prstGeom prst="rect">
                  <a:avLst/>
                </a:prstGeom>
                <a:noFill/>
              </p:spPr>
              <p:txBody>
                <a:bodyPr wrap="square" rtlCol="0">
                  <a:spAutoFit/>
                </a:bodyPr>
                <a:lstStyle/>
                <a:p>
                  <a:pPr defTabSz="685800">
                    <a:buClrTx/>
                    <a:defRPr/>
                  </a:pPr>
                  <a:r>
                    <a:rPr lang="en-US" sz="900" kern="1200" dirty="0">
                      <a:solidFill>
                        <a:prstClr val="white"/>
                      </a:solidFill>
                      <a:latin typeface="Calibri" panose="020F0502020204030204"/>
                      <a:ea typeface="+mn-ea"/>
                      <a:cs typeface="+mn-cs"/>
                    </a:rPr>
                    <a:t>Header</a:t>
                  </a:r>
                  <a:endParaRPr lang="en-US" sz="1350" kern="1200" dirty="0">
                    <a:solidFill>
                      <a:prstClr val="white"/>
                    </a:solidFill>
                    <a:latin typeface="Calibri" panose="020F0502020204030204"/>
                    <a:ea typeface="+mn-ea"/>
                    <a:cs typeface="+mn-cs"/>
                  </a:endParaRPr>
                </a:p>
              </p:txBody>
            </p:sp>
          </p:grpSp>
        </p:grpSp>
      </p:grpSp>
      <p:grpSp>
        <p:nvGrpSpPr>
          <p:cNvPr id="197" name="Group 6">
            <a:extLst>
              <a:ext uri="{FF2B5EF4-FFF2-40B4-BE49-F238E27FC236}">
                <a16:creationId xmlns:a16="http://schemas.microsoft.com/office/drawing/2014/main" id="{71667032-3DE5-D641-AF89-31661341B629}"/>
              </a:ext>
            </a:extLst>
          </p:cNvPr>
          <p:cNvGrpSpPr>
            <a:grpSpLocks/>
          </p:cNvGrpSpPr>
          <p:nvPr/>
        </p:nvGrpSpPr>
        <p:grpSpPr bwMode="auto">
          <a:xfrm>
            <a:off x="264331" y="1088077"/>
            <a:ext cx="2405063" cy="1072754"/>
            <a:chOff x="240" y="920"/>
            <a:chExt cx="2020" cy="901"/>
          </a:xfrm>
        </p:grpSpPr>
        <p:sp>
          <p:nvSpPr>
            <p:cNvPr id="198" name="Text Box 7">
              <a:extLst>
                <a:ext uri="{FF2B5EF4-FFF2-40B4-BE49-F238E27FC236}">
                  <a16:creationId xmlns:a16="http://schemas.microsoft.com/office/drawing/2014/main" id="{B992066A-2018-C94C-AFAF-EE19612D0A94}"/>
                </a:ext>
              </a:extLst>
            </p:cNvPr>
            <p:cNvSpPr txBox="1">
              <a:spLocks noChangeArrowheads="1"/>
            </p:cNvSpPr>
            <p:nvPr/>
          </p:nvSpPr>
          <p:spPr bwMode="auto">
            <a:xfrm>
              <a:off x="318" y="920"/>
              <a:ext cx="1895" cy="7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350" b="1" kern="1200" dirty="0" err="1">
                  <a:solidFill>
                    <a:srgbClr val="C00000"/>
                  </a:solidFill>
                  <a:latin typeface="Calibri" panose="020F0502020204030204"/>
                  <a:cs typeface="+mn-cs"/>
                </a:rPr>
                <a:t>rdt_send</a:t>
              </a:r>
              <a:r>
                <a:rPr lang="en-US" sz="1350" b="1" kern="1200" dirty="0">
                  <a:solidFill>
                    <a:srgbClr val="C00000"/>
                  </a:solidFill>
                  <a:latin typeface="Calibri" panose="020F0502020204030204"/>
                  <a:cs typeface="+mn-cs"/>
                </a:rPr>
                <a:t>():</a:t>
              </a:r>
              <a:r>
                <a:rPr lang="en-US" sz="1350" kern="1200" dirty="0">
                  <a:solidFill>
                    <a:srgbClr val="C00000"/>
                  </a:solidFill>
                  <a:latin typeface="Calibri" panose="020F0502020204030204"/>
                  <a:cs typeface="+mn-cs"/>
                </a:rPr>
                <a:t> </a:t>
              </a:r>
              <a:r>
                <a:rPr lang="en-US" sz="1350" kern="1200" dirty="0">
                  <a:solidFill>
                    <a:prstClr val="black"/>
                  </a:solidFill>
                  <a:latin typeface="Calibri" panose="020F0502020204030204"/>
                  <a:cs typeface="+mn-cs"/>
                </a:rPr>
                <a:t>called from above, (e.g., by app.). Passed data to deliver to receiver upper layer</a:t>
              </a:r>
              <a:endParaRPr lang="en-US" sz="1800" kern="1200" dirty="0">
                <a:solidFill>
                  <a:prstClr val="black"/>
                </a:solidFill>
                <a:latin typeface="Calibri" panose="020F0502020204030204"/>
                <a:cs typeface="+mn-cs"/>
              </a:endParaRPr>
            </a:p>
          </p:txBody>
        </p:sp>
        <p:grpSp>
          <p:nvGrpSpPr>
            <p:cNvPr id="199" name="Group 8">
              <a:extLst>
                <a:ext uri="{FF2B5EF4-FFF2-40B4-BE49-F238E27FC236}">
                  <a16:creationId xmlns:a16="http://schemas.microsoft.com/office/drawing/2014/main" id="{9A43EE55-B459-A442-AF20-820C98C69C07}"/>
                </a:ext>
              </a:extLst>
            </p:cNvPr>
            <p:cNvGrpSpPr>
              <a:grpSpLocks/>
            </p:cNvGrpSpPr>
            <p:nvPr/>
          </p:nvGrpSpPr>
          <p:grpSpPr bwMode="auto">
            <a:xfrm>
              <a:off x="240" y="921"/>
              <a:ext cx="2020" cy="900"/>
              <a:chOff x="240" y="933"/>
              <a:chExt cx="2020" cy="900"/>
            </a:xfrm>
          </p:grpSpPr>
          <p:sp>
            <p:nvSpPr>
              <p:cNvPr id="200" name="Line 9">
                <a:extLst>
                  <a:ext uri="{FF2B5EF4-FFF2-40B4-BE49-F238E27FC236}">
                    <a16:creationId xmlns:a16="http://schemas.microsoft.com/office/drawing/2014/main" id="{D59558C8-6B42-C945-B92F-70A2CBF157D5}"/>
                  </a:ext>
                </a:extLst>
              </p:cNvPr>
              <p:cNvSpPr>
                <a:spLocks noChangeShapeType="1"/>
              </p:cNvSpPr>
              <p:nvPr/>
            </p:nvSpPr>
            <p:spPr bwMode="auto">
              <a:xfrm>
                <a:off x="1787" y="1509"/>
                <a:ext cx="174" cy="324"/>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201" name="Rectangle 10">
                <a:extLst>
                  <a:ext uri="{FF2B5EF4-FFF2-40B4-BE49-F238E27FC236}">
                    <a16:creationId xmlns:a16="http://schemas.microsoft.com/office/drawing/2014/main" id="{686FEA1A-00FC-FD44-B59F-41229CD93A2C}"/>
                  </a:ext>
                </a:extLst>
              </p:cNvPr>
              <p:cNvSpPr>
                <a:spLocks noChangeArrowheads="1"/>
              </p:cNvSpPr>
              <p:nvPr/>
            </p:nvSpPr>
            <p:spPr bwMode="auto">
              <a:xfrm>
                <a:off x="240" y="933"/>
                <a:ext cx="2020" cy="558"/>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grpSp>
      <p:grpSp>
        <p:nvGrpSpPr>
          <p:cNvPr id="202" name="Group 11">
            <a:extLst>
              <a:ext uri="{FF2B5EF4-FFF2-40B4-BE49-F238E27FC236}">
                <a16:creationId xmlns:a16="http://schemas.microsoft.com/office/drawing/2014/main" id="{D5975D2B-C7D8-5443-B05C-D424C6687958}"/>
              </a:ext>
            </a:extLst>
          </p:cNvPr>
          <p:cNvGrpSpPr>
            <a:grpSpLocks/>
          </p:cNvGrpSpPr>
          <p:nvPr/>
        </p:nvGrpSpPr>
        <p:grpSpPr bwMode="auto">
          <a:xfrm>
            <a:off x="499214" y="3823442"/>
            <a:ext cx="2306241" cy="1282303"/>
            <a:chOff x="218" y="3055"/>
            <a:chExt cx="1937" cy="1077"/>
          </a:xfrm>
        </p:grpSpPr>
        <p:sp>
          <p:nvSpPr>
            <p:cNvPr id="203" name="Text Box 12">
              <a:extLst>
                <a:ext uri="{FF2B5EF4-FFF2-40B4-BE49-F238E27FC236}">
                  <a16:creationId xmlns:a16="http://schemas.microsoft.com/office/drawing/2014/main" id="{3112DCC3-CE7F-0946-98BD-677D47E5D9EC}"/>
                </a:ext>
              </a:extLst>
            </p:cNvPr>
            <p:cNvSpPr txBox="1">
              <a:spLocks noChangeArrowheads="1"/>
            </p:cNvSpPr>
            <p:nvPr/>
          </p:nvSpPr>
          <p:spPr bwMode="auto">
            <a:xfrm>
              <a:off x="233" y="3356"/>
              <a:ext cx="1878" cy="7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350" b="1" kern="1200" dirty="0" err="1">
                  <a:solidFill>
                    <a:srgbClr val="C00000"/>
                  </a:solidFill>
                  <a:latin typeface="Calibri" panose="020F0502020204030204"/>
                  <a:cs typeface="+mn-cs"/>
                </a:rPr>
                <a:t>udt_send</a:t>
              </a:r>
              <a:r>
                <a:rPr lang="en-US" sz="1350" b="1" kern="1200" dirty="0">
                  <a:solidFill>
                    <a:srgbClr val="C00000"/>
                  </a:solidFill>
                  <a:latin typeface="Calibri" panose="020F0502020204030204"/>
                  <a:cs typeface="+mn-cs"/>
                </a:rPr>
                <a:t>():</a:t>
              </a:r>
              <a:r>
                <a:rPr lang="en-US" sz="1350" kern="1200" dirty="0">
                  <a:solidFill>
                    <a:srgbClr val="C00000"/>
                  </a:solidFill>
                  <a:latin typeface="Calibri" panose="020F0502020204030204"/>
                  <a:cs typeface="+mn-cs"/>
                </a:rPr>
                <a:t> </a:t>
              </a:r>
              <a:r>
                <a:rPr lang="en-US" sz="1350" kern="1200" dirty="0">
                  <a:solidFill>
                    <a:prstClr val="black"/>
                  </a:solidFill>
                  <a:latin typeface="Calibri" panose="020F0502020204030204"/>
                  <a:cs typeface="+mn-cs"/>
                </a:rPr>
                <a:t>called by </a:t>
              </a:r>
              <a:r>
                <a:rPr lang="en-US" sz="1350" kern="1200" dirty="0" err="1">
                  <a:solidFill>
                    <a:prstClr val="black"/>
                  </a:solidFill>
                  <a:latin typeface="Courier" pitchFamily="2" charset="0"/>
                  <a:cs typeface="+mn-cs"/>
                </a:rPr>
                <a:t>rdt</a:t>
              </a:r>
              <a:endParaRPr lang="en-US" sz="1350" kern="1200" dirty="0">
                <a:solidFill>
                  <a:prstClr val="black"/>
                </a:solidFill>
                <a:latin typeface="Courier" pitchFamily="2" charset="0"/>
                <a:cs typeface="+mn-cs"/>
              </a:endParaRPr>
            </a:p>
            <a:p>
              <a:pPr defTabSz="685800">
                <a:buClrTx/>
                <a:defRPr/>
              </a:pPr>
              <a:r>
                <a:rPr lang="en-US" sz="1350" kern="1200" dirty="0">
                  <a:solidFill>
                    <a:prstClr val="black"/>
                  </a:solidFill>
                  <a:latin typeface="Calibri" panose="020F0502020204030204"/>
                  <a:cs typeface="+mn-cs"/>
                </a:rPr>
                <a:t>to transfer packet over </a:t>
              </a:r>
            </a:p>
            <a:p>
              <a:pPr defTabSz="685800">
                <a:buClrTx/>
                <a:defRPr/>
              </a:pPr>
              <a:r>
                <a:rPr lang="en-US" sz="1350" kern="1200" dirty="0">
                  <a:solidFill>
                    <a:prstClr val="black"/>
                  </a:solidFill>
                  <a:latin typeface="Calibri" panose="020F0502020204030204"/>
                  <a:cs typeface="+mn-cs"/>
                </a:rPr>
                <a:t>unreliable channel to receiver</a:t>
              </a:r>
              <a:endParaRPr lang="en-US" sz="1800" kern="1200" dirty="0">
                <a:solidFill>
                  <a:prstClr val="black"/>
                </a:solidFill>
                <a:latin typeface="Calibri" panose="020F0502020204030204"/>
                <a:cs typeface="+mn-cs"/>
              </a:endParaRPr>
            </a:p>
          </p:txBody>
        </p:sp>
        <p:grpSp>
          <p:nvGrpSpPr>
            <p:cNvPr id="204" name="Group 13">
              <a:extLst>
                <a:ext uri="{FF2B5EF4-FFF2-40B4-BE49-F238E27FC236}">
                  <a16:creationId xmlns:a16="http://schemas.microsoft.com/office/drawing/2014/main" id="{B6C30B44-1E4C-5642-B786-3E6EA26B0E37}"/>
                </a:ext>
              </a:extLst>
            </p:cNvPr>
            <p:cNvGrpSpPr>
              <a:grpSpLocks/>
            </p:cNvGrpSpPr>
            <p:nvPr/>
          </p:nvGrpSpPr>
          <p:grpSpPr bwMode="auto">
            <a:xfrm>
              <a:off x="218" y="3055"/>
              <a:ext cx="1937" cy="867"/>
              <a:chOff x="218" y="3055"/>
              <a:chExt cx="1937" cy="867"/>
            </a:xfrm>
          </p:grpSpPr>
          <p:sp>
            <p:nvSpPr>
              <p:cNvPr id="205" name="Line 14">
                <a:extLst>
                  <a:ext uri="{FF2B5EF4-FFF2-40B4-BE49-F238E27FC236}">
                    <a16:creationId xmlns:a16="http://schemas.microsoft.com/office/drawing/2014/main" id="{E0160BA3-7E99-FF4F-B251-3A57C4067339}"/>
                  </a:ext>
                </a:extLst>
              </p:cNvPr>
              <p:cNvSpPr>
                <a:spLocks noChangeShapeType="1"/>
              </p:cNvSpPr>
              <p:nvPr/>
            </p:nvSpPr>
            <p:spPr bwMode="auto">
              <a:xfrm flipV="1">
                <a:off x="1433" y="3055"/>
                <a:ext cx="359" cy="303"/>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206" name="Rectangle 15">
                <a:extLst>
                  <a:ext uri="{FF2B5EF4-FFF2-40B4-BE49-F238E27FC236}">
                    <a16:creationId xmlns:a16="http://schemas.microsoft.com/office/drawing/2014/main" id="{9DF0B33E-9F7D-6D42-BB3E-B10B8F37A046}"/>
                  </a:ext>
                </a:extLst>
              </p:cNvPr>
              <p:cNvSpPr>
                <a:spLocks noChangeArrowheads="1"/>
              </p:cNvSpPr>
              <p:nvPr/>
            </p:nvSpPr>
            <p:spPr bwMode="auto">
              <a:xfrm>
                <a:off x="218" y="3364"/>
                <a:ext cx="1937" cy="558"/>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grpSp>
      <p:grpSp>
        <p:nvGrpSpPr>
          <p:cNvPr id="207" name="Group 16">
            <a:extLst>
              <a:ext uri="{FF2B5EF4-FFF2-40B4-BE49-F238E27FC236}">
                <a16:creationId xmlns:a16="http://schemas.microsoft.com/office/drawing/2014/main" id="{17BBEB73-4D20-4E49-B116-621BC3CAA3C6}"/>
              </a:ext>
            </a:extLst>
          </p:cNvPr>
          <p:cNvGrpSpPr>
            <a:grpSpLocks/>
          </p:cNvGrpSpPr>
          <p:nvPr/>
        </p:nvGrpSpPr>
        <p:grpSpPr bwMode="auto">
          <a:xfrm>
            <a:off x="6334805" y="3781767"/>
            <a:ext cx="2341960" cy="1163241"/>
            <a:chOff x="3071" y="2986"/>
            <a:chExt cx="1967" cy="977"/>
          </a:xfrm>
        </p:grpSpPr>
        <p:sp>
          <p:nvSpPr>
            <p:cNvPr id="208" name="Text Box 17">
              <a:extLst>
                <a:ext uri="{FF2B5EF4-FFF2-40B4-BE49-F238E27FC236}">
                  <a16:creationId xmlns:a16="http://schemas.microsoft.com/office/drawing/2014/main" id="{13F46785-7C2F-3743-9685-4279D33DE680}"/>
                </a:ext>
              </a:extLst>
            </p:cNvPr>
            <p:cNvSpPr txBox="1">
              <a:spLocks noChangeArrowheads="1"/>
            </p:cNvSpPr>
            <p:nvPr/>
          </p:nvSpPr>
          <p:spPr bwMode="auto">
            <a:xfrm>
              <a:off x="3101" y="3362"/>
              <a:ext cx="1937" cy="60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350" b="1" kern="1200" dirty="0" err="1">
                  <a:solidFill>
                    <a:srgbClr val="C00000"/>
                  </a:solidFill>
                  <a:latin typeface="Calibri" panose="020F0502020204030204"/>
                  <a:cs typeface="+mn-cs"/>
                </a:rPr>
                <a:t>rdt_rcv</a:t>
              </a:r>
              <a:r>
                <a:rPr lang="en-US" sz="1350" b="1" kern="1200" dirty="0">
                  <a:solidFill>
                    <a:srgbClr val="C00000"/>
                  </a:solidFill>
                  <a:latin typeface="Calibri" panose="020F0502020204030204"/>
                  <a:cs typeface="+mn-cs"/>
                </a:rPr>
                <a:t>():</a:t>
              </a:r>
              <a:r>
                <a:rPr lang="en-US" sz="1350" kern="1200" dirty="0">
                  <a:solidFill>
                    <a:srgbClr val="C00000"/>
                  </a:solidFill>
                  <a:latin typeface="Calibri" panose="020F0502020204030204"/>
                  <a:cs typeface="+mn-cs"/>
                </a:rPr>
                <a:t> </a:t>
              </a:r>
              <a:r>
                <a:rPr lang="en-US" sz="1350" kern="1200" dirty="0">
                  <a:solidFill>
                    <a:prstClr val="black"/>
                  </a:solidFill>
                  <a:latin typeface="Calibri" panose="020F0502020204030204"/>
                  <a:cs typeface="+mn-cs"/>
                </a:rPr>
                <a:t>called when packet arrives on receiver side of channel</a:t>
              </a:r>
              <a:endParaRPr lang="en-US" sz="1800" kern="1200" dirty="0">
                <a:solidFill>
                  <a:prstClr val="black"/>
                </a:solidFill>
                <a:latin typeface="Calibri" panose="020F0502020204030204"/>
                <a:cs typeface="+mn-cs"/>
              </a:endParaRPr>
            </a:p>
          </p:txBody>
        </p:sp>
        <p:grpSp>
          <p:nvGrpSpPr>
            <p:cNvPr id="209" name="Group 18">
              <a:extLst>
                <a:ext uri="{FF2B5EF4-FFF2-40B4-BE49-F238E27FC236}">
                  <a16:creationId xmlns:a16="http://schemas.microsoft.com/office/drawing/2014/main" id="{6F4A03FB-C196-4245-A236-BAE0357475F2}"/>
                </a:ext>
              </a:extLst>
            </p:cNvPr>
            <p:cNvGrpSpPr>
              <a:grpSpLocks/>
            </p:cNvGrpSpPr>
            <p:nvPr/>
          </p:nvGrpSpPr>
          <p:grpSpPr bwMode="auto">
            <a:xfrm>
              <a:off x="3071" y="2986"/>
              <a:ext cx="1937" cy="943"/>
              <a:chOff x="3071" y="2986"/>
              <a:chExt cx="1937" cy="943"/>
            </a:xfrm>
          </p:grpSpPr>
          <p:sp>
            <p:nvSpPr>
              <p:cNvPr id="210" name="Line 19">
                <a:extLst>
                  <a:ext uri="{FF2B5EF4-FFF2-40B4-BE49-F238E27FC236}">
                    <a16:creationId xmlns:a16="http://schemas.microsoft.com/office/drawing/2014/main" id="{DFAB6866-5B35-6E41-8F29-0263EC44C604}"/>
                  </a:ext>
                </a:extLst>
              </p:cNvPr>
              <p:cNvSpPr>
                <a:spLocks noChangeShapeType="1"/>
              </p:cNvSpPr>
              <p:nvPr/>
            </p:nvSpPr>
            <p:spPr bwMode="auto">
              <a:xfrm flipH="1" flipV="1">
                <a:off x="3312" y="2986"/>
                <a:ext cx="398" cy="371"/>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dirty="0">
                  <a:solidFill>
                    <a:prstClr val="black"/>
                  </a:solidFill>
                  <a:latin typeface="Tahoma" charset="0"/>
                  <a:ea typeface="ＭＳ Ｐゴシック" charset="0"/>
                  <a:cs typeface="+mn-cs"/>
                </a:endParaRPr>
              </a:p>
            </p:txBody>
          </p:sp>
          <p:sp>
            <p:nvSpPr>
              <p:cNvPr id="211" name="Rectangle 20">
                <a:extLst>
                  <a:ext uri="{FF2B5EF4-FFF2-40B4-BE49-F238E27FC236}">
                    <a16:creationId xmlns:a16="http://schemas.microsoft.com/office/drawing/2014/main" id="{144EF218-DC19-974D-9D41-3796E5959FAA}"/>
                  </a:ext>
                </a:extLst>
              </p:cNvPr>
              <p:cNvSpPr>
                <a:spLocks noChangeArrowheads="1"/>
              </p:cNvSpPr>
              <p:nvPr/>
            </p:nvSpPr>
            <p:spPr bwMode="auto">
              <a:xfrm>
                <a:off x="3071" y="3348"/>
                <a:ext cx="1937" cy="581"/>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grpSp>
      <p:grpSp>
        <p:nvGrpSpPr>
          <p:cNvPr id="212" name="Group 21">
            <a:extLst>
              <a:ext uri="{FF2B5EF4-FFF2-40B4-BE49-F238E27FC236}">
                <a16:creationId xmlns:a16="http://schemas.microsoft.com/office/drawing/2014/main" id="{42650407-45AA-3C47-B59D-AAD89CBCEE9E}"/>
              </a:ext>
            </a:extLst>
          </p:cNvPr>
          <p:cNvGrpSpPr>
            <a:grpSpLocks/>
          </p:cNvGrpSpPr>
          <p:nvPr/>
        </p:nvGrpSpPr>
        <p:grpSpPr bwMode="auto">
          <a:xfrm>
            <a:off x="6618601" y="1166415"/>
            <a:ext cx="2297907" cy="1178719"/>
            <a:chOff x="3138" y="936"/>
            <a:chExt cx="1930" cy="990"/>
          </a:xfrm>
        </p:grpSpPr>
        <p:sp>
          <p:nvSpPr>
            <p:cNvPr id="213" name="Text Box 22">
              <a:extLst>
                <a:ext uri="{FF2B5EF4-FFF2-40B4-BE49-F238E27FC236}">
                  <a16:creationId xmlns:a16="http://schemas.microsoft.com/office/drawing/2014/main" id="{A91EF9B4-2F2C-834D-A9F0-AF5FF0012C06}"/>
                </a:ext>
              </a:extLst>
            </p:cNvPr>
            <p:cNvSpPr txBox="1">
              <a:spLocks noChangeArrowheads="1"/>
            </p:cNvSpPr>
            <p:nvPr/>
          </p:nvSpPr>
          <p:spPr bwMode="auto">
            <a:xfrm>
              <a:off x="3168" y="936"/>
              <a:ext cx="1900" cy="42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350" b="1" kern="1200" dirty="0" err="1">
                  <a:solidFill>
                    <a:srgbClr val="C00000"/>
                  </a:solidFill>
                  <a:latin typeface="Calibri" panose="020F0502020204030204"/>
                  <a:cs typeface="+mn-cs"/>
                </a:rPr>
                <a:t>deliver_data</a:t>
              </a:r>
              <a:r>
                <a:rPr lang="en-US" sz="1350" b="1" kern="1200" dirty="0">
                  <a:solidFill>
                    <a:srgbClr val="C00000"/>
                  </a:solidFill>
                  <a:latin typeface="Calibri" panose="020F0502020204030204"/>
                  <a:cs typeface="+mn-cs"/>
                </a:rPr>
                <a:t>():</a:t>
              </a:r>
              <a:r>
                <a:rPr lang="en-US" sz="1350" kern="1200" dirty="0">
                  <a:solidFill>
                    <a:srgbClr val="C00000"/>
                  </a:solidFill>
                  <a:latin typeface="Calibri" panose="020F0502020204030204"/>
                  <a:cs typeface="+mn-cs"/>
                </a:rPr>
                <a:t> </a:t>
              </a:r>
              <a:r>
                <a:rPr lang="en-US" sz="1350" kern="1200" dirty="0">
                  <a:solidFill>
                    <a:prstClr val="black"/>
                  </a:solidFill>
                  <a:latin typeface="Calibri" panose="020F0502020204030204"/>
                  <a:cs typeface="+mn-cs"/>
                </a:rPr>
                <a:t>called by </a:t>
              </a:r>
              <a:r>
                <a:rPr lang="en-US" sz="1350" kern="1200" dirty="0" err="1">
                  <a:solidFill>
                    <a:prstClr val="black"/>
                  </a:solidFill>
                  <a:latin typeface="Courier" pitchFamily="2" charset="0"/>
                  <a:cs typeface="+mn-cs"/>
                </a:rPr>
                <a:t>rdt</a:t>
              </a:r>
              <a:r>
                <a:rPr lang="en-US" sz="1350" kern="1200" dirty="0">
                  <a:solidFill>
                    <a:prstClr val="black"/>
                  </a:solidFill>
                  <a:latin typeface="Courier" pitchFamily="2" charset="0"/>
                  <a:cs typeface="+mn-cs"/>
                </a:rPr>
                <a:t> </a:t>
              </a:r>
              <a:r>
                <a:rPr lang="en-US" sz="1350" kern="1200" dirty="0">
                  <a:solidFill>
                    <a:prstClr val="black"/>
                  </a:solidFill>
                  <a:latin typeface="Calibri" panose="020F0502020204030204"/>
                  <a:cs typeface="+mn-cs"/>
                </a:rPr>
                <a:t>to deliver data to upper layer</a:t>
              </a:r>
            </a:p>
          </p:txBody>
        </p:sp>
        <p:grpSp>
          <p:nvGrpSpPr>
            <p:cNvPr id="214" name="Group 23">
              <a:extLst>
                <a:ext uri="{FF2B5EF4-FFF2-40B4-BE49-F238E27FC236}">
                  <a16:creationId xmlns:a16="http://schemas.microsoft.com/office/drawing/2014/main" id="{2D175EAB-99E5-D446-9FA5-DA6520AC99E3}"/>
                </a:ext>
              </a:extLst>
            </p:cNvPr>
            <p:cNvGrpSpPr>
              <a:grpSpLocks/>
            </p:cNvGrpSpPr>
            <p:nvPr/>
          </p:nvGrpSpPr>
          <p:grpSpPr bwMode="auto">
            <a:xfrm>
              <a:off x="3138" y="942"/>
              <a:ext cx="1899" cy="984"/>
              <a:chOff x="3138" y="942"/>
              <a:chExt cx="1899" cy="984"/>
            </a:xfrm>
          </p:grpSpPr>
          <p:sp>
            <p:nvSpPr>
              <p:cNvPr id="215" name="Line 24">
                <a:extLst>
                  <a:ext uri="{FF2B5EF4-FFF2-40B4-BE49-F238E27FC236}">
                    <a16:creationId xmlns:a16="http://schemas.microsoft.com/office/drawing/2014/main" id="{B4F4A625-25A9-7C49-A577-9E5369A60459}"/>
                  </a:ext>
                </a:extLst>
              </p:cNvPr>
              <p:cNvSpPr>
                <a:spLocks noChangeShapeType="1"/>
              </p:cNvSpPr>
              <p:nvPr/>
            </p:nvSpPr>
            <p:spPr bwMode="auto">
              <a:xfrm flipH="1">
                <a:off x="3328" y="1334"/>
                <a:ext cx="325" cy="592"/>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dirty="0">
                  <a:solidFill>
                    <a:prstClr val="black"/>
                  </a:solidFill>
                  <a:latin typeface="Tahoma" charset="0"/>
                  <a:ea typeface="ＭＳ Ｐゴシック" charset="0"/>
                  <a:cs typeface="+mn-cs"/>
                </a:endParaRPr>
              </a:p>
            </p:txBody>
          </p:sp>
          <p:sp>
            <p:nvSpPr>
              <p:cNvPr id="216" name="Rectangle 25">
                <a:extLst>
                  <a:ext uri="{FF2B5EF4-FFF2-40B4-BE49-F238E27FC236}">
                    <a16:creationId xmlns:a16="http://schemas.microsoft.com/office/drawing/2014/main" id="{EB9BAEEC-FC22-9041-B4A4-025004EA540A}"/>
                  </a:ext>
                </a:extLst>
              </p:cNvPr>
              <p:cNvSpPr>
                <a:spLocks noChangeArrowheads="1"/>
              </p:cNvSpPr>
              <p:nvPr/>
            </p:nvSpPr>
            <p:spPr bwMode="auto">
              <a:xfrm>
                <a:off x="3138" y="942"/>
                <a:ext cx="1899" cy="396"/>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grpSp>
      <p:grpSp>
        <p:nvGrpSpPr>
          <p:cNvPr id="217" name="Group 216">
            <a:extLst>
              <a:ext uri="{FF2B5EF4-FFF2-40B4-BE49-F238E27FC236}">
                <a16:creationId xmlns:a16="http://schemas.microsoft.com/office/drawing/2014/main" id="{6F41A62F-3DD7-6346-9896-7AA8D52AFD01}"/>
              </a:ext>
            </a:extLst>
          </p:cNvPr>
          <p:cNvGrpSpPr/>
          <p:nvPr/>
        </p:nvGrpSpPr>
        <p:grpSpPr>
          <a:xfrm>
            <a:off x="3293168" y="4135316"/>
            <a:ext cx="2864374" cy="821356"/>
            <a:chOff x="2631911" y="5334147"/>
            <a:chExt cx="3819165" cy="1095142"/>
          </a:xfrm>
        </p:grpSpPr>
        <p:sp>
          <p:nvSpPr>
            <p:cNvPr id="218" name="TextBox 217">
              <a:extLst>
                <a:ext uri="{FF2B5EF4-FFF2-40B4-BE49-F238E27FC236}">
                  <a16:creationId xmlns:a16="http://schemas.microsoft.com/office/drawing/2014/main" id="{81FE2BAE-2017-AB42-AD7C-774573E3F768}"/>
                </a:ext>
              </a:extLst>
            </p:cNvPr>
            <p:cNvSpPr txBox="1"/>
            <p:nvPr/>
          </p:nvSpPr>
          <p:spPr>
            <a:xfrm>
              <a:off x="2631911" y="5807581"/>
              <a:ext cx="3819165" cy="621708"/>
            </a:xfrm>
            <a:prstGeom prst="rect">
              <a:avLst/>
            </a:prstGeom>
            <a:noFill/>
          </p:spPr>
          <p:txBody>
            <a:bodyPr wrap="square" rtlCol="0">
              <a:spAutoFit/>
            </a:bodyPr>
            <a:lstStyle/>
            <a:p>
              <a:pPr algn="ctr" defTabSz="685800">
                <a:lnSpc>
                  <a:spcPct val="90000"/>
                </a:lnSpc>
                <a:buClrTx/>
                <a:defRPr/>
              </a:pPr>
              <a:r>
                <a:rPr lang="en-US" sz="1350" kern="1200" dirty="0">
                  <a:solidFill>
                    <a:prstClr val="black"/>
                  </a:solidFill>
                  <a:latin typeface="Calibri" panose="020F0502020204030204"/>
                  <a:ea typeface="+mn-ea"/>
                  <a:cs typeface="+mn-cs"/>
                </a:rPr>
                <a:t>Bi-directional communication over unreliable channel</a:t>
              </a:r>
            </a:p>
          </p:txBody>
        </p:sp>
        <p:cxnSp>
          <p:nvCxnSpPr>
            <p:cNvPr id="219" name="Straight Connector 218">
              <a:extLst>
                <a:ext uri="{FF2B5EF4-FFF2-40B4-BE49-F238E27FC236}">
                  <a16:creationId xmlns:a16="http://schemas.microsoft.com/office/drawing/2014/main" id="{69CFE212-FAA9-9642-8915-72A4331BBDCC}"/>
                </a:ext>
              </a:extLst>
            </p:cNvPr>
            <p:cNvCxnSpPr>
              <a:cxnSpLocks/>
            </p:cNvCxnSpPr>
            <p:nvPr/>
          </p:nvCxnSpPr>
          <p:spPr>
            <a:xfrm>
              <a:off x="2905750" y="5334147"/>
              <a:ext cx="1431271" cy="4734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648DDD5-23AA-D944-BD74-7186BAB3A91E}"/>
                </a:ext>
              </a:extLst>
            </p:cNvPr>
            <p:cNvCxnSpPr>
              <a:cxnSpLocks/>
            </p:cNvCxnSpPr>
            <p:nvPr/>
          </p:nvCxnSpPr>
          <p:spPr>
            <a:xfrm flipH="1">
              <a:off x="4339308" y="5338301"/>
              <a:ext cx="1358761" cy="4692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24DA57A5-E7F2-7A4B-9805-D1B62272D517}"/>
              </a:ext>
            </a:extLst>
          </p:cNvPr>
          <p:cNvGrpSpPr/>
          <p:nvPr/>
        </p:nvGrpSpPr>
        <p:grpSpPr>
          <a:xfrm>
            <a:off x="3131418" y="2539441"/>
            <a:ext cx="2864374" cy="321480"/>
            <a:chOff x="2418275" y="5714545"/>
            <a:chExt cx="3819165" cy="428640"/>
          </a:xfrm>
        </p:grpSpPr>
        <p:sp>
          <p:nvSpPr>
            <p:cNvPr id="222" name="TextBox 221">
              <a:extLst>
                <a:ext uri="{FF2B5EF4-FFF2-40B4-BE49-F238E27FC236}">
                  <a16:creationId xmlns:a16="http://schemas.microsoft.com/office/drawing/2014/main" id="{AA641F40-AD8C-4445-92AF-C75760D41DB5}"/>
                </a:ext>
              </a:extLst>
            </p:cNvPr>
            <p:cNvSpPr txBox="1"/>
            <p:nvPr/>
          </p:nvSpPr>
          <p:spPr>
            <a:xfrm>
              <a:off x="2418275" y="5770776"/>
              <a:ext cx="3819165" cy="372409"/>
            </a:xfrm>
            <a:prstGeom prst="rect">
              <a:avLst/>
            </a:prstGeom>
            <a:noFill/>
          </p:spPr>
          <p:txBody>
            <a:bodyPr wrap="square" rtlCol="0">
              <a:spAutoFit/>
            </a:bodyPr>
            <a:lstStyle/>
            <a:p>
              <a:pPr algn="ctr" defTabSz="685800">
                <a:lnSpc>
                  <a:spcPct val="90000"/>
                </a:lnSpc>
                <a:buClrTx/>
                <a:defRPr/>
              </a:pPr>
              <a:r>
                <a:rPr lang="en-US" sz="1350" kern="1200" dirty="0">
                  <a:solidFill>
                    <a:prstClr val="black"/>
                  </a:solidFill>
                  <a:latin typeface="Calibri" panose="020F0502020204030204"/>
                  <a:ea typeface="+mn-ea"/>
                  <a:cs typeface="+mn-cs"/>
                </a:rPr>
                <a:t>data</a:t>
              </a:r>
            </a:p>
          </p:txBody>
        </p:sp>
        <p:cxnSp>
          <p:nvCxnSpPr>
            <p:cNvPr id="231" name="Straight Connector 230">
              <a:extLst>
                <a:ext uri="{FF2B5EF4-FFF2-40B4-BE49-F238E27FC236}">
                  <a16:creationId xmlns:a16="http://schemas.microsoft.com/office/drawing/2014/main" id="{5EC91614-D442-594E-977D-A7CD27559B86}"/>
                </a:ext>
              </a:extLst>
            </p:cNvPr>
            <p:cNvCxnSpPr>
              <a:cxnSpLocks/>
              <a:stCxn id="156" idx="2"/>
            </p:cNvCxnSpPr>
            <p:nvPr/>
          </p:nvCxnSpPr>
          <p:spPr>
            <a:xfrm>
              <a:off x="2894960" y="5742253"/>
              <a:ext cx="1442061" cy="653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F28C5F11-037B-3141-81EB-95B8DB592151}"/>
                </a:ext>
              </a:extLst>
            </p:cNvPr>
            <p:cNvCxnSpPr>
              <a:cxnSpLocks/>
              <a:stCxn id="150" idx="2"/>
            </p:cNvCxnSpPr>
            <p:nvPr/>
          </p:nvCxnSpPr>
          <p:spPr>
            <a:xfrm flipH="1">
              <a:off x="4339309" y="5714545"/>
              <a:ext cx="1263388" cy="930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0AC3C84-7598-504F-A405-3ABFEB5F658C}"/>
              </a:ext>
            </a:extLst>
          </p:cNvPr>
          <p:cNvGrpSpPr/>
          <p:nvPr/>
        </p:nvGrpSpPr>
        <p:grpSpPr>
          <a:xfrm>
            <a:off x="3844238" y="3086121"/>
            <a:ext cx="1330941" cy="515885"/>
            <a:chOff x="5125651" y="4114827"/>
            <a:chExt cx="1774588" cy="687847"/>
          </a:xfrm>
        </p:grpSpPr>
        <p:sp>
          <p:nvSpPr>
            <p:cNvPr id="241" name="TextBox 240">
              <a:extLst>
                <a:ext uri="{FF2B5EF4-FFF2-40B4-BE49-F238E27FC236}">
                  <a16:creationId xmlns:a16="http://schemas.microsoft.com/office/drawing/2014/main" id="{EDB0CBDE-E11E-4D44-A1B1-F46AB6BB5EE3}"/>
                </a:ext>
              </a:extLst>
            </p:cNvPr>
            <p:cNvSpPr txBox="1"/>
            <p:nvPr/>
          </p:nvSpPr>
          <p:spPr>
            <a:xfrm>
              <a:off x="5532498" y="4114827"/>
              <a:ext cx="1135643" cy="372410"/>
            </a:xfrm>
            <a:prstGeom prst="rect">
              <a:avLst/>
            </a:prstGeom>
            <a:noFill/>
          </p:spPr>
          <p:txBody>
            <a:bodyPr wrap="square" rtlCol="0">
              <a:spAutoFit/>
            </a:bodyPr>
            <a:lstStyle/>
            <a:p>
              <a:pPr algn="ctr" defTabSz="685800">
                <a:lnSpc>
                  <a:spcPct val="90000"/>
                </a:lnSpc>
                <a:buClrTx/>
                <a:defRPr/>
              </a:pPr>
              <a:r>
                <a:rPr lang="en-US" sz="1350" kern="1200" dirty="0">
                  <a:solidFill>
                    <a:prstClr val="black"/>
                  </a:solidFill>
                  <a:latin typeface="Calibri" panose="020F0502020204030204"/>
                  <a:ea typeface="+mn-ea"/>
                  <a:cs typeface="+mn-cs"/>
                </a:rPr>
                <a:t>packet</a:t>
              </a:r>
            </a:p>
          </p:txBody>
        </p:sp>
        <p:grpSp>
          <p:nvGrpSpPr>
            <p:cNvPr id="27" name="Group 26">
              <a:extLst>
                <a:ext uri="{FF2B5EF4-FFF2-40B4-BE49-F238E27FC236}">
                  <a16:creationId xmlns:a16="http://schemas.microsoft.com/office/drawing/2014/main" id="{9D568B1D-51FF-AA46-90CF-7CFEE16AA233}"/>
                </a:ext>
              </a:extLst>
            </p:cNvPr>
            <p:cNvGrpSpPr/>
            <p:nvPr/>
          </p:nvGrpSpPr>
          <p:grpSpPr>
            <a:xfrm flipV="1">
              <a:off x="5125651" y="4373167"/>
              <a:ext cx="1774588" cy="429507"/>
              <a:chOff x="8970705" y="3780959"/>
              <a:chExt cx="2707737" cy="429507"/>
            </a:xfrm>
          </p:grpSpPr>
          <p:cxnSp>
            <p:nvCxnSpPr>
              <p:cNvPr id="242" name="Straight Connector 241">
                <a:extLst>
                  <a:ext uri="{FF2B5EF4-FFF2-40B4-BE49-F238E27FC236}">
                    <a16:creationId xmlns:a16="http://schemas.microsoft.com/office/drawing/2014/main" id="{E2B11327-3736-0944-A286-E629946AF6C2}"/>
                  </a:ext>
                </a:extLst>
              </p:cNvPr>
              <p:cNvCxnSpPr>
                <a:cxnSpLocks/>
              </p:cNvCxnSpPr>
              <p:nvPr/>
            </p:nvCxnSpPr>
            <p:spPr>
              <a:xfrm>
                <a:off x="8970705" y="3808669"/>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A509D373-1A9D-6F41-B2A3-89CFB48DFD95}"/>
                  </a:ext>
                </a:extLst>
              </p:cNvPr>
              <p:cNvCxnSpPr>
                <a:cxnSpLocks/>
              </p:cNvCxnSpPr>
              <p:nvPr/>
            </p:nvCxnSpPr>
            <p:spPr>
              <a:xfrm flipH="1">
                <a:off x="10427754" y="3780959"/>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59" name="Oval 158">
            <a:extLst>
              <a:ext uri="{FF2B5EF4-FFF2-40B4-BE49-F238E27FC236}">
                <a16:creationId xmlns:a16="http://schemas.microsoft.com/office/drawing/2014/main" id="{C022FBDC-CC2E-5E47-9678-89FEA29CD830}"/>
              </a:ext>
            </a:extLst>
          </p:cNvPr>
          <p:cNvSpPr/>
          <p:nvPr/>
        </p:nvSpPr>
        <p:spPr>
          <a:xfrm>
            <a:off x="2425483" y="2611464"/>
            <a:ext cx="1651217" cy="92989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66" name="Oval 165">
            <a:extLst>
              <a:ext uri="{FF2B5EF4-FFF2-40B4-BE49-F238E27FC236}">
                <a16:creationId xmlns:a16="http://schemas.microsoft.com/office/drawing/2014/main" id="{FF958383-DD7C-5640-BB35-D8FF6965A3B4}"/>
              </a:ext>
            </a:extLst>
          </p:cNvPr>
          <p:cNvSpPr/>
          <p:nvPr/>
        </p:nvSpPr>
        <p:spPr>
          <a:xfrm>
            <a:off x="4930558" y="2620989"/>
            <a:ext cx="1651217" cy="92989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77" name="Slide Number Placeholder 2">
            <a:extLst>
              <a:ext uri="{FF2B5EF4-FFF2-40B4-BE49-F238E27FC236}">
                <a16:creationId xmlns:a16="http://schemas.microsoft.com/office/drawing/2014/main" id="{6DBFA797-FCF1-D64C-B202-129E2249C30F}"/>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41</a:t>
            </a:fld>
            <a:endParaRPr lang="en-US" dirty="0"/>
          </a:p>
        </p:txBody>
      </p:sp>
    </p:spTree>
    <p:extLst>
      <p:ext uri="{BB962C8B-B14F-4D97-AF65-F5344CB8AC3E}">
        <p14:creationId xmlns:p14="http://schemas.microsoft.com/office/powerpoint/2010/main" val="87264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500" fill="hold"/>
                                        <p:tgtEl>
                                          <p:spTgt spid="197"/>
                                        </p:tgtEl>
                                        <p:attrNameLst>
                                          <p:attrName>ppt_x</p:attrName>
                                        </p:attrNameLst>
                                      </p:cBhvr>
                                      <p:tavLst>
                                        <p:tav tm="0">
                                          <p:val>
                                            <p:strVal val="0-#ppt_w/2"/>
                                          </p:val>
                                        </p:tav>
                                        <p:tav tm="100000">
                                          <p:val>
                                            <p:strVal val="#ppt_x"/>
                                          </p:val>
                                        </p:tav>
                                      </p:tavLst>
                                    </p:anim>
                                    <p:anim calcmode="lin" valueType="num">
                                      <p:cBhvr additive="base">
                                        <p:cTn id="8" dur="500" fill="hold"/>
                                        <p:tgtEl>
                                          <p:spTgt spid="1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02"/>
                                        </p:tgtEl>
                                        <p:attrNameLst>
                                          <p:attrName>style.visibility</p:attrName>
                                        </p:attrNameLst>
                                      </p:cBhvr>
                                      <p:to>
                                        <p:strVal val="visible"/>
                                      </p:to>
                                    </p:set>
                                    <p:anim calcmode="lin" valueType="num">
                                      <p:cBhvr additive="base">
                                        <p:cTn id="13" dur="500" fill="hold"/>
                                        <p:tgtEl>
                                          <p:spTgt spid="202"/>
                                        </p:tgtEl>
                                        <p:attrNameLst>
                                          <p:attrName>ppt_x</p:attrName>
                                        </p:attrNameLst>
                                      </p:cBhvr>
                                      <p:tavLst>
                                        <p:tav tm="0">
                                          <p:val>
                                            <p:strVal val="0-#ppt_w/2"/>
                                          </p:val>
                                        </p:tav>
                                        <p:tav tm="100000">
                                          <p:val>
                                            <p:strVal val="#ppt_x"/>
                                          </p:val>
                                        </p:tav>
                                      </p:tavLst>
                                    </p:anim>
                                    <p:anim calcmode="lin" valueType="num">
                                      <p:cBhvr additive="base">
                                        <p:cTn id="14" dur="500" fill="hold"/>
                                        <p:tgtEl>
                                          <p:spTgt spid="2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07"/>
                                        </p:tgtEl>
                                        <p:attrNameLst>
                                          <p:attrName>style.visibility</p:attrName>
                                        </p:attrNameLst>
                                      </p:cBhvr>
                                      <p:to>
                                        <p:strVal val="visible"/>
                                      </p:to>
                                    </p:set>
                                    <p:anim calcmode="lin" valueType="num">
                                      <p:cBhvr additive="base">
                                        <p:cTn id="19" dur="500" fill="hold"/>
                                        <p:tgtEl>
                                          <p:spTgt spid="207"/>
                                        </p:tgtEl>
                                        <p:attrNameLst>
                                          <p:attrName>ppt_x</p:attrName>
                                        </p:attrNameLst>
                                      </p:cBhvr>
                                      <p:tavLst>
                                        <p:tav tm="0">
                                          <p:val>
                                            <p:strVal val="1+#ppt_w/2"/>
                                          </p:val>
                                        </p:tav>
                                        <p:tav tm="100000">
                                          <p:val>
                                            <p:strVal val="#ppt_x"/>
                                          </p:val>
                                        </p:tav>
                                      </p:tavLst>
                                    </p:anim>
                                    <p:anim calcmode="lin" valueType="num">
                                      <p:cBhvr additive="base">
                                        <p:cTn id="20" dur="500" fill="hold"/>
                                        <p:tgtEl>
                                          <p:spTgt spid="20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12"/>
                                        </p:tgtEl>
                                        <p:attrNameLst>
                                          <p:attrName>style.visibility</p:attrName>
                                        </p:attrNameLst>
                                      </p:cBhvr>
                                      <p:to>
                                        <p:strVal val="visible"/>
                                      </p:to>
                                    </p:set>
                                    <p:anim calcmode="lin" valueType="num">
                                      <p:cBhvr additive="base">
                                        <p:cTn id="25" dur="500" fill="hold"/>
                                        <p:tgtEl>
                                          <p:spTgt spid="212"/>
                                        </p:tgtEl>
                                        <p:attrNameLst>
                                          <p:attrName>ppt_x</p:attrName>
                                        </p:attrNameLst>
                                      </p:cBhvr>
                                      <p:tavLst>
                                        <p:tav tm="0">
                                          <p:val>
                                            <p:strVal val="1+#ppt_w/2"/>
                                          </p:val>
                                        </p:tav>
                                        <p:tav tm="100000">
                                          <p:val>
                                            <p:strVal val="#ppt_x"/>
                                          </p:val>
                                        </p:tav>
                                      </p:tavLst>
                                    </p:anim>
                                    <p:anim calcmode="lin" valueType="num">
                                      <p:cBhvr additive="base">
                                        <p:cTn id="26" dur="500" fill="hold"/>
                                        <p:tgtEl>
                                          <p:spTgt spid="2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7"/>
                                        </p:tgtEl>
                                        <p:attrNameLst>
                                          <p:attrName>style.visibility</p:attrName>
                                        </p:attrNameLst>
                                      </p:cBhvr>
                                      <p:to>
                                        <p:strVal val="visible"/>
                                      </p:to>
                                    </p:set>
                                    <p:animEffect transition="in" filter="dissolve">
                                      <p:cBhvr>
                                        <p:cTn id="31" dur="500"/>
                                        <p:tgtEl>
                                          <p:spTgt spid="21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1"/>
                                        </p:tgtEl>
                                        <p:attrNameLst>
                                          <p:attrName>style.visibility</p:attrName>
                                        </p:attrNameLst>
                                      </p:cBhvr>
                                      <p:to>
                                        <p:strVal val="visible"/>
                                      </p:to>
                                    </p:set>
                                    <p:animEffect transition="in" filter="dissolve">
                                      <p:cBhvr>
                                        <p:cTn id="36" dur="500"/>
                                        <p:tgtEl>
                                          <p:spTgt spid="22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dissolve">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dirty="0"/>
              <a:t>Reliable data transfer: getting started</a:t>
            </a:r>
          </a:p>
        </p:txBody>
      </p:sp>
      <p:sp>
        <p:nvSpPr>
          <p:cNvPr id="193" name="Rectangle 3">
            <a:extLst>
              <a:ext uri="{FF2B5EF4-FFF2-40B4-BE49-F238E27FC236}">
                <a16:creationId xmlns:a16="http://schemas.microsoft.com/office/drawing/2014/main" id="{5D93718A-0690-8C4E-A748-FD7FA291E0B5}"/>
              </a:ext>
            </a:extLst>
          </p:cNvPr>
          <p:cNvSpPr txBox="1">
            <a:spLocks noChangeArrowheads="1"/>
          </p:cNvSpPr>
          <p:nvPr/>
        </p:nvSpPr>
        <p:spPr bwMode="auto">
          <a:xfrm>
            <a:off x="679680" y="907256"/>
            <a:ext cx="8292433" cy="2514600"/>
          </a:xfrm>
          <a:prstGeom prst="rect">
            <a:avLst/>
          </a:prstGeom>
          <a:noFill/>
          <a:ln>
            <a:noFill/>
          </a:ln>
          <a:effectLst/>
          <a:extLst>
            <a:ext uri="{91240B29-F687-4f45-9708-019B960494DF}">
              <a14:hiddenLine xmlns:a14="http://schemas.microsoft.com/office/drawing/2010/main" xmlns="" w="9525">
                <a:solidFill>
                  <a:srgbClr val="CC0000"/>
                </a:solidFill>
                <a:miter lim="800000"/>
                <a:headEnd/>
                <a:tailEnd/>
              </a14:hiddenLine>
            </a:ext>
          </a:extLst>
        </p:spPr>
        <p:txBody>
          <a:bodyPr vert="horz" wrap="square" lIns="68580" tIns="34290" rIns="68580" bIns="3429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13122" indent="-213122" defTabSz="685800">
              <a:buNone/>
              <a:defRPr/>
            </a:pPr>
            <a:r>
              <a:rPr lang="en-US" altLang="ja-JP" sz="2400" dirty="0">
                <a:solidFill>
                  <a:srgbClr val="C00000"/>
                </a:solidFill>
                <a:latin typeface="Calibri" panose="020F0502020204030204"/>
                <a:ea typeface="ＭＳ Ｐゴシック" panose="020B0600070205080204" pitchFamily="34" charset="-128"/>
              </a:rPr>
              <a:t>We will:</a:t>
            </a:r>
          </a:p>
          <a:p>
            <a:pPr marL="213122" indent="-213122" defTabSz="685800">
              <a:defRPr/>
            </a:pPr>
            <a:r>
              <a:rPr lang="en-US" altLang="en-US" sz="2100" dirty="0">
                <a:solidFill>
                  <a:prstClr val="black"/>
                </a:solidFill>
                <a:latin typeface="Calibri" panose="020F0502020204030204"/>
                <a:ea typeface="ＭＳ Ｐゴシック" panose="020B0600070205080204" pitchFamily="34" charset="-128"/>
              </a:rPr>
              <a:t>incrementally develop sender, receiver sides of </a:t>
            </a:r>
            <a:r>
              <a:rPr lang="en-US" altLang="en-US" sz="2100" u="sng" dirty="0">
                <a:solidFill>
                  <a:srgbClr val="CC0000"/>
                </a:solidFill>
                <a:latin typeface="Calibri" panose="020F0502020204030204"/>
                <a:ea typeface="ＭＳ Ｐゴシック" panose="020B0600070205080204" pitchFamily="34" charset="-128"/>
              </a:rPr>
              <a:t>r</a:t>
            </a:r>
            <a:r>
              <a:rPr lang="en-US" altLang="en-US" sz="2100" dirty="0">
                <a:solidFill>
                  <a:prstClr val="black"/>
                </a:solidFill>
                <a:latin typeface="Calibri" panose="020F0502020204030204"/>
                <a:ea typeface="ＭＳ Ｐゴシック" panose="020B0600070205080204" pitchFamily="34" charset="-128"/>
              </a:rPr>
              <a:t>eliable </a:t>
            </a:r>
            <a:r>
              <a:rPr lang="en-US" altLang="en-US" sz="2100" u="sng" dirty="0">
                <a:solidFill>
                  <a:srgbClr val="CC0000"/>
                </a:solidFill>
                <a:latin typeface="Calibri" panose="020F0502020204030204"/>
                <a:ea typeface="ＭＳ Ｐゴシック" panose="020B0600070205080204" pitchFamily="34" charset="-128"/>
              </a:rPr>
              <a:t>d</a:t>
            </a:r>
            <a:r>
              <a:rPr lang="en-US" altLang="en-US" sz="2100" dirty="0">
                <a:solidFill>
                  <a:prstClr val="black"/>
                </a:solidFill>
                <a:latin typeface="Calibri" panose="020F0502020204030204"/>
                <a:ea typeface="ＭＳ Ｐゴシック" panose="020B0600070205080204" pitchFamily="34" charset="-128"/>
              </a:rPr>
              <a:t>ata </a:t>
            </a:r>
            <a:r>
              <a:rPr lang="en-US" altLang="en-US" sz="2100" u="sng" dirty="0">
                <a:solidFill>
                  <a:srgbClr val="CC0000"/>
                </a:solidFill>
                <a:latin typeface="Calibri" panose="020F0502020204030204"/>
                <a:ea typeface="ＭＳ Ｐゴシック" panose="020B0600070205080204" pitchFamily="34" charset="-128"/>
              </a:rPr>
              <a:t>t</a:t>
            </a:r>
            <a:r>
              <a:rPr lang="en-US" altLang="en-US" sz="2100" dirty="0">
                <a:solidFill>
                  <a:prstClr val="black"/>
                </a:solidFill>
                <a:latin typeface="Calibri" panose="020F0502020204030204"/>
                <a:ea typeface="ＭＳ Ｐゴシック" panose="020B0600070205080204" pitchFamily="34" charset="-128"/>
              </a:rPr>
              <a:t>ransfer protocol (</a:t>
            </a:r>
            <a:r>
              <a:rPr lang="en-US" altLang="en-US" sz="2100" dirty="0" err="1">
                <a:solidFill>
                  <a:prstClr val="black"/>
                </a:solidFill>
                <a:latin typeface="Courier" pitchFamily="2" charset="0"/>
                <a:ea typeface="ＭＳ Ｐゴシック" panose="020B0600070205080204" pitchFamily="34" charset="-128"/>
              </a:rPr>
              <a:t>rdt</a:t>
            </a:r>
            <a:r>
              <a:rPr lang="en-US" altLang="en-US" sz="2100" dirty="0">
                <a:solidFill>
                  <a:prstClr val="black"/>
                </a:solidFill>
                <a:latin typeface="Calibri" panose="020F0502020204030204"/>
                <a:ea typeface="ＭＳ Ｐゴシック" panose="020B0600070205080204" pitchFamily="34" charset="-128"/>
              </a:rPr>
              <a:t>)</a:t>
            </a:r>
          </a:p>
          <a:p>
            <a:pPr marL="213122" indent="-213122" defTabSz="685800">
              <a:defRPr/>
            </a:pPr>
            <a:r>
              <a:rPr lang="en-US" altLang="en-US" sz="2100" dirty="0">
                <a:solidFill>
                  <a:prstClr val="black"/>
                </a:solidFill>
                <a:latin typeface="Calibri" panose="020F0502020204030204"/>
                <a:ea typeface="ＭＳ Ｐゴシック" panose="020B0600070205080204" pitchFamily="34" charset="-128"/>
              </a:rPr>
              <a:t>consider only unidirectional data transfer</a:t>
            </a:r>
          </a:p>
          <a:p>
            <a:pPr marL="515541" lvl="1" indent="-172641" defTabSz="685800">
              <a:defRPr/>
            </a:pPr>
            <a:r>
              <a:rPr lang="en-US" altLang="en-US" sz="1800" dirty="0">
                <a:solidFill>
                  <a:prstClr val="black"/>
                </a:solidFill>
                <a:latin typeface="Calibri" panose="020F0502020204030204"/>
                <a:ea typeface="ＭＳ Ｐゴシック" panose="020B0600070205080204" pitchFamily="34" charset="-128"/>
                <a:cs typeface="+mn-cs"/>
              </a:rPr>
              <a:t>but control info will flow in both directions!</a:t>
            </a:r>
          </a:p>
        </p:txBody>
      </p:sp>
      <p:sp>
        <p:nvSpPr>
          <p:cNvPr id="194" name="Oval 5">
            <a:extLst>
              <a:ext uri="{FF2B5EF4-FFF2-40B4-BE49-F238E27FC236}">
                <a16:creationId xmlns:a16="http://schemas.microsoft.com/office/drawing/2014/main" id="{239622CA-E70A-CC42-B345-49DC0319BAA9}"/>
              </a:ext>
            </a:extLst>
          </p:cNvPr>
          <p:cNvSpPr>
            <a:spLocks noChangeArrowheads="1"/>
          </p:cNvSpPr>
          <p:nvPr/>
        </p:nvSpPr>
        <p:spPr bwMode="auto">
          <a:xfrm>
            <a:off x="3013204" y="3655421"/>
            <a:ext cx="664369" cy="657225"/>
          </a:xfrm>
          <a:prstGeom prst="ellipse">
            <a:avLst/>
          </a:prstGeom>
          <a:solidFill>
            <a:srgbClr val="000099"/>
          </a:solidFill>
          <a:ln>
            <a:noFill/>
          </a:ln>
          <a:effectLst/>
          <a:extLst>
            <a:ext uri="{91240B29-F687-4f45-9708-019B960494DF}">
              <a14:hiddenLine xmlns:a14="http://schemas.microsoft.com/office/drawing/2010/main" xmlns="" w="190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95" name="Oval 6">
            <a:extLst>
              <a:ext uri="{FF2B5EF4-FFF2-40B4-BE49-F238E27FC236}">
                <a16:creationId xmlns:a16="http://schemas.microsoft.com/office/drawing/2014/main" id="{3070A472-417C-B64C-8596-E60CAE3FAF1E}"/>
              </a:ext>
            </a:extLst>
          </p:cNvPr>
          <p:cNvSpPr>
            <a:spLocks noChangeArrowheads="1"/>
          </p:cNvSpPr>
          <p:nvPr/>
        </p:nvSpPr>
        <p:spPr bwMode="auto">
          <a:xfrm>
            <a:off x="2945338" y="3674471"/>
            <a:ext cx="707231" cy="657225"/>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6" name="Text Box 7">
            <a:extLst>
              <a:ext uri="{FF2B5EF4-FFF2-40B4-BE49-F238E27FC236}">
                <a16:creationId xmlns:a16="http://schemas.microsoft.com/office/drawing/2014/main" id="{08B8C369-B54C-DA42-A239-7C5638495649}"/>
              </a:ext>
            </a:extLst>
          </p:cNvPr>
          <p:cNvSpPr txBox="1">
            <a:spLocks noChangeArrowheads="1"/>
          </p:cNvSpPr>
          <p:nvPr/>
        </p:nvSpPr>
        <p:spPr bwMode="auto">
          <a:xfrm>
            <a:off x="3028682" y="3760195"/>
            <a:ext cx="551259" cy="78483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dirty="0">
                <a:solidFill>
                  <a:srgbClr val="000000"/>
                </a:solidFill>
                <a:cs typeface="+mn-cs"/>
              </a:rPr>
              <a:t>state</a:t>
            </a:r>
          </a:p>
          <a:p>
            <a:pPr algn="ctr" defTabSz="685800" eaLnBrk="0" fontAlgn="base" hangingPunct="0">
              <a:spcBef>
                <a:spcPct val="0"/>
              </a:spcBef>
              <a:spcAft>
                <a:spcPct val="0"/>
              </a:spcAft>
              <a:buClrTx/>
              <a:defRPr/>
            </a:pPr>
            <a:r>
              <a:rPr lang="en-US" sz="1500" dirty="0">
                <a:solidFill>
                  <a:srgbClr val="000000"/>
                </a:solidFill>
                <a:cs typeface="+mn-cs"/>
              </a:rPr>
              <a:t>1</a:t>
            </a:r>
          </a:p>
        </p:txBody>
      </p:sp>
      <p:sp>
        <p:nvSpPr>
          <p:cNvPr id="234" name="Freeform 8">
            <a:extLst>
              <a:ext uri="{FF2B5EF4-FFF2-40B4-BE49-F238E27FC236}">
                <a16:creationId xmlns:a16="http://schemas.microsoft.com/office/drawing/2014/main" id="{3475345F-C536-0A44-888E-B17681F112D6}"/>
              </a:ext>
            </a:extLst>
          </p:cNvPr>
          <p:cNvSpPr>
            <a:spLocks/>
          </p:cNvSpPr>
          <p:nvPr/>
        </p:nvSpPr>
        <p:spPr bwMode="auto">
          <a:xfrm>
            <a:off x="3652570" y="3638752"/>
            <a:ext cx="2964656" cy="214313"/>
          </a:xfrm>
          <a:custGeom>
            <a:avLst/>
            <a:gdLst>
              <a:gd name="T0" fmla="*/ 0 w 1446"/>
              <a:gd name="T1" fmla="*/ 2147483647 h 180"/>
              <a:gd name="T2" fmla="*/ 2147483647 w 1446"/>
              <a:gd name="T3" fmla="*/ 2147483647 h 180"/>
              <a:gd name="T4" fmla="*/ 0 60000 65536"/>
              <a:gd name="T5" fmla="*/ 0 60000 65536"/>
            </a:gdLst>
            <a:ahLst/>
            <a:cxnLst>
              <a:cxn ang="T4">
                <a:pos x="T0" y="T1"/>
              </a:cxn>
              <a:cxn ang="T5">
                <a:pos x="T2" y="T3"/>
              </a:cxn>
            </a:cxnLst>
            <a:rect l="0" t="0" r="r" b="b"/>
            <a:pathLst>
              <a:path w="1446" h="180">
                <a:moveTo>
                  <a:pt x="0" y="180"/>
                </a:moveTo>
                <a:cubicBezTo>
                  <a:pt x="540" y="30"/>
                  <a:pt x="972" y="0"/>
                  <a:pt x="1446" y="168"/>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35" name="Oval 10">
            <a:extLst>
              <a:ext uri="{FF2B5EF4-FFF2-40B4-BE49-F238E27FC236}">
                <a16:creationId xmlns:a16="http://schemas.microsoft.com/office/drawing/2014/main" id="{746ECFE2-5CD0-C04F-8B87-C645E1556A9F}"/>
              </a:ext>
            </a:extLst>
          </p:cNvPr>
          <p:cNvSpPr>
            <a:spLocks noChangeArrowheads="1"/>
          </p:cNvSpPr>
          <p:nvPr/>
        </p:nvSpPr>
        <p:spPr bwMode="auto">
          <a:xfrm>
            <a:off x="6601748" y="3733226"/>
            <a:ext cx="654843" cy="657225"/>
          </a:xfrm>
          <a:prstGeom prst="ellipse">
            <a:avLst/>
          </a:prstGeom>
          <a:solidFill>
            <a:srgbClr val="000099"/>
          </a:solidFill>
          <a:ln>
            <a:noFill/>
          </a:ln>
          <a:effectLst/>
          <a:extLst>
            <a:ext uri="{91240B29-F687-4f45-9708-019B960494DF}">
              <a14:hiddenLine xmlns:a14="http://schemas.microsoft.com/office/drawing/2010/main" xmlns="" w="190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38" name="Oval 11">
            <a:extLst>
              <a:ext uri="{FF2B5EF4-FFF2-40B4-BE49-F238E27FC236}">
                <a16:creationId xmlns:a16="http://schemas.microsoft.com/office/drawing/2014/main" id="{64FCB6C7-C6F9-8C46-BF1F-E9242E6C942E}"/>
              </a:ext>
            </a:extLst>
          </p:cNvPr>
          <p:cNvSpPr>
            <a:spLocks noChangeArrowheads="1"/>
          </p:cNvSpPr>
          <p:nvPr/>
        </p:nvSpPr>
        <p:spPr bwMode="auto">
          <a:xfrm>
            <a:off x="6552932" y="3753052"/>
            <a:ext cx="664369" cy="657225"/>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9" name="Text Box 12">
            <a:extLst>
              <a:ext uri="{FF2B5EF4-FFF2-40B4-BE49-F238E27FC236}">
                <a16:creationId xmlns:a16="http://schemas.microsoft.com/office/drawing/2014/main" id="{57C97D62-0B61-3848-BBA8-5FCC09BFDC01}"/>
              </a:ext>
            </a:extLst>
          </p:cNvPr>
          <p:cNvSpPr txBox="1">
            <a:spLocks noChangeArrowheads="1"/>
          </p:cNvSpPr>
          <p:nvPr/>
        </p:nvSpPr>
        <p:spPr bwMode="auto">
          <a:xfrm>
            <a:off x="6576419" y="3834014"/>
            <a:ext cx="601447" cy="55399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dirty="0">
                <a:solidFill>
                  <a:srgbClr val="000000"/>
                </a:solidFill>
                <a:cs typeface="+mn-cs"/>
              </a:rPr>
              <a:t>state</a:t>
            </a:r>
          </a:p>
          <a:p>
            <a:pPr algn="ctr" defTabSz="685800" eaLnBrk="0" fontAlgn="base" hangingPunct="0">
              <a:spcBef>
                <a:spcPct val="0"/>
              </a:spcBef>
              <a:spcAft>
                <a:spcPct val="0"/>
              </a:spcAft>
              <a:buClrTx/>
              <a:defRPr/>
            </a:pPr>
            <a:r>
              <a:rPr lang="en-US" sz="1500" dirty="0">
                <a:solidFill>
                  <a:srgbClr val="000000"/>
                </a:solidFill>
                <a:cs typeface="+mn-cs"/>
              </a:rPr>
              <a:t>2</a:t>
            </a:r>
          </a:p>
        </p:txBody>
      </p:sp>
      <p:sp>
        <p:nvSpPr>
          <p:cNvPr id="246" name="Text Box 13">
            <a:extLst>
              <a:ext uri="{FF2B5EF4-FFF2-40B4-BE49-F238E27FC236}">
                <a16:creationId xmlns:a16="http://schemas.microsoft.com/office/drawing/2014/main" id="{807A58CF-7E9F-DF4E-9818-2CBC4ED16CA2}"/>
              </a:ext>
            </a:extLst>
          </p:cNvPr>
          <p:cNvSpPr txBox="1">
            <a:spLocks noChangeArrowheads="1"/>
          </p:cNvSpPr>
          <p:nvPr/>
        </p:nvSpPr>
        <p:spPr bwMode="auto">
          <a:xfrm>
            <a:off x="3789058" y="3162502"/>
            <a:ext cx="2436886" cy="3000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dirty="0">
                <a:solidFill>
                  <a:srgbClr val="CC0000"/>
                </a:solidFill>
                <a:cs typeface="+mn-cs"/>
              </a:rPr>
              <a:t>event causing state transition</a:t>
            </a:r>
            <a:endParaRPr lang="en-US" sz="1800" dirty="0">
              <a:solidFill>
                <a:srgbClr val="CC0000"/>
              </a:solidFill>
              <a:cs typeface="+mn-cs"/>
            </a:endParaRPr>
          </a:p>
        </p:txBody>
      </p:sp>
      <p:sp>
        <p:nvSpPr>
          <p:cNvPr id="248" name="Text Box 14">
            <a:extLst>
              <a:ext uri="{FF2B5EF4-FFF2-40B4-BE49-F238E27FC236}">
                <a16:creationId xmlns:a16="http://schemas.microsoft.com/office/drawing/2014/main" id="{6FE48C09-1C7F-8C4D-B56E-B697D8EF6AD8}"/>
              </a:ext>
            </a:extLst>
          </p:cNvPr>
          <p:cNvSpPr txBox="1">
            <a:spLocks noChangeArrowheads="1"/>
          </p:cNvSpPr>
          <p:nvPr/>
        </p:nvSpPr>
        <p:spPr bwMode="auto">
          <a:xfrm>
            <a:off x="3732305" y="3383958"/>
            <a:ext cx="2642070" cy="3000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CC0000"/>
                </a:solidFill>
                <a:cs typeface="+mn-cs"/>
              </a:rPr>
              <a:t>actions taken on state transition</a:t>
            </a:r>
            <a:endParaRPr lang="en-US" sz="1800">
              <a:solidFill>
                <a:srgbClr val="CC0000"/>
              </a:solidFill>
              <a:cs typeface="+mn-cs"/>
            </a:endParaRPr>
          </a:p>
        </p:txBody>
      </p:sp>
      <p:sp>
        <p:nvSpPr>
          <p:cNvPr id="254" name="Line 15">
            <a:extLst>
              <a:ext uri="{FF2B5EF4-FFF2-40B4-BE49-F238E27FC236}">
                <a16:creationId xmlns:a16="http://schemas.microsoft.com/office/drawing/2014/main" id="{C6A8A602-5239-A74B-AD17-B72696EF3F0B}"/>
              </a:ext>
            </a:extLst>
          </p:cNvPr>
          <p:cNvSpPr>
            <a:spLocks noChangeShapeType="1"/>
          </p:cNvSpPr>
          <p:nvPr/>
        </p:nvSpPr>
        <p:spPr bwMode="auto">
          <a:xfrm>
            <a:off x="3745438" y="3424439"/>
            <a:ext cx="2536031"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55" name="Rectangle 16">
            <a:extLst>
              <a:ext uri="{FF2B5EF4-FFF2-40B4-BE49-F238E27FC236}">
                <a16:creationId xmlns:a16="http://schemas.microsoft.com/office/drawing/2014/main" id="{C0FAC860-2F25-F545-9139-9C98D6260A8C}"/>
              </a:ext>
            </a:extLst>
          </p:cNvPr>
          <p:cNvSpPr>
            <a:spLocks noChangeArrowheads="1"/>
          </p:cNvSpPr>
          <p:nvPr/>
        </p:nvSpPr>
        <p:spPr bwMode="auto">
          <a:xfrm>
            <a:off x="759351" y="3674470"/>
            <a:ext cx="2078831" cy="928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257175" indent="-257175" algn="r" defTabSz="685800" eaLnBrk="0" fontAlgn="base" hangingPunct="0">
              <a:lnSpc>
                <a:spcPct val="85000"/>
              </a:lnSpc>
              <a:spcBef>
                <a:spcPct val="20000"/>
              </a:spcBef>
              <a:spcAft>
                <a:spcPct val="0"/>
              </a:spcAft>
              <a:buClr>
                <a:srgbClr val="000099"/>
              </a:buClr>
              <a:buSzPct val="65000"/>
              <a:defRPr/>
            </a:pPr>
            <a:r>
              <a:rPr lang="en-US" altLang="en-US" sz="1350" dirty="0">
                <a:solidFill>
                  <a:srgbClr val="CC0000"/>
                </a:solidFill>
                <a:latin typeface="Calibri" panose="020F0502020204030204"/>
                <a:cs typeface="+mn-cs"/>
              </a:rPr>
              <a:t>state:</a:t>
            </a:r>
            <a:r>
              <a:rPr lang="en-US" altLang="en-US" sz="1350" dirty="0">
                <a:solidFill>
                  <a:srgbClr val="000000"/>
                </a:solidFill>
                <a:latin typeface="Calibri" panose="020F0502020204030204"/>
                <a:cs typeface="+mn-cs"/>
              </a:rPr>
              <a:t> when in this </a:t>
            </a:r>
            <a:r>
              <a:rPr lang="ja-JP" altLang="en-US" sz="1350">
                <a:solidFill>
                  <a:srgbClr val="000000"/>
                </a:solidFill>
                <a:latin typeface="Calibri" panose="020F0502020204030204"/>
                <a:cs typeface="+mn-cs"/>
              </a:rPr>
              <a:t>“</a:t>
            </a:r>
            <a:r>
              <a:rPr lang="en-US" altLang="ja-JP" sz="1350" dirty="0">
                <a:solidFill>
                  <a:srgbClr val="000000"/>
                </a:solidFill>
                <a:latin typeface="Calibri" panose="020F0502020204030204"/>
                <a:cs typeface="+mn-cs"/>
              </a:rPr>
              <a:t>state</a:t>
            </a:r>
            <a:r>
              <a:rPr lang="ja-JP" altLang="en-US" sz="1350">
                <a:solidFill>
                  <a:srgbClr val="000000"/>
                </a:solidFill>
                <a:latin typeface="Calibri" panose="020F0502020204030204"/>
                <a:cs typeface="+mn-cs"/>
              </a:rPr>
              <a:t>”</a:t>
            </a:r>
            <a:r>
              <a:rPr lang="en-US" altLang="ja-JP" sz="1350" dirty="0">
                <a:solidFill>
                  <a:srgbClr val="000000"/>
                </a:solidFill>
                <a:latin typeface="Calibri" panose="020F0502020204030204"/>
                <a:cs typeface="+mn-cs"/>
              </a:rPr>
              <a:t> next state uniquely determined by next event</a:t>
            </a:r>
            <a:endParaRPr lang="en-US" altLang="en-US" sz="1350" dirty="0">
              <a:solidFill>
                <a:srgbClr val="000000"/>
              </a:solidFill>
              <a:latin typeface="Calibri" panose="020F0502020204030204"/>
              <a:cs typeface="+mn-cs"/>
            </a:endParaRPr>
          </a:p>
        </p:txBody>
      </p:sp>
      <p:sp>
        <p:nvSpPr>
          <p:cNvPr id="256" name="Freeform 17">
            <a:extLst>
              <a:ext uri="{FF2B5EF4-FFF2-40B4-BE49-F238E27FC236}">
                <a16:creationId xmlns:a16="http://schemas.microsoft.com/office/drawing/2014/main" id="{6C66B08F-D328-CD47-A7C2-DEFD7C90E7AF}"/>
              </a:ext>
            </a:extLst>
          </p:cNvPr>
          <p:cNvSpPr>
            <a:spLocks/>
          </p:cNvSpPr>
          <p:nvPr/>
        </p:nvSpPr>
        <p:spPr bwMode="auto">
          <a:xfrm>
            <a:off x="3202513" y="4331696"/>
            <a:ext cx="71438" cy="435769"/>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57" name="Freeform 18">
            <a:extLst>
              <a:ext uri="{FF2B5EF4-FFF2-40B4-BE49-F238E27FC236}">
                <a16:creationId xmlns:a16="http://schemas.microsoft.com/office/drawing/2014/main" id="{EBD24A16-C963-134E-B147-F90FBCE99895}"/>
              </a:ext>
            </a:extLst>
          </p:cNvPr>
          <p:cNvSpPr>
            <a:spLocks/>
          </p:cNvSpPr>
          <p:nvPr/>
        </p:nvSpPr>
        <p:spPr bwMode="auto">
          <a:xfrm flipH="1" flipV="1">
            <a:off x="7060138" y="4360271"/>
            <a:ext cx="71438" cy="435769"/>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58" name="Line 19">
            <a:extLst>
              <a:ext uri="{FF2B5EF4-FFF2-40B4-BE49-F238E27FC236}">
                <a16:creationId xmlns:a16="http://schemas.microsoft.com/office/drawing/2014/main" id="{8C0C0821-24D7-9B48-B890-E098F3F3B2F5}"/>
              </a:ext>
            </a:extLst>
          </p:cNvPr>
          <p:cNvSpPr>
            <a:spLocks noChangeShapeType="1"/>
          </p:cNvSpPr>
          <p:nvPr/>
        </p:nvSpPr>
        <p:spPr bwMode="auto">
          <a:xfrm>
            <a:off x="3618041" y="4149548"/>
            <a:ext cx="1156097" cy="553623"/>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59" name="Text Box 21">
            <a:extLst>
              <a:ext uri="{FF2B5EF4-FFF2-40B4-BE49-F238E27FC236}">
                <a16:creationId xmlns:a16="http://schemas.microsoft.com/office/drawing/2014/main" id="{7E164E54-B268-A247-AA63-9539F6FF224A}"/>
              </a:ext>
            </a:extLst>
          </p:cNvPr>
          <p:cNvSpPr txBox="1">
            <a:spLocks noChangeArrowheads="1"/>
          </p:cNvSpPr>
          <p:nvPr/>
        </p:nvSpPr>
        <p:spPr bwMode="auto">
          <a:xfrm>
            <a:off x="4145169" y="3984033"/>
            <a:ext cx="607859" cy="3000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CC0000"/>
                </a:solidFill>
                <a:cs typeface="+mn-cs"/>
              </a:rPr>
              <a:t>event</a:t>
            </a:r>
            <a:endParaRPr lang="en-US" sz="1800">
              <a:solidFill>
                <a:srgbClr val="CC0000"/>
              </a:solidFill>
              <a:cs typeface="+mn-cs"/>
            </a:endParaRPr>
          </a:p>
        </p:txBody>
      </p:sp>
      <p:sp>
        <p:nvSpPr>
          <p:cNvPr id="260" name="Text Box 22">
            <a:extLst>
              <a:ext uri="{FF2B5EF4-FFF2-40B4-BE49-F238E27FC236}">
                <a16:creationId xmlns:a16="http://schemas.microsoft.com/office/drawing/2014/main" id="{DE18FED2-1875-864F-91AF-6509DB74229F}"/>
              </a:ext>
            </a:extLst>
          </p:cNvPr>
          <p:cNvSpPr txBox="1">
            <a:spLocks noChangeArrowheads="1"/>
          </p:cNvSpPr>
          <p:nvPr/>
        </p:nvSpPr>
        <p:spPr bwMode="auto">
          <a:xfrm>
            <a:off x="4113860" y="4212633"/>
            <a:ext cx="721672" cy="3000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CC0000"/>
                </a:solidFill>
                <a:cs typeface="+mn-cs"/>
              </a:rPr>
              <a:t>actions</a:t>
            </a:r>
            <a:endParaRPr lang="en-US" sz="1800">
              <a:solidFill>
                <a:srgbClr val="CC0000"/>
              </a:solidFill>
              <a:cs typeface="+mn-cs"/>
            </a:endParaRPr>
          </a:p>
        </p:txBody>
      </p:sp>
      <p:sp>
        <p:nvSpPr>
          <p:cNvPr id="261" name="Line 23">
            <a:extLst>
              <a:ext uri="{FF2B5EF4-FFF2-40B4-BE49-F238E27FC236}">
                <a16:creationId xmlns:a16="http://schemas.microsoft.com/office/drawing/2014/main" id="{F2E746A2-18BE-7647-9805-C4C76DAACB29}"/>
              </a:ext>
            </a:extLst>
          </p:cNvPr>
          <p:cNvSpPr>
            <a:spLocks noChangeShapeType="1"/>
          </p:cNvSpPr>
          <p:nvPr/>
        </p:nvSpPr>
        <p:spPr bwMode="auto">
          <a:xfrm>
            <a:off x="4102626" y="4253114"/>
            <a:ext cx="707231"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3" name="Rectangle 3">
            <a:extLst>
              <a:ext uri="{FF2B5EF4-FFF2-40B4-BE49-F238E27FC236}">
                <a16:creationId xmlns:a16="http://schemas.microsoft.com/office/drawing/2014/main" id="{3081F250-E04F-164D-8093-2C4E84FB9F25}"/>
              </a:ext>
            </a:extLst>
          </p:cNvPr>
          <p:cNvSpPr txBox="1">
            <a:spLocks noChangeArrowheads="1"/>
          </p:cNvSpPr>
          <p:nvPr/>
        </p:nvSpPr>
        <p:spPr bwMode="auto">
          <a:xfrm>
            <a:off x="689205" y="2602707"/>
            <a:ext cx="8292433" cy="407194"/>
          </a:xfrm>
          <a:prstGeom prst="rect">
            <a:avLst/>
          </a:prstGeom>
          <a:noFill/>
          <a:ln>
            <a:noFill/>
          </a:ln>
          <a:effectLst/>
          <a:extLst>
            <a:ext uri="{91240B29-F687-4f45-9708-019B960494DF}">
              <a14:hiddenLine xmlns:a14="http://schemas.microsoft.com/office/drawing/2010/main" xmlns="" w="9525">
                <a:solidFill>
                  <a:srgbClr val="CC0000"/>
                </a:solidFill>
                <a:miter lim="800000"/>
                <a:headEnd/>
                <a:tailEnd/>
              </a14:hiddenLine>
            </a:ext>
          </a:extLst>
        </p:spPr>
        <p:txBody>
          <a:bodyPr vert="horz" wrap="square" lIns="68580" tIns="34290" rIns="68580" bIns="3429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13122" indent="-213122" defTabSz="685800">
              <a:defRPr/>
            </a:pPr>
            <a:r>
              <a:rPr lang="en-US" altLang="en-US" sz="2100" dirty="0">
                <a:solidFill>
                  <a:prstClr val="black"/>
                </a:solidFill>
                <a:latin typeface="Calibri" panose="020F0502020204030204"/>
                <a:ea typeface="ＭＳ Ｐゴシック" panose="020B0600070205080204" pitchFamily="34" charset="-128"/>
              </a:rPr>
              <a:t>use finite state machines (FSM)  to specify sender, receiver</a:t>
            </a:r>
          </a:p>
        </p:txBody>
      </p:sp>
      <p:sp>
        <p:nvSpPr>
          <p:cNvPr id="22" name="Slide Number Placeholder 2">
            <a:extLst>
              <a:ext uri="{FF2B5EF4-FFF2-40B4-BE49-F238E27FC236}">
                <a16:creationId xmlns:a16="http://schemas.microsoft.com/office/drawing/2014/main" id="{659D8DFE-4F7C-F240-94AE-B357C5060578}"/>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42</a:t>
            </a:fld>
            <a:endParaRPr lang="en-US" dirty="0"/>
          </a:p>
        </p:txBody>
      </p:sp>
    </p:spTree>
    <p:extLst>
      <p:ext uri="{BB962C8B-B14F-4D97-AF65-F5344CB8AC3E}">
        <p14:creationId xmlns:p14="http://schemas.microsoft.com/office/powerpoint/2010/main" val="159988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dissolve">
                                      <p:cBhvr>
                                        <p:cTn id="7" dur="500"/>
                                        <p:tgtEl>
                                          <p:spTgt spid="19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dissolve">
                                      <p:cBhvr>
                                        <p:cTn id="10" dur="500"/>
                                        <p:tgtEl>
                                          <p:spTgt spid="19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96"/>
                                        </p:tgtEl>
                                        <p:attrNameLst>
                                          <p:attrName>style.visibility</p:attrName>
                                        </p:attrNameLst>
                                      </p:cBhvr>
                                      <p:to>
                                        <p:strVal val="visible"/>
                                      </p:to>
                                    </p:set>
                                    <p:animEffect transition="in" filter="dissolve">
                                      <p:cBhvr>
                                        <p:cTn id="13" dur="500"/>
                                        <p:tgtEl>
                                          <p:spTgt spid="19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34"/>
                                        </p:tgtEl>
                                        <p:attrNameLst>
                                          <p:attrName>style.visibility</p:attrName>
                                        </p:attrNameLst>
                                      </p:cBhvr>
                                      <p:to>
                                        <p:strVal val="visible"/>
                                      </p:to>
                                    </p:set>
                                    <p:animEffect transition="in" filter="dissolve">
                                      <p:cBhvr>
                                        <p:cTn id="16" dur="500"/>
                                        <p:tgtEl>
                                          <p:spTgt spid="23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35"/>
                                        </p:tgtEl>
                                        <p:attrNameLst>
                                          <p:attrName>style.visibility</p:attrName>
                                        </p:attrNameLst>
                                      </p:cBhvr>
                                      <p:to>
                                        <p:strVal val="visible"/>
                                      </p:to>
                                    </p:set>
                                    <p:animEffect transition="in" filter="dissolve">
                                      <p:cBhvr>
                                        <p:cTn id="19" dur="500"/>
                                        <p:tgtEl>
                                          <p:spTgt spid="23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dissolve">
                                      <p:cBhvr>
                                        <p:cTn id="22" dur="500"/>
                                        <p:tgtEl>
                                          <p:spTgt spid="23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39"/>
                                        </p:tgtEl>
                                        <p:attrNameLst>
                                          <p:attrName>style.visibility</p:attrName>
                                        </p:attrNameLst>
                                      </p:cBhvr>
                                      <p:to>
                                        <p:strVal val="visible"/>
                                      </p:to>
                                    </p:set>
                                    <p:animEffect transition="in" filter="dissolve">
                                      <p:cBhvr>
                                        <p:cTn id="25" dur="500"/>
                                        <p:tgtEl>
                                          <p:spTgt spid="23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46"/>
                                        </p:tgtEl>
                                        <p:attrNameLst>
                                          <p:attrName>style.visibility</p:attrName>
                                        </p:attrNameLst>
                                      </p:cBhvr>
                                      <p:to>
                                        <p:strVal val="visible"/>
                                      </p:to>
                                    </p:set>
                                    <p:animEffect transition="in" filter="dissolve">
                                      <p:cBhvr>
                                        <p:cTn id="28" dur="500"/>
                                        <p:tgtEl>
                                          <p:spTgt spid="24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48"/>
                                        </p:tgtEl>
                                        <p:attrNameLst>
                                          <p:attrName>style.visibility</p:attrName>
                                        </p:attrNameLst>
                                      </p:cBhvr>
                                      <p:to>
                                        <p:strVal val="visible"/>
                                      </p:to>
                                    </p:set>
                                    <p:animEffect transition="in" filter="dissolve">
                                      <p:cBhvr>
                                        <p:cTn id="31" dur="500"/>
                                        <p:tgtEl>
                                          <p:spTgt spid="24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4"/>
                                        </p:tgtEl>
                                        <p:attrNameLst>
                                          <p:attrName>style.visibility</p:attrName>
                                        </p:attrNameLst>
                                      </p:cBhvr>
                                      <p:to>
                                        <p:strVal val="visible"/>
                                      </p:to>
                                    </p:set>
                                    <p:animEffect transition="in" filter="dissolve">
                                      <p:cBhvr>
                                        <p:cTn id="34" dur="500"/>
                                        <p:tgtEl>
                                          <p:spTgt spid="25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5"/>
                                        </p:tgtEl>
                                        <p:attrNameLst>
                                          <p:attrName>style.visibility</p:attrName>
                                        </p:attrNameLst>
                                      </p:cBhvr>
                                      <p:to>
                                        <p:strVal val="visible"/>
                                      </p:to>
                                    </p:set>
                                    <p:animEffect transition="in" filter="dissolve">
                                      <p:cBhvr>
                                        <p:cTn id="37" dur="500"/>
                                        <p:tgtEl>
                                          <p:spTgt spid="25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56"/>
                                        </p:tgtEl>
                                        <p:attrNameLst>
                                          <p:attrName>style.visibility</p:attrName>
                                        </p:attrNameLst>
                                      </p:cBhvr>
                                      <p:to>
                                        <p:strVal val="visible"/>
                                      </p:to>
                                    </p:set>
                                    <p:animEffect transition="in" filter="dissolve">
                                      <p:cBhvr>
                                        <p:cTn id="40" dur="500"/>
                                        <p:tgtEl>
                                          <p:spTgt spid="25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7"/>
                                        </p:tgtEl>
                                        <p:attrNameLst>
                                          <p:attrName>style.visibility</p:attrName>
                                        </p:attrNameLst>
                                      </p:cBhvr>
                                      <p:to>
                                        <p:strVal val="visible"/>
                                      </p:to>
                                    </p:set>
                                    <p:animEffect transition="in" filter="dissolve">
                                      <p:cBhvr>
                                        <p:cTn id="43" dur="500"/>
                                        <p:tgtEl>
                                          <p:spTgt spid="25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58"/>
                                        </p:tgtEl>
                                        <p:attrNameLst>
                                          <p:attrName>style.visibility</p:attrName>
                                        </p:attrNameLst>
                                      </p:cBhvr>
                                      <p:to>
                                        <p:strVal val="visible"/>
                                      </p:to>
                                    </p:set>
                                    <p:animEffect transition="in" filter="dissolve">
                                      <p:cBhvr>
                                        <p:cTn id="46" dur="500"/>
                                        <p:tgtEl>
                                          <p:spTgt spid="25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59"/>
                                        </p:tgtEl>
                                        <p:attrNameLst>
                                          <p:attrName>style.visibility</p:attrName>
                                        </p:attrNameLst>
                                      </p:cBhvr>
                                      <p:to>
                                        <p:strVal val="visible"/>
                                      </p:to>
                                    </p:set>
                                    <p:animEffect transition="in" filter="dissolve">
                                      <p:cBhvr>
                                        <p:cTn id="49" dur="500"/>
                                        <p:tgtEl>
                                          <p:spTgt spid="25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60"/>
                                        </p:tgtEl>
                                        <p:attrNameLst>
                                          <p:attrName>style.visibility</p:attrName>
                                        </p:attrNameLst>
                                      </p:cBhvr>
                                      <p:to>
                                        <p:strVal val="visible"/>
                                      </p:to>
                                    </p:set>
                                    <p:animEffect transition="in" filter="dissolve">
                                      <p:cBhvr>
                                        <p:cTn id="52" dur="500"/>
                                        <p:tgtEl>
                                          <p:spTgt spid="26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61"/>
                                        </p:tgtEl>
                                        <p:attrNameLst>
                                          <p:attrName>style.visibility</p:attrName>
                                        </p:attrNameLst>
                                      </p:cBhvr>
                                      <p:to>
                                        <p:strVal val="visible"/>
                                      </p:to>
                                    </p:set>
                                    <p:animEffect transition="in" filter="dissolve">
                                      <p:cBhvr>
                                        <p:cTn id="55" dur="500"/>
                                        <p:tgtEl>
                                          <p:spTgt spid="26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animBg="1"/>
      <p:bldP spid="196" grpId="0"/>
      <p:bldP spid="234" grpId="0" animBg="1"/>
      <p:bldP spid="235" grpId="0" animBg="1"/>
      <p:bldP spid="238" grpId="0" animBg="1"/>
      <p:bldP spid="239" grpId="0"/>
      <p:bldP spid="246" grpId="0"/>
      <p:bldP spid="248" grpId="0"/>
      <p:bldP spid="254" grpId="0" animBg="1"/>
      <p:bldP spid="255" grpId="0"/>
      <p:bldP spid="256" grpId="0" animBg="1"/>
      <p:bldP spid="257" grpId="0" animBg="1"/>
      <p:bldP spid="258" grpId="0" animBg="1"/>
      <p:bldP spid="259" grpId="0"/>
      <p:bldP spid="260" grpId="0"/>
      <p:bldP spid="261" grpId="0" animBg="1"/>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rdt1.0: </a:t>
            </a:r>
            <a:r>
              <a:rPr lang="en-US" dirty="0"/>
              <a:t>reliable transfer over a reliable channel</a:t>
            </a:r>
          </a:p>
        </p:txBody>
      </p:sp>
      <p:sp>
        <p:nvSpPr>
          <p:cNvPr id="22" name="Rectangle 3">
            <a:extLst>
              <a:ext uri="{FF2B5EF4-FFF2-40B4-BE49-F238E27FC236}">
                <a16:creationId xmlns:a16="http://schemas.microsoft.com/office/drawing/2014/main" id="{973DDEF7-C28A-F04F-AD65-DE94D6CF205E}"/>
              </a:ext>
            </a:extLst>
          </p:cNvPr>
          <p:cNvSpPr txBox="1">
            <a:spLocks noChangeArrowheads="1"/>
          </p:cNvSpPr>
          <p:nvPr/>
        </p:nvSpPr>
        <p:spPr>
          <a:xfrm>
            <a:off x="599018" y="1027914"/>
            <a:ext cx="5922169" cy="2264569"/>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Font typeface="Wingdings" charset="2"/>
              <a:buChar char="§"/>
              <a:defRPr/>
            </a:pPr>
            <a:r>
              <a:rPr lang="en-US" sz="2100" dirty="0">
                <a:solidFill>
                  <a:prstClr val="black"/>
                </a:solidFill>
                <a:latin typeface="Calibri" panose="020F0502020204030204"/>
              </a:rPr>
              <a:t>underlying channel perfectly reliable</a:t>
            </a:r>
          </a:p>
          <a:p>
            <a:pPr marL="521494" lvl="1" indent="-173831" defTabSz="685800">
              <a:spcBef>
                <a:spcPts val="375"/>
              </a:spcBef>
              <a:buFont typeface="Arial"/>
              <a:buChar char="•"/>
              <a:defRPr/>
            </a:pPr>
            <a:r>
              <a:rPr lang="en-US" sz="1800" dirty="0">
                <a:solidFill>
                  <a:prstClr val="black"/>
                </a:solidFill>
                <a:latin typeface="Calibri" panose="020F0502020204030204"/>
              </a:rPr>
              <a:t>no bit errors</a:t>
            </a:r>
          </a:p>
          <a:p>
            <a:pPr marL="521494" lvl="1" indent="-173831" defTabSz="685800">
              <a:spcBef>
                <a:spcPts val="375"/>
              </a:spcBef>
              <a:buFont typeface="Arial"/>
              <a:buChar char="•"/>
              <a:defRPr/>
            </a:pPr>
            <a:r>
              <a:rPr lang="en-US" sz="1800" dirty="0">
                <a:solidFill>
                  <a:prstClr val="black"/>
                </a:solidFill>
                <a:latin typeface="Calibri" panose="020F0502020204030204"/>
              </a:rPr>
              <a:t>no loss of packets</a:t>
            </a:r>
          </a:p>
        </p:txBody>
      </p:sp>
      <p:sp>
        <p:nvSpPr>
          <p:cNvPr id="42" name="Freeform 6">
            <a:extLst>
              <a:ext uri="{FF2B5EF4-FFF2-40B4-BE49-F238E27FC236}">
                <a16:creationId xmlns:a16="http://schemas.microsoft.com/office/drawing/2014/main" id="{72679C5D-F3D6-DB4D-B0B3-7D339F36B74D}"/>
              </a:ext>
            </a:extLst>
          </p:cNvPr>
          <p:cNvSpPr>
            <a:spLocks/>
          </p:cNvSpPr>
          <p:nvPr/>
        </p:nvSpPr>
        <p:spPr bwMode="auto">
          <a:xfrm>
            <a:off x="2138070" y="3470268"/>
            <a:ext cx="458390" cy="770334"/>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43" name="Text Box 7">
            <a:extLst>
              <a:ext uri="{FF2B5EF4-FFF2-40B4-BE49-F238E27FC236}">
                <a16:creationId xmlns:a16="http://schemas.microsoft.com/office/drawing/2014/main" id="{9B9E7156-7163-514D-9217-22616724C466}"/>
              </a:ext>
            </a:extLst>
          </p:cNvPr>
          <p:cNvSpPr txBox="1">
            <a:spLocks noChangeArrowheads="1"/>
          </p:cNvSpPr>
          <p:nvPr/>
        </p:nvSpPr>
        <p:spPr bwMode="auto">
          <a:xfrm>
            <a:off x="2438761" y="3786035"/>
            <a:ext cx="2012156" cy="44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dirty="0">
                <a:solidFill>
                  <a:srgbClr val="000000"/>
                </a:solidFill>
                <a:latin typeface="Arial" panose="020B0604020202020204" pitchFamily="34" charset="0"/>
                <a:cs typeface="+mn-cs"/>
              </a:rPr>
              <a:t>packet = </a:t>
            </a:r>
            <a:r>
              <a:rPr lang="en-US" altLang="en-US" sz="1200" kern="1200" dirty="0" err="1">
                <a:solidFill>
                  <a:srgbClr val="000000"/>
                </a:solidFill>
                <a:latin typeface="Arial" panose="020B0604020202020204" pitchFamily="34" charset="0"/>
                <a:cs typeface="+mn-cs"/>
              </a:rPr>
              <a:t>make_pkt</a:t>
            </a:r>
            <a:r>
              <a:rPr lang="en-US" altLang="en-US" sz="1200" kern="1200" dirty="0">
                <a:solidFill>
                  <a:srgbClr val="000000"/>
                </a:solidFill>
                <a:latin typeface="Arial" panose="020B0604020202020204" pitchFamily="34" charset="0"/>
                <a:cs typeface="+mn-cs"/>
              </a:rPr>
              <a:t>(data)</a:t>
            </a:r>
          </a:p>
          <a:p>
            <a:pPr defTabSz="685800" eaLnBrk="0" fontAlgn="base" hangingPunct="0">
              <a:spcBef>
                <a:spcPct val="0"/>
              </a:spcBef>
              <a:spcAft>
                <a:spcPct val="0"/>
              </a:spcAft>
              <a:buClrTx/>
              <a:defRPr/>
            </a:pPr>
            <a:r>
              <a:rPr lang="en-US" altLang="en-US" sz="1200" kern="1200" dirty="0" err="1">
                <a:solidFill>
                  <a:srgbClr val="000000"/>
                </a:solidFill>
                <a:latin typeface="Arial" panose="020B0604020202020204" pitchFamily="34" charset="0"/>
                <a:cs typeface="+mn-cs"/>
              </a:rPr>
              <a:t>udt_send</a:t>
            </a:r>
            <a:r>
              <a:rPr lang="en-US" altLang="en-US" sz="1200" kern="1200" dirty="0">
                <a:solidFill>
                  <a:srgbClr val="000000"/>
                </a:solidFill>
                <a:latin typeface="Arial" panose="020B0604020202020204" pitchFamily="34" charset="0"/>
                <a:cs typeface="+mn-cs"/>
              </a:rPr>
              <a:t>(packet)</a:t>
            </a:r>
            <a:endParaRPr lang="en-US" altLang="en-US" sz="1200" kern="1200" dirty="0">
              <a:solidFill>
                <a:srgbClr val="000000"/>
              </a:solidFill>
              <a:latin typeface="Times New Roman" panose="02020603050405020304" pitchFamily="18" charset="0"/>
              <a:cs typeface="+mn-cs"/>
            </a:endParaRPr>
          </a:p>
        </p:txBody>
      </p:sp>
      <p:grpSp>
        <p:nvGrpSpPr>
          <p:cNvPr id="5" name="Group 4">
            <a:extLst>
              <a:ext uri="{FF2B5EF4-FFF2-40B4-BE49-F238E27FC236}">
                <a16:creationId xmlns:a16="http://schemas.microsoft.com/office/drawing/2014/main" id="{C7585234-D59C-0545-841B-A27D389014BC}"/>
              </a:ext>
            </a:extLst>
          </p:cNvPr>
          <p:cNvGrpSpPr/>
          <p:nvPr/>
        </p:nvGrpSpPr>
        <p:grpSpPr>
          <a:xfrm>
            <a:off x="2446441" y="3503606"/>
            <a:ext cx="1691879" cy="321469"/>
            <a:chOff x="3084121" y="4379374"/>
            <a:chExt cx="2255838" cy="428625"/>
          </a:xfrm>
        </p:grpSpPr>
        <p:sp>
          <p:nvSpPr>
            <p:cNvPr id="44" name="Text Box 8">
              <a:extLst>
                <a:ext uri="{FF2B5EF4-FFF2-40B4-BE49-F238E27FC236}">
                  <a16:creationId xmlns:a16="http://schemas.microsoft.com/office/drawing/2014/main" id="{F76E2421-9F9F-FC42-837C-A6C05CDF5A21}"/>
                </a:ext>
              </a:extLst>
            </p:cNvPr>
            <p:cNvSpPr txBox="1">
              <a:spLocks noChangeArrowheads="1"/>
            </p:cNvSpPr>
            <p:nvPr/>
          </p:nvSpPr>
          <p:spPr bwMode="auto">
            <a:xfrm>
              <a:off x="3084121" y="4379374"/>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dirty="0" err="1">
                  <a:solidFill>
                    <a:srgbClr val="000000"/>
                  </a:solidFill>
                  <a:latin typeface="Arial" panose="020B0604020202020204" pitchFamily="34" charset="0"/>
                  <a:cs typeface="+mn-cs"/>
                </a:rPr>
                <a:t>rdt_send</a:t>
              </a:r>
              <a:r>
                <a:rPr lang="en-US" altLang="en-US" sz="1200" kern="1200" dirty="0">
                  <a:solidFill>
                    <a:srgbClr val="000000"/>
                  </a:solidFill>
                  <a:latin typeface="Arial" panose="020B0604020202020204" pitchFamily="34" charset="0"/>
                  <a:cs typeface="+mn-cs"/>
                </a:rPr>
                <a:t>(data)</a:t>
              </a:r>
              <a:endParaRPr lang="en-US" altLang="en-US" sz="1200" kern="1200" dirty="0">
                <a:solidFill>
                  <a:srgbClr val="000000"/>
                </a:solidFill>
                <a:latin typeface="Times New Roman" panose="02020603050405020304" pitchFamily="18" charset="0"/>
                <a:cs typeface="+mn-cs"/>
              </a:endParaRPr>
            </a:p>
          </p:txBody>
        </p:sp>
        <p:sp>
          <p:nvSpPr>
            <p:cNvPr id="45" name="Line 9">
              <a:extLst>
                <a:ext uri="{FF2B5EF4-FFF2-40B4-BE49-F238E27FC236}">
                  <a16:creationId xmlns:a16="http://schemas.microsoft.com/office/drawing/2014/main" id="{7D992FAD-AF7B-FB47-8AD1-6805A49B2633}"/>
                </a:ext>
              </a:extLst>
            </p:cNvPr>
            <p:cNvSpPr>
              <a:spLocks noChangeShapeType="1"/>
            </p:cNvSpPr>
            <p:nvPr/>
          </p:nvSpPr>
          <p:spPr bwMode="auto">
            <a:xfrm>
              <a:off x="3184134" y="4722274"/>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sp>
        <p:nvSpPr>
          <p:cNvPr id="47" name="Text Box 11">
            <a:extLst>
              <a:ext uri="{FF2B5EF4-FFF2-40B4-BE49-F238E27FC236}">
                <a16:creationId xmlns:a16="http://schemas.microsoft.com/office/drawing/2014/main" id="{3D37D715-DFFD-D144-86D7-84AAD14254C9}"/>
              </a:ext>
            </a:extLst>
          </p:cNvPr>
          <p:cNvSpPr txBox="1">
            <a:spLocks noChangeArrowheads="1"/>
          </p:cNvSpPr>
          <p:nvPr/>
        </p:nvSpPr>
        <p:spPr bwMode="auto">
          <a:xfrm>
            <a:off x="7186175" y="3797454"/>
            <a:ext cx="1865709" cy="32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dirty="0">
                <a:solidFill>
                  <a:srgbClr val="000000"/>
                </a:solidFill>
                <a:latin typeface="Arial" panose="020B0604020202020204" pitchFamily="34" charset="0"/>
                <a:cs typeface="+mn-cs"/>
              </a:rPr>
              <a:t>extract (</a:t>
            </a:r>
            <a:r>
              <a:rPr lang="en-US" altLang="en-US" sz="1200" kern="1200" dirty="0" err="1">
                <a:solidFill>
                  <a:srgbClr val="000000"/>
                </a:solidFill>
                <a:latin typeface="Arial" panose="020B0604020202020204" pitchFamily="34" charset="0"/>
                <a:cs typeface="+mn-cs"/>
              </a:rPr>
              <a:t>packet,data</a:t>
            </a:r>
            <a:r>
              <a:rPr lang="en-US" altLang="en-US" sz="1200" kern="1200" dirty="0">
                <a:solidFill>
                  <a:srgbClr val="000000"/>
                </a:solidFill>
                <a:latin typeface="Arial" panose="020B0604020202020204" pitchFamily="34" charset="0"/>
                <a:cs typeface="+mn-cs"/>
              </a:rPr>
              <a:t>)</a:t>
            </a:r>
          </a:p>
          <a:p>
            <a:pPr defTabSz="685800" eaLnBrk="0" fontAlgn="base" hangingPunct="0">
              <a:spcBef>
                <a:spcPct val="0"/>
              </a:spcBef>
              <a:spcAft>
                <a:spcPct val="0"/>
              </a:spcAft>
              <a:buClrTx/>
              <a:defRPr/>
            </a:pPr>
            <a:r>
              <a:rPr lang="en-US" altLang="en-US" sz="1200" kern="1200" dirty="0" err="1">
                <a:solidFill>
                  <a:srgbClr val="000000"/>
                </a:solidFill>
                <a:latin typeface="Arial" panose="020B0604020202020204" pitchFamily="34" charset="0"/>
                <a:cs typeface="+mn-cs"/>
              </a:rPr>
              <a:t>deliver_data</a:t>
            </a:r>
            <a:r>
              <a:rPr lang="en-US" altLang="en-US" sz="1200" kern="1200" dirty="0">
                <a:solidFill>
                  <a:srgbClr val="000000"/>
                </a:solidFill>
                <a:latin typeface="Arial" panose="020B0604020202020204" pitchFamily="34" charset="0"/>
                <a:cs typeface="+mn-cs"/>
              </a:rPr>
              <a:t>(data)</a:t>
            </a:r>
            <a:endParaRPr lang="en-US" altLang="en-US" sz="1200" kern="1200" dirty="0">
              <a:solidFill>
                <a:srgbClr val="000000"/>
              </a:solidFill>
              <a:latin typeface="Times New Roman" panose="02020603050405020304" pitchFamily="18" charset="0"/>
              <a:cs typeface="+mn-cs"/>
            </a:endParaRPr>
          </a:p>
        </p:txBody>
      </p:sp>
      <p:sp>
        <p:nvSpPr>
          <p:cNvPr id="50" name="Freeform 14">
            <a:extLst>
              <a:ext uri="{FF2B5EF4-FFF2-40B4-BE49-F238E27FC236}">
                <a16:creationId xmlns:a16="http://schemas.microsoft.com/office/drawing/2014/main" id="{971AF932-17EF-C746-BE92-15D36EC0FFDD}"/>
              </a:ext>
            </a:extLst>
          </p:cNvPr>
          <p:cNvSpPr>
            <a:spLocks/>
          </p:cNvSpPr>
          <p:nvPr/>
        </p:nvSpPr>
        <p:spPr bwMode="auto">
          <a:xfrm>
            <a:off x="6878994" y="3499798"/>
            <a:ext cx="458390" cy="770335"/>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B8AF4F26-5E6F-8F4D-A612-50842B04E515}"/>
              </a:ext>
            </a:extLst>
          </p:cNvPr>
          <p:cNvGrpSpPr/>
          <p:nvPr/>
        </p:nvGrpSpPr>
        <p:grpSpPr>
          <a:xfrm>
            <a:off x="7171639" y="3556950"/>
            <a:ext cx="1208985" cy="276999"/>
            <a:chOff x="9384382" y="4450497"/>
            <a:chExt cx="1611980" cy="369331"/>
          </a:xfrm>
        </p:grpSpPr>
        <p:sp>
          <p:nvSpPr>
            <p:cNvPr id="52" name="Line 16">
              <a:extLst>
                <a:ext uri="{FF2B5EF4-FFF2-40B4-BE49-F238E27FC236}">
                  <a16:creationId xmlns:a16="http://schemas.microsoft.com/office/drawing/2014/main" id="{755DAE31-6FE9-AA43-BE65-0F2D63F3A75D}"/>
                </a:ext>
              </a:extLst>
            </p:cNvPr>
            <p:cNvSpPr>
              <a:spLocks noChangeShapeType="1"/>
            </p:cNvSpPr>
            <p:nvPr/>
          </p:nvSpPr>
          <p:spPr bwMode="auto">
            <a:xfrm>
              <a:off x="9505366" y="4774347"/>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54" name="Rectangle 18">
              <a:extLst>
                <a:ext uri="{FF2B5EF4-FFF2-40B4-BE49-F238E27FC236}">
                  <a16:creationId xmlns:a16="http://schemas.microsoft.com/office/drawing/2014/main" id="{CC7E66DF-39CF-1142-BEBC-BFB9E33B62F7}"/>
                </a:ext>
              </a:extLst>
            </p:cNvPr>
            <p:cNvSpPr>
              <a:spLocks noChangeArrowheads="1"/>
            </p:cNvSpPr>
            <p:nvPr/>
          </p:nvSpPr>
          <p:spPr bwMode="auto">
            <a:xfrm>
              <a:off x="9384382" y="4450497"/>
              <a:ext cx="1611980" cy="369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defTabSz="685800" eaLnBrk="0" fontAlgn="base" hangingPunct="0">
                <a:spcBef>
                  <a:spcPct val="0"/>
                </a:spcBef>
                <a:spcAft>
                  <a:spcPct val="0"/>
                </a:spcAft>
                <a:buClrTx/>
                <a:defRPr/>
              </a:pPr>
              <a:r>
                <a:rPr lang="en-US" sz="1200" kern="1200" dirty="0" err="1">
                  <a:latin typeface="Arial" charset="0"/>
                  <a:ea typeface="ＭＳ Ｐゴシック" charset="0"/>
                  <a:cs typeface="+mn-cs"/>
                </a:rPr>
                <a:t>rdt_rcv</a:t>
              </a:r>
              <a:r>
                <a:rPr lang="en-US" sz="1200" kern="1200" dirty="0">
                  <a:latin typeface="Arial" charset="0"/>
                  <a:ea typeface="ＭＳ Ｐゴシック" charset="0"/>
                  <a:cs typeface="+mn-cs"/>
                </a:rPr>
                <a:t>(packet)</a:t>
              </a:r>
            </a:p>
          </p:txBody>
        </p:sp>
      </p:grpSp>
      <p:grpSp>
        <p:nvGrpSpPr>
          <p:cNvPr id="10" name="Group 9">
            <a:extLst>
              <a:ext uri="{FF2B5EF4-FFF2-40B4-BE49-F238E27FC236}">
                <a16:creationId xmlns:a16="http://schemas.microsoft.com/office/drawing/2014/main" id="{C6A7B144-988F-3142-A53D-2AD67E7E25EE}"/>
              </a:ext>
            </a:extLst>
          </p:cNvPr>
          <p:cNvGrpSpPr/>
          <p:nvPr/>
        </p:nvGrpSpPr>
        <p:grpSpPr>
          <a:xfrm>
            <a:off x="5081707" y="3499798"/>
            <a:ext cx="1899679" cy="770335"/>
            <a:chOff x="6039011" y="5479197"/>
            <a:chExt cx="2532905" cy="1027113"/>
          </a:xfrm>
        </p:grpSpPr>
        <p:sp>
          <p:nvSpPr>
            <p:cNvPr id="48" name="Oval 12">
              <a:extLst>
                <a:ext uri="{FF2B5EF4-FFF2-40B4-BE49-F238E27FC236}">
                  <a16:creationId xmlns:a16="http://schemas.microsoft.com/office/drawing/2014/main" id="{15A02CFE-8E15-5B47-955E-884B96AD154D}"/>
                </a:ext>
              </a:extLst>
            </p:cNvPr>
            <p:cNvSpPr>
              <a:spLocks noChangeArrowheads="1"/>
            </p:cNvSpPr>
            <p:nvPr/>
          </p:nvSpPr>
          <p:spPr bwMode="auto">
            <a:xfrm>
              <a:off x="7536866" y="5495072"/>
              <a:ext cx="955675" cy="101123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49" name="Text Box 13">
              <a:extLst>
                <a:ext uri="{FF2B5EF4-FFF2-40B4-BE49-F238E27FC236}">
                  <a16:creationId xmlns:a16="http://schemas.microsoft.com/office/drawing/2014/main" id="{CBC9B555-6B5C-7741-88F2-5079C590022D}"/>
                </a:ext>
              </a:extLst>
            </p:cNvPr>
            <p:cNvSpPr txBox="1">
              <a:spLocks noChangeArrowheads="1"/>
            </p:cNvSpPr>
            <p:nvPr/>
          </p:nvSpPr>
          <p:spPr bwMode="auto">
            <a:xfrm>
              <a:off x="7473366" y="5580797"/>
              <a:ext cx="10985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200" kern="1200" dirty="0">
                  <a:solidFill>
                    <a:srgbClr val="000000"/>
                  </a:solidFill>
                  <a:latin typeface="Arial" panose="020B0604020202020204" pitchFamily="34" charset="0"/>
                  <a:cs typeface="+mn-cs"/>
                </a:rPr>
                <a:t>Wait for call from below</a:t>
              </a:r>
              <a:endParaRPr lang="en-US" altLang="en-US" sz="1200" kern="1200" dirty="0">
                <a:solidFill>
                  <a:srgbClr val="000000"/>
                </a:solidFill>
                <a:latin typeface="Times New Roman" panose="02020603050405020304" pitchFamily="18" charset="0"/>
                <a:cs typeface="+mn-cs"/>
              </a:endParaRPr>
            </a:p>
          </p:txBody>
        </p:sp>
        <p:sp>
          <p:nvSpPr>
            <p:cNvPr id="53" name="Line 17">
              <a:extLst>
                <a:ext uri="{FF2B5EF4-FFF2-40B4-BE49-F238E27FC236}">
                  <a16:creationId xmlns:a16="http://schemas.microsoft.com/office/drawing/2014/main" id="{07806C13-AC0C-744F-A689-B195B8638391}"/>
                </a:ext>
              </a:extLst>
            </p:cNvPr>
            <p:cNvSpPr>
              <a:spLocks noChangeShapeType="1"/>
            </p:cNvSpPr>
            <p:nvPr/>
          </p:nvSpPr>
          <p:spPr bwMode="auto">
            <a:xfrm>
              <a:off x="7213016" y="5479197"/>
              <a:ext cx="385762" cy="242888"/>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56" name="Text Box 20">
              <a:extLst>
                <a:ext uri="{FF2B5EF4-FFF2-40B4-BE49-F238E27FC236}">
                  <a16:creationId xmlns:a16="http://schemas.microsoft.com/office/drawing/2014/main" id="{AD290DCB-DA87-BF46-B9F0-5E8404C38FE9}"/>
                </a:ext>
              </a:extLst>
            </p:cNvPr>
            <p:cNvSpPr txBox="1">
              <a:spLocks noChangeArrowheads="1"/>
            </p:cNvSpPr>
            <p:nvPr/>
          </p:nvSpPr>
          <p:spPr bwMode="auto">
            <a:xfrm>
              <a:off x="6039011" y="5745404"/>
              <a:ext cx="1321302"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800" dirty="0">
                  <a:solidFill>
                    <a:srgbClr val="CC0000"/>
                  </a:solidFill>
                  <a:cs typeface="+mn-cs"/>
                </a:rPr>
                <a:t>receiver</a:t>
              </a:r>
            </a:p>
          </p:txBody>
        </p:sp>
      </p:grpSp>
      <p:pic>
        <p:nvPicPr>
          <p:cNvPr id="25604" name="Picture 4" descr="Image result for easy button&quot;">
            <a:extLst>
              <a:ext uri="{FF2B5EF4-FFF2-40B4-BE49-F238E27FC236}">
                <a16:creationId xmlns:a16="http://schemas.microsoft.com/office/drawing/2014/main" id="{FD822998-0D59-7945-AC2A-EA37C240B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456" y="1403493"/>
            <a:ext cx="1604813" cy="1604813"/>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3">
            <a:extLst>
              <a:ext uri="{FF2B5EF4-FFF2-40B4-BE49-F238E27FC236}">
                <a16:creationId xmlns:a16="http://schemas.microsoft.com/office/drawing/2014/main" id="{85610A16-2670-7448-8F41-F03B9E524F38}"/>
              </a:ext>
            </a:extLst>
          </p:cNvPr>
          <p:cNvSpPr txBox="1">
            <a:spLocks noChangeArrowheads="1"/>
          </p:cNvSpPr>
          <p:nvPr/>
        </p:nvSpPr>
        <p:spPr>
          <a:xfrm>
            <a:off x="599018" y="2095501"/>
            <a:ext cx="5922169" cy="1133475"/>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Font typeface="Wingdings" charset="2"/>
              <a:buChar char="§"/>
              <a:defRPr/>
            </a:pPr>
            <a:r>
              <a:rPr lang="en-US" sz="2100" i="1" dirty="0">
                <a:solidFill>
                  <a:srgbClr val="C00000"/>
                </a:solidFill>
                <a:latin typeface="Calibri" panose="020F0502020204030204"/>
              </a:rPr>
              <a:t>separate</a:t>
            </a:r>
            <a:r>
              <a:rPr lang="en-US" sz="2100" dirty="0">
                <a:solidFill>
                  <a:prstClr val="black"/>
                </a:solidFill>
                <a:latin typeface="Calibri" panose="020F0502020204030204"/>
              </a:rPr>
              <a:t> FSMs for sender, receiver:</a:t>
            </a:r>
          </a:p>
          <a:p>
            <a:pPr marL="521494" lvl="1" indent="-173831" defTabSz="685800">
              <a:spcBef>
                <a:spcPts val="375"/>
              </a:spcBef>
              <a:buFont typeface="Arial"/>
              <a:buChar char="•"/>
              <a:defRPr/>
            </a:pPr>
            <a:r>
              <a:rPr lang="en-US" sz="1800" dirty="0">
                <a:solidFill>
                  <a:prstClr val="black"/>
                </a:solidFill>
                <a:latin typeface="Calibri" panose="020F0502020204030204"/>
              </a:rPr>
              <a:t>sender sends data into underlying channel</a:t>
            </a:r>
          </a:p>
          <a:p>
            <a:pPr marL="521494" lvl="1" indent="-173831" defTabSz="685800">
              <a:spcBef>
                <a:spcPts val="375"/>
              </a:spcBef>
              <a:buFont typeface="Arial"/>
              <a:buChar char="•"/>
              <a:defRPr/>
            </a:pPr>
            <a:r>
              <a:rPr lang="en-US" sz="1800" dirty="0">
                <a:solidFill>
                  <a:prstClr val="black"/>
                </a:solidFill>
                <a:latin typeface="Calibri" panose="020F0502020204030204"/>
              </a:rPr>
              <a:t>receiver reads data from underlying channel</a:t>
            </a:r>
          </a:p>
        </p:txBody>
      </p:sp>
      <p:grpSp>
        <p:nvGrpSpPr>
          <p:cNvPr id="9" name="Group 8">
            <a:extLst>
              <a:ext uri="{FF2B5EF4-FFF2-40B4-BE49-F238E27FC236}">
                <a16:creationId xmlns:a16="http://schemas.microsoft.com/office/drawing/2014/main" id="{7F2EE118-43B6-9B4F-B323-BCE06C274814}"/>
              </a:ext>
            </a:extLst>
          </p:cNvPr>
          <p:cNvGrpSpPr/>
          <p:nvPr/>
        </p:nvGrpSpPr>
        <p:grpSpPr>
          <a:xfrm>
            <a:off x="503139" y="3451218"/>
            <a:ext cx="1730474" cy="770334"/>
            <a:chOff x="226352" y="5579524"/>
            <a:chExt cx="2307298" cy="1027112"/>
          </a:xfrm>
        </p:grpSpPr>
        <p:grpSp>
          <p:nvGrpSpPr>
            <p:cNvPr id="8" name="Group 7">
              <a:extLst>
                <a:ext uri="{FF2B5EF4-FFF2-40B4-BE49-F238E27FC236}">
                  <a16:creationId xmlns:a16="http://schemas.microsoft.com/office/drawing/2014/main" id="{685AB00B-9A93-AB4E-B61E-272D7AC641F9}"/>
                </a:ext>
              </a:extLst>
            </p:cNvPr>
            <p:cNvGrpSpPr/>
            <p:nvPr/>
          </p:nvGrpSpPr>
          <p:grpSpPr>
            <a:xfrm>
              <a:off x="226352" y="5579524"/>
              <a:ext cx="2237057" cy="1027112"/>
              <a:chOff x="759752" y="4614324"/>
              <a:chExt cx="2237057" cy="1027112"/>
            </a:xfrm>
          </p:grpSpPr>
          <p:sp>
            <p:nvSpPr>
              <p:cNvPr id="46" name="Line 10">
                <a:extLst>
                  <a:ext uri="{FF2B5EF4-FFF2-40B4-BE49-F238E27FC236}">
                    <a16:creationId xmlns:a16="http://schemas.microsoft.com/office/drawing/2014/main" id="{53CBEB33-D2BE-EA4E-9053-8A4F592B82D6}"/>
                  </a:ext>
                </a:extLst>
              </p:cNvPr>
              <p:cNvSpPr>
                <a:spLocks noChangeShapeType="1"/>
              </p:cNvSpPr>
              <p:nvPr/>
            </p:nvSpPr>
            <p:spPr bwMode="auto">
              <a:xfrm>
                <a:off x="1717284" y="4614324"/>
                <a:ext cx="385762" cy="242887"/>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55" name="Text Box 19">
                <a:extLst>
                  <a:ext uri="{FF2B5EF4-FFF2-40B4-BE49-F238E27FC236}">
                    <a16:creationId xmlns:a16="http://schemas.microsoft.com/office/drawing/2014/main" id="{16E30F35-9D21-5542-B316-8DC5ACBE27DA}"/>
                  </a:ext>
                </a:extLst>
              </p:cNvPr>
              <p:cNvSpPr txBox="1">
                <a:spLocks noChangeArrowheads="1"/>
              </p:cNvSpPr>
              <p:nvPr/>
            </p:nvSpPr>
            <p:spPr bwMode="auto">
              <a:xfrm>
                <a:off x="759752" y="4985781"/>
                <a:ext cx="1161001"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800" dirty="0">
                    <a:solidFill>
                      <a:srgbClr val="CC0000"/>
                    </a:solidFill>
                    <a:cs typeface="+mn-cs"/>
                  </a:rPr>
                  <a:t>sender</a:t>
                </a:r>
              </a:p>
            </p:txBody>
          </p:sp>
          <p:sp>
            <p:nvSpPr>
              <p:cNvPr id="40" name="Oval 4">
                <a:extLst>
                  <a:ext uri="{FF2B5EF4-FFF2-40B4-BE49-F238E27FC236}">
                    <a16:creationId xmlns:a16="http://schemas.microsoft.com/office/drawing/2014/main" id="{1B157770-6762-CF45-9B74-7457DBFE2B56}"/>
                  </a:ext>
                </a:extLst>
              </p:cNvPr>
              <p:cNvSpPr>
                <a:spLocks noChangeArrowheads="1"/>
              </p:cNvSpPr>
              <p:nvPr/>
            </p:nvSpPr>
            <p:spPr bwMode="auto">
              <a:xfrm>
                <a:off x="2041134" y="4630199"/>
                <a:ext cx="955675" cy="1011237"/>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grpSp>
        <p:sp>
          <p:nvSpPr>
            <p:cNvPr id="41" name="Text Box 5">
              <a:extLst>
                <a:ext uri="{FF2B5EF4-FFF2-40B4-BE49-F238E27FC236}">
                  <a16:creationId xmlns:a16="http://schemas.microsoft.com/office/drawing/2014/main" id="{CE38ECA0-E265-FA4A-950E-CC50EF2CA516}"/>
                </a:ext>
              </a:extLst>
            </p:cNvPr>
            <p:cNvSpPr txBox="1">
              <a:spLocks noChangeArrowheads="1"/>
            </p:cNvSpPr>
            <p:nvPr/>
          </p:nvSpPr>
          <p:spPr bwMode="auto">
            <a:xfrm>
              <a:off x="1435100" y="5693824"/>
              <a:ext cx="109855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200" kern="1200" dirty="0">
                  <a:solidFill>
                    <a:srgbClr val="000000"/>
                  </a:solidFill>
                  <a:latin typeface="Arial" panose="020B0604020202020204" pitchFamily="34" charset="0"/>
                  <a:cs typeface="+mn-cs"/>
                </a:rPr>
                <a:t>Wait for call from above</a:t>
              </a:r>
              <a:endParaRPr lang="en-US" altLang="en-US" sz="1200" kern="1200" dirty="0">
                <a:solidFill>
                  <a:srgbClr val="000000"/>
                </a:solidFill>
                <a:latin typeface="Times New Roman" panose="02020603050405020304" pitchFamily="18" charset="0"/>
                <a:cs typeface="+mn-cs"/>
              </a:endParaRPr>
            </a:p>
          </p:txBody>
        </p:sp>
      </p:grpSp>
      <p:sp>
        <p:nvSpPr>
          <p:cNvPr id="27" name="Slide Number Placeholder 2">
            <a:extLst>
              <a:ext uri="{FF2B5EF4-FFF2-40B4-BE49-F238E27FC236}">
                <a16:creationId xmlns:a16="http://schemas.microsoft.com/office/drawing/2014/main" id="{4E6AC2D9-3427-7142-95C3-6DF77122338D}"/>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43</a:t>
            </a:fld>
            <a:endParaRPr lang="en-US" dirty="0"/>
          </a:p>
        </p:txBody>
      </p:sp>
    </p:spTree>
    <p:extLst>
      <p:ext uri="{BB962C8B-B14F-4D97-AF65-F5344CB8AC3E}">
        <p14:creationId xmlns:p14="http://schemas.microsoft.com/office/powerpoint/2010/main" val="85183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par>
                          <p:cTn id="22" fill="hold">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dissolve">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dissolve">
                                      <p:cBhvr>
                                        <p:cTn id="35" dur="500"/>
                                        <p:tgtEl>
                                          <p:spTgt spid="50"/>
                                        </p:tgtEl>
                                      </p:cBhvr>
                                    </p:animEffect>
                                  </p:childTnLst>
                                </p:cTn>
                              </p:par>
                            </p:childTnLst>
                          </p:cTn>
                        </p:par>
                        <p:par>
                          <p:cTn id="36" fill="hold">
                            <p:stCondLst>
                              <p:cond delay="500"/>
                            </p:stCondLst>
                            <p:childTnLst>
                              <p:par>
                                <p:cTn id="37" presetID="9"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5604"/>
                                        </p:tgtEl>
                                        <p:attrNameLst>
                                          <p:attrName>style.visibility</p:attrName>
                                        </p:attrNameLst>
                                      </p:cBhvr>
                                      <p:to>
                                        <p:strVal val="visible"/>
                                      </p:to>
                                    </p:set>
                                    <p:animEffect transition="in" filter="dissolve">
                                      <p:cBhvr>
                                        <p:cTn id="48"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7" grpId="0"/>
      <p:bldP spid="50" grpId="0" animBg="1"/>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rdt2.0: channel with bit errors</a:t>
            </a:r>
            <a:endParaRPr lang="en-US" dirty="0"/>
          </a:p>
        </p:txBody>
      </p:sp>
      <p:sp>
        <p:nvSpPr>
          <p:cNvPr id="23" name="Rectangle 3">
            <a:extLst>
              <a:ext uri="{FF2B5EF4-FFF2-40B4-BE49-F238E27FC236}">
                <a16:creationId xmlns:a16="http://schemas.microsoft.com/office/drawing/2014/main" id="{3E368E9F-FC61-C94B-B4CE-5CA7B0FEB788}"/>
              </a:ext>
            </a:extLst>
          </p:cNvPr>
          <p:cNvSpPr txBox="1">
            <a:spLocks noChangeArrowheads="1"/>
          </p:cNvSpPr>
          <p:nvPr/>
        </p:nvSpPr>
        <p:spPr>
          <a:xfrm>
            <a:off x="505496" y="1112062"/>
            <a:ext cx="8325469" cy="3336131"/>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219075" defTabSz="685800">
              <a:lnSpc>
                <a:spcPct val="75000"/>
              </a:lnSpc>
              <a:spcBef>
                <a:spcPts val="750"/>
              </a:spcBef>
              <a:buFont typeface="Wingdings" charset="2"/>
              <a:buChar char="§"/>
              <a:defRPr/>
            </a:pPr>
            <a:r>
              <a:rPr lang="en-US" sz="2400" dirty="0">
                <a:solidFill>
                  <a:prstClr val="black"/>
                </a:solidFill>
                <a:latin typeface="Calibri" panose="020F0502020204030204"/>
              </a:rPr>
              <a:t>underlying channel may flip bits in packet</a:t>
            </a:r>
          </a:p>
          <a:p>
            <a:pPr marL="600075" lvl="1" indent="-171450" defTabSz="685800">
              <a:lnSpc>
                <a:spcPct val="75000"/>
              </a:lnSpc>
              <a:spcBef>
                <a:spcPts val="375"/>
              </a:spcBef>
              <a:buFont typeface="Arial"/>
              <a:buChar char="•"/>
              <a:defRPr/>
            </a:pPr>
            <a:r>
              <a:rPr lang="en-US" sz="2100" dirty="0">
                <a:solidFill>
                  <a:prstClr val="black"/>
                </a:solidFill>
                <a:latin typeface="Calibri" panose="020F0502020204030204"/>
              </a:rPr>
              <a:t>checksum (e.g., Internet checksum) to detect bit errors</a:t>
            </a:r>
          </a:p>
          <a:p>
            <a:pPr marL="342900" indent="-219075" defTabSz="685800">
              <a:lnSpc>
                <a:spcPct val="75000"/>
              </a:lnSpc>
              <a:spcBef>
                <a:spcPts val="750"/>
              </a:spcBef>
              <a:buFont typeface="Wingdings" charset="2"/>
              <a:buChar char="§"/>
              <a:defRPr/>
            </a:pPr>
            <a:r>
              <a:rPr lang="en-US" sz="2400" i="1" dirty="0">
                <a:solidFill>
                  <a:prstClr val="black"/>
                </a:solidFill>
                <a:latin typeface="Calibri" panose="020F0502020204030204"/>
              </a:rPr>
              <a:t>the</a:t>
            </a:r>
            <a:r>
              <a:rPr lang="en-US" sz="2400" dirty="0">
                <a:solidFill>
                  <a:prstClr val="black"/>
                </a:solidFill>
                <a:latin typeface="Calibri" panose="020F0502020204030204"/>
              </a:rPr>
              <a:t> question: how to recover from errors?</a:t>
            </a:r>
            <a:endParaRPr lang="en-US" sz="2100" dirty="0">
              <a:solidFill>
                <a:prstClr val="black"/>
              </a:solidFill>
              <a:latin typeface="Calibri" panose="020F0502020204030204"/>
            </a:endParaRPr>
          </a:p>
        </p:txBody>
      </p:sp>
      <p:sp>
        <p:nvSpPr>
          <p:cNvPr id="24" name="Text Box 10">
            <a:extLst>
              <a:ext uri="{FF2B5EF4-FFF2-40B4-BE49-F238E27FC236}">
                <a16:creationId xmlns:a16="http://schemas.microsoft.com/office/drawing/2014/main" id="{DDD1DAD8-493C-8447-8752-319FA74AD634}"/>
              </a:ext>
            </a:extLst>
          </p:cNvPr>
          <p:cNvSpPr txBox="1">
            <a:spLocks noChangeArrowheads="1"/>
          </p:cNvSpPr>
          <p:nvPr/>
        </p:nvSpPr>
        <p:spPr bwMode="auto">
          <a:xfrm>
            <a:off x="949042" y="2933387"/>
            <a:ext cx="762542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a:buClrTx/>
              <a:defRPr/>
            </a:pPr>
            <a:r>
              <a:rPr lang="en-US" altLang="en-US" sz="2400" i="1" kern="1200" dirty="0">
                <a:solidFill>
                  <a:srgbClr val="CC0000"/>
                </a:solidFill>
                <a:latin typeface="Calibri" panose="020F0502020204030204"/>
                <a:cs typeface="+mn-cs"/>
              </a:rPr>
              <a:t>How do humans recover from “</a:t>
            </a:r>
            <a:r>
              <a:rPr lang="en-US" altLang="ja-JP" sz="2400" i="1" kern="1200" dirty="0">
                <a:solidFill>
                  <a:srgbClr val="CC0000"/>
                </a:solidFill>
                <a:latin typeface="Calibri" panose="020F0502020204030204"/>
                <a:cs typeface="+mn-cs"/>
              </a:rPr>
              <a:t>errors” </a:t>
            </a:r>
            <a:r>
              <a:rPr lang="en-US" altLang="en-US" sz="2400" i="1" kern="1200" dirty="0">
                <a:solidFill>
                  <a:srgbClr val="CC0000"/>
                </a:solidFill>
                <a:latin typeface="Calibri" panose="020F0502020204030204"/>
                <a:cs typeface="+mn-cs"/>
              </a:rPr>
              <a:t>during conversation?</a:t>
            </a:r>
          </a:p>
        </p:txBody>
      </p:sp>
      <p:sp>
        <p:nvSpPr>
          <p:cNvPr id="5" name="Slide Number Placeholder 2">
            <a:extLst>
              <a:ext uri="{FF2B5EF4-FFF2-40B4-BE49-F238E27FC236}">
                <a16:creationId xmlns:a16="http://schemas.microsoft.com/office/drawing/2014/main" id="{05B1A153-C333-754C-9249-656206CB5CCF}"/>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44</a:t>
            </a:fld>
            <a:endParaRPr lang="en-US" dirty="0"/>
          </a:p>
        </p:txBody>
      </p:sp>
    </p:spTree>
    <p:extLst>
      <p:ext uri="{BB962C8B-B14F-4D97-AF65-F5344CB8AC3E}">
        <p14:creationId xmlns:p14="http://schemas.microsoft.com/office/powerpoint/2010/main" val="194831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rdt2.0: channel with bit errors</a:t>
            </a:r>
            <a:endParaRPr lang="en-US" dirty="0"/>
          </a:p>
        </p:txBody>
      </p:sp>
      <p:sp>
        <p:nvSpPr>
          <p:cNvPr id="23" name="Rectangle 3">
            <a:extLst>
              <a:ext uri="{FF2B5EF4-FFF2-40B4-BE49-F238E27FC236}">
                <a16:creationId xmlns:a16="http://schemas.microsoft.com/office/drawing/2014/main" id="{3E368E9F-FC61-C94B-B4CE-5CA7B0FEB788}"/>
              </a:ext>
            </a:extLst>
          </p:cNvPr>
          <p:cNvSpPr txBox="1">
            <a:spLocks noChangeArrowheads="1"/>
          </p:cNvSpPr>
          <p:nvPr/>
        </p:nvSpPr>
        <p:spPr>
          <a:xfrm>
            <a:off x="505496" y="955799"/>
            <a:ext cx="8325469" cy="3336131"/>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7181" indent="-221456" defTabSz="685800">
              <a:lnSpc>
                <a:spcPct val="75000"/>
              </a:lnSpc>
              <a:spcBef>
                <a:spcPts val="750"/>
              </a:spcBef>
              <a:buFont typeface="Wingdings" charset="2"/>
              <a:buChar char="§"/>
              <a:defRPr/>
            </a:pPr>
            <a:r>
              <a:rPr lang="en-US" sz="2400" dirty="0">
                <a:solidFill>
                  <a:prstClr val="black"/>
                </a:solidFill>
                <a:latin typeface="Calibri" panose="020F0502020204030204"/>
              </a:rPr>
              <a:t>underlying channel may flip bits in packet</a:t>
            </a:r>
          </a:p>
          <a:p>
            <a:pPr marL="521494" lvl="1" indent="-173831" defTabSz="685800">
              <a:lnSpc>
                <a:spcPct val="80000"/>
              </a:lnSpc>
              <a:spcBef>
                <a:spcPts val="600"/>
              </a:spcBef>
              <a:buFont typeface="Arial"/>
              <a:buChar char="•"/>
              <a:defRPr/>
            </a:pPr>
            <a:r>
              <a:rPr lang="en-US" sz="2100" dirty="0">
                <a:solidFill>
                  <a:prstClr val="black"/>
                </a:solidFill>
                <a:latin typeface="Calibri" panose="020F0502020204030204"/>
              </a:rPr>
              <a:t>checksum to detect bit errors</a:t>
            </a:r>
          </a:p>
          <a:p>
            <a:pPr marL="307181" indent="-209550" defTabSz="685800">
              <a:lnSpc>
                <a:spcPct val="75000"/>
              </a:lnSpc>
              <a:spcBef>
                <a:spcPts val="750"/>
              </a:spcBef>
              <a:buFont typeface="Wingdings" charset="2"/>
              <a:buChar char="§"/>
              <a:defRPr/>
            </a:pPr>
            <a:r>
              <a:rPr lang="en-US" sz="2400" i="1" dirty="0">
                <a:solidFill>
                  <a:prstClr val="black"/>
                </a:solidFill>
                <a:latin typeface="Calibri" panose="020F0502020204030204"/>
              </a:rPr>
              <a:t>the</a:t>
            </a:r>
            <a:r>
              <a:rPr lang="en-US" sz="2400" dirty="0">
                <a:solidFill>
                  <a:prstClr val="black"/>
                </a:solidFill>
                <a:latin typeface="Calibri" panose="020F0502020204030204"/>
              </a:rPr>
              <a:t> question: how to recover from errors?</a:t>
            </a:r>
            <a:endParaRPr lang="en-US" sz="2100" dirty="0">
              <a:solidFill>
                <a:prstClr val="black"/>
              </a:solidFill>
              <a:latin typeface="Calibri" panose="020F0502020204030204"/>
            </a:endParaRPr>
          </a:p>
        </p:txBody>
      </p:sp>
      <p:sp>
        <p:nvSpPr>
          <p:cNvPr id="25" name="Rectangle 2">
            <a:extLst>
              <a:ext uri="{FF2B5EF4-FFF2-40B4-BE49-F238E27FC236}">
                <a16:creationId xmlns:a16="http://schemas.microsoft.com/office/drawing/2014/main" id="{6EBA4373-2F4E-9C40-8D34-CD4CD038CE07}"/>
              </a:ext>
            </a:extLst>
          </p:cNvPr>
          <p:cNvSpPr txBox="1">
            <a:spLocks noChangeArrowheads="1"/>
          </p:cNvSpPr>
          <p:nvPr/>
        </p:nvSpPr>
        <p:spPr>
          <a:xfrm>
            <a:off x="496814" y="2010554"/>
            <a:ext cx="8253647" cy="1617752"/>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21494" lvl="1" indent="-173831" defTabSz="685800">
              <a:spcBef>
                <a:spcPct val="45000"/>
              </a:spcBef>
              <a:buFont typeface="Arial"/>
              <a:buChar char="•"/>
              <a:defRPr/>
            </a:pPr>
            <a:r>
              <a:rPr lang="en-US" sz="2100" i="1" dirty="0">
                <a:solidFill>
                  <a:srgbClr val="CC0000"/>
                </a:solidFill>
                <a:latin typeface="Calibri" panose="020F0502020204030204"/>
              </a:rPr>
              <a:t>acknowledgements (ACKs):</a:t>
            </a:r>
            <a:r>
              <a:rPr lang="en-US" sz="2100" dirty="0">
                <a:solidFill>
                  <a:prstClr val="black"/>
                </a:solidFill>
                <a:latin typeface="Calibri" panose="020F0502020204030204"/>
              </a:rPr>
              <a:t> receiver explicitly tells sender that pkt received OK</a:t>
            </a:r>
          </a:p>
          <a:p>
            <a:pPr marL="521494" lvl="1" indent="-173831" defTabSz="685800">
              <a:spcBef>
                <a:spcPts val="375"/>
              </a:spcBef>
              <a:buFont typeface="Arial"/>
              <a:buChar char="•"/>
              <a:defRPr/>
            </a:pPr>
            <a:r>
              <a:rPr lang="en-US" sz="2100" i="1" dirty="0">
                <a:solidFill>
                  <a:srgbClr val="CC0000"/>
                </a:solidFill>
                <a:latin typeface="Calibri" panose="020F0502020204030204"/>
              </a:rPr>
              <a:t>negative acknowledgements (NAKs):</a:t>
            </a:r>
            <a:r>
              <a:rPr lang="en-US" sz="2100" dirty="0">
                <a:solidFill>
                  <a:prstClr val="black"/>
                </a:solidFill>
                <a:latin typeface="Calibri" panose="020F0502020204030204"/>
              </a:rPr>
              <a:t> receiver explicitly tells sender that pkt had errors</a:t>
            </a:r>
          </a:p>
          <a:p>
            <a:pPr marL="521494" lvl="1" indent="-173831" defTabSz="685800">
              <a:spcBef>
                <a:spcPts val="375"/>
              </a:spcBef>
              <a:buFont typeface="Arial"/>
              <a:buChar char="•"/>
              <a:defRPr/>
            </a:pPr>
            <a:r>
              <a:rPr lang="en-US" sz="2100" dirty="0">
                <a:solidFill>
                  <a:prstClr val="black"/>
                </a:solidFill>
                <a:latin typeface="Calibri" panose="020F0502020204030204"/>
              </a:rPr>
              <a:t>sender </a:t>
            </a:r>
            <a:r>
              <a:rPr lang="en-US" sz="2100" i="1" dirty="0">
                <a:solidFill>
                  <a:srgbClr val="C00000"/>
                </a:solidFill>
                <a:latin typeface="Calibri" panose="020F0502020204030204"/>
              </a:rPr>
              <a:t>retransmits</a:t>
            </a:r>
            <a:r>
              <a:rPr lang="en-US" sz="2100" dirty="0">
                <a:solidFill>
                  <a:prstClr val="black"/>
                </a:solidFill>
                <a:latin typeface="Calibri" panose="020F0502020204030204"/>
              </a:rPr>
              <a:t> pkt on receipt of NAK</a:t>
            </a:r>
          </a:p>
        </p:txBody>
      </p:sp>
      <p:grpSp>
        <p:nvGrpSpPr>
          <p:cNvPr id="7" name="Group 13">
            <a:extLst>
              <a:ext uri="{FF2B5EF4-FFF2-40B4-BE49-F238E27FC236}">
                <a16:creationId xmlns:a16="http://schemas.microsoft.com/office/drawing/2014/main" id="{0DED2191-7C7B-EA46-AFB1-5A7A4509EEC8}"/>
              </a:ext>
            </a:extLst>
          </p:cNvPr>
          <p:cNvGrpSpPr>
            <a:grpSpLocks/>
          </p:cNvGrpSpPr>
          <p:nvPr/>
        </p:nvGrpSpPr>
        <p:grpSpPr bwMode="auto">
          <a:xfrm>
            <a:off x="703162" y="3815840"/>
            <a:ext cx="8047298" cy="915591"/>
            <a:chOff x="1552" y="2800"/>
            <a:chExt cx="2578" cy="769"/>
          </a:xfrm>
        </p:grpSpPr>
        <p:sp>
          <p:nvSpPr>
            <p:cNvPr id="8" name="Rectangle 7">
              <a:extLst>
                <a:ext uri="{FF2B5EF4-FFF2-40B4-BE49-F238E27FC236}">
                  <a16:creationId xmlns:a16="http://schemas.microsoft.com/office/drawing/2014/main" id="{CA5C33DB-F1DF-074B-AA2F-B41978703359}"/>
                </a:ext>
              </a:extLst>
            </p:cNvPr>
            <p:cNvSpPr>
              <a:spLocks noChangeArrowheads="1"/>
            </p:cNvSpPr>
            <p:nvPr/>
          </p:nvSpPr>
          <p:spPr bwMode="auto">
            <a:xfrm>
              <a:off x="1552" y="2974"/>
              <a:ext cx="2578" cy="595"/>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9" name="Rectangle 9">
              <a:extLst>
                <a:ext uri="{FF2B5EF4-FFF2-40B4-BE49-F238E27FC236}">
                  <a16:creationId xmlns:a16="http://schemas.microsoft.com/office/drawing/2014/main" id="{CB4139DF-921F-E940-9AD8-677EFA8E24B3}"/>
                </a:ext>
              </a:extLst>
            </p:cNvPr>
            <p:cNvSpPr>
              <a:spLocks noChangeArrowheads="1"/>
            </p:cNvSpPr>
            <p:nvPr/>
          </p:nvSpPr>
          <p:spPr bwMode="auto">
            <a:xfrm>
              <a:off x="2226" y="2864"/>
              <a:ext cx="88" cy="22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0" name="Text Box 10">
              <a:extLst>
                <a:ext uri="{FF2B5EF4-FFF2-40B4-BE49-F238E27FC236}">
                  <a16:creationId xmlns:a16="http://schemas.microsoft.com/office/drawing/2014/main" id="{B44BC4A2-14C8-8A47-B1A1-506171B4D389}"/>
                </a:ext>
              </a:extLst>
            </p:cNvPr>
            <p:cNvSpPr txBox="1">
              <a:spLocks noChangeArrowheads="1"/>
            </p:cNvSpPr>
            <p:nvPr/>
          </p:nvSpPr>
          <p:spPr bwMode="auto">
            <a:xfrm>
              <a:off x="1724" y="2800"/>
              <a:ext cx="687" cy="38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2400" kern="1200" dirty="0">
                  <a:solidFill>
                    <a:srgbClr val="CC0000"/>
                  </a:solidFill>
                  <a:latin typeface="Calibri" panose="020F0502020204030204"/>
                  <a:cs typeface="+mn-cs"/>
                </a:rPr>
                <a:t>stop and wait</a:t>
              </a:r>
            </a:p>
          </p:txBody>
        </p:sp>
        <p:sp>
          <p:nvSpPr>
            <p:cNvPr id="11" name="Text Box 6">
              <a:extLst>
                <a:ext uri="{FF2B5EF4-FFF2-40B4-BE49-F238E27FC236}">
                  <a16:creationId xmlns:a16="http://schemas.microsoft.com/office/drawing/2014/main" id="{EEE47A92-87A4-AD48-8A94-DC9DCFA6DD50}"/>
                </a:ext>
              </a:extLst>
            </p:cNvPr>
            <p:cNvSpPr txBox="1">
              <a:spLocks noChangeArrowheads="1"/>
            </p:cNvSpPr>
            <p:nvPr/>
          </p:nvSpPr>
          <p:spPr bwMode="auto">
            <a:xfrm>
              <a:off x="1678" y="3136"/>
              <a:ext cx="2452" cy="34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CC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lnSpc>
                  <a:spcPct val="85000"/>
                </a:lnSpc>
                <a:buClrTx/>
                <a:defRPr/>
              </a:pPr>
              <a:r>
                <a:rPr lang="en-US" sz="2400" kern="1200" dirty="0">
                  <a:solidFill>
                    <a:prstClr val="black"/>
                  </a:solidFill>
                  <a:latin typeface="Calibri" panose="020F0502020204030204"/>
                  <a:cs typeface="+mn-cs"/>
                </a:rPr>
                <a:t>sender sends one packet,  then waits for receiver  response</a:t>
              </a:r>
            </a:p>
          </p:txBody>
        </p:sp>
      </p:grpSp>
      <p:sp>
        <p:nvSpPr>
          <p:cNvPr id="12" name="Slide Number Placeholder 2">
            <a:extLst>
              <a:ext uri="{FF2B5EF4-FFF2-40B4-BE49-F238E27FC236}">
                <a16:creationId xmlns:a16="http://schemas.microsoft.com/office/drawing/2014/main" id="{8EDA3199-9071-AC4D-8C68-A368602E92B1}"/>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45</a:t>
            </a:fld>
            <a:endParaRPr lang="en-US" dirty="0"/>
          </a:p>
        </p:txBody>
      </p:sp>
    </p:spTree>
    <p:extLst>
      <p:ext uri="{BB962C8B-B14F-4D97-AF65-F5344CB8AC3E}">
        <p14:creationId xmlns:p14="http://schemas.microsoft.com/office/powerpoint/2010/main" val="15721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dissolve">
                                      <p:cBhvr>
                                        <p:cTn id="12" dur="500"/>
                                        <p:tgtEl>
                                          <p:spTgt spid="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
                                            <p:txEl>
                                              <p:pRg st="1" end="1"/>
                                            </p:txEl>
                                          </p:spTgt>
                                        </p:tgtEl>
                                        <p:attrNameLst>
                                          <p:attrName>style.visibility</p:attrName>
                                        </p:attrNameLst>
                                      </p:cBhvr>
                                      <p:to>
                                        <p:strVal val="visible"/>
                                      </p:to>
                                    </p:set>
                                    <p:animEffect transition="in" filter="dissolve">
                                      <p:cBhvr>
                                        <p:cTn id="17" dur="500"/>
                                        <p:tgtEl>
                                          <p:spTgt spid="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xEl>
                                              <p:pRg st="2" end="2"/>
                                            </p:txEl>
                                          </p:spTgt>
                                        </p:tgtEl>
                                        <p:attrNameLst>
                                          <p:attrName>style.visibility</p:attrName>
                                        </p:attrNameLst>
                                      </p:cBhvr>
                                      <p:to>
                                        <p:strVal val="visible"/>
                                      </p:to>
                                    </p:set>
                                    <p:animEffect transition="in" filter="dissolve">
                                      <p:cBhvr>
                                        <p:cTn id="22" dur="500"/>
                                        <p:tgtEl>
                                          <p:spTgt spid="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build="p" bldLvl="2"/>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68EB694D-F4ED-0141-BBB1-034CE4FDF113}"/>
              </a:ext>
            </a:extLst>
          </p:cNvPr>
          <p:cNvSpPr/>
          <p:nvPr/>
        </p:nvSpPr>
        <p:spPr>
          <a:xfrm>
            <a:off x="7402665" y="3807974"/>
            <a:ext cx="1251938" cy="23328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68" name="Rectangle 167">
            <a:extLst>
              <a:ext uri="{FF2B5EF4-FFF2-40B4-BE49-F238E27FC236}">
                <a16:creationId xmlns:a16="http://schemas.microsoft.com/office/drawing/2014/main" id="{D3935A0A-DEFE-0D4A-A039-8D2F8EDE2B13}"/>
              </a:ext>
            </a:extLst>
          </p:cNvPr>
          <p:cNvSpPr/>
          <p:nvPr/>
        </p:nvSpPr>
        <p:spPr>
          <a:xfrm>
            <a:off x="7577371" y="2050648"/>
            <a:ext cx="999959" cy="23328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rdt2.0: FSM specifications</a:t>
            </a:r>
            <a:endParaRPr lang="en-US" dirty="0"/>
          </a:p>
        </p:txBody>
      </p:sp>
      <p:sp>
        <p:nvSpPr>
          <p:cNvPr id="109" name="Oval 3">
            <a:extLst>
              <a:ext uri="{FF2B5EF4-FFF2-40B4-BE49-F238E27FC236}">
                <a16:creationId xmlns:a16="http://schemas.microsoft.com/office/drawing/2014/main" id="{606B9A69-736A-BE4F-8E57-1E4DD86ADE7D}"/>
              </a:ext>
            </a:extLst>
          </p:cNvPr>
          <p:cNvSpPr>
            <a:spLocks noChangeArrowheads="1"/>
          </p:cNvSpPr>
          <p:nvPr/>
        </p:nvSpPr>
        <p:spPr bwMode="auto">
          <a:xfrm>
            <a:off x="1836714" y="1762383"/>
            <a:ext cx="739378" cy="721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endParaRPr lang="en-US" altLang="en-US" sz="1200" kern="1200">
              <a:solidFill>
                <a:prstClr val="black"/>
              </a:solidFill>
              <a:cs typeface="+mn-cs"/>
            </a:endParaRPr>
          </a:p>
        </p:txBody>
      </p:sp>
      <p:sp>
        <p:nvSpPr>
          <p:cNvPr id="110" name="Text Box 4">
            <a:extLst>
              <a:ext uri="{FF2B5EF4-FFF2-40B4-BE49-F238E27FC236}">
                <a16:creationId xmlns:a16="http://schemas.microsoft.com/office/drawing/2014/main" id="{9158E582-2053-DB47-8544-5430174AAC29}"/>
              </a:ext>
            </a:extLst>
          </p:cNvPr>
          <p:cNvSpPr txBox="1">
            <a:spLocks noChangeArrowheads="1"/>
          </p:cNvSpPr>
          <p:nvPr/>
        </p:nvSpPr>
        <p:spPr bwMode="auto">
          <a:xfrm>
            <a:off x="1760513" y="1825486"/>
            <a:ext cx="900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a:buClrTx/>
              <a:defRPr/>
            </a:pPr>
            <a:r>
              <a:rPr lang="en-US" altLang="en-US" sz="1200" kern="1200" dirty="0">
                <a:solidFill>
                  <a:prstClr val="black"/>
                </a:solidFill>
                <a:latin typeface="Arial" panose="020B0604020202020204" pitchFamily="34" charset="0"/>
                <a:cs typeface="+mn-cs"/>
              </a:rPr>
              <a:t>Wait for call from above</a:t>
            </a:r>
            <a:endParaRPr lang="en-US" altLang="en-US" sz="1200" kern="1200" dirty="0">
              <a:solidFill>
                <a:prstClr val="black"/>
              </a:solidFill>
              <a:latin typeface="Times New Roman" panose="02020603050405020304" pitchFamily="18" charset="0"/>
              <a:cs typeface="+mn-cs"/>
            </a:endParaRPr>
          </a:p>
        </p:txBody>
      </p:sp>
      <p:grpSp>
        <p:nvGrpSpPr>
          <p:cNvPr id="156" name="Group 155">
            <a:extLst>
              <a:ext uri="{FF2B5EF4-FFF2-40B4-BE49-F238E27FC236}">
                <a16:creationId xmlns:a16="http://schemas.microsoft.com/office/drawing/2014/main" id="{1A819A83-E50E-0842-8735-DFC0B065BABA}"/>
              </a:ext>
            </a:extLst>
          </p:cNvPr>
          <p:cNvGrpSpPr/>
          <p:nvPr/>
        </p:nvGrpSpPr>
        <p:grpSpPr>
          <a:xfrm>
            <a:off x="3753620" y="1800402"/>
            <a:ext cx="2755106" cy="689453"/>
            <a:chOff x="5004826" y="2400535"/>
            <a:chExt cx="3673475" cy="919271"/>
          </a:xfrm>
        </p:grpSpPr>
        <p:sp>
          <p:nvSpPr>
            <p:cNvPr id="120" name="Freeform 14">
              <a:extLst>
                <a:ext uri="{FF2B5EF4-FFF2-40B4-BE49-F238E27FC236}">
                  <a16:creationId xmlns:a16="http://schemas.microsoft.com/office/drawing/2014/main" id="{6794142E-E5B8-3F45-81C1-8A8F8E602B04}"/>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21" name="Text Box 15">
              <a:extLst>
                <a:ext uri="{FF2B5EF4-FFF2-40B4-BE49-F238E27FC236}">
                  <a16:creationId xmlns:a16="http://schemas.microsoft.com/office/drawing/2014/main" id="{EBF1463C-CBD7-1049-80A6-FED400C12A10}"/>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a:solidFill>
                    <a:prstClr val="black"/>
                  </a:solidFill>
                  <a:latin typeface="Arial" panose="020B0604020202020204" pitchFamily="34" charset="0"/>
                  <a:cs typeface="+mn-cs"/>
                </a:rPr>
                <a:t>udt_send(sndpkt)</a:t>
              </a:r>
              <a:endParaRPr lang="en-US" altLang="en-US" sz="1200" kern="1200">
                <a:solidFill>
                  <a:prstClr val="black"/>
                </a:solidFill>
                <a:latin typeface="Times New Roman" panose="02020603050405020304" pitchFamily="18" charset="0"/>
                <a:cs typeface="+mn-cs"/>
              </a:endParaRPr>
            </a:p>
          </p:txBody>
        </p:sp>
        <p:sp>
          <p:nvSpPr>
            <p:cNvPr id="122" name="Text Box 16">
              <a:extLst>
                <a:ext uri="{FF2B5EF4-FFF2-40B4-BE49-F238E27FC236}">
                  <a16:creationId xmlns:a16="http://schemas.microsoft.com/office/drawing/2014/main" id="{C1489951-F533-6243-BF54-F4FB192513F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endParaRPr lang="en-US" altLang="en-US" sz="1200" kern="1200" dirty="0">
                <a:solidFill>
                  <a:prstClr val="black"/>
                </a:solidFill>
                <a:latin typeface="Times New Roman" panose="02020603050405020304" pitchFamily="18" charset="0"/>
                <a:cs typeface="+mn-cs"/>
              </a:endParaRPr>
            </a:p>
          </p:txBody>
        </p:sp>
        <p:sp>
          <p:nvSpPr>
            <p:cNvPr id="123" name="Line 17">
              <a:extLst>
                <a:ext uri="{FF2B5EF4-FFF2-40B4-BE49-F238E27FC236}">
                  <a16:creationId xmlns:a16="http://schemas.microsoft.com/office/drawing/2014/main" id="{E7CC9AD6-FAA9-474E-B46B-1E603A7D16C8}"/>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grpSp>
        <p:nvGrpSpPr>
          <p:cNvPr id="128" name="Group 22">
            <a:extLst>
              <a:ext uri="{FF2B5EF4-FFF2-40B4-BE49-F238E27FC236}">
                <a16:creationId xmlns:a16="http://schemas.microsoft.com/office/drawing/2014/main" id="{6E4E03EB-86D3-824C-9C7B-D6204AA45EF1}"/>
              </a:ext>
            </a:extLst>
          </p:cNvPr>
          <p:cNvGrpSpPr>
            <a:grpSpLocks/>
          </p:cNvGrpSpPr>
          <p:nvPr/>
        </p:nvGrpSpPr>
        <p:grpSpPr bwMode="auto">
          <a:xfrm>
            <a:off x="3033291" y="1771908"/>
            <a:ext cx="806054" cy="721519"/>
            <a:chOff x="1540" y="2116"/>
            <a:chExt cx="677" cy="606"/>
          </a:xfrm>
        </p:grpSpPr>
        <p:sp>
          <p:nvSpPr>
            <p:cNvPr id="129" name="Oval 23">
              <a:extLst>
                <a:ext uri="{FF2B5EF4-FFF2-40B4-BE49-F238E27FC236}">
                  <a16:creationId xmlns:a16="http://schemas.microsoft.com/office/drawing/2014/main" id="{290478B3-253F-D048-8DE9-187624FD0138}"/>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endParaRPr lang="en-US" altLang="en-US" sz="1200" kern="1200">
                <a:solidFill>
                  <a:prstClr val="black"/>
                </a:solidFill>
                <a:cs typeface="+mn-cs"/>
              </a:endParaRPr>
            </a:p>
          </p:txBody>
        </p:sp>
        <p:sp>
          <p:nvSpPr>
            <p:cNvPr id="130" name="Text Box 24">
              <a:extLst>
                <a:ext uri="{FF2B5EF4-FFF2-40B4-BE49-F238E27FC236}">
                  <a16:creationId xmlns:a16="http://schemas.microsoft.com/office/drawing/2014/main" id="{33128FC3-7340-2B43-998B-4D14B544CCA9}"/>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a:buClrTx/>
                <a:defRPr/>
              </a:pPr>
              <a:r>
                <a:rPr lang="en-US" altLang="en-US" sz="1200" kern="1200" dirty="0">
                  <a:solidFill>
                    <a:prstClr val="black"/>
                  </a:solidFill>
                  <a:latin typeface="Arial" panose="020B0604020202020204" pitchFamily="34" charset="0"/>
                  <a:cs typeface="+mn-cs"/>
                </a:rPr>
                <a:t>Wait for ACK or NAK</a:t>
              </a:r>
              <a:endParaRPr lang="en-US" altLang="en-US" sz="1200" kern="1200" dirty="0">
                <a:solidFill>
                  <a:prstClr val="black"/>
                </a:solidFill>
                <a:latin typeface="Times New Roman" panose="02020603050405020304" pitchFamily="18" charset="0"/>
                <a:cs typeface="+mn-cs"/>
              </a:endParaRPr>
            </a:p>
          </p:txBody>
        </p:sp>
      </p:grpSp>
      <p:grpSp>
        <p:nvGrpSpPr>
          <p:cNvPr id="159" name="Group 158">
            <a:extLst>
              <a:ext uri="{FF2B5EF4-FFF2-40B4-BE49-F238E27FC236}">
                <a16:creationId xmlns:a16="http://schemas.microsoft.com/office/drawing/2014/main" id="{D0E913FD-5AB0-D647-A2DB-C235CF8D718B}"/>
              </a:ext>
            </a:extLst>
          </p:cNvPr>
          <p:cNvGrpSpPr/>
          <p:nvPr/>
        </p:nvGrpSpPr>
        <p:grpSpPr>
          <a:xfrm>
            <a:off x="6244408" y="2040988"/>
            <a:ext cx="2545556" cy="777479"/>
            <a:chOff x="8325876" y="2721318"/>
            <a:chExt cx="3394075" cy="1036638"/>
          </a:xfrm>
        </p:grpSpPr>
        <p:grpSp>
          <p:nvGrpSpPr>
            <p:cNvPr id="124" name="Group 18">
              <a:extLst>
                <a:ext uri="{FF2B5EF4-FFF2-40B4-BE49-F238E27FC236}">
                  <a16:creationId xmlns:a16="http://schemas.microsoft.com/office/drawing/2014/main" id="{1FD009B5-82D3-A54A-A742-8202ED8CE702}"/>
                </a:ext>
              </a:extLst>
            </p:cNvPr>
            <p:cNvGrpSpPr>
              <a:grpSpLocks/>
            </p:cNvGrpSpPr>
            <p:nvPr/>
          </p:nvGrpSpPr>
          <p:grpSpPr bwMode="auto">
            <a:xfrm>
              <a:off x="8325876" y="2721318"/>
              <a:ext cx="3394075" cy="630238"/>
              <a:chOff x="2222" y="2804"/>
              <a:chExt cx="2138" cy="397"/>
            </a:xfrm>
          </p:grpSpPr>
          <p:sp>
            <p:nvSpPr>
              <p:cNvPr id="125" name="Text Box 19">
                <a:extLst>
                  <a:ext uri="{FF2B5EF4-FFF2-40B4-BE49-F238E27FC236}">
                    <a16:creationId xmlns:a16="http://schemas.microsoft.com/office/drawing/2014/main" id="{A317A424-F2E1-824F-B626-E01E0E2404B1}"/>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a:solidFill>
                      <a:prstClr val="black"/>
                    </a:solidFill>
                    <a:latin typeface="Arial" panose="020B0604020202020204" pitchFamily="34" charset="0"/>
                    <a:cs typeface="+mn-cs"/>
                  </a:rPr>
                  <a:t>udt_send(NAK)</a:t>
                </a:r>
                <a:endParaRPr lang="en-US" altLang="en-US" sz="1200" kern="1200">
                  <a:solidFill>
                    <a:prstClr val="black"/>
                  </a:solidFill>
                  <a:latin typeface="Times New Roman" panose="02020603050405020304" pitchFamily="18" charset="0"/>
                  <a:cs typeface="+mn-cs"/>
                </a:endParaRPr>
              </a:p>
            </p:txBody>
          </p:sp>
          <p:sp>
            <p:nvSpPr>
              <p:cNvPr id="126" name="Text Box 20">
                <a:extLst>
                  <a:ext uri="{FF2B5EF4-FFF2-40B4-BE49-F238E27FC236}">
                    <a16:creationId xmlns:a16="http://schemas.microsoft.com/office/drawing/2014/main" id="{F3C2F2D4-E406-8746-8990-3E5ED0A5CAE1}"/>
                  </a:ext>
                </a:extLst>
              </p:cNvPr>
              <p:cNvSpPr txBox="1">
                <a:spLocks noChangeArrowheads="1"/>
              </p:cNvSpPr>
              <p:nvPr/>
            </p:nvSpPr>
            <p:spPr bwMode="auto">
              <a:xfrm>
                <a:off x="2225" y="2804"/>
                <a:ext cx="213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dirty="0" err="1">
                    <a:solidFill>
                      <a:prstClr val="black"/>
                    </a:solidFill>
                    <a:latin typeface="Arial" panose="020B0604020202020204" pitchFamily="34" charset="0"/>
                    <a:cs typeface="+mn-cs"/>
                  </a:rPr>
                  <a:t>rdt_rcv</a:t>
                </a:r>
                <a:r>
                  <a:rPr lang="en-US" altLang="en-US" sz="1200" kern="1200" dirty="0">
                    <a:solidFill>
                      <a:prstClr val="black"/>
                    </a:solidFill>
                    <a:latin typeface="Arial" panose="020B0604020202020204" pitchFamily="34" charset="0"/>
                    <a:cs typeface="+mn-cs"/>
                  </a:rPr>
                  <a: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 &amp;&amp; corrupt(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a:t>
                </a:r>
                <a:endParaRPr lang="en-US" altLang="en-US" sz="1200" kern="1200" dirty="0">
                  <a:solidFill>
                    <a:prstClr val="black"/>
                  </a:solidFill>
                  <a:latin typeface="Times New Roman" panose="02020603050405020304" pitchFamily="18" charset="0"/>
                  <a:cs typeface="+mn-cs"/>
                </a:endParaRPr>
              </a:p>
            </p:txBody>
          </p:sp>
          <p:sp>
            <p:nvSpPr>
              <p:cNvPr id="127" name="Line 21">
                <a:extLst>
                  <a:ext uri="{FF2B5EF4-FFF2-40B4-BE49-F238E27FC236}">
                    <a16:creationId xmlns:a16="http://schemas.microsoft.com/office/drawing/2014/main" id="{BE673EC8-DD07-7A43-8EF8-4AF46E325C31}"/>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sp>
          <p:nvSpPr>
            <p:cNvPr id="131" name="Freeform 25">
              <a:extLst>
                <a:ext uri="{FF2B5EF4-FFF2-40B4-BE49-F238E27FC236}">
                  <a16:creationId xmlns:a16="http://schemas.microsoft.com/office/drawing/2014/main" id="{0EE6DE3B-8CC5-4840-9E43-E2F13B451312}"/>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sp>
        <p:nvSpPr>
          <p:cNvPr id="132" name="Oval 26">
            <a:extLst>
              <a:ext uri="{FF2B5EF4-FFF2-40B4-BE49-F238E27FC236}">
                <a16:creationId xmlns:a16="http://schemas.microsoft.com/office/drawing/2014/main" id="{D886EFDE-A0BD-234F-9505-E1DFE71A45A0}"/>
              </a:ext>
            </a:extLst>
          </p:cNvPr>
          <p:cNvSpPr>
            <a:spLocks noChangeArrowheads="1"/>
          </p:cNvSpPr>
          <p:nvPr/>
        </p:nvSpPr>
        <p:spPr bwMode="auto">
          <a:xfrm>
            <a:off x="6387282" y="2781558"/>
            <a:ext cx="739378" cy="721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endParaRPr lang="en-US" altLang="en-US" sz="1200" kern="1200">
              <a:solidFill>
                <a:prstClr val="black"/>
              </a:solidFill>
              <a:cs typeface="+mn-cs"/>
            </a:endParaRPr>
          </a:p>
        </p:txBody>
      </p:sp>
      <p:sp>
        <p:nvSpPr>
          <p:cNvPr id="133" name="Text Box 27">
            <a:extLst>
              <a:ext uri="{FF2B5EF4-FFF2-40B4-BE49-F238E27FC236}">
                <a16:creationId xmlns:a16="http://schemas.microsoft.com/office/drawing/2014/main" id="{7D124EF1-1801-CC41-AA27-4430B21813BF}"/>
              </a:ext>
            </a:extLst>
          </p:cNvPr>
          <p:cNvSpPr txBox="1">
            <a:spLocks noChangeArrowheads="1"/>
          </p:cNvSpPr>
          <p:nvPr/>
        </p:nvSpPr>
        <p:spPr bwMode="auto">
          <a:xfrm>
            <a:off x="6321797" y="2844661"/>
            <a:ext cx="900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a:buClrTx/>
              <a:defRPr/>
            </a:pPr>
            <a:r>
              <a:rPr lang="en-US" altLang="en-US" sz="1200" kern="1200" dirty="0">
                <a:solidFill>
                  <a:prstClr val="black"/>
                </a:solidFill>
                <a:latin typeface="Arial" panose="020B0604020202020204" pitchFamily="34" charset="0"/>
                <a:cs typeface="+mn-cs"/>
              </a:rPr>
              <a:t>Wait for call from below</a:t>
            </a:r>
            <a:endParaRPr lang="en-US" altLang="en-US" sz="1200" kern="1200" dirty="0">
              <a:solidFill>
                <a:prstClr val="black"/>
              </a:solidFill>
              <a:latin typeface="Times New Roman" panose="02020603050405020304" pitchFamily="18" charset="0"/>
              <a:cs typeface="+mn-cs"/>
            </a:endParaRPr>
          </a:p>
        </p:txBody>
      </p:sp>
      <p:grpSp>
        <p:nvGrpSpPr>
          <p:cNvPr id="164" name="Group 163">
            <a:extLst>
              <a:ext uri="{FF2B5EF4-FFF2-40B4-BE49-F238E27FC236}">
                <a16:creationId xmlns:a16="http://schemas.microsoft.com/office/drawing/2014/main" id="{311BB54D-2176-2D44-BD7F-B18C9C74D8A4}"/>
              </a:ext>
            </a:extLst>
          </p:cNvPr>
          <p:cNvGrpSpPr/>
          <p:nvPr/>
        </p:nvGrpSpPr>
        <p:grpSpPr>
          <a:xfrm>
            <a:off x="6037238" y="3443411"/>
            <a:ext cx="3106762" cy="1034904"/>
            <a:chOff x="8049650" y="4591214"/>
            <a:chExt cx="4142349" cy="1379872"/>
          </a:xfrm>
        </p:grpSpPr>
        <p:grpSp>
          <p:nvGrpSpPr>
            <p:cNvPr id="163" name="Group 162">
              <a:extLst>
                <a:ext uri="{FF2B5EF4-FFF2-40B4-BE49-F238E27FC236}">
                  <a16:creationId xmlns:a16="http://schemas.microsoft.com/office/drawing/2014/main" id="{E182C09B-F3FC-C340-BB16-737F51CA96BE}"/>
                </a:ext>
              </a:extLst>
            </p:cNvPr>
            <p:cNvGrpSpPr/>
            <p:nvPr/>
          </p:nvGrpSpPr>
          <p:grpSpPr>
            <a:xfrm>
              <a:off x="8049650" y="5037504"/>
              <a:ext cx="4142349" cy="933582"/>
              <a:chOff x="8049650" y="5037504"/>
              <a:chExt cx="4142349" cy="933582"/>
            </a:xfrm>
          </p:grpSpPr>
          <p:sp>
            <p:nvSpPr>
              <p:cNvPr id="113" name="Text Box 7">
                <a:extLst>
                  <a:ext uri="{FF2B5EF4-FFF2-40B4-BE49-F238E27FC236}">
                    <a16:creationId xmlns:a16="http://schemas.microsoft.com/office/drawing/2014/main" id="{60B53257-B255-5D45-9C56-20A5CE5DE77F}"/>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dirty="0">
                    <a:solidFill>
                      <a:prstClr val="black"/>
                    </a:solidFill>
                    <a:latin typeface="Arial" panose="020B0604020202020204" pitchFamily="34" charset="0"/>
                    <a:cs typeface="+mn-cs"/>
                  </a:rPr>
                  <a:t>extract(</a:t>
                </a:r>
                <a:r>
                  <a:rPr lang="en-US" altLang="en-US" sz="1200" kern="1200" dirty="0" err="1">
                    <a:solidFill>
                      <a:prstClr val="black"/>
                    </a:solidFill>
                    <a:latin typeface="Arial" panose="020B0604020202020204" pitchFamily="34" charset="0"/>
                    <a:cs typeface="+mn-cs"/>
                  </a:rPr>
                  <a:t>rcvpkt,data</a:t>
                </a:r>
                <a:r>
                  <a:rPr lang="en-US" altLang="en-US" sz="1200" kern="1200" dirty="0">
                    <a:solidFill>
                      <a:prstClr val="black"/>
                    </a:solidFill>
                    <a:latin typeface="Arial" panose="020B0604020202020204" pitchFamily="34" charset="0"/>
                    <a:cs typeface="+mn-cs"/>
                  </a:rPr>
                  <a:t>)</a:t>
                </a:r>
              </a:p>
              <a:p>
                <a:pPr defTabSz="685800">
                  <a:buClrTx/>
                  <a:defRPr/>
                </a:pPr>
                <a:r>
                  <a:rPr lang="en-US" altLang="en-US" sz="1200" kern="1200" dirty="0" err="1">
                    <a:solidFill>
                      <a:prstClr val="black"/>
                    </a:solidFill>
                    <a:latin typeface="Arial" panose="020B0604020202020204" pitchFamily="34" charset="0"/>
                    <a:cs typeface="+mn-cs"/>
                  </a:rPr>
                  <a:t>deliver_data</a:t>
                </a:r>
                <a:r>
                  <a:rPr lang="en-US" altLang="en-US" sz="1200" kern="1200" dirty="0">
                    <a:solidFill>
                      <a:prstClr val="black"/>
                    </a:solidFill>
                    <a:latin typeface="Arial" panose="020B0604020202020204" pitchFamily="34" charset="0"/>
                    <a:cs typeface="+mn-cs"/>
                  </a:rPr>
                  <a:t>(data)</a:t>
                </a:r>
              </a:p>
              <a:p>
                <a:pPr defTabSz="685800">
                  <a:buClrTx/>
                  <a:defRPr/>
                </a:pPr>
                <a:r>
                  <a:rPr lang="en-US" altLang="en-US" sz="1200" kern="1200" dirty="0" err="1">
                    <a:solidFill>
                      <a:prstClr val="black"/>
                    </a:solidFill>
                    <a:latin typeface="Arial" panose="020B0604020202020204" pitchFamily="34" charset="0"/>
                    <a:cs typeface="+mn-cs"/>
                  </a:rPr>
                  <a:t>udt_send</a:t>
                </a:r>
                <a:r>
                  <a:rPr lang="en-US" altLang="en-US" sz="1200" kern="1200" dirty="0">
                    <a:solidFill>
                      <a:prstClr val="black"/>
                    </a:solidFill>
                    <a:latin typeface="Arial" panose="020B0604020202020204" pitchFamily="34" charset="0"/>
                    <a:cs typeface="+mn-cs"/>
                  </a:rPr>
                  <a:t>(ACK)</a:t>
                </a:r>
                <a:endParaRPr lang="en-US" altLang="en-US" sz="1200" kern="1200" dirty="0">
                  <a:solidFill>
                    <a:prstClr val="black"/>
                  </a:solidFill>
                  <a:latin typeface="Times New Roman" panose="02020603050405020304" pitchFamily="18" charset="0"/>
                  <a:cs typeface="+mn-cs"/>
                </a:endParaRPr>
              </a:p>
            </p:txBody>
          </p:sp>
          <p:sp>
            <p:nvSpPr>
              <p:cNvPr id="114" name="Text Box 8">
                <a:extLst>
                  <a:ext uri="{FF2B5EF4-FFF2-40B4-BE49-F238E27FC236}">
                    <a16:creationId xmlns:a16="http://schemas.microsoft.com/office/drawing/2014/main" id="{2151DB25-A53F-EF4A-BDBD-C8DD839A622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dirty="0" err="1">
                    <a:solidFill>
                      <a:prstClr val="black"/>
                    </a:solidFill>
                    <a:latin typeface="Arial" panose="020B0604020202020204" pitchFamily="34" charset="0"/>
                    <a:cs typeface="+mn-cs"/>
                  </a:rPr>
                  <a:t>rdt_rcv</a:t>
                </a:r>
                <a:r>
                  <a:rPr lang="en-US" altLang="en-US" sz="1200" kern="1200" dirty="0">
                    <a:solidFill>
                      <a:prstClr val="black"/>
                    </a:solidFill>
                    <a:latin typeface="Arial" panose="020B0604020202020204" pitchFamily="34" charset="0"/>
                    <a:cs typeface="+mn-cs"/>
                  </a:rPr>
                  <a: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 &amp;&amp;  </a:t>
                </a:r>
                <a:r>
                  <a:rPr lang="en-US" altLang="en-US" sz="1200" kern="1200" dirty="0" err="1">
                    <a:solidFill>
                      <a:prstClr val="black"/>
                    </a:solidFill>
                    <a:latin typeface="Arial" panose="020B0604020202020204" pitchFamily="34" charset="0"/>
                    <a:cs typeface="+mn-cs"/>
                  </a:rPr>
                  <a:t>notcorrupt</a:t>
                </a:r>
                <a:r>
                  <a:rPr lang="en-US" altLang="en-US" sz="1200" kern="1200" dirty="0">
                    <a:solidFill>
                      <a:prstClr val="black"/>
                    </a:solidFill>
                    <a:latin typeface="Arial" panose="020B0604020202020204" pitchFamily="34" charset="0"/>
                    <a:cs typeface="+mn-cs"/>
                  </a:rPr>
                  <a: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a:t>
                </a:r>
                <a:endParaRPr lang="en-US" altLang="en-US" sz="1200" kern="1200" dirty="0">
                  <a:solidFill>
                    <a:prstClr val="black"/>
                  </a:solidFill>
                  <a:latin typeface="Times New Roman" panose="02020603050405020304" pitchFamily="18" charset="0"/>
                  <a:cs typeface="+mn-cs"/>
                </a:endParaRPr>
              </a:p>
            </p:txBody>
          </p:sp>
          <p:sp>
            <p:nvSpPr>
              <p:cNvPr id="115" name="Line 9">
                <a:extLst>
                  <a:ext uri="{FF2B5EF4-FFF2-40B4-BE49-F238E27FC236}">
                    <a16:creationId xmlns:a16="http://schemas.microsoft.com/office/drawing/2014/main" id="{4797C970-D2E8-AA47-91A6-90DF435C025D}"/>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sp>
          <p:nvSpPr>
            <p:cNvPr id="134" name="Freeform 28">
              <a:extLst>
                <a:ext uri="{FF2B5EF4-FFF2-40B4-BE49-F238E27FC236}">
                  <a16:creationId xmlns:a16="http://schemas.microsoft.com/office/drawing/2014/main" id="{8D9E8E7D-01E2-7040-828E-B4AD37E6C50C}"/>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grpSp>
        <p:nvGrpSpPr>
          <p:cNvPr id="155" name="Group 154">
            <a:extLst>
              <a:ext uri="{FF2B5EF4-FFF2-40B4-BE49-F238E27FC236}">
                <a16:creationId xmlns:a16="http://schemas.microsoft.com/office/drawing/2014/main" id="{FCAE8B13-78CF-DD4C-AD79-FE70F24547E0}"/>
              </a:ext>
            </a:extLst>
          </p:cNvPr>
          <p:cNvGrpSpPr/>
          <p:nvPr/>
        </p:nvGrpSpPr>
        <p:grpSpPr>
          <a:xfrm>
            <a:off x="2067695" y="1005145"/>
            <a:ext cx="2732484" cy="770335"/>
            <a:chOff x="2756926" y="1340193"/>
            <a:chExt cx="3643312" cy="1027113"/>
          </a:xfrm>
        </p:grpSpPr>
        <p:sp>
          <p:nvSpPr>
            <p:cNvPr id="111" name="Text Box 5">
              <a:extLst>
                <a:ext uri="{FF2B5EF4-FFF2-40B4-BE49-F238E27FC236}">
                  <a16:creationId xmlns:a16="http://schemas.microsoft.com/office/drawing/2014/main" id="{B4419231-71F9-2847-A8A7-8F91C3BFAD5F}"/>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a:solidFill>
                    <a:prstClr val="black"/>
                  </a:solidFill>
                  <a:latin typeface="Arial" panose="020B0604020202020204" pitchFamily="34" charset="0"/>
                  <a:cs typeface="+mn-cs"/>
                </a:rPr>
                <a:t>snkpkt = make_pkt(data, checksum)</a:t>
              </a:r>
            </a:p>
            <a:p>
              <a:pPr defTabSz="685800">
                <a:buClrTx/>
                <a:defRPr/>
              </a:pPr>
              <a:r>
                <a:rPr lang="en-US" altLang="en-US" sz="1200" kern="1200">
                  <a:solidFill>
                    <a:prstClr val="black"/>
                  </a:solidFill>
                  <a:latin typeface="Arial" panose="020B0604020202020204" pitchFamily="34" charset="0"/>
                  <a:cs typeface="+mn-cs"/>
                </a:rPr>
                <a:t>udt_send(sndpkt)</a:t>
              </a:r>
              <a:endParaRPr lang="en-US" altLang="en-US" sz="1200" kern="1200">
                <a:solidFill>
                  <a:prstClr val="black"/>
                </a:solidFill>
                <a:latin typeface="Times New Roman" panose="02020603050405020304" pitchFamily="18" charset="0"/>
                <a:cs typeface="+mn-cs"/>
              </a:endParaRPr>
            </a:p>
          </p:txBody>
        </p:sp>
        <p:sp>
          <p:nvSpPr>
            <p:cNvPr id="112" name="Line 6">
              <a:extLst>
                <a:ext uri="{FF2B5EF4-FFF2-40B4-BE49-F238E27FC236}">
                  <a16:creationId xmlns:a16="http://schemas.microsoft.com/office/drawing/2014/main" id="{9D8A7D98-AFD4-AA49-B033-1C3F29FDF103}"/>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16" name="Freeform 10">
              <a:extLst>
                <a:ext uri="{FF2B5EF4-FFF2-40B4-BE49-F238E27FC236}">
                  <a16:creationId xmlns:a16="http://schemas.microsoft.com/office/drawing/2014/main" id="{C65AC33D-DAC6-0248-903C-715D380A05CD}"/>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41" name="Text Box 35">
              <a:extLst>
                <a:ext uri="{FF2B5EF4-FFF2-40B4-BE49-F238E27FC236}">
                  <a16:creationId xmlns:a16="http://schemas.microsoft.com/office/drawing/2014/main" id="{8B2CC675-7409-974B-A183-2AC7E249C391}"/>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a:solidFill>
                    <a:prstClr val="black"/>
                  </a:solidFill>
                  <a:latin typeface="Arial" panose="020B0604020202020204" pitchFamily="34" charset="0"/>
                  <a:cs typeface="+mn-cs"/>
                </a:rPr>
                <a:t>rdt_send(data)</a:t>
              </a:r>
              <a:endParaRPr lang="en-US" altLang="en-US" sz="1200" kern="1200">
                <a:solidFill>
                  <a:prstClr val="black"/>
                </a:solidFill>
                <a:latin typeface="Times New Roman" panose="02020603050405020304" pitchFamily="18" charset="0"/>
                <a:cs typeface="+mn-cs"/>
              </a:endParaRPr>
            </a:p>
          </p:txBody>
        </p:sp>
      </p:grpSp>
      <p:grpSp>
        <p:nvGrpSpPr>
          <p:cNvPr id="158" name="Group 157">
            <a:extLst>
              <a:ext uri="{FF2B5EF4-FFF2-40B4-BE49-F238E27FC236}">
                <a16:creationId xmlns:a16="http://schemas.microsoft.com/office/drawing/2014/main" id="{02805388-DFB1-CA42-9623-430C96CD0F0B}"/>
              </a:ext>
            </a:extLst>
          </p:cNvPr>
          <p:cNvGrpSpPr/>
          <p:nvPr/>
        </p:nvGrpSpPr>
        <p:grpSpPr>
          <a:xfrm>
            <a:off x="1702768" y="2462505"/>
            <a:ext cx="2661047" cy="766554"/>
            <a:chOff x="2270357" y="3283338"/>
            <a:chExt cx="3548062" cy="1022072"/>
          </a:xfrm>
        </p:grpSpPr>
        <p:sp>
          <p:nvSpPr>
            <p:cNvPr id="117" name="Freeform 11">
              <a:extLst>
                <a:ext uri="{FF2B5EF4-FFF2-40B4-BE49-F238E27FC236}">
                  <a16:creationId xmlns:a16="http://schemas.microsoft.com/office/drawing/2014/main" id="{A19E971B-C68E-A549-8D13-4C8364D2B1AA}"/>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defTabSz="685800">
                <a:buClrTx/>
                <a:defRPr/>
              </a:pPr>
              <a:r>
                <a:rPr lang="en-US" sz="1350" kern="1200" dirty="0">
                  <a:solidFill>
                    <a:prstClr val="black"/>
                  </a:solidFill>
                  <a:latin typeface="Calibri" panose="020F0502020204030204"/>
                  <a:ea typeface="+mn-ea"/>
                  <a:cs typeface="+mn-cs"/>
                </a:rPr>
                <a:t> </a:t>
              </a:r>
            </a:p>
          </p:txBody>
        </p:sp>
        <p:grpSp>
          <p:nvGrpSpPr>
            <p:cNvPr id="157" name="Group 156">
              <a:extLst>
                <a:ext uri="{FF2B5EF4-FFF2-40B4-BE49-F238E27FC236}">
                  <a16:creationId xmlns:a16="http://schemas.microsoft.com/office/drawing/2014/main" id="{ABF189C5-1BB2-BC42-81CE-EEB51DB2B907}"/>
                </a:ext>
              </a:extLst>
            </p:cNvPr>
            <p:cNvGrpSpPr/>
            <p:nvPr/>
          </p:nvGrpSpPr>
          <p:grpSpPr>
            <a:xfrm>
              <a:off x="2270357" y="3545923"/>
              <a:ext cx="3548062" cy="759487"/>
              <a:chOff x="2270357" y="3545923"/>
              <a:chExt cx="3548062" cy="759487"/>
            </a:xfrm>
          </p:grpSpPr>
          <p:sp>
            <p:nvSpPr>
              <p:cNvPr id="118" name="Text Box 12">
                <a:extLst>
                  <a:ext uri="{FF2B5EF4-FFF2-40B4-BE49-F238E27FC236}">
                    <a16:creationId xmlns:a16="http://schemas.microsoft.com/office/drawing/2014/main" id="{FCE2965F-754F-364F-B14F-750853FEF20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dirty="0" err="1">
                    <a:solidFill>
                      <a:prstClr val="black"/>
                    </a:solidFill>
                    <a:latin typeface="Arial" panose="020B0604020202020204" pitchFamily="34" charset="0"/>
                    <a:cs typeface="+mn-cs"/>
                  </a:rPr>
                  <a:t>rdt_rcv</a:t>
                </a:r>
                <a:r>
                  <a:rPr lang="en-US" altLang="en-US" sz="1200" kern="1200" dirty="0">
                    <a:solidFill>
                      <a:prstClr val="black"/>
                    </a:solidFill>
                    <a:latin typeface="Arial" panose="020B0604020202020204" pitchFamily="34" charset="0"/>
                    <a:cs typeface="+mn-cs"/>
                  </a:rPr>
                  <a: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 &amp;&amp; </a:t>
                </a:r>
                <a:r>
                  <a:rPr lang="en-US" altLang="en-US" sz="1200" kern="1200" dirty="0" err="1">
                    <a:solidFill>
                      <a:prstClr val="black"/>
                    </a:solidFill>
                    <a:latin typeface="Arial" panose="020B0604020202020204" pitchFamily="34" charset="0"/>
                    <a:cs typeface="+mn-cs"/>
                  </a:rPr>
                  <a:t>isACK</a:t>
                </a:r>
                <a:r>
                  <a:rPr lang="en-US" altLang="en-US" sz="1200" kern="1200" dirty="0">
                    <a:solidFill>
                      <a:prstClr val="black"/>
                    </a:solidFill>
                    <a:latin typeface="Arial" panose="020B0604020202020204" pitchFamily="34" charset="0"/>
                    <a:cs typeface="+mn-cs"/>
                  </a:rPr>
                  <a: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a:t>
                </a:r>
                <a:endParaRPr lang="en-US" altLang="en-US" sz="1200" kern="1200" dirty="0">
                  <a:solidFill>
                    <a:prstClr val="black"/>
                  </a:solidFill>
                  <a:latin typeface="Times New Roman" panose="02020603050405020304" pitchFamily="18" charset="0"/>
                  <a:cs typeface="+mn-cs"/>
                </a:endParaRPr>
              </a:p>
            </p:txBody>
          </p:sp>
          <p:sp>
            <p:nvSpPr>
              <p:cNvPr id="119" name="Line 13">
                <a:extLst>
                  <a:ext uri="{FF2B5EF4-FFF2-40B4-BE49-F238E27FC236}">
                    <a16:creationId xmlns:a16="http://schemas.microsoft.com/office/drawing/2014/main" id="{0299AD54-1602-364D-808A-ECEE022223FD}"/>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54" name="Text Box 48">
                <a:extLst>
                  <a:ext uri="{FF2B5EF4-FFF2-40B4-BE49-F238E27FC236}">
                    <a16:creationId xmlns:a16="http://schemas.microsoft.com/office/drawing/2014/main" id="{1FB61FFA-0819-7D46-887F-D92660FD923F}"/>
                  </a:ext>
                </a:extLst>
              </p:cNvPr>
              <p:cNvSpPr txBox="1">
                <a:spLocks noChangeArrowheads="1"/>
              </p:cNvSpPr>
              <p:nvPr/>
            </p:nvSpPr>
            <p:spPr bwMode="auto">
              <a:xfrm>
                <a:off x="3665151" y="3936078"/>
                <a:ext cx="38728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200" kern="1200" dirty="0">
                    <a:solidFill>
                      <a:prstClr val="black"/>
                    </a:solidFill>
                    <a:latin typeface="Symbol" charset="0"/>
                    <a:cs typeface="+mn-cs"/>
                  </a:rPr>
                  <a:t>L</a:t>
                </a:r>
              </a:p>
            </p:txBody>
          </p:sp>
        </p:grpSp>
      </p:grpSp>
      <p:sp>
        <p:nvSpPr>
          <p:cNvPr id="161" name="Text Box 19">
            <a:extLst>
              <a:ext uri="{FF2B5EF4-FFF2-40B4-BE49-F238E27FC236}">
                <a16:creationId xmlns:a16="http://schemas.microsoft.com/office/drawing/2014/main" id="{E3EA8A75-DE92-3B4A-9ED1-2A5CE8EFB2FD}"/>
              </a:ext>
            </a:extLst>
          </p:cNvPr>
          <p:cNvSpPr txBox="1">
            <a:spLocks noChangeArrowheads="1"/>
          </p:cNvSpPr>
          <p:nvPr/>
        </p:nvSpPr>
        <p:spPr bwMode="auto">
          <a:xfrm>
            <a:off x="845309" y="1888293"/>
            <a:ext cx="87075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800" dirty="0">
                <a:solidFill>
                  <a:srgbClr val="CC0000"/>
                </a:solidFill>
                <a:cs typeface="+mn-cs"/>
              </a:rPr>
              <a:t>sender</a:t>
            </a:r>
          </a:p>
        </p:txBody>
      </p:sp>
      <p:sp>
        <p:nvSpPr>
          <p:cNvPr id="162" name="Text Box 20">
            <a:extLst>
              <a:ext uri="{FF2B5EF4-FFF2-40B4-BE49-F238E27FC236}">
                <a16:creationId xmlns:a16="http://schemas.microsoft.com/office/drawing/2014/main" id="{D2BC55B0-1B2D-D346-8B9C-EC274C2EC352}"/>
              </a:ext>
            </a:extLst>
          </p:cNvPr>
          <p:cNvSpPr txBox="1">
            <a:spLocks noChangeArrowheads="1"/>
          </p:cNvSpPr>
          <p:nvPr/>
        </p:nvSpPr>
        <p:spPr bwMode="auto">
          <a:xfrm>
            <a:off x="7218150" y="2970866"/>
            <a:ext cx="99097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800" dirty="0">
                <a:solidFill>
                  <a:srgbClr val="CC0000"/>
                </a:solidFill>
                <a:cs typeface="+mn-cs"/>
              </a:rPr>
              <a:t>receiver</a:t>
            </a:r>
          </a:p>
        </p:txBody>
      </p:sp>
      <p:sp>
        <p:nvSpPr>
          <p:cNvPr id="43" name="Text Box 16">
            <a:extLst>
              <a:ext uri="{FF2B5EF4-FFF2-40B4-BE49-F238E27FC236}">
                <a16:creationId xmlns:a16="http://schemas.microsoft.com/office/drawing/2014/main" id="{99B9B250-0EDF-9940-8119-8A3858DACA6A}"/>
              </a:ext>
            </a:extLst>
          </p:cNvPr>
          <p:cNvSpPr txBox="1">
            <a:spLocks noChangeArrowheads="1"/>
          </p:cNvSpPr>
          <p:nvPr/>
        </p:nvSpPr>
        <p:spPr bwMode="auto">
          <a:xfrm>
            <a:off x="3966358" y="1615936"/>
            <a:ext cx="1564481" cy="47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dirty="0" err="1">
                <a:solidFill>
                  <a:srgbClr val="000000"/>
                </a:solidFill>
                <a:latin typeface="Arial" panose="020B0604020202020204" pitchFamily="34" charset="0"/>
                <a:cs typeface="+mn-cs"/>
              </a:rPr>
              <a:t>rdt_rcv</a:t>
            </a:r>
            <a:r>
              <a:rPr lang="en-US" altLang="en-US" sz="1200" kern="1200" dirty="0">
                <a:solidFill>
                  <a:srgbClr val="000000"/>
                </a:solidFill>
                <a:latin typeface="Arial" panose="020B0604020202020204" pitchFamily="34" charset="0"/>
                <a:cs typeface="+mn-cs"/>
              </a:rPr>
              <a:t>(</a:t>
            </a:r>
            <a:r>
              <a:rPr lang="en-US" altLang="en-US" sz="1200" kern="1200" dirty="0" err="1">
                <a:solidFill>
                  <a:srgbClr val="000000"/>
                </a:solidFill>
                <a:latin typeface="Arial" panose="020B0604020202020204" pitchFamily="34" charset="0"/>
                <a:cs typeface="+mn-cs"/>
              </a:rPr>
              <a:t>rcvpkt</a:t>
            </a:r>
            <a:r>
              <a:rPr lang="en-US" altLang="en-US" sz="1200" kern="1200" dirty="0">
                <a:solidFill>
                  <a:srgbClr val="000000"/>
                </a:solidFill>
                <a:latin typeface="Arial" panose="020B0604020202020204" pitchFamily="34" charset="0"/>
                <a:cs typeface="+mn-cs"/>
              </a:rPr>
              <a:t>) &amp;&amp;</a:t>
            </a:r>
          </a:p>
          <a:p>
            <a:pPr defTabSz="685800" eaLnBrk="0" fontAlgn="base" hangingPunct="0">
              <a:spcBef>
                <a:spcPct val="0"/>
              </a:spcBef>
              <a:spcAft>
                <a:spcPct val="0"/>
              </a:spcAft>
              <a:buClrTx/>
              <a:defRPr/>
            </a:pPr>
            <a:r>
              <a:rPr lang="en-US" altLang="en-US" sz="1200" kern="1200" dirty="0">
                <a:solidFill>
                  <a:srgbClr val="000000"/>
                </a:solidFill>
                <a:latin typeface="Arial" panose="020B0604020202020204" pitchFamily="34" charset="0"/>
                <a:cs typeface="+mn-cs"/>
              </a:rPr>
              <a:t>   </a:t>
            </a:r>
            <a:r>
              <a:rPr lang="en-US" altLang="en-US" sz="1200" kern="1200" dirty="0" err="1">
                <a:solidFill>
                  <a:srgbClr val="000000"/>
                </a:solidFill>
                <a:latin typeface="Arial" panose="020B0604020202020204" pitchFamily="34" charset="0"/>
                <a:cs typeface="+mn-cs"/>
              </a:rPr>
              <a:t>isNAK</a:t>
            </a:r>
            <a:r>
              <a:rPr lang="en-US" altLang="en-US" sz="1200" kern="1200" dirty="0">
                <a:solidFill>
                  <a:srgbClr val="000000"/>
                </a:solidFill>
                <a:latin typeface="Arial" panose="020B0604020202020204" pitchFamily="34" charset="0"/>
                <a:cs typeface="+mn-cs"/>
              </a:rPr>
              <a:t>(</a:t>
            </a:r>
            <a:r>
              <a:rPr lang="en-US" altLang="en-US" sz="1200" kern="1200" dirty="0" err="1">
                <a:solidFill>
                  <a:srgbClr val="000000"/>
                </a:solidFill>
                <a:latin typeface="Arial" panose="020B0604020202020204" pitchFamily="34" charset="0"/>
                <a:cs typeface="+mn-cs"/>
              </a:rPr>
              <a:t>rcvpkt</a:t>
            </a:r>
            <a:r>
              <a:rPr lang="en-US" altLang="en-US" sz="1200" kern="1200" dirty="0">
                <a:solidFill>
                  <a:srgbClr val="000000"/>
                </a:solidFill>
                <a:latin typeface="Arial" panose="020B0604020202020204" pitchFamily="34" charset="0"/>
                <a:cs typeface="+mn-cs"/>
              </a:rPr>
              <a:t>)</a:t>
            </a:r>
            <a:endParaRPr lang="en-US" altLang="en-US" sz="1200" kern="1200" dirty="0">
              <a:solidFill>
                <a:srgbClr val="000000"/>
              </a:solidFill>
              <a:latin typeface="Times New Roman" panose="02020603050405020304" pitchFamily="18" charset="0"/>
              <a:cs typeface="+mn-cs"/>
            </a:endParaRPr>
          </a:p>
        </p:txBody>
      </p:sp>
      <p:sp>
        <p:nvSpPr>
          <p:cNvPr id="4" name="Rectangle 3">
            <a:extLst>
              <a:ext uri="{FF2B5EF4-FFF2-40B4-BE49-F238E27FC236}">
                <a16:creationId xmlns:a16="http://schemas.microsoft.com/office/drawing/2014/main" id="{37A227A0-FE6A-9E43-8D11-7C390E9CA534}"/>
              </a:ext>
            </a:extLst>
          </p:cNvPr>
          <p:cNvSpPr/>
          <p:nvPr/>
        </p:nvSpPr>
        <p:spPr>
          <a:xfrm>
            <a:off x="5880970" y="1860115"/>
            <a:ext cx="3184742" cy="3006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4" name="Slide Number Placeholder 2">
            <a:extLst>
              <a:ext uri="{FF2B5EF4-FFF2-40B4-BE49-F238E27FC236}">
                <a16:creationId xmlns:a16="http://schemas.microsoft.com/office/drawing/2014/main" id="{C5DFF1AE-5E68-A349-98EF-93FDA9549036}"/>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46</a:t>
            </a:fld>
            <a:endParaRPr lang="en-US" dirty="0"/>
          </a:p>
        </p:txBody>
      </p:sp>
    </p:spTree>
    <p:extLst>
      <p:ext uri="{BB962C8B-B14F-4D97-AF65-F5344CB8AC3E}">
        <p14:creationId xmlns:p14="http://schemas.microsoft.com/office/powerpoint/2010/main" val="300664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left)">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right)">
                                      <p:cBhvr>
                                        <p:cTn id="12" dur="500"/>
                                        <p:tgtEl>
                                          <p:spTgt spid="1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6"/>
                                        </p:tgtEl>
                                        <p:attrNameLst>
                                          <p:attrName>style.visibility</p:attrName>
                                        </p:attrNameLst>
                                      </p:cBhvr>
                                      <p:to>
                                        <p:strVal val="visible"/>
                                      </p:to>
                                    </p:set>
                                    <p:animEffect transition="in" filter="wipe(up)">
                                      <p:cBhvr>
                                        <p:cTn id="17" dur="500"/>
                                        <p:tgtEl>
                                          <p:spTgt spid="15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dissolv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grpId="0" nodeType="clickEffect">
                                  <p:stCondLst>
                                    <p:cond delay="0"/>
                                  </p:stCondLst>
                                  <p:childTnLst>
                                    <p:animEffect transition="out" filter="dissolv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59"/>
                                        </p:tgtEl>
                                        <p:attrNameLst>
                                          <p:attrName>style.visibility</p:attrName>
                                        </p:attrNameLst>
                                      </p:cBhvr>
                                      <p:to>
                                        <p:strVal val="visible"/>
                                      </p:to>
                                    </p:set>
                                    <p:animEffect transition="in" filter="wipe(left)">
                                      <p:cBhvr>
                                        <p:cTn id="30" dur="500"/>
                                        <p:tgtEl>
                                          <p:spTgt spid="15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8"/>
                                        </p:tgtEl>
                                        <p:attrNameLst>
                                          <p:attrName>style.visibility</p:attrName>
                                        </p:attrNameLst>
                                      </p:cBhvr>
                                      <p:to>
                                        <p:strVal val="visible"/>
                                      </p:to>
                                    </p:set>
                                    <p:animEffect transition="in" filter="dissolve">
                                      <p:cBhvr>
                                        <p:cTn id="33" dur="500"/>
                                        <p:tgtEl>
                                          <p:spTgt spid="16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64"/>
                                        </p:tgtEl>
                                        <p:attrNameLst>
                                          <p:attrName>style.visibility</p:attrName>
                                        </p:attrNameLst>
                                      </p:cBhvr>
                                      <p:to>
                                        <p:strVal val="visible"/>
                                      </p:to>
                                    </p:set>
                                    <p:animEffect transition="in" filter="wipe(left)">
                                      <p:cBhvr>
                                        <p:cTn id="38" dur="500"/>
                                        <p:tgtEl>
                                          <p:spTgt spid="16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9"/>
                                        </p:tgtEl>
                                        <p:attrNameLst>
                                          <p:attrName>style.visibility</p:attrName>
                                        </p:attrNameLst>
                                      </p:cBhvr>
                                      <p:to>
                                        <p:strVal val="visible"/>
                                      </p:to>
                                    </p:set>
                                    <p:animEffect transition="in" filter="dissolve">
                                      <p:cBhvr>
                                        <p:cTn id="41"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68" grpId="0" animBg="1"/>
      <p:bldP spid="43" grpId="0"/>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rdt2.0: FSM specification</a:t>
            </a:r>
            <a:endParaRPr lang="en-US" dirty="0"/>
          </a:p>
        </p:txBody>
      </p:sp>
      <p:sp>
        <p:nvSpPr>
          <p:cNvPr id="109" name="Oval 3">
            <a:extLst>
              <a:ext uri="{FF2B5EF4-FFF2-40B4-BE49-F238E27FC236}">
                <a16:creationId xmlns:a16="http://schemas.microsoft.com/office/drawing/2014/main" id="{606B9A69-736A-BE4F-8E57-1E4DD86ADE7D}"/>
              </a:ext>
            </a:extLst>
          </p:cNvPr>
          <p:cNvSpPr>
            <a:spLocks noChangeArrowheads="1"/>
          </p:cNvSpPr>
          <p:nvPr/>
        </p:nvSpPr>
        <p:spPr bwMode="auto">
          <a:xfrm>
            <a:off x="1836714" y="1762383"/>
            <a:ext cx="739378" cy="721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endParaRPr lang="en-US" altLang="en-US" sz="1200" kern="1200">
              <a:solidFill>
                <a:prstClr val="black"/>
              </a:solidFill>
              <a:cs typeface="+mn-cs"/>
            </a:endParaRPr>
          </a:p>
        </p:txBody>
      </p:sp>
      <p:sp>
        <p:nvSpPr>
          <p:cNvPr id="110" name="Text Box 4">
            <a:extLst>
              <a:ext uri="{FF2B5EF4-FFF2-40B4-BE49-F238E27FC236}">
                <a16:creationId xmlns:a16="http://schemas.microsoft.com/office/drawing/2014/main" id="{9158E582-2053-DB47-8544-5430174AAC29}"/>
              </a:ext>
            </a:extLst>
          </p:cNvPr>
          <p:cNvSpPr txBox="1">
            <a:spLocks noChangeArrowheads="1"/>
          </p:cNvSpPr>
          <p:nvPr/>
        </p:nvSpPr>
        <p:spPr bwMode="auto">
          <a:xfrm>
            <a:off x="1760513" y="1825486"/>
            <a:ext cx="900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a:buClrTx/>
              <a:defRPr/>
            </a:pPr>
            <a:r>
              <a:rPr lang="en-US" altLang="en-US" sz="1200" kern="1200" dirty="0">
                <a:solidFill>
                  <a:prstClr val="black"/>
                </a:solidFill>
                <a:latin typeface="Arial" panose="020B0604020202020204" pitchFamily="34" charset="0"/>
                <a:cs typeface="+mn-cs"/>
              </a:rPr>
              <a:t>Wait for call from above</a:t>
            </a:r>
            <a:endParaRPr lang="en-US" altLang="en-US" sz="1200" kern="1200" dirty="0">
              <a:solidFill>
                <a:prstClr val="black"/>
              </a:solidFill>
              <a:latin typeface="Times New Roman" panose="02020603050405020304" pitchFamily="18" charset="0"/>
              <a:cs typeface="+mn-cs"/>
            </a:endParaRPr>
          </a:p>
        </p:txBody>
      </p:sp>
      <p:grpSp>
        <p:nvGrpSpPr>
          <p:cNvPr id="156" name="Group 155">
            <a:extLst>
              <a:ext uri="{FF2B5EF4-FFF2-40B4-BE49-F238E27FC236}">
                <a16:creationId xmlns:a16="http://schemas.microsoft.com/office/drawing/2014/main" id="{1A819A83-E50E-0842-8735-DFC0B065BABA}"/>
              </a:ext>
            </a:extLst>
          </p:cNvPr>
          <p:cNvGrpSpPr/>
          <p:nvPr/>
        </p:nvGrpSpPr>
        <p:grpSpPr>
          <a:xfrm>
            <a:off x="3753620" y="1800402"/>
            <a:ext cx="2755106" cy="689453"/>
            <a:chOff x="5004826" y="2400535"/>
            <a:chExt cx="3673475" cy="919271"/>
          </a:xfrm>
        </p:grpSpPr>
        <p:sp>
          <p:nvSpPr>
            <p:cNvPr id="120" name="Freeform 14">
              <a:extLst>
                <a:ext uri="{FF2B5EF4-FFF2-40B4-BE49-F238E27FC236}">
                  <a16:creationId xmlns:a16="http://schemas.microsoft.com/office/drawing/2014/main" id="{6794142E-E5B8-3F45-81C1-8A8F8E602B04}"/>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21" name="Text Box 15">
              <a:extLst>
                <a:ext uri="{FF2B5EF4-FFF2-40B4-BE49-F238E27FC236}">
                  <a16:creationId xmlns:a16="http://schemas.microsoft.com/office/drawing/2014/main" id="{EBF1463C-CBD7-1049-80A6-FED400C12A10}"/>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a:solidFill>
                    <a:prstClr val="black"/>
                  </a:solidFill>
                  <a:latin typeface="Arial" panose="020B0604020202020204" pitchFamily="34" charset="0"/>
                  <a:cs typeface="+mn-cs"/>
                </a:rPr>
                <a:t>udt_send(sndpkt)</a:t>
              </a:r>
              <a:endParaRPr lang="en-US" altLang="en-US" sz="1200" kern="1200">
                <a:solidFill>
                  <a:prstClr val="black"/>
                </a:solidFill>
                <a:latin typeface="Times New Roman" panose="02020603050405020304" pitchFamily="18" charset="0"/>
                <a:cs typeface="+mn-cs"/>
              </a:endParaRPr>
            </a:p>
          </p:txBody>
        </p:sp>
        <p:sp>
          <p:nvSpPr>
            <p:cNvPr id="122" name="Text Box 16">
              <a:extLst>
                <a:ext uri="{FF2B5EF4-FFF2-40B4-BE49-F238E27FC236}">
                  <a16:creationId xmlns:a16="http://schemas.microsoft.com/office/drawing/2014/main" id="{C1489951-F533-6243-BF54-F4FB192513F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endParaRPr lang="en-US" altLang="en-US" sz="1200" kern="1200" dirty="0">
                <a:solidFill>
                  <a:prstClr val="black"/>
                </a:solidFill>
                <a:latin typeface="Times New Roman" panose="02020603050405020304" pitchFamily="18" charset="0"/>
                <a:cs typeface="+mn-cs"/>
              </a:endParaRPr>
            </a:p>
          </p:txBody>
        </p:sp>
        <p:sp>
          <p:nvSpPr>
            <p:cNvPr id="123" name="Line 17">
              <a:extLst>
                <a:ext uri="{FF2B5EF4-FFF2-40B4-BE49-F238E27FC236}">
                  <a16:creationId xmlns:a16="http://schemas.microsoft.com/office/drawing/2014/main" id="{E7CC9AD6-FAA9-474E-B46B-1E603A7D16C8}"/>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grpSp>
        <p:nvGrpSpPr>
          <p:cNvPr id="128" name="Group 22">
            <a:extLst>
              <a:ext uri="{FF2B5EF4-FFF2-40B4-BE49-F238E27FC236}">
                <a16:creationId xmlns:a16="http://schemas.microsoft.com/office/drawing/2014/main" id="{6E4E03EB-86D3-824C-9C7B-D6204AA45EF1}"/>
              </a:ext>
            </a:extLst>
          </p:cNvPr>
          <p:cNvGrpSpPr>
            <a:grpSpLocks/>
          </p:cNvGrpSpPr>
          <p:nvPr/>
        </p:nvGrpSpPr>
        <p:grpSpPr bwMode="auto">
          <a:xfrm>
            <a:off x="3033291" y="1771908"/>
            <a:ext cx="806054" cy="721519"/>
            <a:chOff x="1540" y="2116"/>
            <a:chExt cx="677" cy="606"/>
          </a:xfrm>
        </p:grpSpPr>
        <p:sp>
          <p:nvSpPr>
            <p:cNvPr id="129" name="Oval 23">
              <a:extLst>
                <a:ext uri="{FF2B5EF4-FFF2-40B4-BE49-F238E27FC236}">
                  <a16:creationId xmlns:a16="http://schemas.microsoft.com/office/drawing/2014/main" id="{290478B3-253F-D048-8DE9-187624FD0138}"/>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endParaRPr lang="en-US" altLang="en-US" sz="1200" kern="1200">
                <a:solidFill>
                  <a:prstClr val="black"/>
                </a:solidFill>
                <a:cs typeface="+mn-cs"/>
              </a:endParaRPr>
            </a:p>
          </p:txBody>
        </p:sp>
        <p:sp>
          <p:nvSpPr>
            <p:cNvPr id="130" name="Text Box 24">
              <a:extLst>
                <a:ext uri="{FF2B5EF4-FFF2-40B4-BE49-F238E27FC236}">
                  <a16:creationId xmlns:a16="http://schemas.microsoft.com/office/drawing/2014/main" id="{33128FC3-7340-2B43-998B-4D14B544CCA9}"/>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a:buClrTx/>
                <a:defRPr/>
              </a:pPr>
              <a:r>
                <a:rPr lang="en-US" altLang="en-US" sz="1200" kern="1200" dirty="0">
                  <a:solidFill>
                    <a:prstClr val="black"/>
                  </a:solidFill>
                  <a:latin typeface="Arial" panose="020B0604020202020204" pitchFamily="34" charset="0"/>
                  <a:cs typeface="+mn-cs"/>
                </a:rPr>
                <a:t>Wait for ACK or NAK</a:t>
              </a:r>
              <a:endParaRPr lang="en-US" altLang="en-US" sz="1200" kern="1200" dirty="0">
                <a:solidFill>
                  <a:prstClr val="black"/>
                </a:solidFill>
                <a:latin typeface="Times New Roman" panose="02020603050405020304" pitchFamily="18" charset="0"/>
                <a:cs typeface="+mn-cs"/>
              </a:endParaRPr>
            </a:p>
          </p:txBody>
        </p:sp>
      </p:grpSp>
      <p:grpSp>
        <p:nvGrpSpPr>
          <p:cNvPr id="159" name="Group 158">
            <a:extLst>
              <a:ext uri="{FF2B5EF4-FFF2-40B4-BE49-F238E27FC236}">
                <a16:creationId xmlns:a16="http://schemas.microsoft.com/office/drawing/2014/main" id="{D0E913FD-5AB0-D647-A2DB-C235CF8D718B}"/>
              </a:ext>
            </a:extLst>
          </p:cNvPr>
          <p:cNvGrpSpPr/>
          <p:nvPr/>
        </p:nvGrpSpPr>
        <p:grpSpPr>
          <a:xfrm>
            <a:off x="6244408" y="2040988"/>
            <a:ext cx="2545556" cy="777479"/>
            <a:chOff x="8325876" y="2721318"/>
            <a:chExt cx="3394075" cy="1036638"/>
          </a:xfrm>
        </p:grpSpPr>
        <p:grpSp>
          <p:nvGrpSpPr>
            <p:cNvPr id="124" name="Group 18">
              <a:extLst>
                <a:ext uri="{FF2B5EF4-FFF2-40B4-BE49-F238E27FC236}">
                  <a16:creationId xmlns:a16="http://schemas.microsoft.com/office/drawing/2014/main" id="{1FD009B5-82D3-A54A-A742-8202ED8CE702}"/>
                </a:ext>
              </a:extLst>
            </p:cNvPr>
            <p:cNvGrpSpPr>
              <a:grpSpLocks/>
            </p:cNvGrpSpPr>
            <p:nvPr/>
          </p:nvGrpSpPr>
          <p:grpSpPr bwMode="auto">
            <a:xfrm>
              <a:off x="8325876" y="2721318"/>
              <a:ext cx="3394075" cy="630238"/>
              <a:chOff x="2222" y="2804"/>
              <a:chExt cx="2138" cy="397"/>
            </a:xfrm>
          </p:grpSpPr>
          <p:sp>
            <p:nvSpPr>
              <p:cNvPr id="125" name="Text Box 19">
                <a:extLst>
                  <a:ext uri="{FF2B5EF4-FFF2-40B4-BE49-F238E27FC236}">
                    <a16:creationId xmlns:a16="http://schemas.microsoft.com/office/drawing/2014/main" id="{A317A424-F2E1-824F-B626-E01E0E2404B1}"/>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a:solidFill>
                      <a:prstClr val="black"/>
                    </a:solidFill>
                    <a:latin typeface="Arial" panose="020B0604020202020204" pitchFamily="34" charset="0"/>
                    <a:cs typeface="+mn-cs"/>
                  </a:rPr>
                  <a:t>udt_send(NAK)</a:t>
                </a:r>
                <a:endParaRPr lang="en-US" altLang="en-US" sz="1200" kern="1200">
                  <a:solidFill>
                    <a:prstClr val="black"/>
                  </a:solidFill>
                  <a:latin typeface="Times New Roman" panose="02020603050405020304" pitchFamily="18" charset="0"/>
                  <a:cs typeface="+mn-cs"/>
                </a:endParaRPr>
              </a:p>
            </p:txBody>
          </p:sp>
          <p:sp>
            <p:nvSpPr>
              <p:cNvPr id="126" name="Text Box 20">
                <a:extLst>
                  <a:ext uri="{FF2B5EF4-FFF2-40B4-BE49-F238E27FC236}">
                    <a16:creationId xmlns:a16="http://schemas.microsoft.com/office/drawing/2014/main" id="{F3C2F2D4-E406-8746-8990-3E5ED0A5CAE1}"/>
                  </a:ext>
                </a:extLst>
              </p:cNvPr>
              <p:cNvSpPr txBox="1">
                <a:spLocks noChangeArrowheads="1"/>
              </p:cNvSpPr>
              <p:nvPr/>
            </p:nvSpPr>
            <p:spPr bwMode="auto">
              <a:xfrm>
                <a:off x="2225" y="2804"/>
                <a:ext cx="213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dirty="0" err="1">
                    <a:solidFill>
                      <a:prstClr val="black"/>
                    </a:solidFill>
                    <a:latin typeface="Arial" panose="020B0604020202020204" pitchFamily="34" charset="0"/>
                    <a:cs typeface="+mn-cs"/>
                  </a:rPr>
                  <a:t>rdt_rcv</a:t>
                </a:r>
                <a:r>
                  <a:rPr lang="en-US" altLang="en-US" sz="1200" kern="1200" dirty="0">
                    <a:solidFill>
                      <a:prstClr val="black"/>
                    </a:solidFill>
                    <a:latin typeface="Arial" panose="020B0604020202020204" pitchFamily="34" charset="0"/>
                    <a:cs typeface="+mn-cs"/>
                  </a:rPr>
                  <a: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 &amp;&amp; corrupt(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a:t>
                </a:r>
                <a:endParaRPr lang="en-US" altLang="en-US" sz="1200" kern="1200" dirty="0">
                  <a:solidFill>
                    <a:prstClr val="black"/>
                  </a:solidFill>
                  <a:latin typeface="Times New Roman" panose="02020603050405020304" pitchFamily="18" charset="0"/>
                  <a:cs typeface="+mn-cs"/>
                </a:endParaRPr>
              </a:p>
            </p:txBody>
          </p:sp>
          <p:sp>
            <p:nvSpPr>
              <p:cNvPr id="127" name="Line 21">
                <a:extLst>
                  <a:ext uri="{FF2B5EF4-FFF2-40B4-BE49-F238E27FC236}">
                    <a16:creationId xmlns:a16="http://schemas.microsoft.com/office/drawing/2014/main" id="{BE673EC8-DD07-7A43-8EF8-4AF46E325C31}"/>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sp>
          <p:nvSpPr>
            <p:cNvPr id="131" name="Freeform 25">
              <a:extLst>
                <a:ext uri="{FF2B5EF4-FFF2-40B4-BE49-F238E27FC236}">
                  <a16:creationId xmlns:a16="http://schemas.microsoft.com/office/drawing/2014/main" id="{0EE6DE3B-8CC5-4840-9E43-E2F13B451312}"/>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sp>
        <p:nvSpPr>
          <p:cNvPr id="132" name="Oval 26">
            <a:extLst>
              <a:ext uri="{FF2B5EF4-FFF2-40B4-BE49-F238E27FC236}">
                <a16:creationId xmlns:a16="http://schemas.microsoft.com/office/drawing/2014/main" id="{D886EFDE-A0BD-234F-9505-E1DFE71A45A0}"/>
              </a:ext>
            </a:extLst>
          </p:cNvPr>
          <p:cNvSpPr>
            <a:spLocks noChangeArrowheads="1"/>
          </p:cNvSpPr>
          <p:nvPr/>
        </p:nvSpPr>
        <p:spPr bwMode="auto">
          <a:xfrm>
            <a:off x="6387282" y="2781558"/>
            <a:ext cx="739378" cy="721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endParaRPr lang="en-US" altLang="en-US" sz="1200" kern="1200">
              <a:solidFill>
                <a:prstClr val="black"/>
              </a:solidFill>
              <a:cs typeface="+mn-cs"/>
            </a:endParaRPr>
          </a:p>
        </p:txBody>
      </p:sp>
      <p:sp>
        <p:nvSpPr>
          <p:cNvPr id="133" name="Text Box 27">
            <a:extLst>
              <a:ext uri="{FF2B5EF4-FFF2-40B4-BE49-F238E27FC236}">
                <a16:creationId xmlns:a16="http://schemas.microsoft.com/office/drawing/2014/main" id="{7D124EF1-1801-CC41-AA27-4430B21813BF}"/>
              </a:ext>
            </a:extLst>
          </p:cNvPr>
          <p:cNvSpPr txBox="1">
            <a:spLocks noChangeArrowheads="1"/>
          </p:cNvSpPr>
          <p:nvPr/>
        </p:nvSpPr>
        <p:spPr bwMode="auto">
          <a:xfrm>
            <a:off x="6321797" y="2844661"/>
            <a:ext cx="900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a:buClrTx/>
              <a:defRPr/>
            </a:pPr>
            <a:r>
              <a:rPr lang="en-US" altLang="en-US" sz="1200" kern="1200" dirty="0">
                <a:solidFill>
                  <a:prstClr val="black"/>
                </a:solidFill>
                <a:latin typeface="Arial" panose="020B0604020202020204" pitchFamily="34" charset="0"/>
                <a:cs typeface="+mn-cs"/>
              </a:rPr>
              <a:t>Wait for call from below</a:t>
            </a:r>
            <a:endParaRPr lang="en-US" altLang="en-US" sz="1200" kern="1200" dirty="0">
              <a:solidFill>
                <a:prstClr val="black"/>
              </a:solidFill>
              <a:latin typeface="Times New Roman" panose="02020603050405020304" pitchFamily="18" charset="0"/>
              <a:cs typeface="+mn-cs"/>
            </a:endParaRPr>
          </a:p>
        </p:txBody>
      </p:sp>
      <p:grpSp>
        <p:nvGrpSpPr>
          <p:cNvPr id="164" name="Group 163">
            <a:extLst>
              <a:ext uri="{FF2B5EF4-FFF2-40B4-BE49-F238E27FC236}">
                <a16:creationId xmlns:a16="http://schemas.microsoft.com/office/drawing/2014/main" id="{311BB54D-2176-2D44-BD7F-B18C9C74D8A4}"/>
              </a:ext>
            </a:extLst>
          </p:cNvPr>
          <p:cNvGrpSpPr/>
          <p:nvPr/>
        </p:nvGrpSpPr>
        <p:grpSpPr>
          <a:xfrm>
            <a:off x="6037238" y="3443411"/>
            <a:ext cx="3106762" cy="1034904"/>
            <a:chOff x="8049650" y="4591214"/>
            <a:chExt cx="4142349" cy="1379872"/>
          </a:xfrm>
        </p:grpSpPr>
        <p:grpSp>
          <p:nvGrpSpPr>
            <p:cNvPr id="163" name="Group 162">
              <a:extLst>
                <a:ext uri="{FF2B5EF4-FFF2-40B4-BE49-F238E27FC236}">
                  <a16:creationId xmlns:a16="http://schemas.microsoft.com/office/drawing/2014/main" id="{E182C09B-F3FC-C340-BB16-737F51CA96BE}"/>
                </a:ext>
              </a:extLst>
            </p:cNvPr>
            <p:cNvGrpSpPr/>
            <p:nvPr/>
          </p:nvGrpSpPr>
          <p:grpSpPr>
            <a:xfrm>
              <a:off x="8049650" y="5037504"/>
              <a:ext cx="4142349" cy="933582"/>
              <a:chOff x="8049650" y="5037504"/>
              <a:chExt cx="4142349" cy="933582"/>
            </a:xfrm>
          </p:grpSpPr>
          <p:sp>
            <p:nvSpPr>
              <p:cNvPr id="113" name="Text Box 7">
                <a:extLst>
                  <a:ext uri="{FF2B5EF4-FFF2-40B4-BE49-F238E27FC236}">
                    <a16:creationId xmlns:a16="http://schemas.microsoft.com/office/drawing/2014/main" id="{60B53257-B255-5D45-9C56-20A5CE5DE77F}"/>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dirty="0">
                    <a:solidFill>
                      <a:prstClr val="black"/>
                    </a:solidFill>
                    <a:latin typeface="Arial" panose="020B0604020202020204" pitchFamily="34" charset="0"/>
                    <a:cs typeface="+mn-cs"/>
                  </a:rPr>
                  <a:t>extract(</a:t>
                </a:r>
                <a:r>
                  <a:rPr lang="en-US" altLang="en-US" sz="1200" kern="1200" dirty="0" err="1">
                    <a:solidFill>
                      <a:prstClr val="black"/>
                    </a:solidFill>
                    <a:latin typeface="Arial" panose="020B0604020202020204" pitchFamily="34" charset="0"/>
                    <a:cs typeface="+mn-cs"/>
                  </a:rPr>
                  <a:t>rcvpkt,data</a:t>
                </a:r>
                <a:r>
                  <a:rPr lang="en-US" altLang="en-US" sz="1200" kern="1200" dirty="0">
                    <a:solidFill>
                      <a:prstClr val="black"/>
                    </a:solidFill>
                    <a:latin typeface="Arial" panose="020B0604020202020204" pitchFamily="34" charset="0"/>
                    <a:cs typeface="+mn-cs"/>
                  </a:rPr>
                  <a:t>)</a:t>
                </a:r>
              </a:p>
              <a:p>
                <a:pPr defTabSz="685800">
                  <a:buClrTx/>
                  <a:defRPr/>
                </a:pPr>
                <a:r>
                  <a:rPr lang="en-US" altLang="en-US" sz="1200" kern="1200" dirty="0" err="1">
                    <a:solidFill>
                      <a:prstClr val="black"/>
                    </a:solidFill>
                    <a:latin typeface="Arial" panose="020B0604020202020204" pitchFamily="34" charset="0"/>
                    <a:cs typeface="+mn-cs"/>
                  </a:rPr>
                  <a:t>deliver_data</a:t>
                </a:r>
                <a:r>
                  <a:rPr lang="en-US" altLang="en-US" sz="1200" kern="1200" dirty="0">
                    <a:solidFill>
                      <a:prstClr val="black"/>
                    </a:solidFill>
                    <a:latin typeface="Arial" panose="020B0604020202020204" pitchFamily="34" charset="0"/>
                    <a:cs typeface="+mn-cs"/>
                  </a:rPr>
                  <a:t>(data)</a:t>
                </a:r>
              </a:p>
              <a:p>
                <a:pPr defTabSz="685800">
                  <a:buClrTx/>
                  <a:defRPr/>
                </a:pPr>
                <a:r>
                  <a:rPr lang="en-US" altLang="en-US" sz="1200" kern="1200" dirty="0" err="1">
                    <a:solidFill>
                      <a:prstClr val="black"/>
                    </a:solidFill>
                    <a:latin typeface="Arial" panose="020B0604020202020204" pitchFamily="34" charset="0"/>
                    <a:cs typeface="+mn-cs"/>
                  </a:rPr>
                  <a:t>udt_send</a:t>
                </a:r>
                <a:r>
                  <a:rPr lang="en-US" altLang="en-US" sz="1200" kern="1200" dirty="0">
                    <a:solidFill>
                      <a:prstClr val="black"/>
                    </a:solidFill>
                    <a:latin typeface="Arial" panose="020B0604020202020204" pitchFamily="34" charset="0"/>
                    <a:cs typeface="+mn-cs"/>
                  </a:rPr>
                  <a:t>(ACK)</a:t>
                </a:r>
                <a:endParaRPr lang="en-US" altLang="en-US" sz="1200" kern="1200" dirty="0">
                  <a:solidFill>
                    <a:prstClr val="black"/>
                  </a:solidFill>
                  <a:latin typeface="Times New Roman" panose="02020603050405020304" pitchFamily="18" charset="0"/>
                  <a:cs typeface="+mn-cs"/>
                </a:endParaRPr>
              </a:p>
            </p:txBody>
          </p:sp>
          <p:sp>
            <p:nvSpPr>
              <p:cNvPr id="114" name="Text Box 8">
                <a:extLst>
                  <a:ext uri="{FF2B5EF4-FFF2-40B4-BE49-F238E27FC236}">
                    <a16:creationId xmlns:a16="http://schemas.microsoft.com/office/drawing/2014/main" id="{2151DB25-A53F-EF4A-BDBD-C8DD839A622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dirty="0" err="1">
                    <a:solidFill>
                      <a:prstClr val="black"/>
                    </a:solidFill>
                    <a:latin typeface="Arial" panose="020B0604020202020204" pitchFamily="34" charset="0"/>
                    <a:cs typeface="+mn-cs"/>
                  </a:rPr>
                  <a:t>rdt_rcv</a:t>
                </a:r>
                <a:r>
                  <a:rPr lang="en-US" altLang="en-US" sz="1200" kern="1200" dirty="0">
                    <a:solidFill>
                      <a:prstClr val="black"/>
                    </a:solidFill>
                    <a:latin typeface="Arial" panose="020B0604020202020204" pitchFamily="34" charset="0"/>
                    <a:cs typeface="+mn-cs"/>
                  </a:rPr>
                  <a: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 &amp;&amp;  </a:t>
                </a:r>
                <a:r>
                  <a:rPr lang="en-US" altLang="en-US" sz="1200" kern="1200" dirty="0" err="1">
                    <a:solidFill>
                      <a:prstClr val="black"/>
                    </a:solidFill>
                    <a:latin typeface="Arial" panose="020B0604020202020204" pitchFamily="34" charset="0"/>
                    <a:cs typeface="+mn-cs"/>
                  </a:rPr>
                  <a:t>notcorrupt</a:t>
                </a:r>
                <a:r>
                  <a:rPr lang="en-US" altLang="en-US" sz="1200" kern="1200" dirty="0">
                    <a:solidFill>
                      <a:prstClr val="black"/>
                    </a:solidFill>
                    <a:latin typeface="Arial" panose="020B0604020202020204" pitchFamily="34" charset="0"/>
                    <a:cs typeface="+mn-cs"/>
                  </a:rPr>
                  <a: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a:t>
                </a:r>
                <a:endParaRPr lang="en-US" altLang="en-US" sz="1200" kern="1200" dirty="0">
                  <a:solidFill>
                    <a:prstClr val="black"/>
                  </a:solidFill>
                  <a:latin typeface="Times New Roman" panose="02020603050405020304" pitchFamily="18" charset="0"/>
                  <a:cs typeface="+mn-cs"/>
                </a:endParaRPr>
              </a:p>
            </p:txBody>
          </p:sp>
          <p:sp>
            <p:nvSpPr>
              <p:cNvPr id="115" name="Line 9">
                <a:extLst>
                  <a:ext uri="{FF2B5EF4-FFF2-40B4-BE49-F238E27FC236}">
                    <a16:creationId xmlns:a16="http://schemas.microsoft.com/office/drawing/2014/main" id="{4797C970-D2E8-AA47-91A6-90DF435C025D}"/>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sp>
          <p:nvSpPr>
            <p:cNvPr id="134" name="Freeform 28">
              <a:extLst>
                <a:ext uri="{FF2B5EF4-FFF2-40B4-BE49-F238E27FC236}">
                  <a16:creationId xmlns:a16="http://schemas.microsoft.com/office/drawing/2014/main" id="{8D9E8E7D-01E2-7040-828E-B4AD37E6C50C}"/>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grpSp>
        <p:nvGrpSpPr>
          <p:cNvPr id="155" name="Group 154">
            <a:extLst>
              <a:ext uri="{FF2B5EF4-FFF2-40B4-BE49-F238E27FC236}">
                <a16:creationId xmlns:a16="http://schemas.microsoft.com/office/drawing/2014/main" id="{FCAE8B13-78CF-DD4C-AD79-FE70F24547E0}"/>
              </a:ext>
            </a:extLst>
          </p:cNvPr>
          <p:cNvGrpSpPr/>
          <p:nvPr/>
        </p:nvGrpSpPr>
        <p:grpSpPr>
          <a:xfrm>
            <a:off x="2067695" y="1005145"/>
            <a:ext cx="2732484" cy="770335"/>
            <a:chOff x="2756926" y="1340193"/>
            <a:chExt cx="3643312" cy="1027113"/>
          </a:xfrm>
        </p:grpSpPr>
        <p:sp>
          <p:nvSpPr>
            <p:cNvPr id="111" name="Text Box 5">
              <a:extLst>
                <a:ext uri="{FF2B5EF4-FFF2-40B4-BE49-F238E27FC236}">
                  <a16:creationId xmlns:a16="http://schemas.microsoft.com/office/drawing/2014/main" id="{B4419231-71F9-2847-A8A7-8F91C3BFAD5F}"/>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a:solidFill>
                    <a:prstClr val="black"/>
                  </a:solidFill>
                  <a:latin typeface="Arial" panose="020B0604020202020204" pitchFamily="34" charset="0"/>
                  <a:cs typeface="+mn-cs"/>
                </a:rPr>
                <a:t>snkpkt = make_pkt(data, checksum)</a:t>
              </a:r>
            </a:p>
            <a:p>
              <a:pPr defTabSz="685800">
                <a:buClrTx/>
                <a:defRPr/>
              </a:pPr>
              <a:r>
                <a:rPr lang="en-US" altLang="en-US" sz="1200" kern="1200">
                  <a:solidFill>
                    <a:prstClr val="black"/>
                  </a:solidFill>
                  <a:latin typeface="Arial" panose="020B0604020202020204" pitchFamily="34" charset="0"/>
                  <a:cs typeface="+mn-cs"/>
                </a:rPr>
                <a:t>udt_send(sndpkt)</a:t>
              </a:r>
              <a:endParaRPr lang="en-US" altLang="en-US" sz="1200" kern="1200">
                <a:solidFill>
                  <a:prstClr val="black"/>
                </a:solidFill>
                <a:latin typeface="Times New Roman" panose="02020603050405020304" pitchFamily="18" charset="0"/>
                <a:cs typeface="+mn-cs"/>
              </a:endParaRPr>
            </a:p>
          </p:txBody>
        </p:sp>
        <p:sp>
          <p:nvSpPr>
            <p:cNvPr id="112" name="Line 6">
              <a:extLst>
                <a:ext uri="{FF2B5EF4-FFF2-40B4-BE49-F238E27FC236}">
                  <a16:creationId xmlns:a16="http://schemas.microsoft.com/office/drawing/2014/main" id="{9D8A7D98-AFD4-AA49-B033-1C3F29FDF103}"/>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16" name="Freeform 10">
              <a:extLst>
                <a:ext uri="{FF2B5EF4-FFF2-40B4-BE49-F238E27FC236}">
                  <a16:creationId xmlns:a16="http://schemas.microsoft.com/office/drawing/2014/main" id="{C65AC33D-DAC6-0248-903C-715D380A05CD}"/>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41" name="Text Box 35">
              <a:extLst>
                <a:ext uri="{FF2B5EF4-FFF2-40B4-BE49-F238E27FC236}">
                  <a16:creationId xmlns:a16="http://schemas.microsoft.com/office/drawing/2014/main" id="{8B2CC675-7409-974B-A183-2AC7E249C391}"/>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a:solidFill>
                    <a:prstClr val="black"/>
                  </a:solidFill>
                  <a:latin typeface="Arial" panose="020B0604020202020204" pitchFamily="34" charset="0"/>
                  <a:cs typeface="+mn-cs"/>
                </a:rPr>
                <a:t>rdt_send(data)</a:t>
              </a:r>
              <a:endParaRPr lang="en-US" altLang="en-US" sz="1200" kern="1200">
                <a:solidFill>
                  <a:prstClr val="black"/>
                </a:solidFill>
                <a:latin typeface="Times New Roman" panose="02020603050405020304" pitchFamily="18" charset="0"/>
                <a:cs typeface="+mn-cs"/>
              </a:endParaRPr>
            </a:p>
          </p:txBody>
        </p:sp>
      </p:grpSp>
      <p:grpSp>
        <p:nvGrpSpPr>
          <p:cNvPr id="158" name="Group 157">
            <a:extLst>
              <a:ext uri="{FF2B5EF4-FFF2-40B4-BE49-F238E27FC236}">
                <a16:creationId xmlns:a16="http://schemas.microsoft.com/office/drawing/2014/main" id="{02805388-DFB1-CA42-9623-430C96CD0F0B}"/>
              </a:ext>
            </a:extLst>
          </p:cNvPr>
          <p:cNvGrpSpPr/>
          <p:nvPr/>
        </p:nvGrpSpPr>
        <p:grpSpPr>
          <a:xfrm>
            <a:off x="1702768" y="2462505"/>
            <a:ext cx="2661047" cy="766554"/>
            <a:chOff x="2270357" y="3283338"/>
            <a:chExt cx="3548062" cy="1022072"/>
          </a:xfrm>
        </p:grpSpPr>
        <p:sp>
          <p:nvSpPr>
            <p:cNvPr id="117" name="Freeform 11">
              <a:extLst>
                <a:ext uri="{FF2B5EF4-FFF2-40B4-BE49-F238E27FC236}">
                  <a16:creationId xmlns:a16="http://schemas.microsoft.com/office/drawing/2014/main" id="{A19E971B-C68E-A549-8D13-4C8364D2B1AA}"/>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defTabSz="685800">
                <a:buClrTx/>
                <a:defRPr/>
              </a:pPr>
              <a:r>
                <a:rPr lang="en-US" sz="1350" kern="1200" dirty="0">
                  <a:solidFill>
                    <a:prstClr val="black"/>
                  </a:solidFill>
                  <a:latin typeface="Calibri" panose="020F0502020204030204"/>
                  <a:ea typeface="+mn-ea"/>
                  <a:cs typeface="+mn-cs"/>
                </a:rPr>
                <a:t> </a:t>
              </a:r>
            </a:p>
          </p:txBody>
        </p:sp>
        <p:grpSp>
          <p:nvGrpSpPr>
            <p:cNvPr id="157" name="Group 156">
              <a:extLst>
                <a:ext uri="{FF2B5EF4-FFF2-40B4-BE49-F238E27FC236}">
                  <a16:creationId xmlns:a16="http://schemas.microsoft.com/office/drawing/2014/main" id="{ABF189C5-1BB2-BC42-81CE-EEB51DB2B907}"/>
                </a:ext>
              </a:extLst>
            </p:cNvPr>
            <p:cNvGrpSpPr/>
            <p:nvPr/>
          </p:nvGrpSpPr>
          <p:grpSpPr>
            <a:xfrm>
              <a:off x="2270357" y="3545923"/>
              <a:ext cx="3548062" cy="759487"/>
              <a:chOff x="2270357" y="3545923"/>
              <a:chExt cx="3548062" cy="759487"/>
            </a:xfrm>
          </p:grpSpPr>
          <p:sp>
            <p:nvSpPr>
              <p:cNvPr id="118" name="Text Box 12">
                <a:extLst>
                  <a:ext uri="{FF2B5EF4-FFF2-40B4-BE49-F238E27FC236}">
                    <a16:creationId xmlns:a16="http://schemas.microsoft.com/office/drawing/2014/main" id="{FCE2965F-754F-364F-B14F-750853FEF20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dirty="0" err="1">
                    <a:solidFill>
                      <a:prstClr val="black"/>
                    </a:solidFill>
                    <a:latin typeface="Arial" panose="020B0604020202020204" pitchFamily="34" charset="0"/>
                    <a:cs typeface="+mn-cs"/>
                  </a:rPr>
                  <a:t>rdt_rcv</a:t>
                </a:r>
                <a:r>
                  <a:rPr lang="en-US" altLang="en-US" sz="1200" kern="1200" dirty="0">
                    <a:solidFill>
                      <a:prstClr val="black"/>
                    </a:solidFill>
                    <a:latin typeface="Arial" panose="020B0604020202020204" pitchFamily="34" charset="0"/>
                    <a:cs typeface="+mn-cs"/>
                  </a:rPr>
                  <a: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 &amp;&amp; </a:t>
                </a:r>
                <a:r>
                  <a:rPr lang="en-US" altLang="en-US" sz="1200" kern="1200" dirty="0" err="1">
                    <a:solidFill>
                      <a:prstClr val="black"/>
                    </a:solidFill>
                    <a:latin typeface="Arial" panose="020B0604020202020204" pitchFamily="34" charset="0"/>
                    <a:cs typeface="+mn-cs"/>
                  </a:rPr>
                  <a:t>isACK</a:t>
                </a:r>
                <a:r>
                  <a:rPr lang="en-US" altLang="en-US" sz="1200" kern="1200" dirty="0">
                    <a:solidFill>
                      <a:prstClr val="black"/>
                    </a:solidFill>
                    <a:latin typeface="Arial" panose="020B0604020202020204" pitchFamily="34" charset="0"/>
                    <a:cs typeface="+mn-cs"/>
                  </a:rPr>
                  <a: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a:t>
                </a:r>
                <a:endParaRPr lang="en-US" altLang="en-US" sz="1200" kern="1200" dirty="0">
                  <a:solidFill>
                    <a:prstClr val="black"/>
                  </a:solidFill>
                  <a:latin typeface="Times New Roman" panose="02020603050405020304" pitchFamily="18" charset="0"/>
                  <a:cs typeface="+mn-cs"/>
                </a:endParaRPr>
              </a:p>
            </p:txBody>
          </p:sp>
          <p:sp>
            <p:nvSpPr>
              <p:cNvPr id="119" name="Line 13">
                <a:extLst>
                  <a:ext uri="{FF2B5EF4-FFF2-40B4-BE49-F238E27FC236}">
                    <a16:creationId xmlns:a16="http://schemas.microsoft.com/office/drawing/2014/main" id="{0299AD54-1602-364D-808A-ECEE022223FD}"/>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54" name="Text Box 48">
                <a:extLst>
                  <a:ext uri="{FF2B5EF4-FFF2-40B4-BE49-F238E27FC236}">
                    <a16:creationId xmlns:a16="http://schemas.microsoft.com/office/drawing/2014/main" id="{1FB61FFA-0819-7D46-887F-D92660FD923F}"/>
                  </a:ext>
                </a:extLst>
              </p:cNvPr>
              <p:cNvSpPr txBox="1">
                <a:spLocks noChangeArrowheads="1"/>
              </p:cNvSpPr>
              <p:nvPr/>
            </p:nvSpPr>
            <p:spPr bwMode="auto">
              <a:xfrm>
                <a:off x="3665151" y="3936078"/>
                <a:ext cx="38728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200" kern="1200" dirty="0">
                    <a:solidFill>
                      <a:prstClr val="black"/>
                    </a:solidFill>
                    <a:latin typeface="Symbol" charset="0"/>
                    <a:cs typeface="+mn-cs"/>
                  </a:rPr>
                  <a:t>L</a:t>
                </a:r>
              </a:p>
            </p:txBody>
          </p:sp>
        </p:grpSp>
      </p:grpSp>
      <p:sp>
        <p:nvSpPr>
          <p:cNvPr id="161" name="Text Box 19">
            <a:extLst>
              <a:ext uri="{FF2B5EF4-FFF2-40B4-BE49-F238E27FC236}">
                <a16:creationId xmlns:a16="http://schemas.microsoft.com/office/drawing/2014/main" id="{E3EA8A75-DE92-3B4A-9ED1-2A5CE8EFB2FD}"/>
              </a:ext>
            </a:extLst>
          </p:cNvPr>
          <p:cNvSpPr txBox="1">
            <a:spLocks noChangeArrowheads="1"/>
          </p:cNvSpPr>
          <p:nvPr/>
        </p:nvSpPr>
        <p:spPr bwMode="auto">
          <a:xfrm>
            <a:off x="845309" y="1888293"/>
            <a:ext cx="87075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800" dirty="0">
                <a:solidFill>
                  <a:srgbClr val="CC0000"/>
                </a:solidFill>
                <a:cs typeface="+mn-cs"/>
              </a:rPr>
              <a:t>sender</a:t>
            </a:r>
          </a:p>
        </p:txBody>
      </p:sp>
      <p:sp>
        <p:nvSpPr>
          <p:cNvPr id="162" name="Text Box 20">
            <a:extLst>
              <a:ext uri="{FF2B5EF4-FFF2-40B4-BE49-F238E27FC236}">
                <a16:creationId xmlns:a16="http://schemas.microsoft.com/office/drawing/2014/main" id="{D2BC55B0-1B2D-D346-8B9C-EC274C2EC352}"/>
              </a:ext>
            </a:extLst>
          </p:cNvPr>
          <p:cNvSpPr txBox="1">
            <a:spLocks noChangeArrowheads="1"/>
          </p:cNvSpPr>
          <p:nvPr/>
        </p:nvSpPr>
        <p:spPr bwMode="auto">
          <a:xfrm>
            <a:off x="7218150" y="2970866"/>
            <a:ext cx="99097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800" dirty="0">
                <a:solidFill>
                  <a:srgbClr val="CC0000"/>
                </a:solidFill>
                <a:cs typeface="+mn-cs"/>
              </a:rPr>
              <a:t>receiver</a:t>
            </a:r>
          </a:p>
        </p:txBody>
      </p:sp>
      <p:sp>
        <p:nvSpPr>
          <p:cNvPr id="4" name="TextBox 3">
            <a:extLst>
              <a:ext uri="{FF2B5EF4-FFF2-40B4-BE49-F238E27FC236}">
                <a16:creationId xmlns:a16="http://schemas.microsoft.com/office/drawing/2014/main" id="{6FA53170-F7EC-A34D-8A41-984A3AC85C5B}"/>
              </a:ext>
            </a:extLst>
          </p:cNvPr>
          <p:cNvSpPr txBox="1"/>
          <p:nvPr/>
        </p:nvSpPr>
        <p:spPr>
          <a:xfrm>
            <a:off x="724437" y="3510475"/>
            <a:ext cx="4899614" cy="1200329"/>
          </a:xfrm>
          <a:prstGeom prst="rect">
            <a:avLst/>
          </a:prstGeom>
          <a:noFill/>
        </p:spPr>
        <p:txBody>
          <a:bodyPr wrap="square" rtlCol="0">
            <a:spAutoFit/>
          </a:bodyPr>
          <a:lstStyle/>
          <a:p>
            <a:pPr defTabSz="685800">
              <a:buClrTx/>
              <a:defRPr/>
            </a:pPr>
            <a:r>
              <a:rPr lang="en-US" sz="1800" kern="1200" dirty="0">
                <a:solidFill>
                  <a:srgbClr val="C00000"/>
                </a:solidFill>
                <a:latin typeface="Calibri" panose="020F0502020204030204"/>
                <a:ea typeface="+mn-ea"/>
                <a:cs typeface="+mn-cs"/>
              </a:rPr>
              <a:t>Note: </a:t>
            </a:r>
            <a:r>
              <a:rPr lang="en-US" sz="1800" kern="1200" dirty="0">
                <a:solidFill>
                  <a:prstClr val="black"/>
                </a:solidFill>
                <a:latin typeface="Calibri" panose="020F0502020204030204"/>
                <a:ea typeface="+mn-ea"/>
                <a:cs typeface="+mn-cs"/>
              </a:rPr>
              <a:t>“state” of receiver (did the receiver get my message correctly?) isn’t known to sender unless somehow communicated from receiver to sender</a:t>
            </a:r>
          </a:p>
          <a:p>
            <a:pPr marL="257175" indent="-171450" defTabSz="685800">
              <a:buClr>
                <a:srgbClr val="0000A8"/>
              </a:buClr>
              <a:buFont typeface="Wingdings" pitchFamily="2" charset="2"/>
              <a:buChar char="§"/>
              <a:defRPr/>
            </a:pPr>
            <a:r>
              <a:rPr lang="en-US" sz="1800" kern="1200" dirty="0">
                <a:solidFill>
                  <a:prstClr val="black"/>
                </a:solidFill>
                <a:latin typeface="Calibri" panose="020F0502020204030204"/>
                <a:ea typeface="+mn-ea"/>
                <a:cs typeface="+mn-cs"/>
              </a:rPr>
              <a:t>that’s why we need a protocol!</a:t>
            </a:r>
          </a:p>
        </p:txBody>
      </p:sp>
      <p:sp>
        <p:nvSpPr>
          <p:cNvPr id="43" name="Text Box 16">
            <a:extLst>
              <a:ext uri="{FF2B5EF4-FFF2-40B4-BE49-F238E27FC236}">
                <a16:creationId xmlns:a16="http://schemas.microsoft.com/office/drawing/2014/main" id="{ADA65A1F-AF0E-7A4E-89E8-DE7816681B41}"/>
              </a:ext>
            </a:extLst>
          </p:cNvPr>
          <p:cNvSpPr txBox="1">
            <a:spLocks noChangeArrowheads="1"/>
          </p:cNvSpPr>
          <p:nvPr/>
        </p:nvSpPr>
        <p:spPr bwMode="auto">
          <a:xfrm>
            <a:off x="3966358" y="1615936"/>
            <a:ext cx="1564481" cy="47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dirty="0" err="1">
                <a:solidFill>
                  <a:srgbClr val="000000"/>
                </a:solidFill>
                <a:latin typeface="Arial" panose="020B0604020202020204" pitchFamily="34" charset="0"/>
                <a:cs typeface="+mn-cs"/>
              </a:rPr>
              <a:t>rdt_rcv</a:t>
            </a:r>
            <a:r>
              <a:rPr lang="en-US" altLang="en-US" sz="1200" kern="1200" dirty="0">
                <a:solidFill>
                  <a:srgbClr val="000000"/>
                </a:solidFill>
                <a:latin typeface="Arial" panose="020B0604020202020204" pitchFamily="34" charset="0"/>
                <a:cs typeface="+mn-cs"/>
              </a:rPr>
              <a:t>(</a:t>
            </a:r>
            <a:r>
              <a:rPr lang="en-US" altLang="en-US" sz="1200" kern="1200" dirty="0" err="1">
                <a:solidFill>
                  <a:srgbClr val="000000"/>
                </a:solidFill>
                <a:latin typeface="Arial" panose="020B0604020202020204" pitchFamily="34" charset="0"/>
                <a:cs typeface="+mn-cs"/>
              </a:rPr>
              <a:t>rcvpkt</a:t>
            </a:r>
            <a:r>
              <a:rPr lang="en-US" altLang="en-US" sz="1200" kern="1200" dirty="0">
                <a:solidFill>
                  <a:srgbClr val="000000"/>
                </a:solidFill>
                <a:latin typeface="Arial" panose="020B0604020202020204" pitchFamily="34" charset="0"/>
                <a:cs typeface="+mn-cs"/>
              </a:rPr>
              <a:t>) &amp;&amp;</a:t>
            </a:r>
          </a:p>
          <a:p>
            <a:pPr defTabSz="685800" eaLnBrk="0" fontAlgn="base" hangingPunct="0">
              <a:spcBef>
                <a:spcPct val="0"/>
              </a:spcBef>
              <a:spcAft>
                <a:spcPct val="0"/>
              </a:spcAft>
              <a:buClrTx/>
              <a:defRPr/>
            </a:pPr>
            <a:r>
              <a:rPr lang="en-US" altLang="en-US" sz="1200" kern="1200" dirty="0">
                <a:solidFill>
                  <a:srgbClr val="000000"/>
                </a:solidFill>
                <a:latin typeface="Arial" panose="020B0604020202020204" pitchFamily="34" charset="0"/>
                <a:cs typeface="+mn-cs"/>
              </a:rPr>
              <a:t>   </a:t>
            </a:r>
            <a:r>
              <a:rPr lang="en-US" altLang="en-US" sz="1200" kern="1200" dirty="0" err="1">
                <a:solidFill>
                  <a:srgbClr val="000000"/>
                </a:solidFill>
                <a:latin typeface="Arial" panose="020B0604020202020204" pitchFamily="34" charset="0"/>
                <a:cs typeface="+mn-cs"/>
              </a:rPr>
              <a:t>isNAK</a:t>
            </a:r>
            <a:r>
              <a:rPr lang="en-US" altLang="en-US" sz="1200" kern="1200" dirty="0">
                <a:solidFill>
                  <a:srgbClr val="000000"/>
                </a:solidFill>
                <a:latin typeface="Arial" panose="020B0604020202020204" pitchFamily="34" charset="0"/>
                <a:cs typeface="+mn-cs"/>
              </a:rPr>
              <a:t>(</a:t>
            </a:r>
            <a:r>
              <a:rPr lang="en-US" altLang="en-US" sz="1200" kern="1200" dirty="0" err="1">
                <a:solidFill>
                  <a:srgbClr val="000000"/>
                </a:solidFill>
                <a:latin typeface="Arial" panose="020B0604020202020204" pitchFamily="34" charset="0"/>
                <a:cs typeface="+mn-cs"/>
              </a:rPr>
              <a:t>rcvpkt</a:t>
            </a:r>
            <a:r>
              <a:rPr lang="en-US" altLang="en-US" sz="1200" kern="1200" dirty="0">
                <a:solidFill>
                  <a:srgbClr val="000000"/>
                </a:solidFill>
                <a:latin typeface="Arial" panose="020B0604020202020204" pitchFamily="34" charset="0"/>
                <a:cs typeface="+mn-cs"/>
              </a:rPr>
              <a:t>)</a:t>
            </a:r>
            <a:endParaRPr lang="en-US" altLang="en-US" sz="1200" kern="1200" dirty="0">
              <a:solidFill>
                <a:srgbClr val="000000"/>
              </a:solidFill>
              <a:latin typeface="Times New Roman" panose="02020603050405020304" pitchFamily="18" charset="0"/>
              <a:cs typeface="+mn-cs"/>
            </a:endParaRPr>
          </a:p>
        </p:txBody>
      </p:sp>
      <p:pic>
        <p:nvPicPr>
          <p:cNvPr id="44" name="Picture 43" descr="A shower curtain&#10;&#10;Description automatically generated">
            <a:extLst>
              <a:ext uri="{FF2B5EF4-FFF2-40B4-BE49-F238E27FC236}">
                <a16:creationId xmlns:a16="http://schemas.microsoft.com/office/drawing/2014/main" id="{AC45B1FA-8BA1-4648-AD93-40677902A5F6}"/>
              </a:ext>
            </a:extLst>
          </p:cNvPr>
          <p:cNvPicPr>
            <a:picLocks noChangeAspect="1"/>
          </p:cNvPicPr>
          <p:nvPr/>
        </p:nvPicPr>
        <p:blipFill>
          <a:blip r:embed="rId3"/>
          <a:stretch>
            <a:fillRect/>
          </a:stretch>
        </p:blipFill>
        <p:spPr>
          <a:xfrm>
            <a:off x="5499978" y="1616829"/>
            <a:ext cx="3482098" cy="3434812"/>
          </a:xfrm>
          <a:prstGeom prst="rect">
            <a:avLst/>
          </a:prstGeom>
        </p:spPr>
      </p:pic>
      <p:sp>
        <p:nvSpPr>
          <p:cNvPr id="46" name="Text Box 16">
            <a:extLst>
              <a:ext uri="{FF2B5EF4-FFF2-40B4-BE49-F238E27FC236}">
                <a16:creationId xmlns:a16="http://schemas.microsoft.com/office/drawing/2014/main" id="{D6DB0EA5-C28C-5D47-A606-CB6349A9853F}"/>
              </a:ext>
            </a:extLst>
          </p:cNvPr>
          <p:cNvSpPr txBox="1">
            <a:spLocks noChangeArrowheads="1"/>
          </p:cNvSpPr>
          <p:nvPr/>
        </p:nvSpPr>
        <p:spPr bwMode="auto">
          <a:xfrm>
            <a:off x="4094848" y="1800597"/>
            <a:ext cx="1564481" cy="29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dirty="0" err="1">
                <a:solidFill>
                  <a:srgbClr val="000000"/>
                </a:solidFill>
                <a:highlight>
                  <a:srgbClr val="FFFF00"/>
                </a:highlight>
                <a:latin typeface="Arial" panose="020B0604020202020204" pitchFamily="34" charset="0"/>
                <a:cs typeface="+mn-cs"/>
              </a:rPr>
              <a:t>isNAK</a:t>
            </a:r>
            <a:r>
              <a:rPr lang="en-US" altLang="en-US" sz="1200" kern="1200" dirty="0">
                <a:solidFill>
                  <a:srgbClr val="000000"/>
                </a:solidFill>
                <a:highlight>
                  <a:srgbClr val="FFFF00"/>
                </a:highlight>
                <a:latin typeface="Arial" panose="020B0604020202020204" pitchFamily="34" charset="0"/>
                <a:cs typeface="+mn-cs"/>
              </a:rPr>
              <a:t>(</a:t>
            </a:r>
            <a:r>
              <a:rPr lang="en-US" altLang="en-US" sz="1200" kern="1200" dirty="0" err="1">
                <a:solidFill>
                  <a:srgbClr val="000000"/>
                </a:solidFill>
                <a:highlight>
                  <a:srgbClr val="FFFF00"/>
                </a:highlight>
                <a:latin typeface="Arial" panose="020B0604020202020204" pitchFamily="34" charset="0"/>
                <a:cs typeface="+mn-cs"/>
              </a:rPr>
              <a:t>rcvpkt</a:t>
            </a:r>
            <a:r>
              <a:rPr lang="en-US" altLang="en-US" sz="1200" kern="1200" dirty="0">
                <a:solidFill>
                  <a:srgbClr val="000000"/>
                </a:solidFill>
                <a:highlight>
                  <a:srgbClr val="FFFF00"/>
                </a:highlight>
                <a:latin typeface="Arial" panose="020B0604020202020204" pitchFamily="34" charset="0"/>
                <a:cs typeface="+mn-cs"/>
              </a:rPr>
              <a:t>)</a:t>
            </a:r>
            <a:endParaRPr lang="en-US" altLang="en-US" sz="1200" kern="1200" dirty="0">
              <a:solidFill>
                <a:srgbClr val="000000"/>
              </a:solidFill>
              <a:highlight>
                <a:srgbClr val="FFFF00"/>
              </a:highlight>
              <a:latin typeface="Times New Roman" panose="02020603050405020304" pitchFamily="18" charset="0"/>
              <a:cs typeface="+mn-cs"/>
            </a:endParaRPr>
          </a:p>
        </p:txBody>
      </p:sp>
      <p:sp>
        <p:nvSpPr>
          <p:cNvPr id="47" name="Text Box 16">
            <a:extLst>
              <a:ext uri="{FF2B5EF4-FFF2-40B4-BE49-F238E27FC236}">
                <a16:creationId xmlns:a16="http://schemas.microsoft.com/office/drawing/2014/main" id="{C8AFC91C-B2AA-274D-BDE6-DBE3D808D252}"/>
              </a:ext>
            </a:extLst>
          </p:cNvPr>
          <p:cNvSpPr txBox="1">
            <a:spLocks noChangeArrowheads="1"/>
          </p:cNvSpPr>
          <p:nvPr/>
        </p:nvSpPr>
        <p:spPr bwMode="auto">
          <a:xfrm>
            <a:off x="2961879" y="2668030"/>
            <a:ext cx="1564481" cy="29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dirty="0" err="1">
                <a:solidFill>
                  <a:srgbClr val="000000"/>
                </a:solidFill>
                <a:highlight>
                  <a:srgbClr val="FFFF00"/>
                </a:highlight>
                <a:latin typeface="Arial" panose="020B0604020202020204" pitchFamily="34" charset="0"/>
                <a:cs typeface="+mn-cs"/>
              </a:rPr>
              <a:t>isACK</a:t>
            </a:r>
            <a:r>
              <a:rPr lang="en-US" altLang="en-US" sz="1200" kern="1200" dirty="0">
                <a:solidFill>
                  <a:srgbClr val="000000"/>
                </a:solidFill>
                <a:highlight>
                  <a:srgbClr val="FFFF00"/>
                </a:highlight>
                <a:latin typeface="Arial" panose="020B0604020202020204" pitchFamily="34" charset="0"/>
                <a:cs typeface="+mn-cs"/>
              </a:rPr>
              <a:t>(</a:t>
            </a:r>
            <a:r>
              <a:rPr lang="en-US" altLang="en-US" sz="1200" kern="1200" dirty="0" err="1">
                <a:solidFill>
                  <a:srgbClr val="000000"/>
                </a:solidFill>
                <a:highlight>
                  <a:srgbClr val="FFFF00"/>
                </a:highlight>
                <a:latin typeface="Arial" panose="020B0604020202020204" pitchFamily="34" charset="0"/>
                <a:cs typeface="+mn-cs"/>
              </a:rPr>
              <a:t>rcvpkt</a:t>
            </a:r>
            <a:r>
              <a:rPr lang="en-US" altLang="en-US" sz="1200" kern="1200" dirty="0">
                <a:solidFill>
                  <a:srgbClr val="000000"/>
                </a:solidFill>
                <a:highlight>
                  <a:srgbClr val="FFFF00"/>
                </a:highlight>
                <a:latin typeface="Arial" panose="020B0604020202020204" pitchFamily="34" charset="0"/>
                <a:cs typeface="+mn-cs"/>
              </a:rPr>
              <a:t>)</a:t>
            </a:r>
            <a:endParaRPr lang="en-US" altLang="en-US" sz="1200" kern="1200" dirty="0">
              <a:solidFill>
                <a:srgbClr val="000000"/>
              </a:solidFill>
              <a:highlight>
                <a:srgbClr val="FFFF00"/>
              </a:highlight>
              <a:latin typeface="Times New Roman" panose="02020603050405020304" pitchFamily="18" charset="0"/>
              <a:cs typeface="+mn-cs"/>
            </a:endParaRPr>
          </a:p>
        </p:txBody>
      </p:sp>
      <p:sp>
        <p:nvSpPr>
          <p:cNvPr id="45" name="Slide Number Placeholder 2">
            <a:extLst>
              <a:ext uri="{FF2B5EF4-FFF2-40B4-BE49-F238E27FC236}">
                <a16:creationId xmlns:a16="http://schemas.microsoft.com/office/drawing/2014/main" id="{74821291-B2F1-5248-8BEE-C21E2CB09702}"/>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47</a:t>
            </a:fld>
            <a:endParaRPr lang="en-US" dirty="0"/>
          </a:p>
        </p:txBody>
      </p:sp>
    </p:spTree>
    <p:extLst>
      <p:ext uri="{BB962C8B-B14F-4D97-AF65-F5344CB8AC3E}">
        <p14:creationId xmlns:p14="http://schemas.microsoft.com/office/powerpoint/2010/main" val="157285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dissolve">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rdt2.0: operation with no errors</a:t>
            </a:r>
            <a:endParaRPr lang="en-US" dirty="0"/>
          </a:p>
        </p:txBody>
      </p:sp>
      <p:sp>
        <p:nvSpPr>
          <p:cNvPr id="37" name="Oval 3">
            <a:extLst>
              <a:ext uri="{FF2B5EF4-FFF2-40B4-BE49-F238E27FC236}">
                <a16:creationId xmlns:a16="http://schemas.microsoft.com/office/drawing/2014/main" id="{20368D61-C8F9-C64D-9076-63AF0503E0F6}"/>
              </a:ext>
            </a:extLst>
          </p:cNvPr>
          <p:cNvSpPr>
            <a:spLocks noChangeArrowheads="1"/>
          </p:cNvSpPr>
          <p:nvPr/>
        </p:nvSpPr>
        <p:spPr bwMode="auto">
          <a:xfrm>
            <a:off x="1836714" y="1762383"/>
            <a:ext cx="739378" cy="721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endParaRPr lang="en-US" altLang="en-US" sz="1200" kern="1200">
              <a:solidFill>
                <a:prstClr val="black"/>
              </a:solidFill>
              <a:cs typeface="+mn-cs"/>
            </a:endParaRPr>
          </a:p>
        </p:txBody>
      </p:sp>
      <p:sp>
        <p:nvSpPr>
          <p:cNvPr id="38" name="Text Box 4">
            <a:extLst>
              <a:ext uri="{FF2B5EF4-FFF2-40B4-BE49-F238E27FC236}">
                <a16:creationId xmlns:a16="http://schemas.microsoft.com/office/drawing/2014/main" id="{229D572B-0C64-BC4F-9787-CFDFDB4AFDBE}"/>
              </a:ext>
            </a:extLst>
          </p:cNvPr>
          <p:cNvSpPr txBox="1">
            <a:spLocks noChangeArrowheads="1"/>
          </p:cNvSpPr>
          <p:nvPr/>
        </p:nvSpPr>
        <p:spPr bwMode="auto">
          <a:xfrm>
            <a:off x="1760513" y="1825486"/>
            <a:ext cx="900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a:buClrTx/>
              <a:defRPr/>
            </a:pPr>
            <a:r>
              <a:rPr lang="en-US" altLang="en-US" sz="1200" kern="1200" dirty="0">
                <a:solidFill>
                  <a:prstClr val="black"/>
                </a:solidFill>
                <a:latin typeface="Arial" panose="020B0604020202020204" pitchFamily="34" charset="0"/>
                <a:cs typeface="+mn-cs"/>
              </a:rPr>
              <a:t>Wait for call from above</a:t>
            </a:r>
            <a:endParaRPr lang="en-US" altLang="en-US" sz="1200" kern="1200" dirty="0">
              <a:solidFill>
                <a:prstClr val="black"/>
              </a:solidFill>
              <a:latin typeface="Times New Roman" panose="02020603050405020304" pitchFamily="18" charset="0"/>
              <a:cs typeface="+mn-cs"/>
            </a:endParaRPr>
          </a:p>
        </p:txBody>
      </p:sp>
      <p:sp>
        <p:nvSpPr>
          <p:cNvPr id="39" name="Text Box 5">
            <a:extLst>
              <a:ext uri="{FF2B5EF4-FFF2-40B4-BE49-F238E27FC236}">
                <a16:creationId xmlns:a16="http://schemas.microsoft.com/office/drawing/2014/main" id="{7E93FFA4-44C6-0E4F-ABD0-1688475EEC2D}"/>
              </a:ext>
            </a:extLst>
          </p:cNvPr>
          <p:cNvSpPr txBox="1">
            <a:spLocks noChangeArrowheads="1"/>
          </p:cNvSpPr>
          <p:nvPr/>
        </p:nvSpPr>
        <p:spPr bwMode="auto">
          <a:xfrm>
            <a:off x="2067695" y="1223029"/>
            <a:ext cx="2732484"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a:solidFill>
                  <a:prstClr val="black"/>
                </a:solidFill>
                <a:latin typeface="Arial" panose="020B0604020202020204" pitchFamily="34" charset="0"/>
                <a:cs typeface="+mn-cs"/>
              </a:rPr>
              <a:t>snkpkt = make_pkt(data, checksum)</a:t>
            </a:r>
          </a:p>
          <a:p>
            <a:pPr defTabSz="685800">
              <a:buClrTx/>
              <a:defRPr/>
            </a:pPr>
            <a:r>
              <a:rPr lang="en-US" altLang="en-US" sz="1200" kern="1200">
                <a:solidFill>
                  <a:prstClr val="black"/>
                </a:solidFill>
                <a:latin typeface="Arial" panose="020B0604020202020204" pitchFamily="34" charset="0"/>
                <a:cs typeface="+mn-cs"/>
              </a:rPr>
              <a:t>udt_send(sndpkt)</a:t>
            </a:r>
            <a:endParaRPr lang="en-US" altLang="en-US" sz="1200" kern="1200">
              <a:solidFill>
                <a:prstClr val="black"/>
              </a:solidFill>
              <a:latin typeface="Times New Roman" panose="02020603050405020304" pitchFamily="18" charset="0"/>
              <a:cs typeface="+mn-cs"/>
            </a:endParaRPr>
          </a:p>
        </p:txBody>
      </p:sp>
      <p:sp>
        <p:nvSpPr>
          <p:cNvPr id="40" name="Line 6">
            <a:extLst>
              <a:ext uri="{FF2B5EF4-FFF2-40B4-BE49-F238E27FC236}">
                <a16:creationId xmlns:a16="http://schemas.microsoft.com/office/drawing/2014/main" id="{AAE6181D-40C5-4947-8D16-192C2CC21901}"/>
              </a:ext>
            </a:extLst>
          </p:cNvPr>
          <p:cNvSpPr>
            <a:spLocks noChangeShapeType="1"/>
          </p:cNvSpPr>
          <p:nvPr/>
        </p:nvSpPr>
        <p:spPr bwMode="auto">
          <a:xfrm>
            <a:off x="2146276" y="1256367"/>
            <a:ext cx="7429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4" name="Freeform 10">
            <a:extLst>
              <a:ext uri="{FF2B5EF4-FFF2-40B4-BE49-F238E27FC236}">
                <a16:creationId xmlns:a16="http://schemas.microsoft.com/office/drawing/2014/main" id="{C49AAF37-6767-EA4A-BCF2-2730B5DAFFCF}"/>
              </a:ext>
            </a:extLst>
          </p:cNvPr>
          <p:cNvSpPr>
            <a:spLocks/>
          </p:cNvSpPr>
          <p:nvPr/>
        </p:nvSpPr>
        <p:spPr bwMode="auto">
          <a:xfrm flipV="1">
            <a:off x="2106985" y="1589742"/>
            <a:ext cx="1350169" cy="185738"/>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5" name="Freeform 11">
            <a:extLst>
              <a:ext uri="{FF2B5EF4-FFF2-40B4-BE49-F238E27FC236}">
                <a16:creationId xmlns:a16="http://schemas.microsoft.com/office/drawing/2014/main" id="{F2665E42-05D1-2742-9715-0A7AB328CC68}"/>
              </a:ext>
            </a:extLst>
          </p:cNvPr>
          <p:cNvSpPr>
            <a:spLocks/>
          </p:cNvSpPr>
          <p:nvPr/>
        </p:nvSpPr>
        <p:spPr bwMode="auto">
          <a:xfrm>
            <a:off x="2142704" y="2460088"/>
            <a:ext cx="1350169" cy="185738"/>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8" name="Freeform 14">
            <a:extLst>
              <a:ext uri="{FF2B5EF4-FFF2-40B4-BE49-F238E27FC236}">
                <a16:creationId xmlns:a16="http://schemas.microsoft.com/office/drawing/2014/main" id="{FF5156B3-5F3E-7247-9787-81C01F98AADA}"/>
              </a:ext>
            </a:extLst>
          </p:cNvPr>
          <p:cNvSpPr>
            <a:spLocks/>
          </p:cNvSpPr>
          <p:nvPr/>
        </p:nvSpPr>
        <p:spPr bwMode="auto">
          <a:xfrm>
            <a:off x="3753620" y="1819533"/>
            <a:ext cx="350044" cy="670322"/>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9" name="Text Box 15">
            <a:extLst>
              <a:ext uri="{FF2B5EF4-FFF2-40B4-BE49-F238E27FC236}">
                <a16:creationId xmlns:a16="http://schemas.microsoft.com/office/drawing/2014/main" id="{2F0C4339-9749-3E4B-AEF3-DFBC5861C0E1}"/>
              </a:ext>
            </a:extLst>
          </p:cNvPr>
          <p:cNvSpPr txBox="1">
            <a:spLocks noChangeArrowheads="1"/>
          </p:cNvSpPr>
          <p:nvPr/>
        </p:nvSpPr>
        <p:spPr bwMode="auto">
          <a:xfrm>
            <a:off x="3985791" y="2055276"/>
            <a:ext cx="132278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dirty="0" err="1">
                <a:solidFill>
                  <a:prstClr val="black"/>
                </a:solidFill>
                <a:latin typeface="Arial" panose="020B0604020202020204" pitchFamily="34" charset="0"/>
                <a:cs typeface="+mn-cs"/>
              </a:rPr>
              <a:t>udt_send</a:t>
            </a:r>
            <a:r>
              <a:rPr lang="en-US" altLang="en-US" sz="1200" kern="1200" dirty="0">
                <a:solidFill>
                  <a:prstClr val="black"/>
                </a:solidFill>
                <a:latin typeface="Arial" panose="020B0604020202020204" pitchFamily="34" charset="0"/>
                <a:cs typeface="+mn-cs"/>
              </a:rPr>
              <a:t>(</a:t>
            </a:r>
            <a:r>
              <a:rPr lang="en-US" altLang="en-US" sz="1200" kern="1200" dirty="0" err="1">
                <a:solidFill>
                  <a:prstClr val="black"/>
                </a:solidFill>
                <a:latin typeface="Arial" panose="020B0604020202020204" pitchFamily="34" charset="0"/>
                <a:cs typeface="+mn-cs"/>
              </a:rPr>
              <a:t>sndpkt</a:t>
            </a:r>
            <a:r>
              <a:rPr lang="en-US" altLang="en-US" sz="1200" kern="1200" dirty="0">
                <a:solidFill>
                  <a:prstClr val="black"/>
                </a:solidFill>
                <a:latin typeface="Arial" panose="020B0604020202020204" pitchFamily="34" charset="0"/>
                <a:cs typeface="+mn-cs"/>
              </a:rPr>
              <a:t>)</a:t>
            </a:r>
            <a:endParaRPr lang="en-US" altLang="en-US" sz="1200" kern="1200" dirty="0">
              <a:solidFill>
                <a:prstClr val="black"/>
              </a:solidFill>
              <a:latin typeface="Times New Roman" panose="02020603050405020304" pitchFamily="18" charset="0"/>
              <a:cs typeface="+mn-cs"/>
            </a:endParaRPr>
          </a:p>
        </p:txBody>
      </p:sp>
      <p:sp>
        <p:nvSpPr>
          <p:cNvPr id="51" name="Line 17">
            <a:extLst>
              <a:ext uri="{FF2B5EF4-FFF2-40B4-BE49-F238E27FC236}">
                <a16:creationId xmlns:a16="http://schemas.microsoft.com/office/drawing/2014/main" id="{B12405C6-9FEC-A645-ABAA-32067C853440}"/>
              </a:ext>
            </a:extLst>
          </p:cNvPr>
          <p:cNvSpPr>
            <a:spLocks noChangeShapeType="1"/>
          </p:cNvSpPr>
          <p:nvPr/>
        </p:nvSpPr>
        <p:spPr bwMode="auto">
          <a:xfrm>
            <a:off x="4056038" y="2055276"/>
            <a:ext cx="7429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52" name="Group 18">
            <a:extLst>
              <a:ext uri="{FF2B5EF4-FFF2-40B4-BE49-F238E27FC236}">
                <a16:creationId xmlns:a16="http://schemas.microsoft.com/office/drawing/2014/main" id="{6469EBCB-9365-8146-9A22-EA4BFBF0E079}"/>
              </a:ext>
            </a:extLst>
          </p:cNvPr>
          <p:cNvGrpSpPr>
            <a:grpSpLocks/>
          </p:cNvGrpSpPr>
          <p:nvPr/>
        </p:nvGrpSpPr>
        <p:grpSpPr bwMode="auto">
          <a:xfrm>
            <a:off x="6244407" y="2320784"/>
            <a:ext cx="1371600" cy="192881"/>
            <a:chOff x="2222" y="3039"/>
            <a:chExt cx="1152" cy="162"/>
          </a:xfrm>
        </p:grpSpPr>
        <p:sp>
          <p:nvSpPr>
            <p:cNvPr id="53" name="Text Box 19">
              <a:extLst>
                <a:ext uri="{FF2B5EF4-FFF2-40B4-BE49-F238E27FC236}">
                  <a16:creationId xmlns:a16="http://schemas.microsoft.com/office/drawing/2014/main" id="{3A6C17B0-3CB8-BD4F-82A3-F8BBBF7760BF}"/>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dirty="0" err="1">
                  <a:solidFill>
                    <a:prstClr val="black"/>
                  </a:solidFill>
                  <a:latin typeface="Arial" panose="020B0604020202020204" pitchFamily="34" charset="0"/>
                  <a:cs typeface="+mn-cs"/>
                </a:rPr>
                <a:t>udt_send</a:t>
              </a:r>
              <a:r>
                <a:rPr lang="en-US" altLang="en-US" sz="1200" kern="1200" dirty="0">
                  <a:solidFill>
                    <a:prstClr val="black"/>
                  </a:solidFill>
                  <a:latin typeface="Arial" panose="020B0604020202020204" pitchFamily="34" charset="0"/>
                  <a:cs typeface="+mn-cs"/>
                </a:rPr>
                <a:t>(NAK)</a:t>
              </a:r>
              <a:endParaRPr lang="en-US" altLang="en-US" sz="1200" kern="1200" dirty="0">
                <a:solidFill>
                  <a:prstClr val="black"/>
                </a:solidFill>
                <a:latin typeface="Times New Roman" panose="02020603050405020304" pitchFamily="18" charset="0"/>
                <a:cs typeface="+mn-cs"/>
              </a:endParaRPr>
            </a:p>
          </p:txBody>
        </p:sp>
        <p:sp>
          <p:nvSpPr>
            <p:cNvPr id="55" name="Line 21">
              <a:extLst>
                <a:ext uri="{FF2B5EF4-FFF2-40B4-BE49-F238E27FC236}">
                  <a16:creationId xmlns:a16="http://schemas.microsoft.com/office/drawing/2014/main" id="{7262AE28-C6B2-7A4B-B2BF-40A0797B4995}"/>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grpSp>
        <p:nvGrpSpPr>
          <p:cNvPr id="56" name="Group 22">
            <a:extLst>
              <a:ext uri="{FF2B5EF4-FFF2-40B4-BE49-F238E27FC236}">
                <a16:creationId xmlns:a16="http://schemas.microsoft.com/office/drawing/2014/main" id="{E9E74661-52F5-5E48-982A-52E52A35DC45}"/>
              </a:ext>
            </a:extLst>
          </p:cNvPr>
          <p:cNvGrpSpPr>
            <a:grpSpLocks/>
          </p:cNvGrpSpPr>
          <p:nvPr/>
        </p:nvGrpSpPr>
        <p:grpSpPr bwMode="auto">
          <a:xfrm>
            <a:off x="3033291" y="1771908"/>
            <a:ext cx="806054" cy="721519"/>
            <a:chOff x="1540" y="2116"/>
            <a:chExt cx="677" cy="606"/>
          </a:xfrm>
        </p:grpSpPr>
        <p:sp>
          <p:nvSpPr>
            <p:cNvPr id="57" name="Oval 23">
              <a:extLst>
                <a:ext uri="{FF2B5EF4-FFF2-40B4-BE49-F238E27FC236}">
                  <a16:creationId xmlns:a16="http://schemas.microsoft.com/office/drawing/2014/main" id="{8D34CBBE-DA94-E64E-9580-4F3F4131C86A}"/>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endParaRPr lang="en-US" altLang="en-US" sz="1200" kern="1200">
                <a:solidFill>
                  <a:prstClr val="black"/>
                </a:solidFill>
                <a:cs typeface="+mn-cs"/>
              </a:endParaRPr>
            </a:p>
          </p:txBody>
        </p:sp>
        <p:sp>
          <p:nvSpPr>
            <p:cNvPr id="58" name="Text Box 24">
              <a:extLst>
                <a:ext uri="{FF2B5EF4-FFF2-40B4-BE49-F238E27FC236}">
                  <a16:creationId xmlns:a16="http://schemas.microsoft.com/office/drawing/2014/main" id="{1B4A0021-CFA3-4E40-B284-73C34108A342}"/>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a:buClrTx/>
                <a:defRPr/>
              </a:pPr>
              <a:r>
                <a:rPr lang="en-US" altLang="en-US" sz="1200" kern="1200" dirty="0">
                  <a:solidFill>
                    <a:prstClr val="black"/>
                  </a:solidFill>
                  <a:latin typeface="Arial" panose="020B0604020202020204" pitchFamily="34" charset="0"/>
                  <a:cs typeface="+mn-cs"/>
                </a:rPr>
                <a:t>Wait for ACK or NAK</a:t>
              </a:r>
              <a:endParaRPr lang="en-US" altLang="en-US" sz="1200" kern="1200" dirty="0">
                <a:solidFill>
                  <a:prstClr val="black"/>
                </a:solidFill>
                <a:latin typeface="Times New Roman" panose="02020603050405020304" pitchFamily="18" charset="0"/>
                <a:cs typeface="+mn-cs"/>
              </a:endParaRPr>
            </a:p>
          </p:txBody>
        </p:sp>
      </p:grpSp>
      <p:sp>
        <p:nvSpPr>
          <p:cNvPr id="59" name="Freeform 25">
            <a:extLst>
              <a:ext uri="{FF2B5EF4-FFF2-40B4-BE49-F238E27FC236}">
                <a16:creationId xmlns:a16="http://schemas.microsoft.com/office/drawing/2014/main" id="{3DB66570-2E6B-DB42-959E-FB21F91FD83C}"/>
              </a:ext>
            </a:extLst>
          </p:cNvPr>
          <p:cNvSpPr>
            <a:spLocks/>
          </p:cNvSpPr>
          <p:nvPr/>
        </p:nvSpPr>
        <p:spPr bwMode="auto">
          <a:xfrm>
            <a:off x="6318226" y="2466042"/>
            <a:ext cx="942975" cy="352425"/>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60" name="Oval 26">
            <a:extLst>
              <a:ext uri="{FF2B5EF4-FFF2-40B4-BE49-F238E27FC236}">
                <a16:creationId xmlns:a16="http://schemas.microsoft.com/office/drawing/2014/main" id="{8A47B34C-876C-9A40-BB81-39CFF157E854}"/>
              </a:ext>
            </a:extLst>
          </p:cNvPr>
          <p:cNvSpPr>
            <a:spLocks noChangeArrowheads="1"/>
          </p:cNvSpPr>
          <p:nvPr/>
        </p:nvSpPr>
        <p:spPr bwMode="auto">
          <a:xfrm>
            <a:off x="6387282" y="2781558"/>
            <a:ext cx="739378" cy="721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endParaRPr lang="en-US" altLang="en-US" sz="1200" kern="1200">
              <a:solidFill>
                <a:prstClr val="black"/>
              </a:solidFill>
              <a:cs typeface="+mn-cs"/>
            </a:endParaRPr>
          </a:p>
        </p:txBody>
      </p:sp>
      <p:sp>
        <p:nvSpPr>
          <p:cNvPr id="61" name="Text Box 27">
            <a:extLst>
              <a:ext uri="{FF2B5EF4-FFF2-40B4-BE49-F238E27FC236}">
                <a16:creationId xmlns:a16="http://schemas.microsoft.com/office/drawing/2014/main" id="{D69029E6-5338-FD44-BC15-0BA8A98F15B0}"/>
              </a:ext>
            </a:extLst>
          </p:cNvPr>
          <p:cNvSpPr txBox="1">
            <a:spLocks noChangeArrowheads="1"/>
          </p:cNvSpPr>
          <p:nvPr/>
        </p:nvSpPr>
        <p:spPr bwMode="auto">
          <a:xfrm>
            <a:off x="6321797" y="2844661"/>
            <a:ext cx="900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a:buClrTx/>
              <a:defRPr/>
            </a:pPr>
            <a:r>
              <a:rPr lang="en-US" altLang="en-US" sz="1200" kern="1200" dirty="0">
                <a:solidFill>
                  <a:prstClr val="black"/>
                </a:solidFill>
                <a:latin typeface="Arial" panose="020B0604020202020204" pitchFamily="34" charset="0"/>
                <a:cs typeface="+mn-cs"/>
              </a:rPr>
              <a:t>Wait for call from below</a:t>
            </a:r>
            <a:endParaRPr lang="en-US" altLang="en-US" sz="1200" kern="1200" dirty="0">
              <a:solidFill>
                <a:prstClr val="black"/>
              </a:solidFill>
              <a:latin typeface="Times New Roman" panose="02020603050405020304" pitchFamily="18" charset="0"/>
              <a:cs typeface="+mn-cs"/>
            </a:endParaRPr>
          </a:p>
        </p:txBody>
      </p:sp>
      <p:sp>
        <p:nvSpPr>
          <p:cNvPr id="62" name="Freeform 28">
            <a:extLst>
              <a:ext uri="{FF2B5EF4-FFF2-40B4-BE49-F238E27FC236}">
                <a16:creationId xmlns:a16="http://schemas.microsoft.com/office/drawing/2014/main" id="{062C8ABB-D477-0442-96DB-AF4A7A380558}"/>
              </a:ext>
            </a:extLst>
          </p:cNvPr>
          <p:cNvSpPr>
            <a:spLocks/>
          </p:cNvSpPr>
          <p:nvPr/>
        </p:nvSpPr>
        <p:spPr bwMode="auto">
          <a:xfrm flipV="1">
            <a:off x="6327751" y="3443411"/>
            <a:ext cx="942975" cy="352425"/>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63" name="Group 29">
            <a:extLst>
              <a:ext uri="{FF2B5EF4-FFF2-40B4-BE49-F238E27FC236}">
                <a16:creationId xmlns:a16="http://schemas.microsoft.com/office/drawing/2014/main" id="{824EB22B-3441-BB4C-9908-EA5200566BEF}"/>
              </a:ext>
            </a:extLst>
          </p:cNvPr>
          <p:cNvGrpSpPr>
            <a:grpSpLocks/>
          </p:cNvGrpSpPr>
          <p:nvPr/>
        </p:nvGrpSpPr>
        <p:grpSpPr bwMode="auto">
          <a:xfrm>
            <a:off x="1575966" y="1730236"/>
            <a:ext cx="1000125" cy="753665"/>
            <a:chOff x="220" y="1365"/>
            <a:chExt cx="840" cy="633"/>
          </a:xfrm>
        </p:grpSpPr>
        <p:sp>
          <p:nvSpPr>
            <p:cNvPr id="64" name="Line 30">
              <a:extLst>
                <a:ext uri="{FF2B5EF4-FFF2-40B4-BE49-F238E27FC236}">
                  <a16:creationId xmlns:a16="http://schemas.microsoft.com/office/drawing/2014/main" id="{E482CA24-27A0-084A-87D9-E941B0A259BA}"/>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65" name="Oval 31">
              <a:extLst>
                <a:ext uri="{FF2B5EF4-FFF2-40B4-BE49-F238E27FC236}">
                  <a16:creationId xmlns:a16="http://schemas.microsoft.com/office/drawing/2014/main" id="{B1FC38D6-025E-7842-ADA7-35FDE217EA4E}"/>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endParaRPr lang="en-US" altLang="en-US" sz="1200" kern="1200">
                <a:solidFill>
                  <a:prstClr val="black"/>
                </a:solidFill>
                <a:cs typeface="+mn-cs"/>
              </a:endParaRPr>
            </a:p>
          </p:txBody>
        </p:sp>
      </p:grpSp>
      <p:grpSp>
        <p:nvGrpSpPr>
          <p:cNvPr id="66" name="Group 32">
            <a:extLst>
              <a:ext uri="{FF2B5EF4-FFF2-40B4-BE49-F238E27FC236}">
                <a16:creationId xmlns:a16="http://schemas.microsoft.com/office/drawing/2014/main" id="{5BBC5929-B4AB-D94E-9C05-8B8E4E50A932}"/>
              </a:ext>
            </a:extLst>
          </p:cNvPr>
          <p:cNvGrpSpPr>
            <a:grpSpLocks/>
          </p:cNvGrpSpPr>
          <p:nvPr/>
        </p:nvGrpSpPr>
        <p:grpSpPr bwMode="auto">
          <a:xfrm>
            <a:off x="6064623" y="2727979"/>
            <a:ext cx="1060847" cy="775097"/>
            <a:chOff x="3990" y="2203"/>
            <a:chExt cx="891" cy="651"/>
          </a:xfrm>
        </p:grpSpPr>
        <p:sp>
          <p:nvSpPr>
            <p:cNvPr id="67" name="Line 33">
              <a:extLst>
                <a:ext uri="{FF2B5EF4-FFF2-40B4-BE49-F238E27FC236}">
                  <a16:creationId xmlns:a16="http://schemas.microsoft.com/office/drawing/2014/main" id="{C8C95C30-694C-3343-9A2B-29D823BB5369}"/>
                </a:ext>
              </a:extLst>
            </p:cNvPr>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68" name="Oval 34">
              <a:extLst>
                <a:ext uri="{FF2B5EF4-FFF2-40B4-BE49-F238E27FC236}">
                  <a16:creationId xmlns:a16="http://schemas.microsoft.com/office/drawing/2014/main" id="{9CF26F83-62A4-774B-95EC-D614996A7AD6}"/>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endParaRPr lang="en-US" altLang="en-US" sz="1200" kern="1200">
                <a:solidFill>
                  <a:prstClr val="black"/>
                </a:solidFill>
                <a:cs typeface="+mn-cs"/>
              </a:endParaRPr>
            </a:p>
          </p:txBody>
        </p:sp>
      </p:grpSp>
      <p:sp>
        <p:nvSpPr>
          <p:cNvPr id="69" name="Text Box 35">
            <a:extLst>
              <a:ext uri="{FF2B5EF4-FFF2-40B4-BE49-F238E27FC236}">
                <a16:creationId xmlns:a16="http://schemas.microsoft.com/office/drawing/2014/main" id="{4F145C19-20CA-7145-8B2A-77BEB54A39E8}"/>
              </a:ext>
            </a:extLst>
          </p:cNvPr>
          <p:cNvSpPr txBox="1">
            <a:spLocks noChangeArrowheads="1"/>
          </p:cNvSpPr>
          <p:nvPr/>
        </p:nvSpPr>
        <p:spPr bwMode="auto">
          <a:xfrm>
            <a:off x="2086745" y="1005145"/>
            <a:ext cx="1691878" cy="32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a:solidFill>
                  <a:prstClr val="black"/>
                </a:solidFill>
                <a:latin typeface="Arial" panose="020B0604020202020204" pitchFamily="34" charset="0"/>
                <a:cs typeface="+mn-cs"/>
              </a:rPr>
              <a:t>rdt_send(data)</a:t>
            </a:r>
            <a:endParaRPr lang="en-US" altLang="en-US" sz="1200" kern="1200">
              <a:solidFill>
                <a:prstClr val="black"/>
              </a:solidFill>
              <a:latin typeface="Times New Roman" panose="02020603050405020304" pitchFamily="18" charset="0"/>
              <a:cs typeface="+mn-cs"/>
            </a:endParaRPr>
          </a:p>
        </p:txBody>
      </p:sp>
      <p:sp>
        <p:nvSpPr>
          <p:cNvPr id="70" name="Line 36">
            <a:extLst>
              <a:ext uri="{FF2B5EF4-FFF2-40B4-BE49-F238E27FC236}">
                <a16:creationId xmlns:a16="http://schemas.microsoft.com/office/drawing/2014/main" id="{26143F76-F1DE-F740-8D25-07F17B3B05D6}"/>
              </a:ext>
            </a:extLst>
          </p:cNvPr>
          <p:cNvSpPr>
            <a:spLocks noChangeShapeType="1"/>
          </p:cNvSpPr>
          <p:nvPr/>
        </p:nvSpPr>
        <p:spPr bwMode="auto">
          <a:xfrm>
            <a:off x="2072457" y="1071820"/>
            <a:ext cx="9525" cy="560785"/>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a:buClrTx/>
              <a:defRPr/>
            </a:pPr>
            <a:endParaRPr lang="en-US" sz="1350" kern="1200">
              <a:solidFill>
                <a:prstClr val="black"/>
              </a:solidFill>
              <a:latin typeface="Tahoma" charset="0"/>
              <a:ea typeface="ＭＳ Ｐゴシック" charset="0"/>
              <a:cs typeface="+mn-cs"/>
            </a:endParaRPr>
          </a:p>
        </p:txBody>
      </p:sp>
      <p:sp>
        <p:nvSpPr>
          <p:cNvPr id="71" name="Freeform 37">
            <a:extLst>
              <a:ext uri="{FF2B5EF4-FFF2-40B4-BE49-F238E27FC236}">
                <a16:creationId xmlns:a16="http://schemas.microsoft.com/office/drawing/2014/main" id="{58B7878D-57FD-8A41-8E7B-6BF34CB3A771}"/>
              </a:ext>
            </a:extLst>
          </p:cNvPr>
          <p:cNvSpPr>
            <a:spLocks/>
          </p:cNvSpPr>
          <p:nvPr/>
        </p:nvSpPr>
        <p:spPr bwMode="auto">
          <a:xfrm>
            <a:off x="2072458" y="1609982"/>
            <a:ext cx="5361311" cy="2208524"/>
          </a:xfrm>
          <a:custGeom>
            <a:avLst/>
            <a:gdLst>
              <a:gd name="T0" fmla="*/ 0 w 4219"/>
              <a:gd name="T1" fmla="*/ 2147483647 h 1928"/>
              <a:gd name="T2" fmla="*/ 2147483647 w 4219"/>
              <a:gd name="T3" fmla="*/ 0 h 1928"/>
              <a:gd name="T4" fmla="*/ 2147483647 w 4219"/>
              <a:gd name="T5" fmla="*/ 2147483647 h 1928"/>
              <a:gd name="T6" fmla="*/ 2147483647 w 4219"/>
              <a:gd name="T7" fmla="*/ 2147483647 h 1928"/>
              <a:gd name="T8" fmla="*/ 0 60000 65536"/>
              <a:gd name="T9" fmla="*/ 0 60000 65536"/>
              <a:gd name="T10" fmla="*/ 0 60000 65536"/>
              <a:gd name="T11" fmla="*/ 0 60000 65536"/>
              <a:gd name="connsiteX0" fmla="*/ 0 w 10000"/>
              <a:gd name="connsiteY0" fmla="*/ 52 h 10000"/>
              <a:gd name="connsiteX1" fmla="*/ 2377 w 10000"/>
              <a:gd name="connsiteY1" fmla="*/ 0 h 10000"/>
              <a:gd name="connsiteX2" fmla="*/ 8009 w 10000"/>
              <a:gd name="connsiteY2" fmla="*/ 9621 h 10000"/>
              <a:gd name="connsiteX3" fmla="*/ 10000 w 10000"/>
              <a:gd name="connsiteY3" fmla="*/ 10000 h 10000"/>
              <a:gd name="connsiteX0" fmla="*/ 0 w 10673"/>
              <a:gd name="connsiteY0" fmla="*/ 52 h 9621"/>
              <a:gd name="connsiteX1" fmla="*/ 2377 w 10673"/>
              <a:gd name="connsiteY1" fmla="*/ 0 h 9621"/>
              <a:gd name="connsiteX2" fmla="*/ 8009 w 10673"/>
              <a:gd name="connsiteY2" fmla="*/ 9621 h 9621"/>
              <a:gd name="connsiteX3" fmla="*/ 10673 w 10673"/>
              <a:gd name="connsiteY3" fmla="*/ 9621 h 9621"/>
            </a:gdLst>
            <a:ahLst/>
            <a:cxnLst>
              <a:cxn ang="0">
                <a:pos x="connsiteX0" y="connsiteY0"/>
              </a:cxn>
              <a:cxn ang="0">
                <a:pos x="connsiteX1" y="connsiteY1"/>
              </a:cxn>
              <a:cxn ang="0">
                <a:pos x="connsiteX2" y="connsiteY2"/>
              </a:cxn>
              <a:cxn ang="0">
                <a:pos x="connsiteX3" y="connsiteY3"/>
              </a:cxn>
            </a:cxnLst>
            <a:rect l="l" t="t" r="r" b="b"/>
            <a:pathLst>
              <a:path w="10673" h="9621">
                <a:moveTo>
                  <a:pt x="0" y="52"/>
                </a:moveTo>
                <a:lnTo>
                  <a:pt x="2377" y="0"/>
                </a:lnTo>
                <a:lnTo>
                  <a:pt x="8009" y="9621"/>
                </a:lnTo>
                <a:lnTo>
                  <a:pt x="10673" y="9621"/>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72" name="Group 38">
            <a:extLst>
              <a:ext uri="{FF2B5EF4-FFF2-40B4-BE49-F238E27FC236}">
                <a16:creationId xmlns:a16="http://schemas.microsoft.com/office/drawing/2014/main" id="{81979E69-43B0-224E-AEE7-932D8FB25EC5}"/>
              </a:ext>
            </a:extLst>
          </p:cNvPr>
          <p:cNvGrpSpPr>
            <a:grpSpLocks/>
          </p:cNvGrpSpPr>
          <p:nvPr/>
        </p:nvGrpSpPr>
        <p:grpSpPr bwMode="auto">
          <a:xfrm>
            <a:off x="1574776" y="1730236"/>
            <a:ext cx="1000125" cy="753665"/>
            <a:chOff x="220" y="1365"/>
            <a:chExt cx="840" cy="633"/>
          </a:xfrm>
        </p:grpSpPr>
        <p:sp>
          <p:nvSpPr>
            <p:cNvPr id="73" name="Line 39">
              <a:extLst>
                <a:ext uri="{FF2B5EF4-FFF2-40B4-BE49-F238E27FC236}">
                  <a16:creationId xmlns:a16="http://schemas.microsoft.com/office/drawing/2014/main" id="{021756D2-A025-CF41-A055-C96F4929A19F}"/>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07" name="Oval 40">
              <a:extLst>
                <a:ext uri="{FF2B5EF4-FFF2-40B4-BE49-F238E27FC236}">
                  <a16:creationId xmlns:a16="http://schemas.microsoft.com/office/drawing/2014/main" id="{34F50062-00A1-4541-B9F4-BEF323F05F2D}"/>
                </a:ext>
              </a:extLst>
            </p:cNvPr>
            <p:cNvSpPr>
              <a:spLocks noChangeArrowheads="1"/>
            </p:cNvSpPr>
            <p:nvPr/>
          </p:nvSpPr>
          <p:spPr bwMode="auto">
            <a:xfrm>
              <a:off x="439" y="1392"/>
              <a:ext cx="621" cy="606"/>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endParaRPr lang="en-US" altLang="en-US" sz="1200" kern="1200">
                <a:solidFill>
                  <a:prstClr val="black"/>
                </a:solidFill>
                <a:cs typeface="+mn-cs"/>
              </a:endParaRPr>
            </a:p>
          </p:txBody>
        </p:sp>
      </p:grpSp>
      <p:sp>
        <p:nvSpPr>
          <p:cNvPr id="108" name="Oval 41">
            <a:extLst>
              <a:ext uri="{FF2B5EF4-FFF2-40B4-BE49-F238E27FC236}">
                <a16:creationId xmlns:a16="http://schemas.microsoft.com/office/drawing/2014/main" id="{9AEB6601-DAB8-A041-9DF0-30C886DDBE6D}"/>
              </a:ext>
            </a:extLst>
          </p:cNvPr>
          <p:cNvSpPr>
            <a:spLocks noChangeArrowheads="1"/>
          </p:cNvSpPr>
          <p:nvPr/>
        </p:nvSpPr>
        <p:spPr bwMode="auto">
          <a:xfrm>
            <a:off x="3063057" y="1771908"/>
            <a:ext cx="739378" cy="721519"/>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endParaRPr lang="en-US" altLang="en-US" sz="1200" kern="1200">
              <a:solidFill>
                <a:prstClr val="black"/>
              </a:solidFill>
              <a:cs typeface="+mn-cs"/>
            </a:endParaRPr>
          </a:p>
        </p:txBody>
      </p:sp>
      <p:sp>
        <p:nvSpPr>
          <p:cNvPr id="109" name="Line 42">
            <a:extLst>
              <a:ext uri="{FF2B5EF4-FFF2-40B4-BE49-F238E27FC236}">
                <a16:creationId xmlns:a16="http://schemas.microsoft.com/office/drawing/2014/main" id="{2CE2B382-7E31-324B-8E6C-07DE61767B89}"/>
              </a:ext>
            </a:extLst>
          </p:cNvPr>
          <p:cNvSpPr>
            <a:spLocks noChangeShapeType="1"/>
          </p:cNvSpPr>
          <p:nvPr/>
        </p:nvSpPr>
        <p:spPr bwMode="auto">
          <a:xfrm flipH="1">
            <a:off x="6009854" y="3781682"/>
            <a:ext cx="9525" cy="895350"/>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800">
              <a:buClrTx/>
              <a:defRPr/>
            </a:pPr>
            <a:endParaRPr lang="en-US" sz="1350" kern="1200">
              <a:solidFill>
                <a:prstClr val="black"/>
              </a:solidFill>
              <a:latin typeface="Tahoma" charset="0"/>
              <a:ea typeface="ＭＳ Ｐゴシック" charset="0"/>
              <a:cs typeface="+mn-cs"/>
            </a:endParaRPr>
          </a:p>
        </p:txBody>
      </p:sp>
      <p:sp>
        <p:nvSpPr>
          <p:cNvPr id="110" name="Freeform 43">
            <a:extLst>
              <a:ext uri="{FF2B5EF4-FFF2-40B4-BE49-F238E27FC236}">
                <a16:creationId xmlns:a16="http://schemas.microsoft.com/office/drawing/2014/main" id="{A4E624BD-18B7-E144-8B12-E9F34C001BC1}"/>
              </a:ext>
            </a:extLst>
          </p:cNvPr>
          <p:cNvSpPr>
            <a:spLocks/>
          </p:cNvSpPr>
          <p:nvPr/>
        </p:nvSpPr>
        <p:spPr bwMode="auto">
          <a:xfrm>
            <a:off x="1591730" y="2903713"/>
            <a:ext cx="5589699" cy="1811419"/>
          </a:xfrm>
          <a:custGeom>
            <a:avLst/>
            <a:gdLst>
              <a:gd name="T0" fmla="*/ 2147483647 w 4200"/>
              <a:gd name="T1" fmla="*/ 2147483647 h 1424"/>
              <a:gd name="T2" fmla="*/ 2147483647 w 4200"/>
              <a:gd name="T3" fmla="*/ 2147483647 h 1424"/>
              <a:gd name="T4" fmla="*/ 2147483647 w 4200"/>
              <a:gd name="T5" fmla="*/ 0 h 1424"/>
              <a:gd name="T6" fmla="*/ 0 w 4200"/>
              <a:gd name="T7" fmla="*/ 0 h 1424"/>
              <a:gd name="T8" fmla="*/ 0 60000 65536"/>
              <a:gd name="T9" fmla="*/ 0 60000 65536"/>
              <a:gd name="T10" fmla="*/ 0 60000 65536"/>
              <a:gd name="T11" fmla="*/ 0 60000 65536"/>
              <a:gd name="connsiteX0" fmla="*/ 10000 w 10000"/>
              <a:gd name="connsiteY0" fmla="*/ 10684 h 10684"/>
              <a:gd name="connsiteX1" fmla="*/ 7676 w 10000"/>
              <a:gd name="connsiteY1" fmla="*/ 10684 h 10684"/>
              <a:gd name="connsiteX2" fmla="*/ 4167 w 10000"/>
              <a:gd name="connsiteY2" fmla="*/ 0 h 10684"/>
              <a:gd name="connsiteX3" fmla="*/ 0 w 10000"/>
              <a:gd name="connsiteY3" fmla="*/ 684 h 10684"/>
              <a:gd name="connsiteX0" fmla="*/ 11178 w 11178"/>
              <a:gd name="connsiteY0" fmla="*/ 10684 h 10684"/>
              <a:gd name="connsiteX1" fmla="*/ 8854 w 11178"/>
              <a:gd name="connsiteY1" fmla="*/ 10684 h 10684"/>
              <a:gd name="connsiteX2" fmla="*/ 5345 w 11178"/>
              <a:gd name="connsiteY2" fmla="*/ 0 h 10684"/>
              <a:gd name="connsiteX3" fmla="*/ 0 w 11178"/>
              <a:gd name="connsiteY3" fmla="*/ 0 h 10684"/>
            </a:gdLst>
            <a:ahLst/>
            <a:cxnLst>
              <a:cxn ang="0">
                <a:pos x="connsiteX0" y="connsiteY0"/>
              </a:cxn>
              <a:cxn ang="0">
                <a:pos x="connsiteX1" y="connsiteY1"/>
              </a:cxn>
              <a:cxn ang="0">
                <a:pos x="connsiteX2" y="connsiteY2"/>
              </a:cxn>
              <a:cxn ang="0">
                <a:pos x="connsiteX3" y="connsiteY3"/>
              </a:cxn>
            </a:cxnLst>
            <a:rect l="l" t="t" r="r" b="b"/>
            <a:pathLst>
              <a:path w="11178" h="10684">
                <a:moveTo>
                  <a:pt x="11178" y="10684"/>
                </a:moveTo>
                <a:lnTo>
                  <a:pt x="8854" y="10684"/>
                </a:lnTo>
                <a:lnTo>
                  <a:pt x="5345"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buClrTx/>
              <a:defRPr/>
            </a:pPr>
            <a:endParaRPr lang="en-US" sz="1350" kern="1200" dirty="0">
              <a:solidFill>
                <a:prstClr val="black"/>
              </a:solidFill>
              <a:latin typeface="Calibri" panose="020F0502020204030204"/>
              <a:ea typeface="+mn-ea"/>
              <a:cs typeface="+mn-cs"/>
            </a:endParaRPr>
          </a:p>
        </p:txBody>
      </p:sp>
      <p:grpSp>
        <p:nvGrpSpPr>
          <p:cNvPr id="111" name="Group 44">
            <a:extLst>
              <a:ext uri="{FF2B5EF4-FFF2-40B4-BE49-F238E27FC236}">
                <a16:creationId xmlns:a16="http://schemas.microsoft.com/office/drawing/2014/main" id="{433B53F6-3987-AD43-823C-811301531A05}"/>
              </a:ext>
            </a:extLst>
          </p:cNvPr>
          <p:cNvGrpSpPr>
            <a:grpSpLocks/>
          </p:cNvGrpSpPr>
          <p:nvPr/>
        </p:nvGrpSpPr>
        <p:grpSpPr bwMode="auto">
          <a:xfrm>
            <a:off x="1574776" y="1730236"/>
            <a:ext cx="1000125" cy="753665"/>
            <a:chOff x="220" y="1365"/>
            <a:chExt cx="840" cy="633"/>
          </a:xfrm>
        </p:grpSpPr>
        <p:sp>
          <p:nvSpPr>
            <p:cNvPr id="112" name="Line 45">
              <a:extLst>
                <a:ext uri="{FF2B5EF4-FFF2-40B4-BE49-F238E27FC236}">
                  <a16:creationId xmlns:a16="http://schemas.microsoft.com/office/drawing/2014/main" id="{4591E5D8-8C29-B847-85FE-27EBA5053B7E}"/>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13" name="Oval 46">
              <a:extLst>
                <a:ext uri="{FF2B5EF4-FFF2-40B4-BE49-F238E27FC236}">
                  <a16:creationId xmlns:a16="http://schemas.microsoft.com/office/drawing/2014/main" id="{611A2C5D-AEE6-DD42-9AF5-7922552584D9}"/>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endParaRPr lang="en-US" altLang="en-US" sz="1200" kern="1200">
                <a:solidFill>
                  <a:prstClr val="black"/>
                </a:solidFill>
                <a:cs typeface="+mn-cs"/>
              </a:endParaRPr>
            </a:p>
          </p:txBody>
        </p:sp>
      </p:grpSp>
      <p:sp>
        <p:nvSpPr>
          <p:cNvPr id="114" name="Oval 47">
            <a:extLst>
              <a:ext uri="{FF2B5EF4-FFF2-40B4-BE49-F238E27FC236}">
                <a16:creationId xmlns:a16="http://schemas.microsoft.com/office/drawing/2014/main" id="{14740803-52CF-044E-A44B-1C3382FD69A9}"/>
              </a:ext>
            </a:extLst>
          </p:cNvPr>
          <p:cNvSpPr>
            <a:spLocks noChangeArrowheads="1"/>
          </p:cNvSpPr>
          <p:nvPr/>
        </p:nvSpPr>
        <p:spPr bwMode="auto">
          <a:xfrm>
            <a:off x="3060676" y="1775480"/>
            <a:ext cx="739378" cy="72151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endParaRPr lang="en-US" altLang="en-US" sz="1200" kern="1200">
              <a:solidFill>
                <a:prstClr val="black"/>
              </a:solidFill>
              <a:cs typeface="+mn-cs"/>
            </a:endParaRPr>
          </a:p>
        </p:txBody>
      </p:sp>
      <p:sp>
        <p:nvSpPr>
          <p:cNvPr id="117" name="Text Box 16">
            <a:extLst>
              <a:ext uri="{FF2B5EF4-FFF2-40B4-BE49-F238E27FC236}">
                <a16:creationId xmlns:a16="http://schemas.microsoft.com/office/drawing/2014/main" id="{4960424F-A39C-9F48-B10B-6B92058EBF56}"/>
              </a:ext>
            </a:extLst>
          </p:cNvPr>
          <p:cNvSpPr txBox="1">
            <a:spLocks noChangeArrowheads="1"/>
          </p:cNvSpPr>
          <p:nvPr/>
        </p:nvSpPr>
        <p:spPr bwMode="auto">
          <a:xfrm>
            <a:off x="3966741" y="1800402"/>
            <a:ext cx="2541985" cy="47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endParaRPr lang="en-US" altLang="en-US" sz="1200" kern="1200" dirty="0">
              <a:solidFill>
                <a:prstClr val="black"/>
              </a:solidFill>
              <a:latin typeface="Times New Roman" panose="02020603050405020304" pitchFamily="18" charset="0"/>
              <a:cs typeface="+mn-cs"/>
            </a:endParaRPr>
          </a:p>
        </p:txBody>
      </p:sp>
      <p:sp>
        <p:nvSpPr>
          <p:cNvPr id="118" name="Text Box 20">
            <a:extLst>
              <a:ext uri="{FF2B5EF4-FFF2-40B4-BE49-F238E27FC236}">
                <a16:creationId xmlns:a16="http://schemas.microsoft.com/office/drawing/2014/main" id="{F83C8E12-3B9E-D846-B39E-2D62F350B930}"/>
              </a:ext>
            </a:extLst>
          </p:cNvPr>
          <p:cNvSpPr txBox="1">
            <a:spLocks noChangeArrowheads="1"/>
          </p:cNvSpPr>
          <p:nvPr/>
        </p:nvSpPr>
        <p:spPr bwMode="auto">
          <a:xfrm>
            <a:off x="6245673" y="2040400"/>
            <a:ext cx="2541985" cy="234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dirty="0" err="1">
                <a:solidFill>
                  <a:prstClr val="black"/>
                </a:solidFill>
                <a:latin typeface="Arial" panose="020B0604020202020204" pitchFamily="34" charset="0"/>
                <a:cs typeface="+mn-cs"/>
              </a:rPr>
              <a:t>rdt_rcv</a:t>
            </a:r>
            <a:r>
              <a:rPr lang="en-US" altLang="en-US" sz="1200" kern="1200" dirty="0">
                <a:solidFill>
                  <a:prstClr val="black"/>
                </a:solidFill>
                <a:latin typeface="Arial" panose="020B0604020202020204" pitchFamily="34" charset="0"/>
                <a:cs typeface="+mn-cs"/>
              </a:rPr>
              <a: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 &amp;&amp; corrupt(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a:t>
            </a:r>
            <a:endParaRPr lang="en-US" altLang="en-US" sz="1200" kern="1200" dirty="0">
              <a:solidFill>
                <a:prstClr val="black"/>
              </a:solidFill>
              <a:latin typeface="Times New Roman" panose="02020603050405020304" pitchFamily="18" charset="0"/>
              <a:cs typeface="+mn-cs"/>
            </a:endParaRPr>
          </a:p>
        </p:txBody>
      </p:sp>
      <p:grpSp>
        <p:nvGrpSpPr>
          <p:cNvPr id="124" name="Group 123">
            <a:extLst>
              <a:ext uri="{FF2B5EF4-FFF2-40B4-BE49-F238E27FC236}">
                <a16:creationId xmlns:a16="http://schemas.microsoft.com/office/drawing/2014/main" id="{CC5AC3F7-1DB3-CE4F-B0C7-F20072FBA703}"/>
              </a:ext>
            </a:extLst>
          </p:cNvPr>
          <p:cNvGrpSpPr/>
          <p:nvPr/>
        </p:nvGrpSpPr>
        <p:grpSpPr>
          <a:xfrm>
            <a:off x="1703556" y="2464019"/>
            <a:ext cx="2661047" cy="766554"/>
            <a:chOff x="2270357" y="3283338"/>
            <a:chExt cx="3548062" cy="1022072"/>
          </a:xfrm>
        </p:grpSpPr>
        <p:sp>
          <p:nvSpPr>
            <p:cNvPr id="125" name="Freeform 11">
              <a:extLst>
                <a:ext uri="{FF2B5EF4-FFF2-40B4-BE49-F238E27FC236}">
                  <a16:creationId xmlns:a16="http://schemas.microsoft.com/office/drawing/2014/main" id="{1ECBB11C-9731-AE49-85C4-CC54A9C37108}"/>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defTabSz="685800">
                <a:buClrTx/>
                <a:defRPr/>
              </a:pPr>
              <a:r>
                <a:rPr lang="en-US" sz="1350" kern="1200" dirty="0">
                  <a:solidFill>
                    <a:prstClr val="black"/>
                  </a:solidFill>
                  <a:latin typeface="Calibri" panose="020F0502020204030204"/>
                  <a:ea typeface="+mn-ea"/>
                  <a:cs typeface="+mn-cs"/>
                </a:rPr>
                <a:t> </a:t>
              </a:r>
            </a:p>
          </p:txBody>
        </p:sp>
        <p:grpSp>
          <p:nvGrpSpPr>
            <p:cNvPr id="126" name="Group 125">
              <a:extLst>
                <a:ext uri="{FF2B5EF4-FFF2-40B4-BE49-F238E27FC236}">
                  <a16:creationId xmlns:a16="http://schemas.microsoft.com/office/drawing/2014/main" id="{803199FB-D06E-3542-B988-7EB9CD9168D8}"/>
                </a:ext>
              </a:extLst>
            </p:cNvPr>
            <p:cNvGrpSpPr/>
            <p:nvPr/>
          </p:nvGrpSpPr>
          <p:grpSpPr>
            <a:xfrm>
              <a:off x="2270357" y="3545923"/>
              <a:ext cx="3548062" cy="759487"/>
              <a:chOff x="2270357" y="3545923"/>
              <a:chExt cx="3548062" cy="759487"/>
            </a:xfrm>
          </p:grpSpPr>
          <p:sp>
            <p:nvSpPr>
              <p:cNvPr id="127" name="Text Box 12">
                <a:extLst>
                  <a:ext uri="{FF2B5EF4-FFF2-40B4-BE49-F238E27FC236}">
                    <a16:creationId xmlns:a16="http://schemas.microsoft.com/office/drawing/2014/main" id="{E0CFEDE3-2A91-2845-ABA4-C03E7492EE81}"/>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dirty="0" err="1">
                    <a:solidFill>
                      <a:prstClr val="black"/>
                    </a:solidFill>
                    <a:latin typeface="Arial" panose="020B0604020202020204" pitchFamily="34" charset="0"/>
                    <a:cs typeface="+mn-cs"/>
                  </a:rPr>
                  <a:t>rdt_rcv</a:t>
                </a:r>
                <a:r>
                  <a:rPr lang="en-US" altLang="en-US" sz="1200" kern="1200" dirty="0">
                    <a:solidFill>
                      <a:prstClr val="black"/>
                    </a:solidFill>
                    <a:latin typeface="Arial" panose="020B0604020202020204" pitchFamily="34" charset="0"/>
                    <a:cs typeface="+mn-cs"/>
                  </a:rPr>
                  <a: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 &amp;&amp; </a:t>
                </a:r>
                <a:r>
                  <a:rPr lang="en-US" altLang="en-US" sz="1200" kern="1200" dirty="0" err="1">
                    <a:solidFill>
                      <a:prstClr val="black"/>
                    </a:solidFill>
                    <a:latin typeface="Arial" panose="020B0604020202020204" pitchFamily="34" charset="0"/>
                    <a:cs typeface="+mn-cs"/>
                  </a:rPr>
                  <a:t>isACK</a:t>
                </a:r>
                <a:r>
                  <a:rPr lang="en-US" altLang="en-US" sz="1200" kern="1200" dirty="0">
                    <a:solidFill>
                      <a:prstClr val="black"/>
                    </a:solidFill>
                    <a:latin typeface="Arial" panose="020B0604020202020204" pitchFamily="34" charset="0"/>
                    <a:cs typeface="+mn-cs"/>
                  </a:rPr>
                  <a: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a:t>
                </a:r>
                <a:endParaRPr lang="en-US" altLang="en-US" sz="1200" kern="1200" dirty="0">
                  <a:solidFill>
                    <a:prstClr val="black"/>
                  </a:solidFill>
                  <a:latin typeface="Times New Roman" panose="02020603050405020304" pitchFamily="18" charset="0"/>
                  <a:cs typeface="+mn-cs"/>
                </a:endParaRPr>
              </a:p>
            </p:txBody>
          </p:sp>
          <p:sp>
            <p:nvSpPr>
              <p:cNvPr id="128" name="Line 13">
                <a:extLst>
                  <a:ext uri="{FF2B5EF4-FFF2-40B4-BE49-F238E27FC236}">
                    <a16:creationId xmlns:a16="http://schemas.microsoft.com/office/drawing/2014/main" id="{332EC257-20A6-9B48-A641-8E69142E58DC}"/>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29" name="Text Box 48">
                <a:extLst>
                  <a:ext uri="{FF2B5EF4-FFF2-40B4-BE49-F238E27FC236}">
                    <a16:creationId xmlns:a16="http://schemas.microsoft.com/office/drawing/2014/main" id="{BC7A4A01-571A-C94B-BAEC-EA73E5A39295}"/>
                  </a:ext>
                </a:extLst>
              </p:cNvPr>
              <p:cNvSpPr txBox="1">
                <a:spLocks noChangeArrowheads="1"/>
              </p:cNvSpPr>
              <p:nvPr/>
            </p:nvSpPr>
            <p:spPr bwMode="auto">
              <a:xfrm>
                <a:off x="3665151" y="3936078"/>
                <a:ext cx="38728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200" kern="1200" dirty="0">
                    <a:solidFill>
                      <a:prstClr val="black"/>
                    </a:solidFill>
                    <a:latin typeface="Symbol" charset="0"/>
                    <a:cs typeface="+mn-cs"/>
                  </a:rPr>
                  <a:t>L</a:t>
                </a:r>
              </a:p>
            </p:txBody>
          </p:sp>
        </p:grpSp>
      </p:grpSp>
      <p:grpSp>
        <p:nvGrpSpPr>
          <p:cNvPr id="130" name="Group 129">
            <a:extLst>
              <a:ext uri="{FF2B5EF4-FFF2-40B4-BE49-F238E27FC236}">
                <a16:creationId xmlns:a16="http://schemas.microsoft.com/office/drawing/2014/main" id="{5E324CA8-B37F-8C4E-9533-D4557801C16E}"/>
              </a:ext>
            </a:extLst>
          </p:cNvPr>
          <p:cNvGrpSpPr/>
          <p:nvPr/>
        </p:nvGrpSpPr>
        <p:grpSpPr>
          <a:xfrm>
            <a:off x="6037238" y="3778128"/>
            <a:ext cx="3106762" cy="700187"/>
            <a:chOff x="8049650" y="5037504"/>
            <a:chExt cx="4142349" cy="933582"/>
          </a:xfrm>
        </p:grpSpPr>
        <p:sp>
          <p:nvSpPr>
            <p:cNvPr id="131" name="Text Box 7">
              <a:extLst>
                <a:ext uri="{FF2B5EF4-FFF2-40B4-BE49-F238E27FC236}">
                  <a16:creationId xmlns:a16="http://schemas.microsoft.com/office/drawing/2014/main" id="{723DBA89-E099-1146-9344-FD97D358659B}"/>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dirty="0">
                  <a:solidFill>
                    <a:prstClr val="black"/>
                  </a:solidFill>
                  <a:latin typeface="Arial" panose="020B0604020202020204" pitchFamily="34" charset="0"/>
                  <a:cs typeface="+mn-cs"/>
                </a:rPr>
                <a:t>extract(</a:t>
              </a:r>
              <a:r>
                <a:rPr lang="en-US" altLang="en-US" sz="1200" kern="1200" dirty="0" err="1">
                  <a:solidFill>
                    <a:prstClr val="black"/>
                  </a:solidFill>
                  <a:latin typeface="Arial" panose="020B0604020202020204" pitchFamily="34" charset="0"/>
                  <a:cs typeface="+mn-cs"/>
                </a:rPr>
                <a:t>rcvpkt,data</a:t>
              </a:r>
              <a:r>
                <a:rPr lang="en-US" altLang="en-US" sz="1200" kern="1200" dirty="0">
                  <a:solidFill>
                    <a:prstClr val="black"/>
                  </a:solidFill>
                  <a:latin typeface="Arial" panose="020B0604020202020204" pitchFamily="34" charset="0"/>
                  <a:cs typeface="+mn-cs"/>
                </a:rPr>
                <a:t>)</a:t>
              </a:r>
            </a:p>
            <a:p>
              <a:pPr defTabSz="685800">
                <a:buClrTx/>
                <a:defRPr/>
              </a:pPr>
              <a:r>
                <a:rPr lang="en-US" altLang="en-US" sz="1200" kern="1200" dirty="0" err="1">
                  <a:solidFill>
                    <a:prstClr val="black"/>
                  </a:solidFill>
                  <a:latin typeface="Arial" panose="020B0604020202020204" pitchFamily="34" charset="0"/>
                  <a:cs typeface="+mn-cs"/>
                </a:rPr>
                <a:t>deliver_data</a:t>
              </a:r>
              <a:r>
                <a:rPr lang="en-US" altLang="en-US" sz="1200" kern="1200" dirty="0">
                  <a:solidFill>
                    <a:prstClr val="black"/>
                  </a:solidFill>
                  <a:latin typeface="Arial" panose="020B0604020202020204" pitchFamily="34" charset="0"/>
                  <a:cs typeface="+mn-cs"/>
                </a:rPr>
                <a:t>(data)</a:t>
              </a:r>
            </a:p>
            <a:p>
              <a:pPr defTabSz="685800">
                <a:buClrTx/>
                <a:defRPr/>
              </a:pPr>
              <a:r>
                <a:rPr lang="en-US" altLang="en-US" sz="1200" kern="1200" dirty="0" err="1">
                  <a:solidFill>
                    <a:prstClr val="black"/>
                  </a:solidFill>
                  <a:latin typeface="Arial" panose="020B0604020202020204" pitchFamily="34" charset="0"/>
                  <a:cs typeface="+mn-cs"/>
                </a:rPr>
                <a:t>udt_send</a:t>
              </a:r>
              <a:r>
                <a:rPr lang="en-US" altLang="en-US" sz="1200" kern="1200" dirty="0">
                  <a:solidFill>
                    <a:prstClr val="black"/>
                  </a:solidFill>
                  <a:latin typeface="Arial" panose="020B0604020202020204" pitchFamily="34" charset="0"/>
                  <a:cs typeface="+mn-cs"/>
                </a:rPr>
                <a:t>(ACK)</a:t>
              </a:r>
              <a:endParaRPr lang="en-US" altLang="en-US" sz="1200" kern="1200" dirty="0">
                <a:solidFill>
                  <a:prstClr val="black"/>
                </a:solidFill>
                <a:latin typeface="Times New Roman" panose="02020603050405020304" pitchFamily="18" charset="0"/>
                <a:cs typeface="+mn-cs"/>
              </a:endParaRPr>
            </a:p>
          </p:txBody>
        </p:sp>
        <p:sp>
          <p:nvSpPr>
            <p:cNvPr id="132" name="Text Box 8">
              <a:extLst>
                <a:ext uri="{FF2B5EF4-FFF2-40B4-BE49-F238E27FC236}">
                  <a16:creationId xmlns:a16="http://schemas.microsoft.com/office/drawing/2014/main" id="{05CEFA42-064E-3142-841C-4AC47C36BCC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dirty="0" err="1">
                  <a:solidFill>
                    <a:prstClr val="black"/>
                  </a:solidFill>
                  <a:latin typeface="Arial" panose="020B0604020202020204" pitchFamily="34" charset="0"/>
                  <a:cs typeface="+mn-cs"/>
                </a:rPr>
                <a:t>rdt_rcv</a:t>
              </a:r>
              <a:r>
                <a:rPr lang="en-US" altLang="en-US" sz="1200" kern="1200" dirty="0">
                  <a:solidFill>
                    <a:prstClr val="black"/>
                  </a:solidFill>
                  <a:latin typeface="Arial" panose="020B0604020202020204" pitchFamily="34" charset="0"/>
                  <a:cs typeface="+mn-cs"/>
                </a:rPr>
                <a: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 &amp;&amp;  </a:t>
              </a:r>
              <a:r>
                <a:rPr lang="en-US" altLang="en-US" sz="1200" kern="1200" dirty="0" err="1">
                  <a:solidFill>
                    <a:prstClr val="black"/>
                  </a:solidFill>
                  <a:latin typeface="Arial" panose="020B0604020202020204" pitchFamily="34" charset="0"/>
                  <a:cs typeface="+mn-cs"/>
                </a:rPr>
                <a:t>notcorrupt</a:t>
              </a:r>
              <a:r>
                <a:rPr lang="en-US" altLang="en-US" sz="1200" kern="1200" dirty="0">
                  <a:solidFill>
                    <a:prstClr val="black"/>
                  </a:solidFill>
                  <a:latin typeface="Arial" panose="020B0604020202020204" pitchFamily="34" charset="0"/>
                  <a:cs typeface="+mn-cs"/>
                </a:rPr>
                <a: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a:t>
              </a:r>
              <a:endParaRPr lang="en-US" altLang="en-US" sz="1200" kern="1200" dirty="0">
                <a:solidFill>
                  <a:prstClr val="black"/>
                </a:solidFill>
                <a:latin typeface="Times New Roman" panose="02020603050405020304" pitchFamily="18" charset="0"/>
                <a:cs typeface="+mn-cs"/>
              </a:endParaRPr>
            </a:p>
          </p:txBody>
        </p:sp>
        <p:sp>
          <p:nvSpPr>
            <p:cNvPr id="133" name="Line 9">
              <a:extLst>
                <a:ext uri="{FF2B5EF4-FFF2-40B4-BE49-F238E27FC236}">
                  <a16:creationId xmlns:a16="http://schemas.microsoft.com/office/drawing/2014/main" id="{0872816E-A3BC-B14C-B375-097293AE6178}"/>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sp>
        <p:nvSpPr>
          <p:cNvPr id="134" name="Text Box 19">
            <a:extLst>
              <a:ext uri="{FF2B5EF4-FFF2-40B4-BE49-F238E27FC236}">
                <a16:creationId xmlns:a16="http://schemas.microsoft.com/office/drawing/2014/main" id="{55D8DBB5-D62B-EB4E-B678-676582C50DB5}"/>
              </a:ext>
            </a:extLst>
          </p:cNvPr>
          <p:cNvSpPr txBox="1">
            <a:spLocks noChangeArrowheads="1"/>
          </p:cNvSpPr>
          <p:nvPr/>
        </p:nvSpPr>
        <p:spPr bwMode="auto">
          <a:xfrm>
            <a:off x="845309" y="1888293"/>
            <a:ext cx="87075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800" dirty="0">
                <a:solidFill>
                  <a:srgbClr val="CC0000"/>
                </a:solidFill>
                <a:cs typeface="+mn-cs"/>
              </a:rPr>
              <a:t>sender</a:t>
            </a:r>
          </a:p>
        </p:txBody>
      </p:sp>
      <p:sp>
        <p:nvSpPr>
          <p:cNvPr id="135" name="Text Box 20">
            <a:extLst>
              <a:ext uri="{FF2B5EF4-FFF2-40B4-BE49-F238E27FC236}">
                <a16:creationId xmlns:a16="http://schemas.microsoft.com/office/drawing/2014/main" id="{6A4DBB19-70E8-BE4F-86ED-46D7FF5489BB}"/>
              </a:ext>
            </a:extLst>
          </p:cNvPr>
          <p:cNvSpPr txBox="1">
            <a:spLocks noChangeArrowheads="1"/>
          </p:cNvSpPr>
          <p:nvPr/>
        </p:nvSpPr>
        <p:spPr bwMode="auto">
          <a:xfrm>
            <a:off x="7218150" y="2970866"/>
            <a:ext cx="99097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800" dirty="0">
                <a:solidFill>
                  <a:srgbClr val="CC0000"/>
                </a:solidFill>
                <a:cs typeface="+mn-cs"/>
              </a:rPr>
              <a:t>receiver</a:t>
            </a:r>
          </a:p>
        </p:txBody>
      </p:sp>
      <p:sp>
        <p:nvSpPr>
          <p:cNvPr id="74" name="Text Box 16">
            <a:extLst>
              <a:ext uri="{FF2B5EF4-FFF2-40B4-BE49-F238E27FC236}">
                <a16:creationId xmlns:a16="http://schemas.microsoft.com/office/drawing/2014/main" id="{312C203B-3A0A-BD4E-8578-6F37A2E7EB80}"/>
              </a:ext>
            </a:extLst>
          </p:cNvPr>
          <p:cNvSpPr txBox="1">
            <a:spLocks noChangeArrowheads="1"/>
          </p:cNvSpPr>
          <p:nvPr/>
        </p:nvSpPr>
        <p:spPr bwMode="auto">
          <a:xfrm>
            <a:off x="3966358" y="1615936"/>
            <a:ext cx="1564481" cy="47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dirty="0" err="1">
                <a:solidFill>
                  <a:srgbClr val="000000"/>
                </a:solidFill>
                <a:latin typeface="Arial" panose="020B0604020202020204" pitchFamily="34" charset="0"/>
                <a:cs typeface="+mn-cs"/>
              </a:rPr>
              <a:t>rdt_rcv</a:t>
            </a:r>
            <a:r>
              <a:rPr lang="en-US" altLang="en-US" sz="1200" kern="1200" dirty="0">
                <a:solidFill>
                  <a:srgbClr val="000000"/>
                </a:solidFill>
                <a:latin typeface="Arial" panose="020B0604020202020204" pitchFamily="34" charset="0"/>
                <a:cs typeface="+mn-cs"/>
              </a:rPr>
              <a:t>(</a:t>
            </a:r>
            <a:r>
              <a:rPr lang="en-US" altLang="en-US" sz="1200" kern="1200" dirty="0" err="1">
                <a:solidFill>
                  <a:srgbClr val="000000"/>
                </a:solidFill>
                <a:latin typeface="Arial" panose="020B0604020202020204" pitchFamily="34" charset="0"/>
                <a:cs typeface="+mn-cs"/>
              </a:rPr>
              <a:t>rcvpkt</a:t>
            </a:r>
            <a:r>
              <a:rPr lang="en-US" altLang="en-US" sz="1200" kern="1200" dirty="0">
                <a:solidFill>
                  <a:srgbClr val="000000"/>
                </a:solidFill>
                <a:latin typeface="Arial" panose="020B0604020202020204" pitchFamily="34" charset="0"/>
                <a:cs typeface="+mn-cs"/>
              </a:rPr>
              <a:t>) &amp;&amp;</a:t>
            </a:r>
          </a:p>
          <a:p>
            <a:pPr defTabSz="685800" eaLnBrk="0" fontAlgn="base" hangingPunct="0">
              <a:spcBef>
                <a:spcPct val="0"/>
              </a:spcBef>
              <a:spcAft>
                <a:spcPct val="0"/>
              </a:spcAft>
              <a:buClrTx/>
              <a:defRPr/>
            </a:pPr>
            <a:r>
              <a:rPr lang="en-US" altLang="en-US" sz="1200" kern="1200" dirty="0">
                <a:solidFill>
                  <a:srgbClr val="000000"/>
                </a:solidFill>
                <a:latin typeface="Arial" panose="020B0604020202020204" pitchFamily="34" charset="0"/>
                <a:cs typeface="+mn-cs"/>
              </a:rPr>
              <a:t>   </a:t>
            </a:r>
            <a:r>
              <a:rPr lang="en-US" altLang="en-US" sz="1200" kern="1200" dirty="0" err="1">
                <a:solidFill>
                  <a:srgbClr val="000000"/>
                </a:solidFill>
                <a:latin typeface="Arial" panose="020B0604020202020204" pitchFamily="34" charset="0"/>
                <a:cs typeface="+mn-cs"/>
              </a:rPr>
              <a:t>isNAK</a:t>
            </a:r>
            <a:r>
              <a:rPr lang="en-US" altLang="en-US" sz="1200" kern="1200" dirty="0">
                <a:solidFill>
                  <a:srgbClr val="000000"/>
                </a:solidFill>
                <a:latin typeface="Arial" panose="020B0604020202020204" pitchFamily="34" charset="0"/>
                <a:cs typeface="+mn-cs"/>
              </a:rPr>
              <a:t>(</a:t>
            </a:r>
            <a:r>
              <a:rPr lang="en-US" altLang="en-US" sz="1200" kern="1200" dirty="0" err="1">
                <a:solidFill>
                  <a:srgbClr val="000000"/>
                </a:solidFill>
                <a:latin typeface="Arial" panose="020B0604020202020204" pitchFamily="34" charset="0"/>
                <a:cs typeface="+mn-cs"/>
              </a:rPr>
              <a:t>rcvpkt</a:t>
            </a:r>
            <a:r>
              <a:rPr lang="en-US" altLang="en-US" sz="1200" kern="1200" dirty="0">
                <a:solidFill>
                  <a:srgbClr val="000000"/>
                </a:solidFill>
                <a:latin typeface="Arial" panose="020B0604020202020204" pitchFamily="34" charset="0"/>
                <a:cs typeface="+mn-cs"/>
              </a:rPr>
              <a:t>)</a:t>
            </a:r>
            <a:endParaRPr lang="en-US" altLang="en-US" sz="1200" kern="1200" dirty="0">
              <a:solidFill>
                <a:srgbClr val="000000"/>
              </a:solidFill>
              <a:latin typeface="Times New Roman" panose="02020603050405020304" pitchFamily="18" charset="0"/>
              <a:cs typeface="+mn-cs"/>
            </a:endParaRPr>
          </a:p>
        </p:txBody>
      </p:sp>
      <p:sp>
        <p:nvSpPr>
          <p:cNvPr id="75" name="Slide Number Placeholder 2">
            <a:extLst>
              <a:ext uri="{FF2B5EF4-FFF2-40B4-BE49-F238E27FC236}">
                <a16:creationId xmlns:a16="http://schemas.microsoft.com/office/drawing/2014/main" id="{70847C17-240C-8943-BAC9-8DEDA07FFF59}"/>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48</a:t>
            </a:fld>
            <a:endParaRPr lang="en-US" dirty="0"/>
          </a:p>
        </p:txBody>
      </p:sp>
    </p:spTree>
    <p:extLst>
      <p:ext uri="{BB962C8B-B14F-4D97-AF65-F5344CB8AC3E}">
        <p14:creationId xmlns:p14="http://schemas.microsoft.com/office/powerpoint/2010/main" val="74147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dissolv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up)">
                                      <p:cBhvr>
                                        <p:cTn id="17" dur="1000"/>
                                        <p:tgtEl>
                                          <p:spTgt spid="70"/>
                                        </p:tgtEl>
                                      </p:cBhvr>
                                    </p:animEffect>
                                  </p:childTnLst>
                                  <p:subTnLst>
                                    <p:set>
                                      <p:cBhvr override="childStyle">
                                        <p:cTn dur="1" fill="hold" display="0" masterRel="nextClick" afterEffect="1"/>
                                        <p:tgtEl>
                                          <p:spTgt spid="7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wipe(left)">
                                      <p:cBhvr>
                                        <p:cTn id="22" dur="1000"/>
                                        <p:tgtEl>
                                          <p:spTgt spid="71"/>
                                        </p:tgtEl>
                                      </p:cBhvr>
                                    </p:animEffect>
                                  </p:childTnLst>
                                  <p:subTnLst>
                                    <p:set>
                                      <p:cBhvr override="childStyle">
                                        <p:cTn dur="1" fill="hold" display="0" masterRel="nextClick" afterEffect="1"/>
                                        <p:tgtEl>
                                          <p:spTgt spid="71"/>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wipe(up)">
                                      <p:cBhvr>
                                        <p:cTn id="31" dur="1000"/>
                                        <p:tgtEl>
                                          <p:spTgt spid="109"/>
                                        </p:tgtEl>
                                      </p:cBhvr>
                                    </p:animEffect>
                                  </p:childTnLst>
                                  <p:subTnLst>
                                    <p:set>
                                      <p:cBhvr override="childStyle">
                                        <p:cTn dur="1" fill="hold" display="0" masterRel="nextClick" afterEffect="1"/>
                                        <p:tgtEl>
                                          <p:spTgt spid="10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wipe(right)">
                                      <p:cBhvr>
                                        <p:cTn id="36" dur="1000"/>
                                        <p:tgtEl>
                                          <p:spTgt spid="110"/>
                                        </p:tgtEl>
                                      </p:cBhvr>
                                    </p:animEffect>
                                  </p:childTnLst>
                                  <p:subTnLst>
                                    <p:set>
                                      <p:cBhvr override="childStyle">
                                        <p:cTn dur="1" fill="hold" display="0" masterRel="sameClick" afterEffect="1">
                                          <p:stCondLst>
                                            <p:cond evt="end" delay="0">
                                              <p:tn val="34"/>
                                            </p:cond>
                                          </p:stCondLst>
                                        </p:cTn>
                                        <p:tgtEl>
                                          <p:spTgt spid="110"/>
                                        </p:tgtEl>
                                        <p:attrNameLst>
                                          <p:attrName>style.visibility</p:attrName>
                                        </p:attrNameLst>
                                      </p:cBhvr>
                                      <p:to>
                                        <p:strVal val="hidden"/>
                                      </p:to>
                                    </p:set>
                                  </p:sub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11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4"/>
                                        </p:tgtEl>
                                        <p:attrNameLst>
                                          <p:attrName>style.visibility</p:attrName>
                                        </p:attrNameLst>
                                      </p:cBhvr>
                                      <p:to>
                                        <p:strVal val="visible"/>
                                      </p:to>
                                    </p:set>
                                  </p:childTnLst>
                                </p:cTn>
                              </p:par>
                              <p:par>
                                <p:cTn id="42" presetID="1" presetClass="entr" presetSubtype="0" fill="hold" grpId="1" nodeType="withEffect">
                                  <p:stCondLst>
                                    <p:cond delay="0"/>
                                  </p:stCondLst>
                                  <p:childTnLst>
                                    <p:set>
                                      <p:cBhvr>
                                        <p:cTn id="43"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14" grpId="0" animBg="1"/>
      <p:bldP spid="114"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rdt2.0: corrupted packet scenario</a:t>
            </a:r>
            <a:endParaRPr lang="en-US" dirty="0"/>
          </a:p>
        </p:txBody>
      </p:sp>
      <p:sp>
        <p:nvSpPr>
          <p:cNvPr id="133" name="Oval 3">
            <a:extLst>
              <a:ext uri="{FF2B5EF4-FFF2-40B4-BE49-F238E27FC236}">
                <a16:creationId xmlns:a16="http://schemas.microsoft.com/office/drawing/2014/main" id="{69A00FB9-348A-D448-9793-795F22B57161}"/>
              </a:ext>
            </a:extLst>
          </p:cNvPr>
          <p:cNvSpPr>
            <a:spLocks noChangeArrowheads="1"/>
          </p:cNvSpPr>
          <p:nvPr/>
        </p:nvSpPr>
        <p:spPr bwMode="auto">
          <a:xfrm>
            <a:off x="1836330" y="1762383"/>
            <a:ext cx="739378" cy="721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134" name="Text Box 4">
            <a:extLst>
              <a:ext uri="{FF2B5EF4-FFF2-40B4-BE49-F238E27FC236}">
                <a16:creationId xmlns:a16="http://schemas.microsoft.com/office/drawing/2014/main" id="{77096BA8-8AE7-EA4F-B0FD-7469803EAB64}"/>
              </a:ext>
            </a:extLst>
          </p:cNvPr>
          <p:cNvSpPr txBox="1">
            <a:spLocks noChangeArrowheads="1"/>
          </p:cNvSpPr>
          <p:nvPr/>
        </p:nvSpPr>
        <p:spPr bwMode="auto">
          <a:xfrm>
            <a:off x="1760130" y="1825486"/>
            <a:ext cx="900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Wait for call from above</a:t>
            </a:r>
            <a:endParaRPr lang="en-US" altLang="en-US" sz="1200" kern="1200">
              <a:solidFill>
                <a:srgbClr val="000000"/>
              </a:solidFill>
              <a:latin typeface="Times New Roman" panose="02020603050405020304" pitchFamily="18" charset="0"/>
              <a:cs typeface="+mn-cs"/>
            </a:endParaRPr>
          </a:p>
        </p:txBody>
      </p:sp>
      <p:sp>
        <p:nvSpPr>
          <p:cNvPr id="135" name="Text Box 5">
            <a:extLst>
              <a:ext uri="{FF2B5EF4-FFF2-40B4-BE49-F238E27FC236}">
                <a16:creationId xmlns:a16="http://schemas.microsoft.com/office/drawing/2014/main" id="{D6DC2F34-5901-DE44-A6E9-F9649709412A}"/>
              </a:ext>
            </a:extLst>
          </p:cNvPr>
          <p:cNvSpPr txBox="1">
            <a:spLocks noChangeArrowheads="1"/>
          </p:cNvSpPr>
          <p:nvPr/>
        </p:nvSpPr>
        <p:spPr bwMode="auto">
          <a:xfrm>
            <a:off x="2067311" y="1223029"/>
            <a:ext cx="2732484"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snkpkt = make_pkt(data, checksum)</a:t>
            </a:r>
          </a:p>
          <a:p>
            <a:pP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udt_send(sndpkt)</a:t>
            </a:r>
            <a:endParaRPr lang="en-US" altLang="en-US" sz="1200" kern="1200">
              <a:solidFill>
                <a:srgbClr val="000000"/>
              </a:solidFill>
              <a:latin typeface="Times New Roman" panose="02020603050405020304" pitchFamily="18" charset="0"/>
              <a:cs typeface="+mn-cs"/>
            </a:endParaRPr>
          </a:p>
        </p:txBody>
      </p:sp>
      <p:sp>
        <p:nvSpPr>
          <p:cNvPr id="136" name="Line 6">
            <a:extLst>
              <a:ext uri="{FF2B5EF4-FFF2-40B4-BE49-F238E27FC236}">
                <a16:creationId xmlns:a16="http://schemas.microsoft.com/office/drawing/2014/main" id="{D357F502-19B9-7A40-B1E5-CD7250CA97C6}"/>
              </a:ext>
            </a:extLst>
          </p:cNvPr>
          <p:cNvSpPr>
            <a:spLocks noChangeShapeType="1"/>
          </p:cNvSpPr>
          <p:nvPr/>
        </p:nvSpPr>
        <p:spPr bwMode="auto">
          <a:xfrm>
            <a:off x="2145893" y="1256367"/>
            <a:ext cx="7429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40" name="Freeform 10">
            <a:extLst>
              <a:ext uri="{FF2B5EF4-FFF2-40B4-BE49-F238E27FC236}">
                <a16:creationId xmlns:a16="http://schemas.microsoft.com/office/drawing/2014/main" id="{3ADC35A3-77A4-3D42-9882-FB506CCCFA61}"/>
              </a:ext>
            </a:extLst>
          </p:cNvPr>
          <p:cNvSpPr>
            <a:spLocks/>
          </p:cNvSpPr>
          <p:nvPr/>
        </p:nvSpPr>
        <p:spPr bwMode="auto">
          <a:xfrm flipV="1">
            <a:off x="2106602" y="1589742"/>
            <a:ext cx="1350169" cy="185738"/>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41" name="Freeform 11">
            <a:extLst>
              <a:ext uri="{FF2B5EF4-FFF2-40B4-BE49-F238E27FC236}">
                <a16:creationId xmlns:a16="http://schemas.microsoft.com/office/drawing/2014/main" id="{3907903E-8186-0B48-B29F-40C6FD559F99}"/>
              </a:ext>
            </a:extLst>
          </p:cNvPr>
          <p:cNvSpPr>
            <a:spLocks/>
          </p:cNvSpPr>
          <p:nvPr/>
        </p:nvSpPr>
        <p:spPr bwMode="auto">
          <a:xfrm>
            <a:off x="2142321" y="2460088"/>
            <a:ext cx="1350169" cy="185738"/>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44" name="Freeform 14">
            <a:extLst>
              <a:ext uri="{FF2B5EF4-FFF2-40B4-BE49-F238E27FC236}">
                <a16:creationId xmlns:a16="http://schemas.microsoft.com/office/drawing/2014/main" id="{C5D67D61-82E5-5642-B2D5-452A20671145}"/>
              </a:ext>
            </a:extLst>
          </p:cNvPr>
          <p:cNvSpPr>
            <a:spLocks/>
          </p:cNvSpPr>
          <p:nvPr/>
        </p:nvSpPr>
        <p:spPr bwMode="auto">
          <a:xfrm>
            <a:off x="3753237" y="1819533"/>
            <a:ext cx="350044" cy="670322"/>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45" name="Text Box 15">
            <a:extLst>
              <a:ext uri="{FF2B5EF4-FFF2-40B4-BE49-F238E27FC236}">
                <a16:creationId xmlns:a16="http://schemas.microsoft.com/office/drawing/2014/main" id="{7BABC5B8-9BD6-F145-8E9A-0912B8AEEF10}"/>
              </a:ext>
            </a:extLst>
          </p:cNvPr>
          <p:cNvSpPr txBox="1">
            <a:spLocks noChangeArrowheads="1"/>
          </p:cNvSpPr>
          <p:nvPr/>
        </p:nvSpPr>
        <p:spPr bwMode="auto">
          <a:xfrm>
            <a:off x="3985408" y="2055276"/>
            <a:ext cx="132278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udt_send(sndpkt)</a:t>
            </a:r>
            <a:endParaRPr lang="en-US" altLang="en-US" sz="1200" kern="1200">
              <a:solidFill>
                <a:srgbClr val="000000"/>
              </a:solidFill>
              <a:latin typeface="Times New Roman" panose="02020603050405020304" pitchFamily="18" charset="0"/>
              <a:cs typeface="+mn-cs"/>
            </a:endParaRPr>
          </a:p>
        </p:txBody>
      </p:sp>
      <p:sp>
        <p:nvSpPr>
          <p:cNvPr id="146" name="Text Box 16">
            <a:extLst>
              <a:ext uri="{FF2B5EF4-FFF2-40B4-BE49-F238E27FC236}">
                <a16:creationId xmlns:a16="http://schemas.microsoft.com/office/drawing/2014/main" id="{BE38BF73-5EF1-6B42-B012-9E244200F5F0}"/>
              </a:ext>
            </a:extLst>
          </p:cNvPr>
          <p:cNvSpPr txBox="1">
            <a:spLocks noChangeArrowheads="1"/>
          </p:cNvSpPr>
          <p:nvPr/>
        </p:nvSpPr>
        <p:spPr bwMode="auto">
          <a:xfrm>
            <a:off x="3966358" y="1615936"/>
            <a:ext cx="1564481" cy="47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dirty="0" err="1">
                <a:solidFill>
                  <a:srgbClr val="000000"/>
                </a:solidFill>
                <a:latin typeface="Arial" panose="020B0604020202020204" pitchFamily="34" charset="0"/>
                <a:cs typeface="+mn-cs"/>
              </a:rPr>
              <a:t>rdt_rcv</a:t>
            </a:r>
            <a:r>
              <a:rPr lang="en-US" altLang="en-US" sz="1200" kern="1200" dirty="0">
                <a:solidFill>
                  <a:srgbClr val="000000"/>
                </a:solidFill>
                <a:latin typeface="Arial" panose="020B0604020202020204" pitchFamily="34" charset="0"/>
                <a:cs typeface="+mn-cs"/>
              </a:rPr>
              <a:t>(</a:t>
            </a:r>
            <a:r>
              <a:rPr lang="en-US" altLang="en-US" sz="1200" kern="1200" dirty="0" err="1">
                <a:solidFill>
                  <a:srgbClr val="000000"/>
                </a:solidFill>
                <a:latin typeface="Arial" panose="020B0604020202020204" pitchFamily="34" charset="0"/>
                <a:cs typeface="+mn-cs"/>
              </a:rPr>
              <a:t>rcvpkt</a:t>
            </a:r>
            <a:r>
              <a:rPr lang="en-US" altLang="en-US" sz="1200" kern="1200" dirty="0">
                <a:solidFill>
                  <a:srgbClr val="000000"/>
                </a:solidFill>
                <a:latin typeface="Arial" panose="020B0604020202020204" pitchFamily="34" charset="0"/>
                <a:cs typeface="+mn-cs"/>
              </a:rPr>
              <a:t>) &amp;&amp;</a:t>
            </a:r>
          </a:p>
          <a:p>
            <a:pPr defTabSz="685800" eaLnBrk="0" fontAlgn="base" hangingPunct="0">
              <a:spcBef>
                <a:spcPct val="0"/>
              </a:spcBef>
              <a:spcAft>
                <a:spcPct val="0"/>
              </a:spcAft>
              <a:buClrTx/>
              <a:defRPr/>
            </a:pPr>
            <a:r>
              <a:rPr lang="en-US" altLang="en-US" sz="1200" kern="1200" dirty="0">
                <a:solidFill>
                  <a:srgbClr val="000000"/>
                </a:solidFill>
                <a:latin typeface="Arial" panose="020B0604020202020204" pitchFamily="34" charset="0"/>
                <a:cs typeface="+mn-cs"/>
              </a:rPr>
              <a:t>   </a:t>
            </a:r>
            <a:r>
              <a:rPr lang="en-US" altLang="en-US" sz="1200" kern="1200" dirty="0" err="1">
                <a:solidFill>
                  <a:srgbClr val="000000"/>
                </a:solidFill>
                <a:latin typeface="Arial" panose="020B0604020202020204" pitchFamily="34" charset="0"/>
                <a:cs typeface="+mn-cs"/>
              </a:rPr>
              <a:t>isNAK</a:t>
            </a:r>
            <a:r>
              <a:rPr lang="en-US" altLang="en-US" sz="1200" kern="1200" dirty="0">
                <a:solidFill>
                  <a:srgbClr val="000000"/>
                </a:solidFill>
                <a:latin typeface="Arial" panose="020B0604020202020204" pitchFamily="34" charset="0"/>
                <a:cs typeface="+mn-cs"/>
              </a:rPr>
              <a:t>(</a:t>
            </a:r>
            <a:r>
              <a:rPr lang="en-US" altLang="en-US" sz="1200" kern="1200" dirty="0" err="1">
                <a:solidFill>
                  <a:srgbClr val="000000"/>
                </a:solidFill>
                <a:latin typeface="Arial" panose="020B0604020202020204" pitchFamily="34" charset="0"/>
                <a:cs typeface="+mn-cs"/>
              </a:rPr>
              <a:t>rcvpkt</a:t>
            </a:r>
            <a:r>
              <a:rPr lang="en-US" altLang="en-US" sz="1200" kern="1200" dirty="0">
                <a:solidFill>
                  <a:srgbClr val="000000"/>
                </a:solidFill>
                <a:latin typeface="Arial" panose="020B0604020202020204" pitchFamily="34" charset="0"/>
                <a:cs typeface="+mn-cs"/>
              </a:rPr>
              <a:t>)</a:t>
            </a:r>
            <a:endParaRPr lang="en-US" altLang="en-US" sz="1200" kern="1200" dirty="0">
              <a:solidFill>
                <a:srgbClr val="000000"/>
              </a:solidFill>
              <a:latin typeface="Times New Roman" panose="02020603050405020304" pitchFamily="18" charset="0"/>
              <a:cs typeface="+mn-cs"/>
            </a:endParaRPr>
          </a:p>
        </p:txBody>
      </p:sp>
      <p:sp>
        <p:nvSpPr>
          <p:cNvPr id="147" name="Line 17">
            <a:extLst>
              <a:ext uri="{FF2B5EF4-FFF2-40B4-BE49-F238E27FC236}">
                <a16:creationId xmlns:a16="http://schemas.microsoft.com/office/drawing/2014/main" id="{6082D473-667E-D744-BD55-1C35E0FE8710}"/>
              </a:ext>
            </a:extLst>
          </p:cNvPr>
          <p:cNvSpPr>
            <a:spLocks noChangeShapeType="1"/>
          </p:cNvSpPr>
          <p:nvPr/>
        </p:nvSpPr>
        <p:spPr bwMode="auto">
          <a:xfrm>
            <a:off x="4055655" y="2055276"/>
            <a:ext cx="7429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152" name="Group 22">
            <a:extLst>
              <a:ext uri="{FF2B5EF4-FFF2-40B4-BE49-F238E27FC236}">
                <a16:creationId xmlns:a16="http://schemas.microsoft.com/office/drawing/2014/main" id="{DCE40CB4-F0AE-734E-AA44-08F29CD02D52}"/>
              </a:ext>
            </a:extLst>
          </p:cNvPr>
          <p:cNvGrpSpPr>
            <a:grpSpLocks/>
          </p:cNvGrpSpPr>
          <p:nvPr/>
        </p:nvGrpSpPr>
        <p:grpSpPr bwMode="auto">
          <a:xfrm>
            <a:off x="3032908" y="1771908"/>
            <a:ext cx="806054" cy="721519"/>
            <a:chOff x="1540" y="2116"/>
            <a:chExt cx="677" cy="606"/>
          </a:xfrm>
        </p:grpSpPr>
        <p:sp>
          <p:nvSpPr>
            <p:cNvPr id="153" name="Oval 23">
              <a:extLst>
                <a:ext uri="{FF2B5EF4-FFF2-40B4-BE49-F238E27FC236}">
                  <a16:creationId xmlns:a16="http://schemas.microsoft.com/office/drawing/2014/main" id="{D3BB9C31-5D9C-684A-BB70-14F20480A9BA}"/>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154" name="Text Box 24">
              <a:extLst>
                <a:ext uri="{FF2B5EF4-FFF2-40B4-BE49-F238E27FC236}">
                  <a16:creationId xmlns:a16="http://schemas.microsoft.com/office/drawing/2014/main" id="{7290D8CF-233C-DA4F-8144-17F1D181B533}"/>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Wait for ACK or NAK</a:t>
              </a:r>
              <a:endParaRPr lang="en-US" altLang="en-US" sz="1200">
                <a:solidFill>
                  <a:srgbClr val="000000"/>
                </a:solidFill>
                <a:latin typeface="Times New Roman" panose="02020603050405020304" pitchFamily="18" charset="0"/>
                <a:cs typeface="+mn-cs"/>
              </a:endParaRPr>
            </a:p>
          </p:txBody>
        </p:sp>
      </p:grpSp>
      <p:sp>
        <p:nvSpPr>
          <p:cNvPr id="155" name="Freeform 25">
            <a:extLst>
              <a:ext uri="{FF2B5EF4-FFF2-40B4-BE49-F238E27FC236}">
                <a16:creationId xmlns:a16="http://schemas.microsoft.com/office/drawing/2014/main" id="{1FC9F4AC-60DA-664B-8892-94963AC43A62}"/>
              </a:ext>
            </a:extLst>
          </p:cNvPr>
          <p:cNvSpPr>
            <a:spLocks/>
          </p:cNvSpPr>
          <p:nvPr/>
        </p:nvSpPr>
        <p:spPr bwMode="auto">
          <a:xfrm>
            <a:off x="6317843" y="2466042"/>
            <a:ext cx="942975" cy="352425"/>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56" name="Oval 26">
            <a:extLst>
              <a:ext uri="{FF2B5EF4-FFF2-40B4-BE49-F238E27FC236}">
                <a16:creationId xmlns:a16="http://schemas.microsoft.com/office/drawing/2014/main" id="{C6A7C088-049A-2642-9A7F-7E6B3149EB38}"/>
              </a:ext>
            </a:extLst>
          </p:cNvPr>
          <p:cNvSpPr>
            <a:spLocks noChangeArrowheads="1"/>
          </p:cNvSpPr>
          <p:nvPr/>
        </p:nvSpPr>
        <p:spPr bwMode="auto">
          <a:xfrm>
            <a:off x="6386899" y="2781558"/>
            <a:ext cx="739378" cy="721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157" name="Text Box 27">
            <a:extLst>
              <a:ext uri="{FF2B5EF4-FFF2-40B4-BE49-F238E27FC236}">
                <a16:creationId xmlns:a16="http://schemas.microsoft.com/office/drawing/2014/main" id="{579E5E2D-B23D-BF43-A731-1D8C59C74825}"/>
              </a:ext>
            </a:extLst>
          </p:cNvPr>
          <p:cNvSpPr txBox="1">
            <a:spLocks noChangeArrowheads="1"/>
          </p:cNvSpPr>
          <p:nvPr/>
        </p:nvSpPr>
        <p:spPr bwMode="auto">
          <a:xfrm>
            <a:off x="6321414" y="2844661"/>
            <a:ext cx="900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Wait for call from below</a:t>
            </a:r>
            <a:endParaRPr lang="en-US" altLang="en-US" sz="1200" kern="1200">
              <a:solidFill>
                <a:srgbClr val="000000"/>
              </a:solidFill>
              <a:latin typeface="Times New Roman" panose="02020603050405020304" pitchFamily="18" charset="0"/>
              <a:cs typeface="+mn-cs"/>
            </a:endParaRPr>
          </a:p>
        </p:txBody>
      </p:sp>
      <p:sp>
        <p:nvSpPr>
          <p:cNvPr id="158" name="Freeform 28">
            <a:extLst>
              <a:ext uri="{FF2B5EF4-FFF2-40B4-BE49-F238E27FC236}">
                <a16:creationId xmlns:a16="http://schemas.microsoft.com/office/drawing/2014/main" id="{82DEFCAC-19A6-8E44-8FD1-83883629ABA7}"/>
              </a:ext>
            </a:extLst>
          </p:cNvPr>
          <p:cNvSpPr>
            <a:spLocks/>
          </p:cNvSpPr>
          <p:nvPr/>
        </p:nvSpPr>
        <p:spPr bwMode="auto">
          <a:xfrm flipV="1">
            <a:off x="6327368" y="3443411"/>
            <a:ext cx="942975" cy="352425"/>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159" name="Group 29">
            <a:extLst>
              <a:ext uri="{FF2B5EF4-FFF2-40B4-BE49-F238E27FC236}">
                <a16:creationId xmlns:a16="http://schemas.microsoft.com/office/drawing/2014/main" id="{C486E2AA-5514-8349-8774-4B86574332CB}"/>
              </a:ext>
            </a:extLst>
          </p:cNvPr>
          <p:cNvGrpSpPr>
            <a:grpSpLocks/>
          </p:cNvGrpSpPr>
          <p:nvPr/>
        </p:nvGrpSpPr>
        <p:grpSpPr bwMode="auto">
          <a:xfrm>
            <a:off x="1575583" y="1730236"/>
            <a:ext cx="1000125" cy="753665"/>
            <a:chOff x="220" y="1365"/>
            <a:chExt cx="840" cy="633"/>
          </a:xfrm>
        </p:grpSpPr>
        <p:sp>
          <p:nvSpPr>
            <p:cNvPr id="160" name="Line 30">
              <a:extLst>
                <a:ext uri="{FF2B5EF4-FFF2-40B4-BE49-F238E27FC236}">
                  <a16:creationId xmlns:a16="http://schemas.microsoft.com/office/drawing/2014/main" id="{C0CC58D1-8C84-3E47-909F-D82E63AA1223}"/>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61" name="Oval 31">
              <a:extLst>
                <a:ext uri="{FF2B5EF4-FFF2-40B4-BE49-F238E27FC236}">
                  <a16:creationId xmlns:a16="http://schemas.microsoft.com/office/drawing/2014/main" id="{852C29BD-DA30-1D45-9733-0851CEB0A1B7}"/>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grpSp>
      <p:grpSp>
        <p:nvGrpSpPr>
          <p:cNvPr id="162" name="Group 32">
            <a:extLst>
              <a:ext uri="{FF2B5EF4-FFF2-40B4-BE49-F238E27FC236}">
                <a16:creationId xmlns:a16="http://schemas.microsoft.com/office/drawing/2014/main" id="{A05DCA54-BB9F-EB48-8E9C-19DBD5FE15BE}"/>
              </a:ext>
            </a:extLst>
          </p:cNvPr>
          <p:cNvGrpSpPr>
            <a:grpSpLocks/>
          </p:cNvGrpSpPr>
          <p:nvPr/>
        </p:nvGrpSpPr>
        <p:grpSpPr bwMode="auto">
          <a:xfrm>
            <a:off x="6064240" y="2727979"/>
            <a:ext cx="1060847" cy="775097"/>
            <a:chOff x="3990" y="2203"/>
            <a:chExt cx="891" cy="651"/>
          </a:xfrm>
        </p:grpSpPr>
        <p:sp>
          <p:nvSpPr>
            <p:cNvPr id="163" name="Line 33">
              <a:extLst>
                <a:ext uri="{FF2B5EF4-FFF2-40B4-BE49-F238E27FC236}">
                  <a16:creationId xmlns:a16="http://schemas.microsoft.com/office/drawing/2014/main" id="{E80E2DDF-EEB5-964A-90BC-641CEA2AE378}"/>
                </a:ext>
              </a:extLst>
            </p:cNvPr>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64" name="Oval 34">
              <a:extLst>
                <a:ext uri="{FF2B5EF4-FFF2-40B4-BE49-F238E27FC236}">
                  <a16:creationId xmlns:a16="http://schemas.microsoft.com/office/drawing/2014/main" id="{1AD65A4C-E940-0B4D-BFA8-963C7F4DFAD4}"/>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grpSp>
      <p:sp>
        <p:nvSpPr>
          <p:cNvPr id="165" name="Text Box 35">
            <a:extLst>
              <a:ext uri="{FF2B5EF4-FFF2-40B4-BE49-F238E27FC236}">
                <a16:creationId xmlns:a16="http://schemas.microsoft.com/office/drawing/2014/main" id="{EB12FDE8-F0FD-FF44-9743-6CC34031C13C}"/>
              </a:ext>
            </a:extLst>
          </p:cNvPr>
          <p:cNvSpPr txBox="1">
            <a:spLocks noChangeArrowheads="1"/>
          </p:cNvSpPr>
          <p:nvPr/>
        </p:nvSpPr>
        <p:spPr bwMode="auto">
          <a:xfrm>
            <a:off x="2086362" y="1005145"/>
            <a:ext cx="1691878" cy="32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rdt_send(data)</a:t>
            </a:r>
            <a:endParaRPr lang="en-US" altLang="en-US" sz="1200" kern="1200">
              <a:solidFill>
                <a:srgbClr val="000000"/>
              </a:solidFill>
              <a:latin typeface="Times New Roman" panose="02020603050405020304" pitchFamily="18" charset="0"/>
              <a:cs typeface="+mn-cs"/>
            </a:endParaRPr>
          </a:p>
        </p:txBody>
      </p:sp>
      <p:sp>
        <p:nvSpPr>
          <p:cNvPr id="166" name="Line 36">
            <a:extLst>
              <a:ext uri="{FF2B5EF4-FFF2-40B4-BE49-F238E27FC236}">
                <a16:creationId xmlns:a16="http://schemas.microsoft.com/office/drawing/2014/main" id="{EC5F8159-C72E-AD42-9E10-261F73F1A7D7}"/>
              </a:ext>
            </a:extLst>
          </p:cNvPr>
          <p:cNvSpPr>
            <a:spLocks noChangeShapeType="1"/>
          </p:cNvSpPr>
          <p:nvPr/>
        </p:nvSpPr>
        <p:spPr bwMode="auto">
          <a:xfrm>
            <a:off x="2072074" y="1071820"/>
            <a:ext cx="9525" cy="560785"/>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67" name="Freeform 37">
            <a:extLst>
              <a:ext uri="{FF2B5EF4-FFF2-40B4-BE49-F238E27FC236}">
                <a16:creationId xmlns:a16="http://schemas.microsoft.com/office/drawing/2014/main" id="{35077D8E-9690-5846-914B-870B57CBFFC1}"/>
              </a:ext>
            </a:extLst>
          </p:cNvPr>
          <p:cNvSpPr>
            <a:spLocks/>
          </p:cNvSpPr>
          <p:nvPr/>
        </p:nvSpPr>
        <p:spPr bwMode="auto">
          <a:xfrm>
            <a:off x="2072074" y="1609982"/>
            <a:ext cx="5205413" cy="490538"/>
          </a:xfrm>
          <a:custGeom>
            <a:avLst/>
            <a:gdLst>
              <a:gd name="T0" fmla="*/ 0 w 4372"/>
              <a:gd name="T1" fmla="*/ 2147483647 h 412"/>
              <a:gd name="T2" fmla="*/ 2147483647 w 4372"/>
              <a:gd name="T3" fmla="*/ 0 h 412"/>
              <a:gd name="T4" fmla="*/ 2147483647 w 4372"/>
              <a:gd name="T5" fmla="*/ 2147483647 h 412"/>
              <a:gd name="T6" fmla="*/ 2147483647 w 4372"/>
              <a:gd name="T7" fmla="*/ 2147483647 h 4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72" h="412">
                <a:moveTo>
                  <a:pt x="0" y="10"/>
                </a:moveTo>
                <a:lnTo>
                  <a:pt x="1003" y="0"/>
                </a:lnTo>
                <a:lnTo>
                  <a:pt x="3508" y="412"/>
                </a:lnTo>
                <a:lnTo>
                  <a:pt x="4372" y="412"/>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168" name="Group 38">
            <a:extLst>
              <a:ext uri="{FF2B5EF4-FFF2-40B4-BE49-F238E27FC236}">
                <a16:creationId xmlns:a16="http://schemas.microsoft.com/office/drawing/2014/main" id="{39365D95-8B18-AE4F-9CEC-9330CADCC26B}"/>
              </a:ext>
            </a:extLst>
          </p:cNvPr>
          <p:cNvGrpSpPr>
            <a:grpSpLocks/>
          </p:cNvGrpSpPr>
          <p:nvPr/>
        </p:nvGrpSpPr>
        <p:grpSpPr bwMode="auto">
          <a:xfrm>
            <a:off x="1574393" y="1730236"/>
            <a:ext cx="1000125" cy="753665"/>
            <a:chOff x="220" y="1365"/>
            <a:chExt cx="840" cy="633"/>
          </a:xfrm>
        </p:grpSpPr>
        <p:sp>
          <p:nvSpPr>
            <p:cNvPr id="169" name="Line 39">
              <a:extLst>
                <a:ext uri="{FF2B5EF4-FFF2-40B4-BE49-F238E27FC236}">
                  <a16:creationId xmlns:a16="http://schemas.microsoft.com/office/drawing/2014/main" id="{68593BDB-565B-C544-A698-EAB1100890B7}"/>
                </a:ext>
              </a:extLst>
            </p:cNvPr>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70" name="Oval 40">
              <a:extLst>
                <a:ext uri="{FF2B5EF4-FFF2-40B4-BE49-F238E27FC236}">
                  <a16:creationId xmlns:a16="http://schemas.microsoft.com/office/drawing/2014/main" id="{99432816-2BCC-7742-BBCC-636611297B08}"/>
                </a:ext>
              </a:extLst>
            </p:cNvPr>
            <p:cNvSpPr>
              <a:spLocks noChangeArrowheads="1"/>
            </p:cNvSpPr>
            <p:nvPr/>
          </p:nvSpPr>
          <p:spPr bwMode="auto">
            <a:xfrm>
              <a:off x="439" y="1392"/>
              <a:ext cx="621" cy="606"/>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grpSp>
      <p:sp>
        <p:nvSpPr>
          <p:cNvPr id="171" name="Oval 41">
            <a:extLst>
              <a:ext uri="{FF2B5EF4-FFF2-40B4-BE49-F238E27FC236}">
                <a16:creationId xmlns:a16="http://schemas.microsoft.com/office/drawing/2014/main" id="{2992E4B8-7EF2-1A40-9095-9F4F00D2899A}"/>
              </a:ext>
            </a:extLst>
          </p:cNvPr>
          <p:cNvSpPr>
            <a:spLocks noChangeArrowheads="1"/>
          </p:cNvSpPr>
          <p:nvPr/>
        </p:nvSpPr>
        <p:spPr bwMode="auto">
          <a:xfrm>
            <a:off x="3062674" y="1771908"/>
            <a:ext cx="739378" cy="721519"/>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172" name="Line 42">
            <a:extLst>
              <a:ext uri="{FF2B5EF4-FFF2-40B4-BE49-F238E27FC236}">
                <a16:creationId xmlns:a16="http://schemas.microsoft.com/office/drawing/2014/main" id="{FBE55EA3-B145-414B-A6FF-0F0EE400CF3B}"/>
              </a:ext>
            </a:extLst>
          </p:cNvPr>
          <p:cNvSpPr>
            <a:spLocks noChangeShapeType="1"/>
          </p:cNvSpPr>
          <p:nvPr/>
        </p:nvSpPr>
        <p:spPr bwMode="auto">
          <a:xfrm flipH="1">
            <a:off x="6009470" y="3781682"/>
            <a:ext cx="9525" cy="895350"/>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73" name="Freeform 43">
            <a:extLst>
              <a:ext uri="{FF2B5EF4-FFF2-40B4-BE49-F238E27FC236}">
                <a16:creationId xmlns:a16="http://schemas.microsoft.com/office/drawing/2014/main" id="{59879249-0649-F24B-B236-6C80F47AAC2E}"/>
              </a:ext>
            </a:extLst>
          </p:cNvPr>
          <p:cNvSpPr>
            <a:spLocks/>
          </p:cNvSpPr>
          <p:nvPr/>
        </p:nvSpPr>
        <p:spPr bwMode="auto">
          <a:xfrm>
            <a:off x="1764973" y="2894170"/>
            <a:ext cx="5454633" cy="1772642"/>
          </a:xfrm>
          <a:custGeom>
            <a:avLst/>
            <a:gdLst>
              <a:gd name="T0" fmla="*/ 2147483647 w 4200"/>
              <a:gd name="T1" fmla="*/ 2147483647 h 1424"/>
              <a:gd name="T2" fmla="*/ 2147483647 w 4200"/>
              <a:gd name="T3" fmla="*/ 2147483647 h 1424"/>
              <a:gd name="T4" fmla="*/ 2147483647 w 4200"/>
              <a:gd name="T5" fmla="*/ 0 h 1424"/>
              <a:gd name="T6" fmla="*/ 0 w 4200"/>
              <a:gd name="T7" fmla="*/ 0 h 1424"/>
              <a:gd name="T8" fmla="*/ 0 60000 65536"/>
              <a:gd name="T9" fmla="*/ 0 60000 65536"/>
              <a:gd name="T10" fmla="*/ 0 60000 65536"/>
              <a:gd name="T11" fmla="*/ 0 60000 65536"/>
              <a:gd name="connsiteX0" fmla="*/ 10000 w 10000"/>
              <a:gd name="connsiteY0" fmla="*/ 10000 h 10000"/>
              <a:gd name="connsiteX1" fmla="*/ 7637 w 10000"/>
              <a:gd name="connsiteY1" fmla="*/ 9715 h 10000"/>
              <a:gd name="connsiteX2" fmla="*/ 4476 w 10000"/>
              <a:gd name="connsiteY2" fmla="*/ 0 h 10000"/>
              <a:gd name="connsiteX3" fmla="*/ 0 w 10000"/>
              <a:gd name="connsiteY3" fmla="*/ 0 h 10000"/>
              <a:gd name="connsiteX0" fmla="*/ 10058 w 10058"/>
              <a:gd name="connsiteY0" fmla="*/ 9601 h 9715"/>
              <a:gd name="connsiteX1" fmla="*/ 7637 w 10058"/>
              <a:gd name="connsiteY1" fmla="*/ 9715 h 9715"/>
              <a:gd name="connsiteX2" fmla="*/ 4476 w 10058"/>
              <a:gd name="connsiteY2" fmla="*/ 0 h 9715"/>
              <a:gd name="connsiteX3" fmla="*/ 0 w 10058"/>
              <a:gd name="connsiteY3" fmla="*/ 0 h 9715"/>
              <a:gd name="connsiteX0" fmla="*/ 10000 w 10000"/>
              <a:gd name="connsiteY0" fmla="*/ 10059 h 10059"/>
              <a:gd name="connsiteX1" fmla="*/ 7593 w 10000"/>
              <a:gd name="connsiteY1" fmla="*/ 10000 h 10059"/>
              <a:gd name="connsiteX2" fmla="*/ 4450 w 10000"/>
              <a:gd name="connsiteY2" fmla="*/ 0 h 10059"/>
              <a:gd name="connsiteX3" fmla="*/ 0 w 10000"/>
              <a:gd name="connsiteY3" fmla="*/ 0 h 10059"/>
              <a:gd name="connsiteX0" fmla="*/ 10019 w 10019"/>
              <a:gd name="connsiteY0" fmla="*/ 10000 h 10000"/>
              <a:gd name="connsiteX1" fmla="*/ 7593 w 10019"/>
              <a:gd name="connsiteY1" fmla="*/ 10000 h 10000"/>
              <a:gd name="connsiteX2" fmla="*/ 4450 w 10019"/>
              <a:gd name="connsiteY2" fmla="*/ 0 h 10000"/>
              <a:gd name="connsiteX3" fmla="*/ 0 w 10019"/>
              <a:gd name="connsiteY3" fmla="*/ 0 h 10000"/>
              <a:gd name="connsiteX0" fmla="*/ 10019 w 10019"/>
              <a:gd name="connsiteY0" fmla="*/ 10586 h 10586"/>
              <a:gd name="connsiteX1" fmla="*/ 7593 w 10019"/>
              <a:gd name="connsiteY1" fmla="*/ 10586 h 10586"/>
              <a:gd name="connsiteX2" fmla="*/ 3989 w 10019"/>
              <a:gd name="connsiteY2" fmla="*/ 0 h 10586"/>
              <a:gd name="connsiteX3" fmla="*/ 0 w 10019"/>
              <a:gd name="connsiteY3" fmla="*/ 586 h 10586"/>
              <a:gd name="connsiteX0" fmla="*/ 10845 w 10845"/>
              <a:gd name="connsiteY0" fmla="*/ 10762 h 10762"/>
              <a:gd name="connsiteX1" fmla="*/ 8419 w 10845"/>
              <a:gd name="connsiteY1" fmla="*/ 10762 h 10762"/>
              <a:gd name="connsiteX2" fmla="*/ 4815 w 10845"/>
              <a:gd name="connsiteY2" fmla="*/ 176 h 10762"/>
              <a:gd name="connsiteX3" fmla="*/ 0 w 10845"/>
              <a:gd name="connsiteY3" fmla="*/ 0 h 10762"/>
              <a:gd name="connsiteX0" fmla="*/ 10845 w 10845"/>
              <a:gd name="connsiteY0" fmla="*/ 10762 h 10762"/>
              <a:gd name="connsiteX1" fmla="*/ 8419 w 10845"/>
              <a:gd name="connsiteY1" fmla="*/ 10762 h 10762"/>
              <a:gd name="connsiteX2" fmla="*/ 4911 w 10845"/>
              <a:gd name="connsiteY2" fmla="*/ 0 h 10762"/>
              <a:gd name="connsiteX3" fmla="*/ 0 w 10845"/>
              <a:gd name="connsiteY3" fmla="*/ 0 h 10762"/>
            </a:gdLst>
            <a:ahLst/>
            <a:cxnLst>
              <a:cxn ang="0">
                <a:pos x="connsiteX0" y="connsiteY0"/>
              </a:cxn>
              <a:cxn ang="0">
                <a:pos x="connsiteX1" y="connsiteY1"/>
              </a:cxn>
              <a:cxn ang="0">
                <a:pos x="connsiteX2" y="connsiteY2"/>
              </a:cxn>
              <a:cxn ang="0">
                <a:pos x="connsiteX3" y="connsiteY3"/>
              </a:cxn>
            </a:cxnLst>
            <a:rect l="l" t="t" r="r" b="b"/>
            <a:pathLst>
              <a:path w="10845" h="10762">
                <a:moveTo>
                  <a:pt x="10845" y="10762"/>
                </a:moveTo>
                <a:lnTo>
                  <a:pt x="8419" y="10762"/>
                </a:lnTo>
                <a:lnTo>
                  <a:pt x="4911"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174" name="Group 44">
            <a:extLst>
              <a:ext uri="{FF2B5EF4-FFF2-40B4-BE49-F238E27FC236}">
                <a16:creationId xmlns:a16="http://schemas.microsoft.com/office/drawing/2014/main" id="{4CB3F7B7-A92F-9B44-92D1-D6DEC5F500AB}"/>
              </a:ext>
            </a:extLst>
          </p:cNvPr>
          <p:cNvGrpSpPr>
            <a:grpSpLocks/>
          </p:cNvGrpSpPr>
          <p:nvPr/>
        </p:nvGrpSpPr>
        <p:grpSpPr bwMode="auto">
          <a:xfrm>
            <a:off x="1574393" y="1730236"/>
            <a:ext cx="1000125" cy="753665"/>
            <a:chOff x="220" y="1365"/>
            <a:chExt cx="840" cy="633"/>
          </a:xfrm>
        </p:grpSpPr>
        <p:sp>
          <p:nvSpPr>
            <p:cNvPr id="175" name="Line 45">
              <a:extLst>
                <a:ext uri="{FF2B5EF4-FFF2-40B4-BE49-F238E27FC236}">
                  <a16:creationId xmlns:a16="http://schemas.microsoft.com/office/drawing/2014/main" id="{DA8F54E3-D3E2-5B44-B37B-20E7E272BF11}"/>
                </a:ext>
              </a:extLst>
            </p:cNvPr>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76" name="Oval 46">
              <a:extLst>
                <a:ext uri="{FF2B5EF4-FFF2-40B4-BE49-F238E27FC236}">
                  <a16:creationId xmlns:a16="http://schemas.microsoft.com/office/drawing/2014/main" id="{33BDD6FC-64CC-2347-921C-94F2A9140CAE}"/>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grpSp>
      <p:sp>
        <p:nvSpPr>
          <p:cNvPr id="177" name="Oval 47">
            <a:extLst>
              <a:ext uri="{FF2B5EF4-FFF2-40B4-BE49-F238E27FC236}">
                <a16:creationId xmlns:a16="http://schemas.microsoft.com/office/drawing/2014/main" id="{2345AD26-ED57-8F45-B85E-B4144CC9753D}"/>
              </a:ext>
            </a:extLst>
          </p:cNvPr>
          <p:cNvSpPr>
            <a:spLocks noChangeArrowheads="1"/>
          </p:cNvSpPr>
          <p:nvPr/>
        </p:nvSpPr>
        <p:spPr bwMode="auto">
          <a:xfrm>
            <a:off x="3060293" y="1775480"/>
            <a:ext cx="739378" cy="721519"/>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178" name="Line 48">
            <a:extLst>
              <a:ext uri="{FF2B5EF4-FFF2-40B4-BE49-F238E27FC236}">
                <a16:creationId xmlns:a16="http://schemas.microsoft.com/office/drawing/2014/main" id="{99C86BB6-8396-7A4F-A95C-226EFE593D74}"/>
              </a:ext>
            </a:extLst>
          </p:cNvPr>
          <p:cNvSpPr>
            <a:spLocks noChangeShapeType="1"/>
          </p:cNvSpPr>
          <p:nvPr/>
        </p:nvSpPr>
        <p:spPr bwMode="auto">
          <a:xfrm>
            <a:off x="6228545" y="1975504"/>
            <a:ext cx="0" cy="613172"/>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79" name="Freeform 49">
            <a:extLst>
              <a:ext uri="{FF2B5EF4-FFF2-40B4-BE49-F238E27FC236}">
                <a16:creationId xmlns:a16="http://schemas.microsoft.com/office/drawing/2014/main" id="{A524866B-F3C3-0047-A24A-49C2FB7D032D}"/>
              </a:ext>
            </a:extLst>
          </p:cNvPr>
          <p:cNvSpPr>
            <a:spLocks/>
          </p:cNvSpPr>
          <p:nvPr/>
        </p:nvSpPr>
        <p:spPr bwMode="auto">
          <a:xfrm>
            <a:off x="4056846" y="1767145"/>
            <a:ext cx="3283744" cy="769144"/>
          </a:xfrm>
          <a:custGeom>
            <a:avLst/>
            <a:gdLst>
              <a:gd name="T0" fmla="*/ 2147483647 w 2758"/>
              <a:gd name="T1" fmla="*/ 2147483647 h 646"/>
              <a:gd name="T2" fmla="*/ 2147483647 w 2758"/>
              <a:gd name="T3" fmla="*/ 2147483647 h 646"/>
              <a:gd name="T4" fmla="*/ 2147483647 w 2758"/>
              <a:gd name="T5" fmla="*/ 0 h 646"/>
              <a:gd name="T6" fmla="*/ 0 w 2758"/>
              <a:gd name="T7" fmla="*/ 0 h 6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58" h="646">
                <a:moveTo>
                  <a:pt x="2758" y="646"/>
                </a:moveTo>
                <a:lnTo>
                  <a:pt x="1763" y="629"/>
                </a:lnTo>
                <a:lnTo>
                  <a:pt x="1039"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80" name="Line 50">
            <a:extLst>
              <a:ext uri="{FF2B5EF4-FFF2-40B4-BE49-F238E27FC236}">
                <a16:creationId xmlns:a16="http://schemas.microsoft.com/office/drawing/2014/main" id="{E379A4B3-232E-9D4E-A4C6-40DC647EE314}"/>
              </a:ext>
            </a:extLst>
          </p:cNvPr>
          <p:cNvSpPr>
            <a:spLocks noChangeShapeType="1"/>
          </p:cNvSpPr>
          <p:nvPr/>
        </p:nvSpPr>
        <p:spPr bwMode="auto">
          <a:xfrm>
            <a:off x="3974693" y="1673086"/>
            <a:ext cx="0" cy="634603"/>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81" name="Freeform 51">
            <a:extLst>
              <a:ext uri="{FF2B5EF4-FFF2-40B4-BE49-F238E27FC236}">
                <a16:creationId xmlns:a16="http://schemas.microsoft.com/office/drawing/2014/main" id="{7739BB93-5816-A945-B555-C2290DB78FDA}"/>
              </a:ext>
            </a:extLst>
          </p:cNvPr>
          <p:cNvSpPr>
            <a:spLocks/>
          </p:cNvSpPr>
          <p:nvPr/>
        </p:nvSpPr>
        <p:spPr bwMode="auto">
          <a:xfrm>
            <a:off x="4046130" y="2318405"/>
            <a:ext cx="4098563" cy="1474775"/>
          </a:xfrm>
          <a:custGeom>
            <a:avLst/>
            <a:gdLst>
              <a:gd name="T0" fmla="*/ 0 w 2566"/>
              <a:gd name="T1" fmla="*/ 0 h 1344"/>
              <a:gd name="T2" fmla="*/ 2147483647 w 2566"/>
              <a:gd name="T3" fmla="*/ 0 h 1344"/>
              <a:gd name="T4" fmla="*/ 2147483647 w 2566"/>
              <a:gd name="T5" fmla="*/ 2147483647 h 1344"/>
              <a:gd name="T6" fmla="*/ 2147483647 w 2566"/>
              <a:gd name="T7" fmla="*/ 2147483647 h 1344"/>
              <a:gd name="T8" fmla="*/ 0 60000 65536"/>
              <a:gd name="T9" fmla="*/ 0 60000 65536"/>
              <a:gd name="T10" fmla="*/ 0 60000 65536"/>
              <a:gd name="T11" fmla="*/ 0 60000 65536"/>
              <a:gd name="connsiteX0" fmla="*/ 0 w 10000"/>
              <a:gd name="connsiteY0" fmla="*/ 0 h 10000"/>
              <a:gd name="connsiteX1" fmla="*/ 3948 w 10000"/>
              <a:gd name="connsiteY1" fmla="*/ 0 h 10000"/>
              <a:gd name="connsiteX2" fmla="*/ 6367 w 10000"/>
              <a:gd name="connsiteY2" fmla="*/ 9215 h 10000"/>
              <a:gd name="connsiteX3" fmla="*/ 10000 w 10000"/>
              <a:gd name="connsiteY3" fmla="*/ 10000 h 10000"/>
              <a:gd name="connsiteX0" fmla="*/ 0 w 13541"/>
              <a:gd name="connsiteY0" fmla="*/ 0 h 9215"/>
              <a:gd name="connsiteX1" fmla="*/ 3948 w 13541"/>
              <a:gd name="connsiteY1" fmla="*/ 0 h 9215"/>
              <a:gd name="connsiteX2" fmla="*/ 6367 w 13541"/>
              <a:gd name="connsiteY2" fmla="*/ 9215 h 9215"/>
              <a:gd name="connsiteX3" fmla="*/ 13541 w 13541"/>
              <a:gd name="connsiteY3" fmla="*/ 9155 h 9215"/>
              <a:gd name="connsiteX0" fmla="*/ 0 w 9977"/>
              <a:gd name="connsiteY0" fmla="*/ 0 h 10132"/>
              <a:gd name="connsiteX1" fmla="*/ 2916 w 9977"/>
              <a:gd name="connsiteY1" fmla="*/ 0 h 10132"/>
              <a:gd name="connsiteX2" fmla="*/ 4702 w 9977"/>
              <a:gd name="connsiteY2" fmla="*/ 10000 h 10132"/>
              <a:gd name="connsiteX3" fmla="*/ 9977 w 9977"/>
              <a:gd name="connsiteY3" fmla="*/ 10132 h 10132"/>
              <a:gd name="connsiteX0" fmla="*/ 0 w 9930"/>
              <a:gd name="connsiteY0" fmla="*/ 0 h 9871"/>
              <a:gd name="connsiteX1" fmla="*/ 2923 w 9930"/>
              <a:gd name="connsiteY1" fmla="*/ 0 h 9871"/>
              <a:gd name="connsiteX2" fmla="*/ 4713 w 9930"/>
              <a:gd name="connsiteY2" fmla="*/ 9870 h 9871"/>
              <a:gd name="connsiteX3" fmla="*/ 9930 w 9930"/>
              <a:gd name="connsiteY3" fmla="*/ 9871 h 9871"/>
            </a:gdLst>
            <a:ahLst/>
            <a:cxnLst>
              <a:cxn ang="0">
                <a:pos x="connsiteX0" y="connsiteY0"/>
              </a:cxn>
              <a:cxn ang="0">
                <a:pos x="connsiteX1" y="connsiteY1"/>
              </a:cxn>
              <a:cxn ang="0">
                <a:pos x="connsiteX2" y="connsiteY2"/>
              </a:cxn>
              <a:cxn ang="0">
                <a:pos x="connsiteX3" y="connsiteY3"/>
              </a:cxn>
            </a:cxnLst>
            <a:rect l="l" t="t" r="r" b="b"/>
            <a:pathLst>
              <a:path w="9930" h="9871">
                <a:moveTo>
                  <a:pt x="0" y="0"/>
                </a:moveTo>
                <a:lnTo>
                  <a:pt x="2923" y="0"/>
                </a:lnTo>
                <a:lnTo>
                  <a:pt x="4713" y="9870"/>
                </a:lnTo>
                <a:lnTo>
                  <a:pt x="9930" y="9871"/>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183" name="Group 18">
            <a:extLst>
              <a:ext uri="{FF2B5EF4-FFF2-40B4-BE49-F238E27FC236}">
                <a16:creationId xmlns:a16="http://schemas.microsoft.com/office/drawing/2014/main" id="{E284CB69-9F56-5447-BEF7-41A6F2097E8E}"/>
              </a:ext>
            </a:extLst>
          </p:cNvPr>
          <p:cNvGrpSpPr>
            <a:grpSpLocks/>
          </p:cNvGrpSpPr>
          <p:nvPr/>
        </p:nvGrpSpPr>
        <p:grpSpPr bwMode="auto">
          <a:xfrm>
            <a:off x="6244407" y="2320784"/>
            <a:ext cx="1371600" cy="192881"/>
            <a:chOff x="2222" y="3039"/>
            <a:chExt cx="1152" cy="162"/>
          </a:xfrm>
        </p:grpSpPr>
        <p:sp>
          <p:nvSpPr>
            <p:cNvPr id="184" name="Text Box 19">
              <a:extLst>
                <a:ext uri="{FF2B5EF4-FFF2-40B4-BE49-F238E27FC236}">
                  <a16:creationId xmlns:a16="http://schemas.microsoft.com/office/drawing/2014/main" id="{678874A7-3358-5245-A855-DD7E0879D4F7}"/>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dirty="0" err="1">
                  <a:solidFill>
                    <a:prstClr val="black"/>
                  </a:solidFill>
                  <a:latin typeface="Arial" panose="020B0604020202020204" pitchFamily="34" charset="0"/>
                  <a:cs typeface="+mn-cs"/>
                </a:rPr>
                <a:t>udt_send</a:t>
              </a:r>
              <a:r>
                <a:rPr lang="en-US" altLang="en-US" sz="1200" kern="1200" dirty="0">
                  <a:solidFill>
                    <a:prstClr val="black"/>
                  </a:solidFill>
                  <a:latin typeface="Arial" panose="020B0604020202020204" pitchFamily="34" charset="0"/>
                  <a:cs typeface="+mn-cs"/>
                </a:rPr>
                <a:t>(NAK)</a:t>
              </a:r>
              <a:endParaRPr lang="en-US" altLang="en-US" sz="1200" kern="1200" dirty="0">
                <a:solidFill>
                  <a:prstClr val="black"/>
                </a:solidFill>
                <a:latin typeface="Times New Roman" panose="02020603050405020304" pitchFamily="18" charset="0"/>
                <a:cs typeface="+mn-cs"/>
              </a:endParaRPr>
            </a:p>
          </p:txBody>
        </p:sp>
        <p:sp>
          <p:nvSpPr>
            <p:cNvPr id="185" name="Line 21">
              <a:extLst>
                <a:ext uri="{FF2B5EF4-FFF2-40B4-BE49-F238E27FC236}">
                  <a16:creationId xmlns:a16="http://schemas.microsoft.com/office/drawing/2014/main" id="{56F7C457-03D8-8D48-AA90-B8A469907EAC}"/>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sp>
        <p:nvSpPr>
          <p:cNvPr id="186" name="Text Box 20">
            <a:extLst>
              <a:ext uri="{FF2B5EF4-FFF2-40B4-BE49-F238E27FC236}">
                <a16:creationId xmlns:a16="http://schemas.microsoft.com/office/drawing/2014/main" id="{69FC3B3A-305F-9B42-8C7E-1C83075E3B36}"/>
              </a:ext>
            </a:extLst>
          </p:cNvPr>
          <p:cNvSpPr txBox="1">
            <a:spLocks noChangeArrowheads="1"/>
          </p:cNvSpPr>
          <p:nvPr/>
        </p:nvSpPr>
        <p:spPr bwMode="auto">
          <a:xfrm>
            <a:off x="6245673" y="2040400"/>
            <a:ext cx="2541985" cy="234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dirty="0" err="1">
                <a:solidFill>
                  <a:prstClr val="black"/>
                </a:solidFill>
                <a:latin typeface="Arial" panose="020B0604020202020204" pitchFamily="34" charset="0"/>
                <a:cs typeface="+mn-cs"/>
              </a:rPr>
              <a:t>rdt_rcv</a:t>
            </a:r>
            <a:r>
              <a:rPr lang="en-US" altLang="en-US" sz="1200" kern="1200" dirty="0">
                <a:solidFill>
                  <a:prstClr val="black"/>
                </a:solidFill>
                <a:latin typeface="Arial" panose="020B0604020202020204" pitchFamily="34" charset="0"/>
                <a:cs typeface="+mn-cs"/>
              </a:rPr>
              <a: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 &amp;&amp; corrupt(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a:t>
            </a:r>
            <a:endParaRPr lang="en-US" altLang="en-US" sz="1200" kern="1200" dirty="0">
              <a:solidFill>
                <a:prstClr val="black"/>
              </a:solidFill>
              <a:latin typeface="Times New Roman" panose="02020603050405020304" pitchFamily="18" charset="0"/>
              <a:cs typeface="+mn-cs"/>
            </a:endParaRPr>
          </a:p>
        </p:txBody>
      </p:sp>
      <p:grpSp>
        <p:nvGrpSpPr>
          <p:cNvPr id="187" name="Group 186">
            <a:extLst>
              <a:ext uri="{FF2B5EF4-FFF2-40B4-BE49-F238E27FC236}">
                <a16:creationId xmlns:a16="http://schemas.microsoft.com/office/drawing/2014/main" id="{5E98E9E8-48DD-2748-A76A-B86C9C5E697C}"/>
              </a:ext>
            </a:extLst>
          </p:cNvPr>
          <p:cNvGrpSpPr/>
          <p:nvPr/>
        </p:nvGrpSpPr>
        <p:grpSpPr>
          <a:xfrm>
            <a:off x="6037238" y="3778128"/>
            <a:ext cx="3106762" cy="700187"/>
            <a:chOff x="8049650" y="5037504"/>
            <a:chExt cx="4142349" cy="933582"/>
          </a:xfrm>
        </p:grpSpPr>
        <p:sp>
          <p:nvSpPr>
            <p:cNvPr id="188" name="Text Box 7">
              <a:extLst>
                <a:ext uri="{FF2B5EF4-FFF2-40B4-BE49-F238E27FC236}">
                  <a16:creationId xmlns:a16="http://schemas.microsoft.com/office/drawing/2014/main" id="{547ACF72-ABFE-F64D-A037-06CF279C9791}"/>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dirty="0">
                  <a:solidFill>
                    <a:prstClr val="black"/>
                  </a:solidFill>
                  <a:latin typeface="Arial" panose="020B0604020202020204" pitchFamily="34" charset="0"/>
                  <a:cs typeface="+mn-cs"/>
                </a:rPr>
                <a:t>extract(</a:t>
              </a:r>
              <a:r>
                <a:rPr lang="en-US" altLang="en-US" sz="1200" kern="1200" dirty="0" err="1">
                  <a:solidFill>
                    <a:prstClr val="black"/>
                  </a:solidFill>
                  <a:latin typeface="Arial" panose="020B0604020202020204" pitchFamily="34" charset="0"/>
                  <a:cs typeface="+mn-cs"/>
                </a:rPr>
                <a:t>rcvpkt,data</a:t>
              </a:r>
              <a:r>
                <a:rPr lang="en-US" altLang="en-US" sz="1200" kern="1200" dirty="0">
                  <a:solidFill>
                    <a:prstClr val="black"/>
                  </a:solidFill>
                  <a:latin typeface="Arial" panose="020B0604020202020204" pitchFamily="34" charset="0"/>
                  <a:cs typeface="+mn-cs"/>
                </a:rPr>
                <a:t>)</a:t>
              </a:r>
            </a:p>
            <a:p>
              <a:pPr defTabSz="685800">
                <a:buClrTx/>
                <a:defRPr/>
              </a:pPr>
              <a:r>
                <a:rPr lang="en-US" altLang="en-US" sz="1200" kern="1200" dirty="0" err="1">
                  <a:solidFill>
                    <a:prstClr val="black"/>
                  </a:solidFill>
                  <a:latin typeface="Arial" panose="020B0604020202020204" pitchFamily="34" charset="0"/>
                  <a:cs typeface="+mn-cs"/>
                </a:rPr>
                <a:t>deliver_data</a:t>
              </a:r>
              <a:r>
                <a:rPr lang="en-US" altLang="en-US" sz="1200" kern="1200" dirty="0">
                  <a:solidFill>
                    <a:prstClr val="black"/>
                  </a:solidFill>
                  <a:latin typeface="Arial" panose="020B0604020202020204" pitchFamily="34" charset="0"/>
                  <a:cs typeface="+mn-cs"/>
                </a:rPr>
                <a:t>(data)</a:t>
              </a:r>
            </a:p>
            <a:p>
              <a:pPr defTabSz="685800">
                <a:buClrTx/>
                <a:defRPr/>
              </a:pPr>
              <a:r>
                <a:rPr lang="en-US" altLang="en-US" sz="1200" kern="1200" dirty="0" err="1">
                  <a:solidFill>
                    <a:prstClr val="black"/>
                  </a:solidFill>
                  <a:latin typeface="Arial" panose="020B0604020202020204" pitchFamily="34" charset="0"/>
                  <a:cs typeface="+mn-cs"/>
                </a:rPr>
                <a:t>udt_send</a:t>
              </a:r>
              <a:r>
                <a:rPr lang="en-US" altLang="en-US" sz="1200" kern="1200" dirty="0">
                  <a:solidFill>
                    <a:prstClr val="black"/>
                  </a:solidFill>
                  <a:latin typeface="Arial" panose="020B0604020202020204" pitchFamily="34" charset="0"/>
                  <a:cs typeface="+mn-cs"/>
                </a:rPr>
                <a:t>(ACK)</a:t>
              </a:r>
              <a:endParaRPr lang="en-US" altLang="en-US" sz="1200" kern="1200" dirty="0">
                <a:solidFill>
                  <a:prstClr val="black"/>
                </a:solidFill>
                <a:latin typeface="Times New Roman" panose="02020603050405020304" pitchFamily="18" charset="0"/>
                <a:cs typeface="+mn-cs"/>
              </a:endParaRPr>
            </a:p>
          </p:txBody>
        </p:sp>
        <p:sp>
          <p:nvSpPr>
            <p:cNvPr id="189" name="Text Box 8">
              <a:extLst>
                <a:ext uri="{FF2B5EF4-FFF2-40B4-BE49-F238E27FC236}">
                  <a16:creationId xmlns:a16="http://schemas.microsoft.com/office/drawing/2014/main" id="{ECD6AB09-3FC5-E94A-8358-34E4DEA2C45B}"/>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dirty="0" err="1">
                  <a:solidFill>
                    <a:prstClr val="black"/>
                  </a:solidFill>
                  <a:latin typeface="Arial" panose="020B0604020202020204" pitchFamily="34" charset="0"/>
                  <a:cs typeface="+mn-cs"/>
                </a:rPr>
                <a:t>rdt_rcv</a:t>
              </a:r>
              <a:r>
                <a:rPr lang="en-US" altLang="en-US" sz="1200" kern="1200" dirty="0">
                  <a:solidFill>
                    <a:prstClr val="black"/>
                  </a:solidFill>
                  <a:latin typeface="Arial" panose="020B0604020202020204" pitchFamily="34" charset="0"/>
                  <a:cs typeface="+mn-cs"/>
                </a:rPr>
                <a: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 &amp;&amp;  </a:t>
              </a:r>
              <a:r>
                <a:rPr lang="en-US" altLang="en-US" sz="1200" kern="1200" dirty="0" err="1">
                  <a:solidFill>
                    <a:prstClr val="black"/>
                  </a:solidFill>
                  <a:latin typeface="Arial" panose="020B0604020202020204" pitchFamily="34" charset="0"/>
                  <a:cs typeface="+mn-cs"/>
                </a:rPr>
                <a:t>notcorrupt</a:t>
              </a:r>
              <a:r>
                <a:rPr lang="en-US" altLang="en-US" sz="1200" kern="1200" dirty="0">
                  <a:solidFill>
                    <a:prstClr val="black"/>
                  </a:solidFill>
                  <a:latin typeface="Arial" panose="020B0604020202020204" pitchFamily="34" charset="0"/>
                  <a:cs typeface="+mn-cs"/>
                </a:rPr>
                <a: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a:t>
              </a:r>
              <a:endParaRPr lang="en-US" altLang="en-US" sz="1200" kern="1200" dirty="0">
                <a:solidFill>
                  <a:prstClr val="black"/>
                </a:solidFill>
                <a:latin typeface="Times New Roman" panose="02020603050405020304" pitchFamily="18" charset="0"/>
                <a:cs typeface="+mn-cs"/>
              </a:endParaRPr>
            </a:p>
          </p:txBody>
        </p:sp>
        <p:sp>
          <p:nvSpPr>
            <p:cNvPr id="190" name="Line 9">
              <a:extLst>
                <a:ext uri="{FF2B5EF4-FFF2-40B4-BE49-F238E27FC236}">
                  <a16:creationId xmlns:a16="http://schemas.microsoft.com/office/drawing/2014/main" id="{7D4185C1-C6BE-C246-B80B-AE0463D5FBCE}"/>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grpSp>
        <p:nvGrpSpPr>
          <p:cNvPr id="192" name="Group 191">
            <a:extLst>
              <a:ext uri="{FF2B5EF4-FFF2-40B4-BE49-F238E27FC236}">
                <a16:creationId xmlns:a16="http://schemas.microsoft.com/office/drawing/2014/main" id="{72958F88-7074-B842-A46E-481DB4E01207}"/>
              </a:ext>
            </a:extLst>
          </p:cNvPr>
          <p:cNvGrpSpPr/>
          <p:nvPr/>
        </p:nvGrpSpPr>
        <p:grpSpPr>
          <a:xfrm>
            <a:off x="1703556" y="2464019"/>
            <a:ext cx="2661047" cy="766554"/>
            <a:chOff x="2270357" y="3283338"/>
            <a:chExt cx="3548062" cy="1022072"/>
          </a:xfrm>
        </p:grpSpPr>
        <p:sp>
          <p:nvSpPr>
            <p:cNvPr id="193" name="Freeform 11">
              <a:extLst>
                <a:ext uri="{FF2B5EF4-FFF2-40B4-BE49-F238E27FC236}">
                  <a16:creationId xmlns:a16="http://schemas.microsoft.com/office/drawing/2014/main" id="{52733FCF-77DF-9549-96B3-58AA1212641C}"/>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defTabSz="685800">
                <a:buClrTx/>
                <a:defRPr/>
              </a:pPr>
              <a:r>
                <a:rPr lang="en-US" sz="1350" kern="1200" dirty="0">
                  <a:solidFill>
                    <a:prstClr val="black"/>
                  </a:solidFill>
                  <a:latin typeface="Calibri" panose="020F0502020204030204"/>
                  <a:ea typeface="+mn-ea"/>
                  <a:cs typeface="+mn-cs"/>
                </a:rPr>
                <a:t> </a:t>
              </a:r>
            </a:p>
          </p:txBody>
        </p:sp>
        <p:grpSp>
          <p:nvGrpSpPr>
            <p:cNvPr id="194" name="Group 193">
              <a:extLst>
                <a:ext uri="{FF2B5EF4-FFF2-40B4-BE49-F238E27FC236}">
                  <a16:creationId xmlns:a16="http://schemas.microsoft.com/office/drawing/2014/main" id="{C96D5C38-D258-7844-A167-A26AFEEF24DC}"/>
                </a:ext>
              </a:extLst>
            </p:cNvPr>
            <p:cNvGrpSpPr/>
            <p:nvPr/>
          </p:nvGrpSpPr>
          <p:grpSpPr>
            <a:xfrm>
              <a:off x="2270357" y="3545923"/>
              <a:ext cx="3548062" cy="759487"/>
              <a:chOff x="2270357" y="3545923"/>
              <a:chExt cx="3548062" cy="759487"/>
            </a:xfrm>
          </p:grpSpPr>
          <p:sp>
            <p:nvSpPr>
              <p:cNvPr id="195" name="Text Box 12">
                <a:extLst>
                  <a:ext uri="{FF2B5EF4-FFF2-40B4-BE49-F238E27FC236}">
                    <a16:creationId xmlns:a16="http://schemas.microsoft.com/office/drawing/2014/main" id="{3746DB42-5771-AD4D-9F11-055A2239F8E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200" kern="1200" dirty="0" err="1">
                    <a:solidFill>
                      <a:prstClr val="black"/>
                    </a:solidFill>
                    <a:latin typeface="Arial" panose="020B0604020202020204" pitchFamily="34" charset="0"/>
                    <a:cs typeface="+mn-cs"/>
                  </a:rPr>
                  <a:t>rdt_rcv</a:t>
                </a:r>
                <a:r>
                  <a:rPr lang="en-US" altLang="en-US" sz="1200" kern="1200" dirty="0">
                    <a:solidFill>
                      <a:prstClr val="black"/>
                    </a:solidFill>
                    <a:latin typeface="Arial" panose="020B0604020202020204" pitchFamily="34" charset="0"/>
                    <a:cs typeface="+mn-cs"/>
                  </a:rPr>
                  <a: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 &amp;&amp; </a:t>
                </a:r>
                <a:r>
                  <a:rPr lang="en-US" altLang="en-US" sz="1200" kern="1200" dirty="0" err="1">
                    <a:solidFill>
                      <a:prstClr val="black"/>
                    </a:solidFill>
                    <a:latin typeface="Arial" panose="020B0604020202020204" pitchFamily="34" charset="0"/>
                    <a:cs typeface="+mn-cs"/>
                  </a:rPr>
                  <a:t>isACK</a:t>
                </a:r>
                <a:r>
                  <a:rPr lang="en-US" altLang="en-US" sz="1200" kern="1200" dirty="0">
                    <a:solidFill>
                      <a:prstClr val="black"/>
                    </a:solidFill>
                    <a:latin typeface="Arial" panose="020B0604020202020204" pitchFamily="34" charset="0"/>
                    <a:cs typeface="+mn-cs"/>
                  </a:rPr>
                  <a:t>(</a:t>
                </a:r>
                <a:r>
                  <a:rPr lang="en-US" altLang="en-US" sz="1200" kern="1200" dirty="0" err="1">
                    <a:solidFill>
                      <a:prstClr val="black"/>
                    </a:solidFill>
                    <a:latin typeface="Arial" panose="020B0604020202020204" pitchFamily="34" charset="0"/>
                    <a:cs typeface="+mn-cs"/>
                  </a:rPr>
                  <a:t>rcvpkt</a:t>
                </a:r>
                <a:r>
                  <a:rPr lang="en-US" altLang="en-US" sz="1200" kern="1200" dirty="0">
                    <a:solidFill>
                      <a:prstClr val="black"/>
                    </a:solidFill>
                    <a:latin typeface="Arial" panose="020B0604020202020204" pitchFamily="34" charset="0"/>
                    <a:cs typeface="+mn-cs"/>
                  </a:rPr>
                  <a:t>)</a:t>
                </a:r>
                <a:endParaRPr lang="en-US" altLang="en-US" sz="1200" kern="1200" dirty="0">
                  <a:solidFill>
                    <a:prstClr val="black"/>
                  </a:solidFill>
                  <a:latin typeface="Times New Roman" panose="02020603050405020304" pitchFamily="18" charset="0"/>
                  <a:cs typeface="+mn-cs"/>
                </a:endParaRPr>
              </a:p>
            </p:txBody>
          </p:sp>
          <p:sp>
            <p:nvSpPr>
              <p:cNvPr id="196" name="Line 13">
                <a:extLst>
                  <a:ext uri="{FF2B5EF4-FFF2-40B4-BE49-F238E27FC236}">
                    <a16:creationId xmlns:a16="http://schemas.microsoft.com/office/drawing/2014/main" id="{F8840150-1E50-BA43-88E4-6F9188C56B55}"/>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97" name="Text Box 48">
                <a:extLst>
                  <a:ext uri="{FF2B5EF4-FFF2-40B4-BE49-F238E27FC236}">
                    <a16:creationId xmlns:a16="http://schemas.microsoft.com/office/drawing/2014/main" id="{13B3F6FD-1B58-2540-B908-71B7D9EFB8FD}"/>
                  </a:ext>
                </a:extLst>
              </p:cNvPr>
              <p:cNvSpPr txBox="1">
                <a:spLocks noChangeArrowheads="1"/>
              </p:cNvSpPr>
              <p:nvPr/>
            </p:nvSpPr>
            <p:spPr bwMode="auto">
              <a:xfrm>
                <a:off x="3665151" y="3936078"/>
                <a:ext cx="38728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200" kern="1200" dirty="0">
                    <a:solidFill>
                      <a:prstClr val="black"/>
                    </a:solidFill>
                    <a:latin typeface="Symbol" charset="0"/>
                    <a:cs typeface="+mn-cs"/>
                  </a:rPr>
                  <a:t>L</a:t>
                </a:r>
              </a:p>
            </p:txBody>
          </p:sp>
        </p:grpSp>
      </p:grpSp>
      <p:sp>
        <p:nvSpPr>
          <p:cNvPr id="198" name="Text Box 19">
            <a:extLst>
              <a:ext uri="{FF2B5EF4-FFF2-40B4-BE49-F238E27FC236}">
                <a16:creationId xmlns:a16="http://schemas.microsoft.com/office/drawing/2014/main" id="{A11F89D9-6E4B-F142-B680-CA9246FEB5B1}"/>
              </a:ext>
            </a:extLst>
          </p:cNvPr>
          <p:cNvSpPr txBox="1">
            <a:spLocks noChangeArrowheads="1"/>
          </p:cNvSpPr>
          <p:nvPr/>
        </p:nvSpPr>
        <p:spPr bwMode="auto">
          <a:xfrm>
            <a:off x="845309" y="1888293"/>
            <a:ext cx="87075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800" dirty="0">
                <a:solidFill>
                  <a:srgbClr val="CC0000"/>
                </a:solidFill>
                <a:cs typeface="+mn-cs"/>
              </a:rPr>
              <a:t>sender</a:t>
            </a:r>
          </a:p>
        </p:txBody>
      </p:sp>
      <p:sp>
        <p:nvSpPr>
          <p:cNvPr id="199" name="Text Box 20">
            <a:extLst>
              <a:ext uri="{FF2B5EF4-FFF2-40B4-BE49-F238E27FC236}">
                <a16:creationId xmlns:a16="http://schemas.microsoft.com/office/drawing/2014/main" id="{F9D8503E-DBC4-144B-9DCA-064A69A8F4DF}"/>
              </a:ext>
            </a:extLst>
          </p:cNvPr>
          <p:cNvSpPr txBox="1">
            <a:spLocks noChangeArrowheads="1"/>
          </p:cNvSpPr>
          <p:nvPr/>
        </p:nvSpPr>
        <p:spPr bwMode="auto">
          <a:xfrm>
            <a:off x="7218150" y="2970866"/>
            <a:ext cx="99097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800" dirty="0">
                <a:solidFill>
                  <a:srgbClr val="CC0000"/>
                </a:solidFill>
                <a:cs typeface="+mn-cs"/>
              </a:rPr>
              <a:t>receiver</a:t>
            </a:r>
          </a:p>
        </p:txBody>
      </p:sp>
      <p:sp>
        <p:nvSpPr>
          <p:cNvPr id="59" name="Slide Number Placeholder 2">
            <a:extLst>
              <a:ext uri="{FF2B5EF4-FFF2-40B4-BE49-F238E27FC236}">
                <a16:creationId xmlns:a16="http://schemas.microsoft.com/office/drawing/2014/main" id="{4C651C60-2DE4-0846-A035-0E312850CE3C}"/>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49</a:t>
            </a:fld>
            <a:endParaRPr lang="en-US" dirty="0"/>
          </a:p>
        </p:txBody>
      </p:sp>
    </p:spTree>
    <p:extLst>
      <p:ext uri="{BB962C8B-B14F-4D97-AF65-F5344CB8AC3E}">
        <p14:creationId xmlns:p14="http://schemas.microsoft.com/office/powerpoint/2010/main" val="381530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dissolve">
                                      <p:cBhvr>
                                        <p:cTn id="7" dur="5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dissolve">
                                      <p:cBhvr>
                                        <p:cTn id="12" dur="500"/>
                                        <p:tgtEl>
                                          <p:spTgt spid="1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animEffect transition="in" filter="wipe(up)">
                                      <p:cBhvr>
                                        <p:cTn id="17" dur="1000"/>
                                        <p:tgtEl>
                                          <p:spTgt spid="166"/>
                                        </p:tgtEl>
                                      </p:cBhvr>
                                    </p:animEffect>
                                  </p:childTnLst>
                                  <p:subTnLst>
                                    <p:set>
                                      <p:cBhvr override="childStyle">
                                        <p:cTn dur="1" fill="hold" display="0" masterRel="nextClick" afterEffect="1"/>
                                        <p:tgtEl>
                                          <p:spTgt spid="16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7"/>
                                        </p:tgtEl>
                                        <p:attrNameLst>
                                          <p:attrName>style.visibility</p:attrName>
                                        </p:attrNameLst>
                                      </p:cBhvr>
                                      <p:to>
                                        <p:strVal val="visible"/>
                                      </p:to>
                                    </p:set>
                                    <p:animEffect transition="in" filter="wipe(left)">
                                      <p:cBhvr>
                                        <p:cTn id="22" dur="1000"/>
                                        <p:tgtEl>
                                          <p:spTgt spid="167"/>
                                        </p:tgtEl>
                                      </p:cBhvr>
                                    </p:animEffect>
                                  </p:childTnLst>
                                  <p:subTnLst>
                                    <p:set>
                                      <p:cBhvr override="childStyle">
                                        <p:cTn dur="1" fill="hold" display="0" masterRel="nextClick" afterEffect="1"/>
                                        <p:tgtEl>
                                          <p:spTgt spid="167"/>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78"/>
                                        </p:tgtEl>
                                        <p:attrNameLst>
                                          <p:attrName>style.visibility</p:attrName>
                                        </p:attrNameLst>
                                      </p:cBhvr>
                                      <p:to>
                                        <p:strVal val="visible"/>
                                      </p:to>
                                    </p:set>
                                    <p:animEffect transition="in" filter="wipe(up)">
                                      <p:cBhvr>
                                        <p:cTn id="31" dur="1000"/>
                                        <p:tgtEl>
                                          <p:spTgt spid="178"/>
                                        </p:tgtEl>
                                      </p:cBhvr>
                                    </p:animEffect>
                                  </p:childTnLst>
                                  <p:subTnLst>
                                    <p:set>
                                      <p:cBhvr override="childStyle">
                                        <p:cTn dur="1" fill="hold" display="0" masterRel="nextClick" afterEffect="1"/>
                                        <p:tgtEl>
                                          <p:spTgt spid="178"/>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79"/>
                                        </p:tgtEl>
                                        <p:attrNameLst>
                                          <p:attrName>style.visibility</p:attrName>
                                        </p:attrNameLst>
                                      </p:cBhvr>
                                      <p:to>
                                        <p:strVal val="visible"/>
                                      </p:to>
                                    </p:set>
                                    <p:animEffect transition="in" filter="wipe(right)">
                                      <p:cBhvr>
                                        <p:cTn id="36" dur="1000"/>
                                        <p:tgtEl>
                                          <p:spTgt spid="179"/>
                                        </p:tgtEl>
                                      </p:cBhvr>
                                    </p:animEffect>
                                  </p:childTnLst>
                                  <p:subTnLst>
                                    <p:set>
                                      <p:cBhvr override="childStyle">
                                        <p:cTn dur="1" fill="hold" display="0" masterRel="nextClick" afterEffect="1"/>
                                        <p:tgtEl>
                                          <p:spTgt spid="17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80"/>
                                        </p:tgtEl>
                                        <p:attrNameLst>
                                          <p:attrName>style.visibility</p:attrName>
                                        </p:attrNameLst>
                                      </p:cBhvr>
                                      <p:to>
                                        <p:strVal val="visible"/>
                                      </p:to>
                                    </p:set>
                                    <p:animEffect transition="in" filter="wipe(up)">
                                      <p:cBhvr>
                                        <p:cTn id="41" dur="1000"/>
                                        <p:tgtEl>
                                          <p:spTgt spid="180"/>
                                        </p:tgtEl>
                                      </p:cBhvr>
                                    </p:animEffect>
                                  </p:childTnLst>
                                  <p:subTnLst>
                                    <p:set>
                                      <p:cBhvr override="childStyle">
                                        <p:cTn dur="1" fill="hold" display="0" masterRel="nextClick" afterEffect="1"/>
                                        <p:tgtEl>
                                          <p:spTgt spid="180"/>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81"/>
                                        </p:tgtEl>
                                        <p:attrNameLst>
                                          <p:attrName>style.visibility</p:attrName>
                                        </p:attrNameLst>
                                      </p:cBhvr>
                                      <p:to>
                                        <p:strVal val="visible"/>
                                      </p:to>
                                    </p:set>
                                    <p:animEffect transition="in" filter="wipe(left)">
                                      <p:cBhvr>
                                        <p:cTn id="46" dur="2000"/>
                                        <p:tgtEl>
                                          <p:spTgt spid="181"/>
                                        </p:tgtEl>
                                      </p:cBhvr>
                                    </p:animEffect>
                                  </p:childTnLst>
                                  <p:subTnLst>
                                    <p:set>
                                      <p:cBhvr override="childStyle">
                                        <p:cTn dur="1" fill="hold" display="0" masterRel="nextClick" afterEffect="1"/>
                                        <p:tgtEl>
                                          <p:spTgt spid="181"/>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72"/>
                                        </p:tgtEl>
                                        <p:attrNameLst>
                                          <p:attrName>style.visibility</p:attrName>
                                        </p:attrNameLst>
                                      </p:cBhvr>
                                      <p:to>
                                        <p:strVal val="visible"/>
                                      </p:to>
                                    </p:set>
                                    <p:animEffect transition="in" filter="wipe(up)">
                                      <p:cBhvr>
                                        <p:cTn id="51" dur="1000"/>
                                        <p:tgtEl>
                                          <p:spTgt spid="172"/>
                                        </p:tgtEl>
                                      </p:cBhvr>
                                    </p:animEffect>
                                  </p:childTnLst>
                                  <p:subTnLst>
                                    <p:set>
                                      <p:cBhvr override="childStyle">
                                        <p:cTn dur="1" fill="hold" display="0" masterRel="nextClick" afterEffect="1"/>
                                        <p:tgtEl>
                                          <p:spTgt spid="172"/>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73"/>
                                        </p:tgtEl>
                                        <p:attrNameLst>
                                          <p:attrName>style.visibility</p:attrName>
                                        </p:attrNameLst>
                                      </p:cBhvr>
                                      <p:to>
                                        <p:strVal val="visible"/>
                                      </p:to>
                                    </p:set>
                                    <p:animEffect transition="in" filter="wipe(down)">
                                      <p:cBhvr>
                                        <p:cTn id="56" dur="1000"/>
                                        <p:tgtEl>
                                          <p:spTgt spid="173"/>
                                        </p:tgtEl>
                                      </p:cBhvr>
                                    </p:animEffect>
                                  </p:childTnLst>
                                </p:cTn>
                              </p:par>
                            </p:childTnLst>
                          </p:cTn>
                        </p:par>
                        <p:par>
                          <p:cTn id="57" fill="hold">
                            <p:stCondLst>
                              <p:cond delay="1000"/>
                            </p:stCondLst>
                            <p:childTnLst>
                              <p:par>
                                <p:cTn id="58" presetID="1" presetClass="entr" presetSubtype="0" fill="hold" nodeType="afterEffect">
                                  <p:stCondLst>
                                    <p:cond delay="0"/>
                                  </p:stCondLst>
                                  <p:childTnLst>
                                    <p:set>
                                      <p:cBhvr>
                                        <p:cTn id="59" dur="1" fill="hold">
                                          <p:stCondLst>
                                            <p:cond delay="0"/>
                                          </p:stCondLst>
                                        </p:cTn>
                                        <p:tgtEl>
                                          <p:spTgt spid="17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77"/>
                                        </p:tgtEl>
                                        <p:attrNameLst>
                                          <p:attrName>style.visibility</p:attrName>
                                        </p:attrNameLst>
                                      </p:cBhvr>
                                      <p:to>
                                        <p:strVal val="visible"/>
                                      </p:to>
                                    </p:set>
                                  </p:childTnLst>
                                </p:cTn>
                              </p:par>
                              <p:par>
                                <p:cTn id="62" presetID="1" presetClass="entr" presetSubtype="0" fill="hold" grpId="1" nodeType="withEffect">
                                  <p:stCondLst>
                                    <p:cond delay="0"/>
                                  </p:stCondLst>
                                  <p:childTnLst>
                                    <p:set>
                                      <p:cBhvr>
                                        <p:cTn id="63"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7" grpId="0" animBg="1"/>
      <p:bldP spid="17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altLang="en-US" dirty="0">
                <a:cs typeface="Calibri" panose="020F0502020204030204" pitchFamily="34" charset="0"/>
              </a:rPr>
              <a:t>Transport vs. network layer services and protocols</a:t>
            </a:r>
            <a:endParaRPr lang="en-US" dirty="0"/>
          </a:p>
        </p:txBody>
      </p:sp>
      <p:grpSp>
        <p:nvGrpSpPr>
          <p:cNvPr id="4" name="Group 3">
            <a:extLst>
              <a:ext uri="{FF2B5EF4-FFF2-40B4-BE49-F238E27FC236}">
                <a16:creationId xmlns:a16="http://schemas.microsoft.com/office/drawing/2014/main" id="{31CEA1E0-276F-284D-BD4E-42C8F1EBF3F6}"/>
              </a:ext>
            </a:extLst>
          </p:cNvPr>
          <p:cNvGrpSpPr/>
          <p:nvPr/>
        </p:nvGrpSpPr>
        <p:grpSpPr>
          <a:xfrm>
            <a:off x="4709032" y="821162"/>
            <a:ext cx="4101402" cy="3807881"/>
            <a:chOff x="6430780" y="1365914"/>
            <a:chExt cx="5468536" cy="5077175"/>
          </a:xfrm>
        </p:grpSpPr>
        <p:sp>
          <p:nvSpPr>
            <p:cNvPr id="444" name="Rectangle 443">
              <a:extLst>
                <a:ext uri="{FF2B5EF4-FFF2-40B4-BE49-F238E27FC236}">
                  <a16:creationId xmlns:a16="http://schemas.microsoft.com/office/drawing/2014/main" id="{C47118FD-7A98-6943-B3A3-B578E5FB9F06}"/>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518" name="Rectangle 7">
              <a:extLst>
                <a:ext uri="{FF2B5EF4-FFF2-40B4-BE49-F238E27FC236}">
                  <a16:creationId xmlns:a16="http://schemas.microsoft.com/office/drawing/2014/main" id="{9123CC0F-084C-694A-973E-DDF8B74DBB3C}"/>
                </a:ext>
              </a:extLst>
            </p:cNvPr>
            <p:cNvSpPr>
              <a:spLocks noChangeArrowheads="1"/>
            </p:cNvSpPr>
            <p:nvPr/>
          </p:nvSpPr>
          <p:spPr bwMode="auto">
            <a:xfrm>
              <a:off x="6430780" y="1910777"/>
              <a:ext cx="5230917" cy="4409765"/>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Calibri" panose="020F0502020204030204"/>
                <a:ea typeface="ＭＳ Ｐゴシック" charset="0"/>
                <a:cs typeface="+mn-cs"/>
              </a:endParaRPr>
            </a:p>
          </p:txBody>
        </p:sp>
        <p:sp>
          <p:nvSpPr>
            <p:cNvPr id="526" name="Text Box 11">
              <a:extLst>
                <a:ext uri="{FF2B5EF4-FFF2-40B4-BE49-F238E27FC236}">
                  <a16:creationId xmlns:a16="http://schemas.microsoft.com/office/drawing/2014/main" id="{8933385F-1349-114E-8950-59CB886F3A0E}"/>
                </a:ext>
              </a:extLst>
            </p:cNvPr>
            <p:cNvSpPr txBox="1">
              <a:spLocks noChangeArrowheads="1"/>
            </p:cNvSpPr>
            <p:nvPr/>
          </p:nvSpPr>
          <p:spPr bwMode="auto">
            <a:xfrm>
              <a:off x="7104167" y="1686939"/>
              <a:ext cx="3082468" cy="47645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lnSpc>
                  <a:spcPct val="80000"/>
                </a:lnSpc>
                <a:spcBef>
                  <a:spcPct val="45000"/>
                </a:spcBef>
                <a:buClr>
                  <a:srgbClr val="000099"/>
                </a:buClr>
                <a:buSzPct val="65000"/>
                <a:defRPr/>
              </a:pPr>
              <a:r>
                <a:rPr lang="en-US" sz="2100" i="1" kern="1200" dirty="0">
                  <a:solidFill>
                    <a:srgbClr val="000099"/>
                  </a:solidFill>
                  <a:latin typeface="Calibri" panose="020F0502020204030204"/>
                  <a:cs typeface="+mn-cs"/>
                </a:rPr>
                <a:t>household analogy:</a:t>
              </a:r>
              <a:endParaRPr lang="en-US" sz="2100" i="1" kern="1200" dirty="0">
                <a:solidFill>
                  <a:prstClr val="black"/>
                </a:solidFill>
                <a:latin typeface="Calibri" panose="020F0502020204030204"/>
                <a:cs typeface="+mn-cs"/>
              </a:endParaRPr>
            </a:p>
          </p:txBody>
        </p:sp>
        <p:sp>
          <p:nvSpPr>
            <p:cNvPr id="527" name="Rectangle 4">
              <a:extLst>
                <a:ext uri="{FF2B5EF4-FFF2-40B4-BE49-F238E27FC236}">
                  <a16:creationId xmlns:a16="http://schemas.microsoft.com/office/drawing/2014/main" id="{D8394745-F660-7141-9DD3-60B497C3EBAB}"/>
                </a:ext>
              </a:extLst>
            </p:cNvPr>
            <p:cNvSpPr txBox="1">
              <a:spLocks noChangeArrowheads="1"/>
            </p:cNvSpPr>
            <p:nvPr/>
          </p:nvSpPr>
          <p:spPr>
            <a:xfrm>
              <a:off x="6539915" y="2193352"/>
              <a:ext cx="4916773" cy="4249737"/>
            </a:xfrm>
            <a:prstGeom prst="rect">
              <a:avLst/>
            </a:prstGeom>
            <a:extLst>
              <a:ext uri="{91240B29-F687-4f45-9708-019B960494DF}">
                <a14:hiddenLine xmlns:a14="http://schemas.microsoft.com/office/drawing/2010/main" xmlns="" w="19050" cmpd="sng">
                  <a:solidFill>
                    <a:srgbClr val="FF0000"/>
                  </a:solidFill>
                  <a:miter lim="800000"/>
                  <a:headEnd/>
                  <a:tailEnd/>
                </a14:hiddenLine>
              </a:ext>
            </a:extLst>
          </p:spPr>
          <p:txBody>
            <a:bodyPr vert="horz" lIns="68580" tIns="34290" rIns="68580" bIns="3429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lnSpc>
                  <a:spcPct val="100000"/>
                </a:lnSpc>
                <a:spcBef>
                  <a:spcPts val="750"/>
                </a:spcBef>
                <a:buNone/>
                <a:defRPr/>
              </a:pPr>
              <a:r>
                <a:rPr lang="en-US" altLang="en-US" sz="2250" i="1" dirty="0">
                  <a:solidFill>
                    <a:prstClr val="black"/>
                  </a:solidFill>
                  <a:latin typeface="Calibri" panose="020F0502020204030204"/>
                  <a:ea typeface="ＭＳ Ｐゴシック" panose="020B0600070205080204" pitchFamily="34" charset="-128"/>
                </a:rPr>
                <a:t>12 kids in Ann’</a:t>
              </a:r>
              <a:r>
                <a:rPr lang="en-US" altLang="ja-JP" sz="2250" i="1" dirty="0">
                  <a:solidFill>
                    <a:prstClr val="black"/>
                  </a:solidFill>
                  <a:latin typeface="Calibri" panose="020F0502020204030204"/>
                  <a:ea typeface="ＭＳ Ｐゴシック" panose="020B0600070205080204" pitchFamily="34" charset="-128"/>
                </a:rPr>
                <a:t>s house sending letters to 12 kids in Bill’s house:</a:t>
              </a:r>
              <a:endParaRPr lang="en-US" altLang="ja-JP" sz="2250" dirty="0">
                <a:solidFill>
                  <a:prstClr val="black"/>
                </a:solidFill>
                <a:latin typeface="Calibri" panose="020F0502020204030204"/>
                <a:ea typeface="ＭＳ Ｐゴシック" panose="020B0600070205080204" pitchFamily="34" charset="-128"/>
              </a:endParaRPr>
            </a:p>
            <a:p>
              <a:pPr marL="264319" indent="-166688" defTabSz="685800">
                <a:lnSpc>
                  <a:spcPct val="100000"/>
                </a:lnSpc>
                <a:spcBef>
                  <a:spcPts val="300"/>
                </a:spcBef>
                <a:defRPr/>
              </a:pPr>
              <a:r>
                <a:rPr lang="en-US" altLang="en-US" sz="2100" dirty="0">
                  <a:solidFill>
                    <a:prstClr val="black"/>
                  </a:solidFill>
                  <a:latin typeface="Calibri" panose="020F0502020204030204"/>
                  <a:ea typeface="ＭＳ Ｐゴシック" panose="020B0600070205080204" pitchFamily="34" charset="-128"/>
                </a:rPr>
                <a:t>hosts = houses</a:t>
              </a:r>
            </a:p>
            <a:p>
              <a:pPr marL="264319" indent="-166688" defTabSz="685800">
                <a:lnSpc>
                  <a:spcPct val="100000"/>
                </a:lnSpc>
                <a:spcBef>
                  <a:spcPts val="300"/>
                </a:spcBef>
                <a:defRPr/>
              </a:pPr>
              <a:r>
                <a:rPr lang="en-US" altLang="en-US" sz="2100" dirty="0">
                  <a:solidFill>
                    <a:prstClr val="black"/>
                  </a:solidFill>
                  <a:latin typeface="Calibri" panose="020F0502020204030204"/>
                  <a:ea typeface="ＭＳ Ｐゴシック" panose="020B0600070205080204" pitchFamily="34" charset="-128"/>
                </a:rPr>
                <a:t>processes = kids</a:t>
              </a:r>
            </a:p>
            <a:p>
              <a:pPr marL="264319" indent="-166688" defTabSz="685800">
                <a:lnSpc>
                  <a:spcPct val="100000"/>
                </a:lnSpc>
                <a:spcBef>
                  <a:spcPts val="300"/>
                </a:spcBef>
                <a:defRPr/>
              </a:pPr>
              <a:r>
                <a:rPr lang="en-US" altLang="en-US" sz="2100" dirty="0">
                  <a:solidFill>
                    <a:prstClr val="black"/>
                  </a:solidFill>
                  <a:latin typeface="Calibri" panose="020F0502020204030204"/>
                  <a:ea typeface="ＭＳ Ｐゴシック" panose="020B0600070205080204" pitchFamily="34" charset="-128"/>
                </a:rPr>
                <a:t>app messages = letters in envelopes</a:t>
              </a:r>
            </a:p>
            <a:p>
              <a:pPr marL="264319" indent="-166688" defTabSz="685800">
                <a:lnSpc>
                  <a:spcPct val="100000"/>
                </a:lnSpc>
                <a:spcBef>
                  <a:spcPts val="300"/>
                </a:spcBef>
                <a:defRPr/>
              </a:pPr>
              <a:r>
                <a:rPr lang="en-US" altLang="en-US" sz="2100" dirty="0">
                  <a:solidFill>
                    <a:prstClr val="black"/>
                  </a:solidFill>
                  <a:latin typeface="Calibri" panose="020F0502020204030204"/>
                  <a:ea typeface="ＭＳ Ｐゴシック" panose="020B0600070205080204" pitchFamily="34" charset="-128"/>
                </a:rPr>
                <a:t>transport protocol = Ann and Bill who </a:t>
              </a:r>
              <a:r>
                <a:rPr lang="en-US" altLang="en-US" sz="2100" dirty="0" err="1">
                  <a:solidFill>
                    <a:prstClr val="black"/>
                  </a:solidFill>
                  <a:latin typeface="Calibri" panose="020F0502020204030204"/>
                  <a:ea typeface="ＭＳ Ｐゴシック" panose="020B0600070205080204" pitchFamily="34" charset="-128"/>
                </a:rPr>
                <a:t>demux</a:t>
              </a:r>
              <a:r>
                <a:rPr lang="en-US" altLang="en-US" sz="2100" dirty="0">
                  <a:solidFill>
                    <a:prstClr val="black"/>
                  </a:solidFill>
                  <a:latin typeface="Calibri" panose="020F0502020204030204"/>
                  <a:ea typeface="ＭＳ Ｐゴシック" panose="020B0600070205080204" pitchFamily="34" charset="-128"/>
                </a:rPr>
                <a:t> to in-house siblings</a:t>
              </a:r>
            </a:p>
            <a:p>
              <a:pPr marL="264319" indent="-166688" defTabSz="685800">
                <a:lnSpc>
                  <a:spcPct val="100000"/>
                </a:lnSpc>
                <a:spcBef>
                  <a:spcPts val="300"/>
                </a:spcBef>
                <a:defRPr/>
              </a:pPr>
              <a:r>
                <a:rPr lang="en-US" altLang="en-US" sz="2100" dirty="0">
                  <a:solidFill>
                    <a:prstClr val="black"/>
                  </a:solidFill>
                  <a:latin typeface="Calibri" panose="020F0502020204030204"/>
                  <a:ea typeface="ＭＳ Ｐゴシック" panose="020B0600070205080204" pitchFamily="34" charset="-128"/>
                </a:rPr>
                <a:t>network-layer protocol = postal service</a:t>
              </a:r>
            </a:p>
            <a:p>
              <a:pPr marL="264319" indent="-166688" defTabSz="685800">
                <a:lnSpc>
                  <a:spcPct val="70000"/>
                </a:lnSpc>
                <a:spcBef>
                  <a:spcPts val="750"/>
                </a:spcBef>
                <a:buNone/>
                <a:defRPr/>
              </a:pPr>
              <a:endParaRPr lang="en-US" altLang="en-US" sz="1800" dirty="0">
                <a:solidFill>
                  <a:prstClr val="black"/>
                </a:solidFill>
                <a:latin typeface="Calibri" panose="020F0502020204030204"/>
                <a:ea typeface="ＭＳ Ｐゴシック" panose="020B0600070205080204" pitchFamily="34" charset="-128"/>
              </a:endParaRPr>
            </a:p>
          </p:txBody>
        </p:sp>
      </p:grpSp>
      <p:pic>
        <p:nvPicPr>
          <p:cNvPr id="5" name="Picture 4">
            <a:extLst>
              <a:ext uri="{FF2B5EF4-FFF2-40B4-BE49-F238E27FC236}">
                <a16:creationId xmlns:a16="http://schemas.microsoft.com/office/drawing/2014/main" id="{6CFAA90E-01F6-9442-8C29-5980D20B9F2E}"/>
              </a:ext>
            </a:extLst>
          </p:cNvPr>
          <p:cNvPicPr>
            <a:picLocks noChangeAspect="1"/>
          </p:cNvPicPr>
          <p:nvPr/>
        </p:nvPicPr>
        <p:blipFill>
          <a:blip r:embed="rId3"/>
          <a:stretch>
            <a:fillRect/>
          </a:stretch>
        </p:blipFill>
        <p:spPr>
          <a:xfrm>
            <a:off x="1067816" y="1061930"/>
            <a:ext cx="2716812" cy="3776369"/>
          </a:xfrm>
          <a:prstGeom prst="rect">
            <a:avLst/>
          </a:prstGeom>
        </p:spPr>
      </p:pic>
      <p:sp>
        <p:nvSpPr>
          <p:cNvPr id="6" name="Rectangle 5">
            <a:extLst>
              <a:ext uri="{FF2B5EF4-FFF2-40B4-BE49-F238E27FC236}">
                <a16:creationId xmlns:a16="http://schemas.microsoft.com/office/drawing/2014/main" id="{0C49E7E9-FAA1-6B4E-871E-EA23858B60C6}"/>
              </a:ext>
            </a:extLst>
          </p:cNvPr>
          <p:cNvSpPr/>
          <p:nvPr/>
        </p:nvSpPr>
        <p:spPr>
          <a:xfrm>
            <a:off x="4790883" y="3339060"/>
            <a:ext cx="3841337" cy="1023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0" name="Slide Number Placeholder 2">
            <a:extLst>
              <a:ext uri="{FF2B5EF4-FFF2-40B4-BE49-F238E27FC236}">
                <a16:creationId xmlns:a16="http://schemas.microsoft.com/office/drawing/2014/main" id="{3D98765B-6EC7-864F-8A48-2FBCD8212BDE}"/>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5</a:t>
            </a:fld>
            <a:endParaRPr lang="en-US" dirty="0"/>
          </a:p>
        </p:txBody>
      </p:sp>
    </p:spTree>
    <p:extLst>
      <p:ext uri="{BB962C8B-B14F-4D97-AF65-F5344CB8AC3E}">
        <p14:creationId xmlns:p14="http://schemas.microsoft.com/office/powerpoint/2010/main" val="19276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rdt2.0 has a fatal flaw!</a:t>
            </a:r>
            <a:endParaRPr lang="en-US" dirty="0"/>
          </a:p>
        </p:txBody>
      </p:sp>
      <p:sp>
        <p:nvSpPr>
          <p:cNvPr id="54" name="Rectangle 3">
            <a:extLst>
              <a:ext uri="{FF2B5EF4-FFF2-40B4-BE49-F238E27FC236}">
                <a16:creationId xmlns:a16="http://schemas.microsoft.com/office/drawing/2014/main" id="{24A7E6D3-44BD-F44B-9E30-860EE5046FF6}"/>
              </a:ext>
            </a:extLst>
          </p:cNvPr>
          <p:cNvSpPr txBox="1">
            <a:spLocks noChangeArrowheads="1"/>
          </p:cNvSpPr>
          <p:nvPr/>
        </p:nvSpPr>
        <p:spPr>
          <a:xfrm>
            <a:off x="518610" y="1038426"/>
            <a:ext cx="4368923" cy="348615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lnSpc>
                <a:spcPct val="80000"/>
              </a:lnSpc>
              <a:spcBef>
                <a:spcPts val="750"/>
              </a:spcBef>
              <a:buNone/>
              <a:defRPr/>
            </a:pPr>
            <a:r>
              <a:rPr lang="en-US" altLang="en-US" sz="2400" dirty="0">
                <a:solidFill>
                  <a:srgbClr val="CC0000"/>
                </a:solidFill>
                <a:latin typeface="Calibri" panose="020F0502020204030204"/>
                <a:ea typeface="ＭＳ Ｐゴシック" panose="020B0600070205080204" pitchFamily="34" charset="-128"/>
              </a:rPr>
              <a:t>what happens if ACK/NAK corrupted</a:t>
            </a:r>
            <a:r>
              <a:rPr lang="en-US" altLang="en-US" sz="2100" dirty="0">
                <a:solidFill>
                  <a:srgbClr val="CC0000"/>
                </a:solidFill>
                <a:latin typeface="Calibri" panose="020F0502020204030204"/>
                <a:ea typeface="ＭＳ Ｐゴシック" panose="020B0600070205080204" pitchFamily="34" charset="-128"/>
              </a:rPr>
              <a:t>?</a:t>
            </a:r>
          </a:p>
          <a:p>
            <a:pPr marL="345281" indent="-163116" defTabSz="685800">
              <a:lnSpc>
                <a:spcPct val="80000"/>
              </a:lnSpc>
              <a:spcBef>
                <a:spcPts val="750"/>
              </a:spcBef>
              <a:defRPr/>
            </a:pPr>
            <a:r>
              <a:rPr lang="en-US" altLang="en-US" sz="2100" dirty="0">
                <a:solidFill>
                  <a:prstClr val="black"/>
                </a:solidFill>
                <a:latin typeface="Calibri" panose="020F0502020204030204"/>
                <a:ea typeface="ＭＳ Ｐゴシック" panose="020B0600070205080204" pitchFamily="34" charset="-128"/>
              </a:rPr>
              <a:t>sender doesn’</a:t>
            </a:r>
            <a:r>
              <a:rPr lang="en-US" altLang="ja-JP" sz="2100" dirty="0">
                <a:solidFill>
                  <a:prstClr val="black"/>
                </a:solidFill>
                <a:latin typeface="Calibri" panose="020F0502020204030204"/>
                <a:ea typeface="ＭＳ Ｐゴシック" panose="020B0600070205080204" pitchFamily="34" charset="-128"/>
              </a:rPr>
              <a:t>t know what happened at receiver!</a:t>
            </a:r>
          </a:p>
          <a:p>
            <a:pPr marL="345281" indent="-163116" defTabSz="685800">
              <a:lnSpc>
                <a:spcPct val="80000"/>
              </a:lnSpc>
              <a:spcBef>
                <a:spcPts val="750"/>
              </a:spcBef>
              <a:defRPr/>
            </a:pPr>
            <a:r>
              <a:rPr lang="en-US" altLang="en-US" sz="2100" dirty="0">
                <a:solidFill>
                  <a:prstClr val="black"/>
                </a:solidFill>
                <a:latin typeface="Calibri" panose="020F0502020204030204"/>
                <a:ea typeface="ＭＳ Ｐゴシック" panose="020B0600070205080204" pitchFamily="34" charset="-128"/>
              </a:rPr>
              <a:t>can’</a:t>
            </a:r>
            <a:r>
              <a:rPr lang="en-US" altLang="ja-JP" sz="2100" dirty="0">
                <a:solidFill>
                  <a:prstClr val="black"/>
                </a:solidFill>
                <a:latin typeface="Calibri" panose="020F0502020204030204"/>
                <a:ea typeface="ＭＳ Ｐゴシック" panose="020B0600070205080204" pitchFamily="34" charset="-128"/>
              </a:rPr>
              <a:t>t just retransmit: possible duplicate</a:t>
            </a:r>
            <a:endParaRPr lang="en-US" altLang="ja-JP" sz="2400" dirty="0">
              <a:solidFill>
                <a:prstClr val="black"/>
              </a:solidFill>
              <a:latin typeface="Calibri" panose="020F0502020204030204"/>
              <a:ea typeface="ＭＳ Ｐゴシック" panose="020B0600070205080204" pitchFamily="34" charset="-128"/>
            </a:endParaRPr>
          </a:p>
          <a:p>
            <a:pPr marL="264319" indent="-166688" defTabSz="685800">
              <a:lnSpc>
                <a:spcPct val="80000"/>
              </a:lnSpc>
              <a:spcBef>
                <a:spcPct val="60000"/>
              </a:spcBef>
              <a:buNone/>
              <a:defRPr/>
            </a:pPr>
            <a:endParaRPr lang="en-US" altLang="en-US" sz="1800" dirty="0">
              <a:solidFill>
                <a:prstClr val="black"/>
              </a:solidFill>
              <a:latin typeface="Calibri" panose="020F0502020204030204"/>
              <a:ea typeface="ＭＳ Ｐゴシック" panose="020B0600070205080204" pitchFamily="34" charset="-128"/>
            </a:endParaRPr>
          </a:p>
          <a:p>
            <a:pPr marL="264319" indent="-166688" defTabSz="685800">
              <a:lnSpc>
                <a:spcPct val="70000"/>
              </a:lnSpc>
              <a:spcBef>
                <a:spcPts val="750"/>
              </a:spcBef>
              <a:buNone/>
              <a:defRPr/>
            </a:pPr>
            <a:endParaRPr lang="en-US" altLang="en-US" sz="2100" dirty="0">
              <a:solidFill>
                <a:prstClr val="black"/>
              </a:solidFill>
              <a:latin typeface="Calibri" panose="020F0502020204030204"/>
              <a:ea typeface="ＭＳ Ｐゴシック" panose="020B0600070205080204" pitchFamily="34" charset="-128"/>
            </a:endParaRPr>
          </a:p>
          <a:p>
            <a:pPr marL="264319" indent="-166688" defTabSz="685800">
              <a:lnSpc>
                <a:spcPct val="70000"/>
              </a:lnSpc>
              <a:spcBef>
                <a:spcPts val="750"/>
              </a:spcBef>
              <a:buNone/>
              <a:defRPr/>
            </a:pPr>
            <a:endParaRPr lang="en-US" altLang="en-US" sz="2100" dirty="0">
              <a:solidFill>
                <a:prstClr val="black"/>
              </a:solidFill>
              <a:latin typeface="Calibri" panose="020F0502020204030204"/>
              <a:ea typeface="ＭＳ Ｐゴシック" panose="020B0600070205080204" pitchFamily="34" charset="-128"/>
            </a:endParaRPr>
          </a:p>
        </p:txBody>
      </p:sp>
      <p:sp>
        <p:nvSpPr>
          <p:cNvPr id="55" name="Rectangle 4">
            <a:extLst>
              <a:ext uri="{FF2B5EF4-FFF2-40B4-BE49-F238E27FC236}">
                <a16:creationId xmlns:a16="http://schemas.microsoft.com/office/drawing/2014/main" id="{A5980F19-9541-754D-B1F9-A97DD6E77B8E}"/>
              </a:ext>
            </a:extLst>
          </p:cNvPr>
          <p:cNvSpPr txBox="1">
            <a:spLocks noChangeArrowheads="1"/>
          </p:cNvSpPr>
          <p:nvPr/>
        </p:nvSpPr>
        <p:spPr>
          <a:xfrm>
            <a:off x="4655500" y="1028767"/>
            <a:ext cx="3969890" cy="2297918"/>
          </a:xfrm>
          <a:prstGeom prst="rect">
            <a:avLst/>
          </a:prstGeom>
        </p:spPr>
        <p:txBody>
          <a:bodyPr vert="horz" lIns="68580" tIns="34290" rIns="68580" bIns="3429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None/>
              <a:defRPr/>
            </a:pPr>
            <a:r>
              <a:rPr lang="en-US" altLang="en-US" sz="2625" dirty="0">
                <a:solidFill>
                  <a:srgbClr val="CC0000"/>
                </a:solidFill>
                <a:latin typeface="Calibri" panose="020F0502020204030204"/>
                <a:ea typeface="ＭＳ Ｐゴシック" panose="020B0600070205080204" pitchFamily="34" charset="-128"/>
              </a:rPr>
              <a:t>handling duplicates</a:t>
            </a:r>
            <a:r>
              <a:rPr lang="en-US" altLang="en-US" sz="2625" dirty="0">
                <a:solidFill>
                  <a:srgbClr val="FF0000"/>
                </a:solidFill>
                <a:latin typeface="Calibri" panose="020F0502020204030204"/>
                <a:ea typeface="ＭＳ Ｐゴシック" panose="020B0600070205080204" pitchFamily="34" charset="-128"/>
              </a:rPr>
              <a:t>: </a:t>
            </a:r>
          </a:p>
          <a:p>
            <a:pPr marL="345281" indent="-163116"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sender retransmits current pkt if ACK/NAK corrupted</a:t>
            </a:r>
          </a:p>
          <a:p>
            <a:pPr marL="345281" indent="-163116"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sender adds </a:t>
            </a:r>
            <a:r>
              <a:rPr lang="en-US" altLang="en-US" sz="2100" i="1" dirty="0">
                <a:solidFill>
                  <a:srgbClr val="000099"/>
                </a:solidFill>
                <a:latin typeface="Calibri" panose="020F0502020204030204"/>
                <a:ea typeface="ＭＳ Ｐゴシック" panose="020B0600070205080204" pitchFamily="34" charset="-128"/>
              </a:rPr>
              <a:t>sequence number</a:t>
            </a:r>
            <a:r>
              <a:rPr lang="en-US" altLang="en-US" sz="2100" dirty="0">
                <a:solidFill>
                  <a:prstClr val="black"/>
                </a:solidFill>
                <a:latin typeface="Calibri" panose="020F0502020204030204"/>
                <a:ea typeface="ＭＳ Ｐゴシック" panose="020B0600070205080204" pitchFamily="34" charset="-128"/>
              </a:rPr>
              <a:t> to each pkt</a:t>
            </a:r>
          </a:p>
          <a:p>
            <a:pPr marL="345281" indent="-163116"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receiver discards (doesn’</a:t>
            </a:r>
            <a:r>
              <a:rPr lang="en-US" altLang="ja-JP" sz="2100" dirty="0">
                <a:solidFill>
                  <a:prstClr val="black"/>
                </a:solidFill>
                <a:latin typeface="Calibri" panose="020F0502020204030204"/>
                <a:ea typeface="ＭＳ Ｐゴシック" panose="020B0600070205080204" pitchFamily="34" charset="-128"/>
              </a:rPr>
              <a:t>t deliver up) duplicate pkt</a:t>
            </a:r>
            <a:endParaRPr lang="en-US" altLang="en-US" sz="2100" dirty="0">
              <a:solidFill>
                <a:prstClr val="black"/>
              </a:solidFill>
              <a:latin typeface="Calibri" panose="020F0502020204030204"/>
              <a:ea typeface="ＭＳ Ｐゴシック" panose="020B0600070205080204" pitchFamily="34" charset="-128"/>
            </a:endParaRPr>
          </a:p>
        </p:txBody>
      </p:sp>
      <p:grpSp>
        <p:nvGrpSpPr>
          <p:cNvPr id="56" name="Group 13">
            <a:extLst>
              <a:ext uri="{FF2B5EF4-FFF2-40B4-BE49-F238E27FC236}">
                <a16:creationId xmlns:a16="http://schemas.microsoft.com/office/drawing/2014/main" id="{DD203542-E210-7447-A332-31A71101B61E}"/>
              </a:ext>
            </a:extLst>
          </p:cNvPr>
          <p:cNvGrpSpPr>
            <a:grpSpLocks/>
          </p:cNvGrpSpPr>
          <p:nvPr/>
        </p:nvGrpSpPr>
        <p:grpSpPr bwMode="auto">
          <a:xfrm>
            <a:off x="2327750" y="3433874"/>
            <a:ext cx="4488500" cy="1202531"/>
            <a:chOff x="1552" y="2800"/>
            <a:chExt cx="2578" cy="1010"/>
          </a:xfrm>
        </p:grpSpPr>
        <p:sp>
          <p:nvSpPr>
            <p:cNvPr id="57" name="Rectangle 7">
              <a:extLst>
                <a:ext uri="{FF2B5EF4-FFF2-40B4-BE49-F238E27FC236}">
                  <a16:creationId xmlns:a16="http://schemas.microsoft.com/office/drawing/2014/main" id="{7263B3B4-235C-B144-9AEF-471ED41D188E}"/>
                </a:ext>
              </a:extLst>
            </p:cNvPr>
            <p:cNvSpPr>
              <a:spLocks noChangeArrowheads="1"/>
            </p:cNvSpPr>
            <p:nvPr/>
          </p:nvSpPr>
          <p:spPr bwMode="auto">
            <a:xfrm>
              <a:off x="1552" y="2974"/>
              <a:ext cx="2578" cy="836"/>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58" name="Rectangle 9">
              <a:extLst>
                <a:ext uri="{FF2B5EF4-FFF2-40B4-BE49-F238E27FC236}">
                  <a16:creationId xmlns:a16="http://schemas.microsoft.com/office/drawing/2014/main" id="{2C183582-BCD6-964F-9986-EC99BBA65A9F}"/>
                </a:ext>
              </a:extLst>
            </p:cNvPr>
            <p:cNvSpPr>
              <a:spLocks noChangeArrowheads="1"/>
            </p:cNvSpPr>
            <p:nvPr/>
          </p:nvSpPr>
          <p:spPr bwMode="auto">
            <a:xfrm>
              <a:off x="2226" y="2864"/>
              <a:ext cx="596" cy="22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59" name="Text Box 10">
              <a:extLst>
                <a:ext uri="{FF2B5EF4-FFF2-40B4-BE49-F238E27FC236}">
                  <a16:creationId xmlns:a16="http://schemas.microsoft.com/office/drawing/2014/main" id="{51B6B572-EC0D-AF4F-816C-095262254C5F}"/>
                </a:ext>
              </a:extLst>
            </p:cNvPr>
            <p:cNvSpPr txBox="1">
              <a:spLocks noChangeArrowheads="1"/>
            </p:cNvSpPr>
            <p:nvPr/>
          </p:nvSpPr>
          <p:spPr bwMode="auto">
            <a:xfrm>
              <a:off x="1724" y="2800"/>
              <a:ext cx="1074" cy="38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2400" kern="1200" dirty="0">
                  <a:solidFill>
                    <a:srgbClr val="CC0000"/>
                  </a:solidFill>
                  <a:latin typeface="Calibri" panose="020F0502020204030204"/>
                  <a:cs typeface="+mn-cs"/>
                </a:rPr>
                <a:t>stop and wait</a:t>
              </a:r>
            </a:p>
          </p:txBody>
        </p:sp>
        <p:sp>
          <p:nvSpPr>
            <p:cNvPr id="60" name="Text Box 6">
              <a:extLst>
                <a:ext uri="{FF2B5EF4-FFF2-40B4-BE49-F238E27FC236}">
                  <a16:creationId xmlns:a16="http://schemas.microsoft.com/office/drawing/2014/main" id="{76C910B9-5EA9-F245-95E8-43CDADF70A45}"/>
                </a:ext>
              </a:extLst>
            </p:cNvPr>
            <p:cNvSpPr txBox="1">
              <a:spLocks noChangeArrowheads="1"/>
            </p:cNvSpPr>
            <p:nvPr/>
          </p:nvSpPr>
          <p:spPr bwMode="auto">
            <a:xfrm>
              <a:off x="1678" y="3136"/>
              <a:ext cx="2452" cy="60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CC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lnSpc>
                  <a:spcPct val="85000"/>
                </a:lnSpc>
                <a:buClrTx/>
                <a:defRPr/>
              </a:pPr>
              <a:r>
                <a:rPr lang="en-US" sz="2400" kern="1200" dirty="0">
                  <a:solidFill>
                    <a:prstClr val="black"/>
                  </a:solidFill>
                  <a:latin typeface="Calibri" panose="020F0502020204030204"/>
                  <a:cs typeface="+mn-cs"/>
                </a:rPr>
                <a:t>sender sends one packet,  then waits for receiver  response</a:t>
              </a:r>
            </a:p>
          </p:txBody>
        </p:sp>
      </p:grpSp>
      <p:sp>
        <p:nvSpPr>
          <p:cNvPr id="10" name="Slide Number Placeholder 2">
            <a:extLst>
              <a:ext uri="{FF2B5EF4-FFF2-40B4-BE49-F238E27FC236}">
                <a16:creationId xmlns:a16="http://schemas.microsoft.com/office/drawing/2014/main" id="{85301A5D-98A1-5549-8702-D978C38EA8B6}"/>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50</a:t>
            </a:fld>
            <a:endParaRPr lang="en-US" dirty="0"/>
          </a:p>
        </p:txBody>
      </p:sp>
    </p:spTree>
    <p:extLst>
      <p:ext uri="{BB962C8B-B14F-4D97-AF65-F5344CB8AC3E}">
        <p14:creationId xmlns:p14="http://schemas.microsoft.com/office/powerpoint/2010/main" val="396730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dissolve">
                                      <p:cBhvr>
                                        <p:cTn id="1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rdt2.1: sender, handling garbled ACK/NAKs</a:t>
            </a:r>
            <a:endParaRPr lang="en-US" dirty="0"/>
          </a:p>
        </p:txBody>
      </p:sp>
      <p:sp>
        <p:nvSpPr>
          <p:cNvPr id="47" name="Oval 3">
            <a:extLst>
              <a:ext uri="{FF2B5EF4-FFF2-40B4-BE49-F238E27FC236}">
                <a16:creationId xmlns:a16="http://schemas.microsoft.com/office/drawing/2014/main" id="{F4C9F03D-E67B-234E-BA55-D7E8F7DDDD11}"/>
              </a:ext>
            </a:extLst>
          </p:cNvPr>
          <p:cNvSpPr>
            <a:spLocks noChangeArrowheads="1"/>
          </p:cNvSpPr>
          <p:nvPr/>
        </p:nvSpPr>
        <p:spPr bwMode="auto">
          <a:xfrm>
            <a:off x="3494083" y="1826570"/>
            <a:ext cx="676275" cy="62745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48" name="Text Box 4">
            <a:extLst>
              <a:ext uri="{FF2B5EF4-FFF2-40B4-BE49-F238E27FC236}">
                <a16:creationId xmlns:a16="http://schemas.microsoft.com/office/drawing/2014/main" id="{512826EB-423D-0E49-8FDB-270557859D99}"/>
              </a:ext>
            </a:extLst>
          </p:cNvPr>
          <p:cNvSpPr txBox="1">
            <a:spLocks noChangeArrowheads="1"/>
          </p:cNvSpPr>
          <p:nvPr/>
        </p:nvSpPr>
        <p:spPr bwMode="auto">
          <a:xfrm>
            <a:off x="3425814" y="1883586"/>
            <a:ext cx="81796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050" kern="1200" dirty="0">
                <a:solidFill>
                  <a:srgbClr val="000000"/>
                </a:solidFill>
                <a:latin typeface="Arial" panose="020B0604020202020204" pitchFamily="34" charset="0"/>
                <a:cs typeface="+mn-cs"/>
              </a:rPr>
              <a:t>Wait for call 0 from above</a:t>
            </a:r>
            <a:endParaRPr lang="en-US" altLang="en-US" sz="1050" kern="1200" dirty="0">
              <a:solidFill>
                <a:srgbClr val="000000"/>
              </a:solidFill>
              <a:latin typeface="Times New Roman" panose="02020603050405020304" pitchFamily="18" charset="0"/>
              <a:cs typeface="+mn-cs"/>
            </a:endParaRPr>
          </a:p>
        </p:txBody>
      </p:sp>
      <p:sp>
        <p:nvSpPr>
          <p:cNvPr id="52" name="Line 8">
            <a:extLst>
              <a:ext uri="{FF2B5EF4-FFF2-40B4-BE49-F238E27FC236}">
                <a16:creationId xmlns:a16="http://schemas.microsoft.com/office/drawing/2014/main" id="{6251CAAF-59B3-6049-8269-0136EB3BA476}"/>
              </a:ext>
            </a:extLst>
          </p:cNvPr>
          <p:cNvSpPr>
            <a:spLocks noChangeShapeType="1"/>
          </p:cNvSpPr>
          <p:nvPr/>
        </p:nvSpPr>
        <p:spPr bwMode="auto">
          <a:xfrm>
            <a:off x="3288105" y="1793233"/>
            <a:ext cx="283369" cy="142875"/>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61" name="Group 10">
            <a:extLst>
              <a:ext uri="{FF2B5EF4-FFF2-40B4-BE49-F238E27FC236}">
                <a16:creationId xmlns:a16="http://schemas.microsoft.com/office/drawing/2014/main" id="{BA1E332A-47D4-2B43-8C9F-38C21B1C7E8C}"/>
              </a:ext>
            </a:extLst>
          </p:cNvPr>
          <p:cNvGrpSpPr>
            <a:grpSpLocks/>
          </p:cNvGrpSpPr>
          <p:nvPr/>
        </p:nvGrpSpPr>
        <p:grpSpPr bwMode="auto">
          <a:xfrm>
            <a:off x="4869255" y="1787279"/>
            <a:ext cx="816769" cy="648891"/>
            <a:chOff x="2848" y="1499"/>
            <a:chExt cx="660" cy="510"/>
          </a:xfrm>
        </p:grpSpPr>
        <p:sp>
          <p:nvSpPr>
            <p:cNvPr id="62" name="Oval 11">
              <a:extLst>
                <a:ext uri="{FF2B5EF4-FFF2-40B4-BE49-F238E27FC236}">
                  <a16:creationId xmlns:a16="http://schemas.microsoft.com/office/drawing/2014/main" id="{9DE4F784-AF0C-E34C-81A2-913DC58F10E2}"/>
                </a:ext>
              </a:extLst>
            </p:cNvPr>
            <p:cNvSpPr>
              <a:spLocks noChangeArrowheads="1"/>
            </p:cNvSpPr>
            <p:nvPr/>
          </p:nvSpPr>
          <p:spPr bwMode="auto">
            <a:xfrm>
              <a:off x="2893" y="1499"/>
              <a:ext cx="568" cy="510"/>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63" name="Text Box 12">
              <a:extLst>
                <a:ext uri="{FF2B5EF4-FFF2-40B4-BE49-F238E27FC236}">
                  <a16:creationId xmlns:a16="http://schemas.microsoft.com/office/drawing/2014/main" id="{0E862915-5D53-444E-973B-D7C43BF97183}"/>
                </a:ext>
              </a:extLst>
            </p:cNvPr>
            <p:cNvSpPr txBox="1">
              <a:spLocks noChangeArrowheads="1"/>
            </p:cNvSpPr>
            <p:nvPr/>
          </p:nvSpPr>
          <p:spPr bwMode="auto">
            <a:xfrm>
              <a:off x="2848" y="1551"/>
              <a:ext cx="6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050" dirty="0">
                  <a:solidFill>
                    <a:srgbClr val="000000"/>
                  </a:solidFill>
                  <a:latin typeface="Arial" panose="020B0604020202020204" pitchFamily="34" charset="0"/>
                  <a:cs typeface="+mn-cs"/>
                </a:rPr>
                <a:t>Wait for ACK or NAK 0</a:t>
              </a:r>
              <a:endParaRPr lang="en-US" altLang="en-US" sz="1050" dirty="0">
                <a:solidFill>
                  <a:srgbClr val="000000"/>
                </a:solidFill>
                <a:latin typeface="Times New Roman" panose="02020603050405020304" pitchFamily="18" charset="0"/>
                <a:cs typeface="+mn-cs"/>
              </a:endParaRPr>
            </a:p>
          </p:txBody>
        </p:sp>
      </p:grpSp>
      <p:grpSp>
        <p:nvGrpSpPr>
          <p:cNvPr id="5" name="Group 4">
            <a:extLst>
              <a:ext uri="{FF2B5EF4-FFF2-40B4-BE49-F238E27FC236}">
                <a16:creationId xmlns:a16="http://schemas.microsoft.com/office/drawing/2014/main" id="{7BA1DA02-294B-934E-8385-25257F63BA6D}"/>
              </a:ext>
            </a:extLst>
          </p:cNvPr>
          <p:cNvGrpSpPr/>
          <p:nvPr/>
        </p:nvGrpSpPr>
        <p:grpSpPr>
          <a:xfrm>
            <a:off x="3685773" y="1045521"/>
            <a:ext cx="2770585" cy="815578"/>
            <a:chOff x="4914364" y="1394027"/>
            <a:chExt cx="3694113" cy="1087437"/>
          </a:xfrm>
        </p:grpSpPr>
        <p:sp>
          <p:nvSpPr>
            <p:cNvPr id="49" name="Text Box 5">
              <a:extLst>
                <a:ext uri="{FF2B5EF4-FFF2-40B4-BE49-F238E27FC236}">
                  <a16:creationId xmlns:a16="http://schemas.microsoft.com/office/drawing/2014/main" id="{87E331C0-8956-B94A-9617-A05FF5ABFB5A}"/>
                </a:ext>
              </a:extLst>
            </p:cNvPr>
            <p:cNvSpPr txBox="1">
              <a:spLocks noChangeArrowheads="1"/>
            </p:cNvSpPr>
            <p:nvPr/>
          </p:nvSpPr>
          <p:spPr bwMode="auto">
            <a:xfrm>
              <a:off x="4914364" y="1706764"/>
              <a:ext cx="3694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dirty="0" err="1">
                  <a:solidFill>
                    <a:srgbClr val="000000"/>
                  </a:solidFill>
                  <a:latin typeface="Arial" panose="020B0604020202020204" pitchFamily="34" charset="0"/>
                  <a:cs typeface="+mn-cs"/>
                </a:rPr>
                <a:t>sndpkt</a:t>
              </a:r>
              <a:r>
                <a:rPr lang="en-US" altLang="en-US" sz="1200" kern="1200" dirty="0">
                  <a:solidFill>
                    <a:srgbClr val="000000"/>
                  </a:solidFill>
                  <a:latin typeface="Arial" panose="020B0604020202020204" pitchFamily="34" charset="0"/>
                  <a:cs typeface="+mn-cs"/>
                </a:rPr>
                <a:t> = </a:t>
              </a:r>
              <a:r>
                <a:rPr lang="en-US" altLang="en-US" sz="1200" kern="1200" dirty="0" err="1">
                  <a:solidFill>
                    <a:srgbClr val="000000"/>
                  </a:solidFill>
                  <a:latin typeface="Arial" panose="020B0604020202020204" pitchFamily="34" charset="0"/>
                  <a:cs typeface="+mn-cs"/>
                </a:rPr>
                <a:t>make_pkt</a:t>
              </a:r>
              <a:r>
                <a:rPr lang="en-US" altLang="en-US" sz="1200" kern="1200" dirty="0">
                  <a:solidFill>
                    <a:srgbClr val="000000"/>
                  </a:solidFill>
                  <a:latin typeface="Arial" panose="020B0604020202020204" pitchFamily="34" charset="0"/>
                  <a:cs typeface="+mn-cs"/>
                </a:rPr>
                <a:t>(0, data, checksum)</a:t>
              </a:r>
            </a:p>
            <a:p>
              <a:pPr defTabSz="685800" eaLnBrk="0" fontAlgn="base" hangingPunct="0">
                <a:spcBef>
                  <a:spcPct val="0"/>
                </a:spcBef>
                <a:spcAft>
                  <a:spcPct val="0"/>
                </a:spcAft>
                <a:buClrTx/>
                <a:defRPr/>
              </a:pPr>
              <a:r>
                <a:rPr lang="en-US" altLang="en-US" sz="1200" kern="1200" dirty="0" err="1">
                  <a:solidFill>
                    <a:srgbClr val="000000"/>
                  </a:solidFill>
                  <a:latin typeface="Arial" panose="020B0604020202020204" pitchFamily="34" charset="0"/>
                  <a:cs typeface="+mn-cs"/>
                </a:rPr>
                <a:t>udt_send</a:t>
              </a:r>
              <a:r>
                <a:rPr lang="en-US" altLang="en-US" sz="1200" kern="1200" dirty="0">
                  <a:solidFill>
                    <a:srgbClr val="000000"/>
                  </a:solidFill>
                  <a:latin typeface="Arial" panose="020B0604020202020204" pitchFamily="34" charset="0"/>
                  <a:cs typeface="+mn-cs"/>
                </a:rPr>
                <a:t>(</a:t>
              </a:r>
              <a:r>
                <a:rPr lang="en-US" altLang="en-US" sz="1200" kern="1200" dirty="0" err="1">
                  <a:solidFill>
                    <a:srgbClr val="000000"/>
                  </a:solidFill>
                  <a:latin typeface="Arial" panose="020B0604020202020204" pitchFamily="34" charset="0"/>
                  <a:cs typeface="+mn-cs"/>
                </a:rPr>
                <a:t>sndpkt</a:t>
              </a:r>
              <a:r>
                <a:rPr lang="en-US" altLang="en-US" sz="1200" kern="1200" dirty="0">
                  <a:solidFill>
                    <a:srgbClr val="000000"/>
                  </a:solidFill>
                  <a:latin typeface="Arial" panose="020B0604020202020204" pitchFamily="34" charset="0"/>
                  <a:cs typeface="+mn-cs"/>
                </a:rPr>
                <a:t>)</a:t>
              </a:r>
              <a:endParaRPr lang="en-US" altLang="en-US" sz="1200" kern="1200" dirty="0">
                <a:solidFill>
                  <a:srgbClr val="000000"/>
                </a:solidFill>
                <a:latin typeface="Times New Roman" panose="02020603050405020304" pitchFamily="18" charset="0"/>
                <a:cs typeface="+mn-cs"/>
              </a:endParaRPr>
            </a:p>
          </p:txBody>
        </p:sp>
        <p:grpSp>
          <p:nvGrpSpPr>
            <p:cNvPr id="4" name="Group 3">
              <a:extLst>
                <a:ext uri="{FF2B5EF4-FFF2-40B4-BE49-F238E27FC236}">
                  <a16:creationId xmlns:a16="http://schemas.microsoft.com/office/drawing/2014/main" id="{A70C87B1-30A2-CF4B-8F5E-B415D876E20D}"/>
                </a:ext>
              </a:extLst>
            </p:cNvPr>
            <p:cNvGrpSpPr/>
            <p:nvPr/>
          </p:nvGrpSpPr>
          <p:grpSpPr>
            <a:xfrm>
              <a:off x="4928652" y="1394027"/>
              <a:ext cx="2852737" cy="1087437"/>
              <a:chOff x="4928652" y="1394027"/>
              <a:chExt cx="2852737" cy="1087437"/>
            </a:xfrm>
          </p:grpSpPr>
          <p:sp>
            <p:nvSpPr>
              <p:cNvPr id="50" name="Text Box 6">
                <a:extLst>
                  <a:ext uri="{FF2B5EF4-FFF2-40B4-BE49-F238E27FC236}">
                    <a16:creationId xmlns:a16="http://schemas.microsoft.com/office/drawing/2014/main" id="{8B74C9CA-A3E5-1442-BBC9-D8DC3707E24B}"/>
                  </a:ext>
                </a:extLst>
              </p:cNvPr>
              <p:cNvSpPr txBox="1">
                <a:spLocks noChangeArrowheads="1"/>
              </p:cNvSpPr>
              <p:nvPr/>
            </p:nvSpPr>
            <p:spPr bwMode="auto">
              <a:xfrm>
                <a:off x="4928652" y="1394027"/>
                <a:ext cx="2111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rdt_send(data)</a:t>
                </a:r>
                <a:endParaRPr lang="en-US" altLang="en-US" sz="1200" kern="1200">
                  <a:solidFill>
                    <a:srgbClr val="000000"/>
                  </a:solidFill>
                  <a:latin typeface="Times New Roman" panose="02020603050405020304" pitchFamily="18" charset="0"/>
                  <a:cs typeface="+mn-cs"/>
                </a:endParaRPr>
              </a:p>
            </p:txBody>
          </p:sp>
          <p:sp>
            <p:nvSpPr>
              <p:cNvPr id="51" name="Line 7">
                <a:extLst>
                  <a:ext uri="{FF2B5EF4-FFF2-40B4-BE49-F238E27FC236}">
                    <a16:creationId xmlns:a16="http://schemas.microsoft.com/office/drawing/2014/main" id="{70072A5C-7BD3-1347-8EE9-8CEAFBB1A8C6}"/>
                  </a:ext>
                </a:extLst>
              </p:cNvPr>
              <p:cNvSpPr>
                <a:spLocks noChangeShapeType="1"/>
              </p:cNvSpPr>
              <p:nvPr/>
            </p:nvSpPr>
            <p:spPr bwMode="auto">
              <a:xfrm>
                <a:off x="5046127" y="1759152"/>
                <a:ext cx="27352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4" name="Freeform 13">
                <a:extLst>
                  <a:ext uri="{FF2B5EF4-FFF2-40B4-BE49-F238E27FC236}">
                    <a16:creationId xmlns:a16="http://schemas.microsoft.com/office/drawing/2014/main" id="{0B9BE592-AD70-2042-904B-EEC5293B290D}"/>
                  </a:ext>
                </a:extLst>
              </p:cNvPr>
              <p:cNvSpPr>
                <a:spLocks/>
              </p:cNvSpPr>
              <p:nvPr/>
            </p:nvSpPr>
            <p:spPr bwMode="auto">
              <a:xfrm flipV="1">
                <a:off x="5215989" y="2260802"/>
                <a:ext cx="1482725" cy="22066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grpSp>
        <p:nvGrpSpPr>
          <p:cNvPr id="6" name="Group 5">
            <a:extLst>
              <a:ext uri="{FF2B5EF4-FFF2-40B4-BE49-F238E27FC236}">
                <a16:creationId xmlns:a16="http://schemas.microsoft.com/office/drawing/2014/main" id="{39449F5B-E30E-EB4E-8D88-CA2F8497E472}"/>
              </a:ext>
            </a:extLst>
          </p:cNvPr>
          <p:cNvGrpSpPr/>
          <p:nvPr/>
        </p:nvGrpSpPr>
        <p:grpSpPr>
          <a:xfrm>
            <a:off x="5534814" y="1499887"/>
            <a:ext cx="2635071" cy="905327"/>
            <a:chOff x="7379752" y="1999849"/>
            <a:chExt cx="3513428" cy="1207103"/>
          </a:xfrm>
        </p:grpSpPr>
        <p:sp>
          <p:nvSpPr>
            <p:cNvPr id="65" name="Freeform 14">
              <a:extLst>
                <a:ext uri="{FF2B5EF4-FFF2-40B4-BE49-F238E27FC236}">
                  <a16:creationId xmlns:a16="http://schemas.microsoft.com/office/drawing/2014/main" id="{441BD95E-662D-EC44-934A-74A441B70166}"/>
                </a:ext>
              </a:extLst>
            </p:cNvPr>
            <p:cNvSpPr>
              <a:spLocks/>
            </p:cNvSpPr>
            <p:nvPr/>
          </p:nvSpPr>
          <p:spPr bwMode="auto">
            <a:xfrm rot="20242820">
              <a:off x="7379752" y="2244927"/>
              <a:ext cx="466725" cy="685800"/>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6" name="Text Box 15">
              <a:extLst>
                <a:ext uri="{FF2B5EF4-FFF2-40B4-BE49-F238E27FC236}">
                  <a16:creationId xmlns:a16="http://schemas.microsoft.com/office/drawing/2014/main" id="{4B2E9E68-BA62-3348-B352-724365F815A2}"/>
                </a:ext>
              </a:extLst>
            </p:cNvPr>
            <p:cNvSpPr txBox="1">
              <a:spLocks noChangeArrowheads="1"/>
            </p:cNvSpPr>
            <p:nvPr/>
          </p:nvSpPr>
          <p:spPr bwMode="auto">
            <a:xfrm>
              <a:off x="7742239" y="2806902"/>
              <a:ext cx="2262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dirty="0" err="1">
                  <a:solidFill>
                    <a:srgbClr val="000000"/>
                  </a:solidFill>
                  <a:latin typeface="Arial" panose="020B0604020202020204" pitchFamily="34" charset="0"/>
                  <a:cs typeface="+mn-cs"/>
                </a:rPr>
                <a:t>udt_send</a:t>
              </a:r>
              <a:r>
                <a:rPr lang="en-US" altLang="en-US" sz="1200" kern="1200" dirty="0">
                  <a:solidFill>
                    <a:srgbClr val="000000"/>
                  </a:solidFill>
                  <a:latin typeface="Arial" panose="020B0604020202020204" pitchFamily="34" charset="0"/>
                  <a:cs typeface="+mn-cs"/>
                </a:rPr>
                <a:t>(</a:t>
              </a:r>
              <a:r>
                <a:rPr lang="en-US" altLang="en-US" sz="1200" kern="1200" dirty="0" err="1">
                  <a:solidFill>
                    <a:srgbClr val="000000"/>
                  </a:solidFill>
                  <a:latin typeface="Arial" panose="020B0604020202020204" pitchFamily="34" charset="0"/>
                  <a:cs typeface="+mn-cs"/>
                </a:rPr>
                <a:t>sndpkt</a:t>
              </a:r>
              <a:r>
                <a:rPr lang="en-US" altLang="en-US" sz="1200" kern="1200" dirty="0">
                  <a:solidFill>
                    <a:srgbClr val="000000"/>
                  </a:solidFill>
                  <a:latin typeface="Arial" panose="020B0604020202020204" pitchFamily="34" charset="0"/>
                  <a:cs typeface="+mn-cs"/>
                </a:rPr>
                <a:t>)</a:t>
              </a:r>
              <a:endParaRPr lang="en-US" altLang="en-US" sz="1200" kern="1200" dirty="0">
                <a:solidFill>
                  <a:srgbClr val="000000"/>
                </a:solidFill>
                <a:latin typeface="Times New Roman" panose="02020603050405020304" pitchFamily="18" charset="0"/>
                <a:cs typeface="+mn-cs"/>
              </a:endParaRPr>
            </a:p>
          </p:txBody>
        </p:sp>
        <p:sp>
          <p:nvSpPr>
            <p:cNvPr id="67" name="Text Box 16">
              <a:extLst>
                <a:ext uri="{FF2B5EF4-FFF2-40B4-BE49-F238E27FC236}">
                  <a16:creationId xmlns:a16="http://schemas.microsoft.com/office/drawing/2014/main" id="{8B1473FF-396D-124F-BBF5-94242E43AC72}"/>
                </a:ext>
              </a:extLst>
            </p:cNvPr>
            <p:cNvSpPr txBox="1">
              <a:spLocks noChangeArrowheads="1"/>
            </p:cNvSpPr>
            <p:nvPr/>
          </p:nvSpPr>
          <p:spPr bwMode="auto">
            <a:xfrm>
              <a:off x="7714671" y="1999849"/>
              <a:ext cx="3178509"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dirty="0" err="1">
                  <a:solidFill>
                    <a:srgbClr val="000000"/>
                  </a:solidFill>
                  <a:latin typeface="Arial" panose="020B0604020202020204" pitchFamily="34" charset="0"/>
                  <a:cs typeface="+mn-cs"/>
                </a:rPr>
                <a:t>rdt_rcv</a:t>
              </a:r>
              <a:r>
                <a:rPr lang="en-US" altLang="en-US" sz="1200" kern="1200" dirty="0">
                  <a:solidFill>
                    <a:srgbClr val="000000"/>
                  </a:solidFill>
                  <a:latin typeface="Arial" panose="020B0604020202020204" pitchFamily="34" charset="0"/>
                  <a:cs typeface="+mn-cs"/>
                </a:rPr>
                <a:t>(</a:t>
              </a:r>
              <a:r>
                <a:rPr lang="en-US" altLang="en-US" sz="1200" kern="1200" dirty="0" err="1">
                  <a:solidFill>
                    <a:srgbClr val="000000"/>
                  </a:solidFill>
                  <a:latin typeface="Arial" panose="020B0604020202020204" pitchFamily="34" charset="0"/>
                  <a:cs typeface="+mn-cs"/>
                </a:rPr>
                <a:t>rcvpkt</a:t>
              </a:r>
              <a:r>
                <a:rPr lang="en-US" altLang="en-US" sz="1200" kern="1200" dirty="0">
                  <a:solidFill>
                    <a:srgbClr val="000000"/>
                  </a:solidFill>
                  <a:latin typeface="Arial" panose="020B0604020202020204" pitchFamily="34" charset="0"/>
                  <a:cs typeface="+mn-cs"/>
                </a:rPr>
                <a:t>) &amp;&amp;  (corrupt(</a:t>
              </a:r>
              <a:r>
                <a:rPr lang="en-US" altLang="en-US" sz="1200" kern="1200" dirty="0" err="1">
                  <a:solidFill>
                    <a:srgbClr val="000000"/>
                  </a:solidFill>
                  <a:latin typeface="Arial" panose="020B0604020202020204" pitchFamily="34" charset="0"/>
                  <a:cs typeface="+mn-cs"/>
                </a:rPr>
                <a:t>rcvpkt</a:t>
              </a:r>
              <a:r>
                <a:rPr lang="en-US" altLang="en-US" sz="1200" kern="1200" dirty="0">
                  <a:solidFill>
                    <a:srgbClr val="000000"/>
                  </a:solidFill>
                  <a:latin typeface="Arial" panose="020B0604020202020204" pitchFamily="34" charset="0"/>
                  <a:cs typeface="+mn-cs"/>
                </a:rPr>
                <a:t>) || </a:t>
              </a:r>
            </a:p>
            <a:p>
              <a:pPr defTabSz="685800" eaLnBrk="0" fontAlgn="base" hangingPunct="0">
                <a:spcBef>
                  <a:spcPct val="0"/>
                </a:spcBef>
                <a:spcAft>
                  <a:spcPct val="0"/>
                </a:spcAft>
                <a:buClrTx/>
                <a:defRPr/>
              </a:pPr>
              <a:r>
                <a:rPr lang="en-US" altLang="en-US" sz="1200" kern="1200" dirty="0" err="1">
                  <a:solidFill>
                    <a:srgbClr val="000000"/>
                  </a:solidFill>
                  <a:latin typeface="Arial" panose="020B0604020202020204" pitchFamily="34" charset="0"/>
                  <a:cs typeface="+mn-cs"/>
                </a:rPr>
                <a:t>isNAK</a:t>
              </a:r>
              <a:r>
                <a:rPr lang="en-US" altLang="en-US" sz="1200" kern="1200" dirty="0">
                  <a:solidFill>
                    <a:srgbClr val="000000"/>
                  </a:solidFill>
                  <a:latin typeface="Arial" panose="020B0604020202020204" pitchFamily="34" charset="0"/>
                  <a:cs typeface="+mn-cs"/>
                </a:rPr>
                <a:t>(</a:t>
              </a:r>
              <a:r>
                <a:rPr lang="en-US" altLang="en-US" sz="1200" kern="1200" dirty="0" err="1">
                  <a:solidFill>
                    <a:srgbClr val="000000"/>
                  </a:solidFill>
                  <a:latin typeface="Arial" panose="020B0604020202020204" pitchFamily="34" charset="0"/>
                  <a:cs typeface="+mn-cs"/>
                </a:rPr>
                <a:t>rcvpkt</a:t>
              </a:r>
              <a:r>
                <a:rPr lang="en-US" altLang="en-US" sz="1200" kern="1200" dirty="0">
                  <a:solidFill>
                    <a:srgbClr val="000000"/>
                  </a:solidFill>
                  <a:latin typeface="Arial" panose="020B0604020202020204" pitchFamily="34" charset="0"/>
                  <a:cs typeface="+mn-cs"/>
                </a:rPr>
                <a:t>) )</a:t>
              </a:r>
              <a:endParaRPr lang="en-US" altLang="en-US" sz="1200" kern="1200" dirty="0">
                <a:solidFill>
                  <a:srgbClr val="000000"/>
                </a:solidFill>
                <a:latin typeface="Times New Roman" panose="02020603050405020304" pitchFamily="18" charset="0"/>
                <a:cs typeface="+mn-cs"/>
              </a:endParaRPr>
            </a:p>
          </p:txBody>
        </p:sp>
        <p:sp>
          <p:nvSpPr>
            <p:cNvPr id="68" name="Line 17">
              <a:extLst>
                <a:ext uri="{FF2B5EF4-FFF2-40B4-BE49-F238E27FC236}">
                  <a16:creationId xmlns:a16="http://schemas.microsoft.com/office/drawing/2014/main" id="{9508C46B-C13D-114D-A7F0-B0645626527A}"/>
                </a:ext>
              </a:extLst>
            </p:cNvPr>
            <p:cNvSpPr>
              <a:spLocks noChangeShapeType="1"/>
            </p:cNvSpPr>
            <p:nvPr/>
          </p:nvSpPr>
          <p:spPr bwMode="auto">
            <a:xfrm>
              <a:off x="7835364" y="2846589"/>
              <a:ext cx="143351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27D86620-4FC8-1B4F-B3F3-482BB43DB050}"/>
              </a:ext>
            </a:extLst>
          </p:cNvPr>
          <p:cNvGrpSpPr/>
          <p:nvPr/>
        </p:nvGrpSpPr>
        <p:grpSpPr>
          <a:xfrm>
            <a:off x="3866749" y="3681564"/>
            <a:ext cx="2822972" cy="738188"/>
            <a:chOff x="5155664" y="4908752"/>
            <a:chExt cx="3763963" cy="984250"/>
          </a:xfrm>
        </p:grpSpPr>
        <p:sp>
          <p:nvSpPr>
            <p:cNvPr id="70" name="Freeform 19">
              <a:extLst>
                <a:ext uri="{FF2B5EF4-FFF2-40B4-BE49-F238E27FC236}">
                  <a16:creationId xmlns:a16="http://schemas.microsoft.com/office/drawing/2014/main" id="{BD6C0BB1-99C8-4749-986C-88E4780E3782}"/>
                </a:ext>
              </a:extLst>
            </p:cNvPr>
            <p:cNvSpPr>
              <a:spLocks/>
            </p:cNvSpPr>
            <p:nvPr/>
          </p:nvSpPr>
          <p:spPr bwMode="auto">
            <a:xfrm>
              <a:off x="5390614" y="4908752"/>
              <a:ext cx="1606550"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72" name="Text Box 21">
              <a:extLst>
                <a:ext uri="{FF2B5EF4-FFF2-40B4-BE49-F238E27FC236}">
                  <a16:creationId xmlns:a16="http://schemas.microsoft.com/office/drawing/2014/main" id="{71FAC561-AE6B-3048-917F-15508B28AAB6}"/>
                </a:ext>
              </a:extLst>
            </p:cNvPr>
            <p:cNvSpPr txBox="1">
              <a:spLocks noChangeArrowheads="1"/>
            </p:cNvSpPr>
            <p:nvPr/>
          </p:nvSpPr>
          <p:spPr bwMode="auto">
            <a:xfrm>
              <a:off x="5155664" y="5492952"/>
              <a:ext cx="376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sndpkt = make_pkt(1, data, checksum)</a:t>
              </a:r>
            </a:p>
            <a:p>
              <a:pP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udt_send(sndpkt)</a:t>
              </a:r>
              <a:endParaRPr lang="en-US" altLang="en-US" sz="1200" kern="1200">
                <a:solidFill>
                  <a:srgbClr val="000000"/>
                </a:solidFill>
                <a:latin typeface="Times New Roman" panose="02020603050405020304" pitchFamily="18" charset="0"/>
                <a:cs typeface="+mn-cs"/>
              </a:endParaRPr>
            </a:p>
          </p:txBody>
        </p:sp>
        <p:sp>
          <p:nvSpPr>
            <p:cNvPr id="73" name="Text Box 22">
              <a:extLst>
                <a:ext uri="{FF2B5EF4-FFF2-40B4-BE49-F238E27FC236}">
                  <a16:creationId xmlns:a16="http://schemas.microsoft.com/office/drawing/2014/main" id="{15BBCB1C-B6A9-344E-9CA2-0BBB0CAD20E4}"/>
                </a:ext>
              </a:extLst>
            </p:cNvPr>
            <p:cNvSpPr txBox="1">
              <a:spLocks noChangeArrowheads="1"/>
            </p:cNvSpPr>
            <p:nvPr/>
          </p:nvSpPr>
          <p:spPr bwMode="auto">
            <a:xfrm>
              <a:off x="5225514" y="5154814"/>
              <a:ext cx="238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rdt_send(data)</a:t>
              </a:r>
              <a:endParaRPr lang="en-US" altLang="en-US" sz="1200" kern="1200">
                <a:solidFill>
                  <a:srgbClr val="000000"/>
                </a:solidFill>
                <a:latin typeface="Times New Roman" panose="02020603050405020304" pitchFamily="18" charset="0"/>
                <a:cs typeface="+mn-cs"/>
              </a:endParaRPr>
            </a:p>
          </p:txBody>
        </p:sp>
        <p:sp>
          <p:nvSpPr>
            <p:cNvPr id="74" name="Line 23">
              <a:extLst>
                <a:ext uri="{FF2B5EF4-FFF2-40B4-BE49-F238E27FC236}">
                  <a16:creationId xmlns:a16="http://schemas.microsoft.com/office/drawing/2014/main" id="{0C2DB497-B042-9046-9811-10519C1E7B1C}"/>
                </a:ext>
              </a:extLst>
            </p:cNvPr>
            <p:cNvSpPr>
              <a:spLocks noChangeShapeType="1"/>
            </p:cNvSpPr>
            <p:nvPr/>
          </p:nvSpPr>
          <p:spPr bwMode="auto">
            <a:xfrm>
              <a:off x="5273139" y="5507239"/>
              <a:ext cx="29035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98CECDF8-D246-4049-B950-BA60CB64C4FE}"/>
              </a:ext>
            </a:extLst>
          </p:cNvPr>
          <p:cNvGrpSpPr/>
          <p:nvPr/>
        </p:nvGrpSpPr>
        <p:grpSpPr>
          <a:xfrm>
            <a:off x="1394847" y="3368430"/>
            <a:ext cx="2115905" cy="1012031"/>
            <a:chOff x="1859796" y="4491239"/>
            <a:chExt cx="2821206" cy="1349375"/>
          </a:xfrm>
        </p:grpSpPr>
        <p:sp>
          <p:nvSpPr>
            <p:cNvPr id="53" name="Freeform 9">
              <a:extLst>
                <a:ext uri="{FF2B5EF4-FFF2-40B4-BE49-F238E27FC236}">
                  <a16:creationId xmlns:a16="http://schemas.microsoft.com/office/drawing/2014/main" id="{5AA1EA36-A375-E043-A8A6-573B3CDB17AB}"/>
                </a:ext>
              </a:extLst>
            </p:cNvPr>
            <p:cNvSpPr>
              <a:spLocks/>
            </p:cNvSpPr>
            <p:nvPr/>
          </p:nvSpPr>
          <p:spPr bwMode="auto">
            <a:xfrm rot="14610547">
              <a:off x="3969802" y="4732539"/>
              <a:ext cx="9525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77" name="Text Box 26">
              <a:extLst>
                <a:ext uri="{FF2B5EF4-FFF2-40B4-BE49-F238E27FC236}">
                  <a16:creationId xmlns:a16="http://schemas.microsoft.com/office/drawing/2014/main" id="{C0C2767A-6838-D340-B9F9-D72D920A7DC7}"/>
                </a:ext>
              </a:extLst>
            </p:cNvPr>
            <p:cNvSpPr txBox="1">
              <a:spLocks noChangeArrowheads="1"/>
            </p:cNvSpPr>
            <p:nvPr/>
          </p:nvSpPr>
          <p:spPr bwMode="auto">
            <a:xfrm>
              <a:off x="2510889" y="5564389"/>
              <a:ext cx="181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udt_send(sndpkt)</a:t>
              </a:r>
              <a:endParaRPr lang="en-US" altLang="en-US" sz="1200" kern="1200">
                <a:solidFill>
                  <a:srgbClr val="000000"/>
                </a:solidFill>
                <a:latin typeface="Times New Roman" panose="02020603050405020304" pitchFamily="18" charset="0"/>
                <a:cs typeface="+mn-cs"/>
              </a:endParaRPr>
            </a:p>
          </p:txBody>
        </p:sp>
        <p:sp>
          <p:nvSpPr>
            <p:cNvPr id="78" name="Text Box 27">
              <a:extLst>
                <a:ext uri="{FF2B5EF4-FFF2-40B4-BE49-F238E27FC236}">
                  <a16:creationId xmlns:a16="http://schemas.microsoft.com/office/drawing/2014/main" id="{28A57471-B5B0-D741-A10E-89210112FB35}"/>
                </a:ext>
              </a:extLst>
            </p:cNvPr>
            <p:cNvSpPr txBox="1">
              <a:spLocks noChangeArrowheads="1"/>
            </p:cNvSpPr>
            <p:nvPr/>
          </p:nvSpPr>
          <p:spPr bwMode="auto">
            <a:xfrm>
              <a:off x="1859796" y="4726939"/>
              <a:ext cx="2391034"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eaLnBrk="0" fontAlgn="base" hangingPunct="0">
                <a:spcBef>
                  <a:spcPct val="0"/>
                </a:spcBef>
                <a:spcAft>
                  <a:spcPct val="0"/>
                </a:spcAft>
                <a:buClrTx/>
                <a:defRPr/>
              </a:pPr>
              <a:r>
                <a:rPr lang="en-US" altLang="en-US" sz="1200" kern="1200" dirty="0" err="1">
                  <a:solidFill>
                    <a:srgbClr val="000000"/>
                  </a:solidFill>
                  <a:latin typeface="Arial" panose="020B0604020202020204" pitchFamily="34" charset="0"/>
                  <a:cs typeface="+mn-cs"/>
                </a:rPr>
                <a:t>rdt_rcv</a:t>
              </a:r>
              <a:r>
                <a:rPr lang="en-US" altLang="en-US" sz="1200" kern="1200" dirty="0">
                  <a:solidFill>
                    <a:srgbClr val="000000"/>
                  </a:solidFill>
                  <a:latin typeface="Arial" panose="020B0604020202020204" pitchFamily="34" charset="0"/>
                  <a:cs typeface="+mn-cs"/>
                </a:rPr>
                <a:t>(</a:t>
              </a:r>
              <a:r>
                <a:rPr lang="en-US" altLang="en-US" sz="1200" kern="1200" dirty="0" err="1">
                  <a:solidFill>
                    <a:srgbClr val="000000"/>
                  </a:solidFill>
                  <a:latin typeface="Arial" panose="020B0604020202020204" pitchFamily="34" charset="0"/>
                  <a:cs typeface="+mn-cs"/>
                </a:rPr>
                <a:t>rcvpkt</a:t>
              </a:r>
              <a:r>
                <a:rPr lang="en-US" altLang="en-US" sz="1200" kern="1200" dirty="0">
                  <a:solidFill>
                    <a:srgbClr val="000000"/>
                  </a:solidFill>
                  <a:latin typeface="Arial" panose="020B0604020202020204" pitchFamily="34" charset="0"/>
                  <a:cs typeface="+mn-cs"/>
                </a:rPr>
                <a:t>) </a:t>
              </a:r>
            </a:p>
            <a:p>
              <a:pPr algn="r" defTabSz="685800" eaLnBrk="0" fontAlgn="base" hangingPunct="0">
                <a:spcBef>
                  <a:spcPct val="0"/>
                </a:spcBef>
                <a:spcAft>
                  <a:spcPct val="0"/>
                </a:spcAft>
                <a:buClrTx/>
                <a:defRPr/>
              </a:pPr>
              <a:r>
                <a:rPr lang="en-US" altLang="en-US" sz="1200" kern="1200" dirty="0">
                  <a:solidFill>
                    <a:srgbClr val="000000"/>
                  </a:solidFill>
                  <a:latin typeface="Arial" panose="020B0604020202020204" pitchFamily="34" charset="0"/>
                  <a:cs typeface="+mn-cs"/>
                </a:rPr>
                <a:t>&amp;&amp; (corrupt(</a:t>
              </a:r>
              <a:r>
                <a:rPr lang="en-US" altLang="en-US" sz="1200" kern="1200" dirty="0" err="1">
                  <a:solidFill>
                    <a:srgbClr val="000000"/>
                  </a:solidFill>
                  <a:latin typeface="Arial" panose="020B0604020202020204" pitchFamily="34" charset="0"/>
                  <a:cs typeface="+mn-cs"/>
                </a:rPr>
                <a:t>rcvpkt</a:t>
              </a:r>
              <a:r>
                <a:rPr lang="en-US" altLang="en-US" sz="1200" kern="1200" dirty="0">
                  <a:solidFill>
                    <a:srgbClr val="000000"/>
                  </a:solidFill>
                  <a:latin typeface="Arial" panose="020B0604020202020204" pitchFamily="34" charset="0"/>
                  <a:cs typeface="+mn-cs"/>
                </a:rPr>
                <a:t>) ||</a:t>
              </a:r>
            </a:p>
            <a:p>
              <a:pPr algn="r" defTabSz="685800" eaLnBrk="0" fontAlgn="base" hangingPunct="0">
                <a:spcBef>
                  <a:spcPct val="0"/>
                </a:spcBef>
                <a:spcAft>
                  <a:spcPct val="0"/>
                </a:spcAft>
                <a:buClrTx/>
                <a:defRPr/>
              </a:pPr>
              <a:r>
                <a:rPr lang="en-US" altLang="en-US" sz="1200" kern="1200" dirty="0" err="1">
                  <a:solidFill>
                    <a:srgbClr val="000000"/>
                  </a:solidFill>
                  <a:latin typeface="Arial" panose="020B0604020202020204" pitchFamily="34" charset="0"/>
                  <a:cs typeface="+mn-cs"/>
                </a:rPr>
                <a:t>isNAK</a:t>
              </a:r>
              <a:r>
                <a:rPr lang="en-US" altLang="en-US" sz="1200" kern="1200" dirty="0">
                  <a:solidFill>
                    <a:srgbClr val="000000"/>
                  </a:solidFill>
                  <a:latin typeface="Arial" panose="020B0604020202020204" pitchFamily="34" charset="0"/>
                  <a:cs typeface="+mn-cs"/>
                </a:rPr>
                <a:t>(</a:t>
              </a:r>
              <a:r>
                <a:rPr lang="en-US" altLang="en-US" sz="1200" kern="1200" dirty="0" err="1">
                  <a:solidFill>
                    <a:srgbClr val="000000"/>
                  </a:solidFill>
                  <a:latin typeface="Arial" panose="020B0604020202020204" pitchFamily="34" charset="0"/>
                  <a:cs typeface="+mn-cs"/>
                </a:rPr>
                <a:t>rcvpkt</a:t>
              </a:r>
              <a:r>
                <a:rPr lang="en-US" altLang="en-US" sz="1200" kern="1200" dirty="0">
                  <a:solidFill>
                    <a:srgbClr val="000000"/>
                  </a:solidFill>
                  <a:latin typeface="Arial" panose="020B0604020202020204" pitchFamily="34" charset="0"/>
                  <a:cs typeface="+mn-cs"/>
                </a:rPr>
                <a:t>) )</a:t>
              </a:r>
              <a:endParaRPr lang="en-US" altLang="en-US" sz="1200" kern="1200" dirty="0">
                <a:solidFill>
                  <a:srgbClr val="000000"/>
                </a:solidFill>
                <a:latin typeface="Times New Roman" panose="02020603050405020304" pitchFamily="18" charset="0"/>
                <a:cs typeface="+mn-cs"/>
              </a:endParaRPr>
            </a:p>
          </p:txBody>
        </p:sp>
        <p:sp>
          <p:nvSpPr>
            <p:cNvPr id="79" name="Line 28">
              <a:extLst>
                <a:ext uri="{FF2B5EF4-FFF2-40B4-BE49-F238E27FC236}">
                  <a16:creationId xmlns:a16="http://schemas.microsoft.com/office/drawing/2014/main" id="{5E70559D-E25D-834D-BB11-04C3EEB77E6D}"/>
                </a:ext>
              </a:extLst>
            </p:cNvPr>
            <p:cNvSpPr>
              <a:spLocks noChangeShapeType="1"/>
            </p:cNvSpPr>
            <p:nvPr/>
          </p:nvSpPr>
          <p:spPr bwMode="auto">
            <a:xfrm>
              <a:off x="2601377" y="5572327"/>
              <a:ext cx="1557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82" name="Group 31">
            <a:extLst>
              <a:ext uri="{FF2B5EF4-FFF2-40B4-BE49-F238E27FC236}">
                <a16:creationId xmlns:a16="http://schemas.microsoft.com/office/drawing/2014/main" id="{81C031FC-110D-E943-BFA4-8F8C747060C6}"/>
              </a:ext>
            </a:extLst>
          </p:cNvPr>
          <p:cNvGrpSpPr>
            <a:grpSpLocks/>
          </p:cNvGrpSpPr>
          <p:nvPr/>
        </p:nvGrpSpPr>
        <p:grpSpPr bwMode="auto">
          <a:xfrm>
            <a:off x="4982364" y="3246986"/>
            <a:ext cx="838200" cy="617935"/>
            <a:chOff x="4156" y="2812"/>
            <a:chExt cx="704" cy="519"/>
          </a:xfrm>
        </p:grpSpPr>
        <p:sp>
          <p:nvSpPr>
            <p:cNvPr id="83" name="Oval 32">
              <a:extLst>
                <a:ext uri="{FF2B5EF4-FFF2-40B4-BE49-F238E27FC236}">
                  <a16:creationId xmlns:a16="http://schemas.microsoft.com/office/drawing/2014/main" id="{DBC13DE2-6448-6042-A76F-1AA9FA583930}"/>
                </a:ext>
              </a:extLst>
            </p:cNvPr>
            <p:cNvSpPr>
              <a:spLocks noChangeArrowheads="1"/>
            </p:cNvSpPr>
            <p:nvPr/>
          </p:nvSpPr>
          <p:spPr bwMode="auto">
            <a:xfrm>
              <a:off x="4242" y="2812"/>
              <a:ext cx="567" cy="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84" name="Text Box 33">
              <a:extLst>
                <a:ext uri="{FF2B5EF4-FFF2-40B4-BE49-F238E27FC236}">
                  <a16:creationId xmlns:a16="http://schemas.microsoft.com/office/drawing/2014/main" id="{E29BDAD6-5FEC-F24F-BE6F-CD21C3CA8FB1}"/>
                </a:ext>
              </a:extLst>
            </p:cNvPr>
            <p:cNvSpPr txBox="1">
              <a:spLocks noChangeArrowheads="1"/>
            </p:cNvSpPr>
            <p:nvPr/>
          </p:nvSpPr>
          <p:spPr bwMode="auto">
            <a:xfrm>
              <a:off x="4156"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050">
                  <a:solidFill>
                    <a:srgbClr val="000000"/>
                  </a:solidFill>
                  <a:latin typeface="Arial" panose="020B0604020202020204" pitchFamily="34" charset="0"/>
                  <a:cs typeface="+mn-cs"/>
                </a:rPr>
                <a:t>Wait for</a:t>
              </a:r>
            </a:p>
            <a:p>
              <a:pPr algn="ctr" defTabSz="685800" eaLnBrk="0" fontAlgn="base" hangingPunct="0">
                <a:spcBef>
                  <a:spcPct val="0"/>
                </a:spcBef>
                <a:spcAft>
                  <a:spcPct val="0"/>
                </a:spcAft>
                <a:buClrTx/>
                <a:defRPr/>
              </a:pPr>
              <a:r>
                <a:rPr lang="en-US" altLang="en-US" sz="1050">
                  <a:solidFill>
                    <a:srgbClr val="000000"/>
                  </a:solidFill>
                  <a:latin typeface="Arial" panose="020B0604020202020204" pitchFamily="34" charset="0"/>
                  <a:cs typeface="+mn-cs"/>
                </a:rPr>
                <a:t> call 1 from above</a:t>
              </a:r>
              <a:endParaRPr lang="en-US" altLang="en-US" sz="1050">
                <a:solidFill>
                  <a:srgbClr val="000000"/>
                </a:solidFill>
                <a:latin typeface="Times New Roman" panose="02020603050405020304" pitchFamily="18" charset="0"/>
                <a:cs typeface="+mn-cs"/>
              </a:endParaRPr>
            </a:p>
          </p:txBody>
        </p:sp>
      </p:grpSp>
      <p:grpSp>
        <p:nvGrpSpPr>
          <p:cNvPr id="85" name="Group 34">
            <a:extLst>
              <a:ext uri="{FF2B5EF4-FFF2-40B4-BE49-F238E27FC236}">
                <a16:creationId xmlns:a16="http://schemas.microsoft.com/office/drawing/2014/main" id="{A719D103-2F81-5E46-A5A0-A41FEB02DBAE}"/>
              </a:ext>
            </a:extLst>
          </p:cNvPr>
          <p:cNvGrpSpPr>
            <a:grpSpLocks/>
          </p:cNvGrpSpPr>
          <p:nvPr/>
        </p:nvGrpSpPr>
        <p:grpSpPr bwMode="auto">
          <a:xfrm>
            <a:off x="3340492" y="3206505"/>
            <a:ext cx="784622" cy="617935"/>
            <a:chOff x="4916" y="3266"/>
            <a:chExt cx="659" cy="519"/>
          </a:xfrm>
        </p:grpSpPr>
        <p:sp>
          <p:nvSpPr>
            <p:cNvPr id="86" name="Oval 35">
              <a:extLst>
                <a:ext uri="{FF2B5EF4-FFF2-40B4-BE49-F238E27FC236}">
                  <a16:creationId xmlns:a16="http://schemas.microsoft.com/office/drawing/2014/main" id="{452B4C18-F351-424F-9F61-578D01454D2C}"/>
                </a:ext>
              </a:extLst>
            </p:cNvPr>
            <p:cNvSpPr>
              <a:spLocks noChangeArrowheads="1"/>
            </p:cNvSpPr>
            <p:nvPr/>
          </p:nvSpPr>
          <p:spPr bwMode="auto">
            <a:xfrm>
              <a:off x="4957" y="3266"/>
              <a:ext cx="567" cy="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87" name="Text Box 36">
              <a:extLst>
                <a:ext uri="{FF2B5EF4-FFF2-40B4-BE49-F238E27FC236}">
                  <a16:creationId xmlns:a16="http://schemas.microsoft.com/office/drawing/2014/main" id="{6D1F24C4-2629-794A-B55E-60C945FDCEA3}"/>
                </a:ext>
              </a:extLst>
            </p:cNvPr>
            <p:cNvSpPr txBox="1">
              <a:spLocks noChangeArrowheads="1"/>
            </p:cNvSpPr>
            <p:nvPr/>
          </p:nvSpPr>
          <p:spPr bwMode="auto">
            <a:xfrm>
              <a:off x="4916" y="3319"/>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050">
                  <a:solidFill>
                    <a:srgbClr val="000000"/>
                  </a:solidFill>
                  <a:latin typeface="Arial" panose="020B0604020202020204" pitchFamily="34" charset="0"/>
                  <a:cs typeface="+mn-cs"/>
                </a:rPr>
                <a:t>Wait for ACK or NAK 1</a:t>
              </a:r>
              <a:endParaRPr lang="en-US" altLang="en-US" sz="1050">
                <a:solidFill>
                  <a:srgbClr val="000000"/>
                </a:solidFill>
                <a:latin typeface="Times New Roman" panose="02020603050405020304" pitchFamily="18" charset="0"/>
                <a:cs typeface="+mn-cs"/>
              </a:endParaRPr>
            </a:p>
          </p:txBody>
        </p:sp>
      </p:grpSp>
      <p:grpSp>
        <p:nvGrpSpPr>
          <p:cNvPr id="7" name="Group 6">
            <a:extLst>
              <a:ext uri="{FF2B5EF4-FFF2-40B4-BE49-F238E27FC236}">
                <a16:creationId xmlns:a16="http://schemas.microsoft.com/office/drawing/2014/main" id="{1A5D53C9-4BB8-5043-8DC5-F0E5CF4CABAD}"/>
              </a:ext>
            </a:extLst>
          </p:cNvPr>
          <p:cNvGrpSpPr/>
          <p:nvPr/>
        </p:nvGrpSpPr>
        <p:grpSpPr>
          <a:xfrm>
            <a:off x="5505048" y="2242098"/>
            <a:ext cx="2388738" cy="1127106"/>
            <a:chOff x="7340064" y="2989464"/>
            <a:chExt cx="3184984" cy="1502807"/>
          </a:xfrm>
        </p:grpSpPr>
        <p:sp>
          <p:nvSpPr>
            <p:cNvPr id="71" name="Freeform 20">
              <a:extLst>
                <a:ext uri="{FF2B5EF4-FFF2-40B4-BE49-F238E27FC236}">
                  <a16:creationId xmlns:a16="http://schemas.microsoft.com/office/drawing/2014/main" id="{9CD05C47-D1BA-A640-9C82-600A98940CDA}"/>
                </a:ext>
              </a:extLst>
            </p:cNvPr>
            <p:cNvSpPr>
              <a:spLocks/>
            </p:cNvSpPr>
            <p:nvPr/>
          </p:nvSpPr>
          <p:spPr bwMode="auto">
            <a:xfrm rot="5400000" flipH="1" flipV="1">
              <a:off x="6760626" y="3568902"/>
              <a:ext cx="1363663" cy="204788"/>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75" name="Text Box 24">
              <a:extLst>
                <a:ext uri="{FF2B5EF4-FFF2-40B4-BE49-F238E27FC236}">
                  <a16:creationId xmlns:a16="http://schemas.microsoft.com/office/drawing/2014/main" id="{F253FA80-34F7-E440-9662-0A8A9E206D8C}"/>
                </a:ext>
              </a:extLst>
            </p:cNvPr>
            <p:cNvSpPr txBox="1">
              <a:spLocks noChangeArrowheads="1"/>
            </p:cNvSpPr>
            <p:nvPr/>
          </p:nvSpPr>
          <p:spPr bwMode="auto">
            <a:xfrm>
              <a:off x="7529435" y="3255707"/>
              <a:ext cx="29956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dirty="0" err="1">
                  <a:solidFill>
                    <a:srgbClr val="000000"/>
                  </a:solidFill>
                  <a:latin typeface="Arial" panose="020B0604020202020204" pitchFamily="34" charset="0"/>
                  <a:cs typeface="+mn-cs"/>
                </a:rPr>
                <a:t>rdt_rcv</a:t>
              </a:r>
              <a:r>
                <a:rPr lang="en-US" altLang="en-US" sz="1200" kern="1200" dirty="0">
                  <a:solidFill>
                    <a:srgbClr val="000000"/>
                  </a:solidFill>
                  <a:latin typeface="Arial" panose="020B0604020202020204" pitchFamily="34" charset="0"/>
                  <a:cs typeface="+mn-cs"/>
                </a:rPr>
                <a:t>(</a:t>
              </a:r>
              <a:r>
                <a:rPr lang="en-US" altLang="en-US" sz="1200" kern="1200" dirty="0" err="1">
                  <a:solidFill>
                    <a:srgbClr val="000000"/>
                  </a:solidFill>
                  <a:latin typeface="Arial" panose="020B0604020202020204" pitchFamily="34" charset="0"/>
                  <a:cs typeface="+mn-cs"/>
                </a:rPr>
                <a:t>rcvpkt</a:t>
              </a:r>
              <a:r>
                <a:rPr lang="en-US" altLang="en-US" sz="1200" kern="1200" dirty="0">
                  <a:solidFill>
                    <a:srgbClr val="000000"/>
                  </a:solidFill>
                  <a:latin typeface="Arial" panose="020B0604020202020204" pitchFamily="34" charset="0"/>
                  <a:cs typeface="+mn-cs"/>
                </a:rPr>
                <a:t>)   </a:t>
              </a:r>
            </a:p>
            <a:p>
              <a:pPr defTabSz="685800" eaLnBrk="0" fontAlgn="base" hangingPunct="0">
                <a:spcBef>
                  <a:spcPct val="0"/>
                </a:spcBef>
                <a:spcAft>
                  <a:spcPct val="0"/>
                </a:spcAft>
                <a:buClrTx/>
                <a:defRPr/>
              </a:pPr>
              <a:r>
                <a:rPr lang="en-US" altLang="en-US" sz="1200" kern="1200" dirty="0">
                  <a:solidFill>
                    <a:srgbClr val="000000"/>
                  </a:solidFill>
                  <a:latin typeface="Arial" panose="020B0604020202020204" pitchFamily="34" charset="0"/>
                  <a:cs typeface="+mn-cs"/>
                </a:rPr>
                <a:t>&amp;&amp; </a:t>
              </a:r>
              <a:r>
                <a:rPr lang="en-US" altLang="en-US" sz="1200" kern="1200" dirty="0" err="1">
                  <a:solidFill>
                    <a:srgbClr val="000000"/>
                  </a:solidFill>
                  <a:latin typeface="Arial" panose="020B0604020202020204" pitchFamily="34" charset="0"/>
                  <a:cs typeface="+mn-cs"/>
                </a:rPr>
                <a:t>notcorrupt</a:t>
              </a:r>
              <a:r>
                <a:rPr lang="en-US" altLang="en-US" sz="1200" kern="1200" dirty="0">
                  <a:solidFill>
                    <a:srgbClr val="000000"/>
                  </a:solidFill>
                  <a:latin typeface="Arial" panose="020B0604020202020204" pitchFamily="34" charset="0"/>
                  <a:cs typeface="+mn-cs"/>
                </a:rPr>
                <a:t>(</a:t>
              </a:r>
              <a:r>
                <a:rPr lang="en-US" altLang="en-US" sz="1200" kern="1200" dirty="0" err="1">
                  <a:solidFill>
                    <a:srgbClr val="000000"/>
                  </a:solidFill>
                  <a:latin typeface="Arial" panose="020B0604020202020204" pitchFamily="34" charset="0"/>
                  <a:cs typeface="+mn-cs"/>
                </a:rPr>
                <a:t>rcvpkt</a:t>
              </a:r>
              <a:r>
                <a:rPr lang="en-US" altLang="en-US" sz="1200" kern="1200" dirty="0">
                  <a:solidFill>
                    <a:srgbClr val="000000"/>
                  </a:solidFill>
                  <a:latin typeface="Arial" panose="020B0604020202020204" pitchFamily="34" charset="0"/>
                  <a:cs typeface="+mn-cs"/>
                </a:rPr>
                <a:t>) </a:t>
              </a:r>
            </a:p>
            <a:p>
              <a:pPr defTabSz="685800" eaLnBrk="0" fontAlgn="base" hangingPunct="0">
                <a:spcBef>
                  <a:spcPct val="0"/>
                </a:spcBef>
                <a:spcAft>
                  <a:spcPct val="0"/>
                </a:spcAft>
                <a:buClrTx/>
                <a:defRPr/>
              </a:pPr>
              <a:r>
                <a:rPr lang="en-US" altLang="en-US" sz="1200" kern="1200" dirty="0">
                  <a:solidFill>
                    <a:srgbClr val="000000"/>
                  </a:solidFill>
                  <a:latin typeface="Arial" panose="020B0604020202020204" pitchFamily="34" charset="0"/>
                  <a:cs typeface="+mn-cs"/>
                </a:rPr>
                <a:t>&amp;&amp; </a:t>
              </a:r>
              <a:r>
                <a:rPr lang="en-US" altLang="en-US" sz="1200" kern="1200" dirty="0" err="1">
                  <a:solidFill>
                    <a:srgbClr val="000000"/>
                  </a:solidFill>
                  <a:latin typeface="Arial" panose="020B0604020202020204" pitchFamily="34" charset="0"/>
                  <a:cs typeface="+mn-cs"/>
                </a:rPr>
                <a:t>isACK</a:t>
              </a:r>
              <a:r>
                <a:rPr lang="en-US" altLang="en-US" sz="1200" kern="1200" dirty="0">
                  <a:solidFill>
                    <a:srgbClr val="000000"/>
                  </a:solidFill>
                  <a:latin typeface="Arial" panose="020B0604020202020204" pitchFamily="34" charset="0"/>
                  <a:cs typeface="+mn-cs"/>
                </a:rPr>
                <a:t>(</a:t>
              </a:r>
              <a:r>
                <a:rPr lang="en-US" altLang="en-US" sz="1200" kern="1200" dirty="0" err="1">
                  <a:solidFill>
                    <a:srgbClr val="000000"/>
                  </a:solidFill>
                  <a:latin typeface="Arial" panose="020B0604020202020204" pitchFamily="34" charset="0"/>
                  <a:cs typeface="+mn-cs"/>
                </a:rPr>
                <a:t>rcvpkt</a:t>
              </a:r>
              <a:r>
                <a:rPr lang="en-US" altLang="en-US" sz="1200" kern="1200" dirty="0">
                  <a:solidFill>
                    <a:srgbClr val="000000"/>
                  </a:solidFill>
                  <a:latin typeface="Arial" panose="020B0604020202020204" pitchFamily="34" charset="0"/>
                  <a:cs typeface="+mn-cs"/>
                </a:rPr>
                <a:t>) </a:t>
              </a:r>
            </a:p>
          </p:txBody>
        </p:sp>
        <p:sp>
          <p:nvSpPr>
            <p:cNvPr id="76" name="Line 25">
              <a:extLst>
                <a:ext uri="{FF2B5EF4-FFF2-40B4-BE49-F238E27FC236}">
                  <a16:creationId xmlns:a16="http://schemas.microsoft.com/office/drawing/2014/main" id="{66DBD07B-79D8-0F4A-A6FF-59EB09F7736C}"/>
                </a:ext>
              </a:extLst>
            </p:cNvPr>
            <p:cNvSpPr>
              <a:spLocks noChangeShapeType="1"/>
            </p:cNvSpPr>
            <p:nvPr/>
          </p:nvSpPr>
          <p:spPr bwMode="auto">
            <a:xfrm>
              <a:off x="7611527" y="411341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88" name="Text Box 37">
              <a:extLst>
                <a:ext uri="{FF2B5EF4-FFF2-40B4-BE49-F238E27FC236}">
                  <a16:creationId xmlns:a16="http://schemas.microsoft.com/office/drawing/2014/main" id="{3EF62ED3-CC68-F04E-85DE-74B808ECDB5D}"/>
                </a:ext>
              </a:extLst>
            </p:cNvPr>
            <p:cNvSpPr txBox="1">
              <a:spLocks noChangeArrowheads="1"/>
            </p:cNvSpPr>
            <p:nvPr/>
          </p:nvSpPr>
          <p:spPr bwMode="auto">
            <a:xfrm>
              <a:off x="7962396" y="4122939"/>
              <a:ext cx="38728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0000"/>
                  </a:solidFill>
                  <a:latin typeface="Symbol" charset="0"/>
                  <a:cs typeface="+mn-cs"/>
                </a:rPr>
                <a:t>L</a:t>
              </a:r>
            </a:p>
          </p:txBody>
        </p:sp>
      </p:grpSp>
      <p:grpSp>
        <p:nvGrpSpPr>
          <p:cNvPr id="10" name="Group 9">
            <a:extLst>
              <a:ext uri="{FF2B5EF4-FFF2-40B4-BE49-F238E27FC236}">
                <a16:creationId xmlns:a16="http://schemas.microsoft.com/office/drawing/2014/main" id="{41D39DAE-4584-FA45-975F-927834C99F4E}"/>
              </a:ext>
            </a:extLst>
          </p:cNvPr>
          <p:cNvGrpSpPr/>
          <p:nvPr/>
        </p:nvGrpSpPr>
        <p:grpSpPr>
          <a:xfrm>
            <a:off x="576372" y="2287343"/>
            <a:ext cx="2939143" cy="987803"/>
            <a:chOff x="768495" y="3049789"/>
            <a:chExt cx="3918857" cy="1317070"/>
          </a:xfrm>
        </p:grpSpPr>
        <p:sp>
          <p:nvSpPr>
            <p:cNvPr id="69" name="Freeform 18">
              <a:extLst>
                <a:ext uri="{FF2B5EF4-FFF2-40B4-BE49-F238E27FC236}">
                  <a16:creationId xmlns:a16="http://schemas.microsoft.com/office/drawing/2014/main" id="{E4C63A38-513E-6D46-AD73-8B315DEB4A90}"/>
                </a:ext>
              </a:extLst>
            </p:cNvPr>
            <p:cNvSpPr>
              <a:spLocks/>
            </p:cNvSpPr>
            <p:nvPr/>
          </p:nvSpPr>
          <p:spPr bwMode="auto">
            <a:xfrm rot="16200000" flipV="1">
              <a:off x="3992027" y="3621289"/>
              <a:ext cx="1266825" cy="12382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80" name="Text Box 29">
              <a:extLst>
                <a:ext uri="{FF2B5EF4-FFF2-40B4-BE49-F238E27FC236}">
                  <a16:creationId xmlns:a16="http://schemas.microsoft.com/office/drawing/2014/main" id="{10C84F04-9916-C447-98C1-9B431D5078A3}"/>
                </a:ext>
              </a:extLst>
            </p:cNvPr>
            <p:cNvSpPr txBox="1">
              <a:spLocks noChangeArrowheads="1"/>
            </p:cNvSpPr>
            <p:nvPr/>
          </p:nvSpPr>
          <p:spPr bwMode="auto">
            <a:xfrm>
              <a:off x="768495" y="3141125"/>
              <a:ext cx="362372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eaLnBrk="0" fontAlgn="base" hangingPunct="0">
                <a:spcBef>
                  <a:spcPct val="0"/>
                </a:spcBef>
                <a:spcAft>
                  <a:spcPct val="0"/>
                </a:spcAft>
                <a:buClrTx/>
                <a:defRPr/>
              </a:pPr>
              <a:r>
                <a:rPr lang="en-US" altLang="en-US" sz="1200" kern="1200" dirty="0" err="1">
                  <a:solidFill>
                    <a:srgbClr val="000000"/>
                  </a:solidFill>
                  <a:latin typeface="Arial" panose="020B0604020202020204" pitchFamily="34" charset="0"/>
                  <a:cs typeface="+mn-cs"/>
                </a:rPr>
                <a:t>rdt_rcv</a:t>
              </a:r>
              <a:r>
                <a:rPr lang="en-US" altLang="en-US" sz="1200" kern="1200" dirty="0">
                  <a:solidFill>
                    <a:srgbClr val="000000"/>
                  </a:solidFill>
                  <a:latin typeface="Arial" panose="020B0604020202020204" pitchFamily="34" charset="0"/>
                  <a:cs typeface="+mn-cs"/>
                </a:rPr>
                <a:t>(</a:t>
              </a:r>
              <a:r>
                <a:rPr lang="en-US" altLang="en-US" sz="1200" kern="1200" dirty="0" err="1">
                  <a:solidFill>
                    <a:srgbClr val="000000"/>
                  </a:solidFill>
                  <a:latin typeface="Arial" panose="020B0604020202020204" pitchFamily="34" charset="0"/>
                  <a:cs typeface="+mn-cs"/>
                </a:rPr>
                <a:t>rcvpkt</a:t>
              </a:r>
              <a:r>
                <a:rPr lang="en-US" altLang="en-US" sz="1200" kern="1200" dirty="0">
                  <a:solidFill>
                    <a:srgbClr val="000000"/>
                  </a:solidFill>
                  <a:latin typeface="Arial" panose="020B0604020202020204" pitchFamily="34" charset="0"/>
                  <a:cs typeface="+mn-cs"/>
                </a:rPr>
                <a:t>)  </a:t>
              </a:r>
            </a:p>
            <a:p>
              <a:pPr algn="r" defTabSz="685800" eaLnBrk="0" fontAlgn="base" hangingPunct="0">
                <a:spcBef>
                  <a:spcPct val="0"/>
                </a:spcBef>
                <a:spcAft>
                  <a:spcPct val="0"/>
                </a:spcAft>
                <a:buClrTx/>
                <a:defRPr/>
              </a:pPr>
              <a:r>
                <a:rPr lang="en-US" altLang="en-US" sz="1200" kern="1200" dirty="0">
                  <a:solidFill>
                    <a:srgbClr val="000000"/>
                  </a:solidFill>
                  <a:latin typeface="Arial" panose="020B0604020202020204" pitchFamily="34" charset="0"/>
                  <a:cs typeface="+mn-cs"/>
                </a:rPr>
                <a:t>&amp;&amp; </a:t>
              </a:r>
              <a:r>
                <a:rPr lang="en-US" altLang="en-US" sz="1200" kern="1200" dirty="0" err="1">
                  <a:solidFill>
                    <a:srgbClr val="000000"/>
                  </a:solidFill>
                  <a:latin typeface="Arial" panose="020B0604020202020204" pitchFamily="34" charset="0"/>
                  <a:cs typeface="+mn-cs"/>
                </a:rPr>
                <a:t>notcorrupt</a:t>
              </a:r>
              <a:r>
                <a:rPr lang="en-US" altLang="en-US" sz="1200" kern="1200" dirty="0">
                  <a:solidFill>
                    <a:srgbClr val="000000"/>
                  </a:solidFill>
                  <a:latin typeface="Arial" panose="020B0604020202020204" pitchFamily="34" charset="0"/>
                  <a:cs typeface="+mn-cs"/>
                </a:rPr>
                <a:t>(</a:t>
              </a:r>
              <a:r>
                <a:rPr lang="en-US" altLang="en-US" sz="1200" kern="1200" dirty="0" err="1">
                  <a:solidFill>
                    <a:srgbClr val="000000"/>
                  </a:solidFill>
                  <a:latin typeface="Arial" panose="020B0604020202020204" pitchFamily="34" charset="0"/>
                  <a:cs typeface="+mn-cs"/>
                </a:rPr>
                <a:t>rcvpkt</a:t>
              </a:r>
              <a:r>
                <a:rPr lang="en-US" altLang="en-US" sz="1200" kern="1200" dirty="0">
                  <a:solidFill>
                    <a:srgbClr val="000000"/>
                  </a:solidFill>
                  <a:latin typeface="Arial" panose="020B0604020202020204" pitchFamily="34" charset="0"/>
                  <a:cs typeface="+mn-cs"/>
                </a:rPr>
                <a:t>) &amp;&amp; </a:t>
              </a:r>
              <a:r>
                <a:rPr lang="en-US" altLang="en-US" sz="1200" kern="1200" dirty="0" err="1">
                  <a:solidFill>
                    <a:srgbClr val="000000"/>
                  </a:solidFill>
                  <a:latin typeface="Arial" panose="020B0604020202020204" pitchFamily="34" charset="0"/>
                  <a:cs typeface="+mn-cs"/>
                </a:rPr>
                <a:t>isACK</a:t>
              </a:r>
              <a:r>
                <a:rPr lang="en-US" altLang="en-US" sz="1200" kern="1200" dirty="0">
                  <a:solidFill>
                    <a:srgbClr val="000000"/>
                  </a:solidFill>
                  <a:latin typeface="Arial" panose="020B0604020202020204" pitchFamily="34" charset="0"/>
                  <a:cs typeface="+mn-cs"/>
                </a:rPr>
                <a:t>(</a:t>
              </a:r>
              <a:r>
                <a:rPr lang="en-US" altLang="en-US" sz="1200" kern="1200" dirty="0" err="1">
                  <a:solidFill>
                    <a:srgbClr val="000000"/>
                  </a:solidFill>
                  <a:latin typeface="Arial" panose="020B0604020202020204" pitchFamily="34" charset="0"/>
                  <a:cs typeface="+mn-cs"/>
                </a:rPr>
                <a:t>rcvpkt</a:t>
              </a:r>
              <a:r>
                <a:rPr lang="en-US" altLang="en-US" sz="1200" kern="1200" dirty="0">
                  <a:solidFill>
                    <a:srgbClr val="000000"/>
                  </a:solidFill>
                  <a:latin typeface="Arial" panose="020B0604020202020204" pitchFamily="34" charset="0"/>
                  <a:cs typeface="+mn-cs"/>
                </a:rPr>
                <a:t>)</a:t>
              </a:r>
              <a:r>
                <a:rPr lang="en-US" altLang="en-US" sz="750" kern="1200" dirty="0">
                  <a:solidFill>
                    <a:srgbClr val="000000"/>
                  </a:solidFill>
                  <a:latin typeface="Arial" panose="020B0604020202020204" pitchFamily="34" charset="0"/>
                  <a:cs typeface="+mn-cs"/>
                </a:rPr>
                <a:t> </a:t>
              </a:r>
              <a:endParaRPr lang="en-US" altLang="en-US" sz="1800" kern="1200" dirty="0">
                <a:solidFill>
                  <a:srgbClr val="000000"/>
                </a:solidFill>
                <a:latin typeface="Times New Roman" panose="02020603050405020304" pitchFamily="18" charset="0"/>
                <a:cs typeface="+mn-cs"/>
              </a:endParaRPr>
            </a:p>
          </p:txBody>
        </p:sp>
        <p:sp>
          <p:nvSpPr>
            <p:cNvPr id="81" name="Line 30">
              <a:extLst>
                <a:ext uri="{FF2B5EF4-FFF2-40B4-BE49-F238E27FC236}">
                  <a16:creationId xmlns:a16="http://schemas.microsoft.com/office/drawing/2014/main" id="{3CE13E4F-EE16-CD4F-B855-807B9A4D3AC5}"/>
                </a:ext>
              </a:extLst>
            </p:cNvPr>
            <p:cNvSpPr>
              <a:spLocks noChangeShapeType="1"/>
            </p:cNvSpPr>
            <p:nvPr/>
          </p:nvSpPr>
          <p:spPr bwMode="auto">
            <a:xfrm>
              <a:off x="2572802" y="3983239"/>
              <a:ext cx="17383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89" name="Text Box 38">
              <a:extLst>
                <a:ext uri="{FF2B5EF4-FFF2-40B4-BE49-F238E27FC236}">
                  <a16:creationId xmlns:a16="http://schemas.microsoft.com/office/drawing/2014/main" id="{82E244E2-C5AE-4445-BF1E-C90A2091B07F}"/>
                </a:ext>
              </a:extLst>
            </p:cNvPr>
            <p:cNvSpPr txBox="1">
              <a:spLocks noChangeArrowheads="1"/>
            </p:cNvSpPr>
            <p:nvPr/>
          </p:nvSpPr>
          <p:spPr bwMode="auto">
            <a:xfrm>
              <a:off x="3112584" y="3997527"/>
              <a:ext cx="38728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0000"/>
                  </a:solidFill>
                  <a:latin typeface="Symbol" charset="0"/>
                  <a:cs typeface="+mn-cs"/>
                </a:rPr>
                <a:t>L</a:t>
              </a:r>
            </a:p>
          </p:txBody>
        </p:sp>
      </p:grpSp>
      <p:sp>
        <p:nvSpPr>
          <p:cNvPr id="46" name="Slide Number Placeholder 2">
            <a:extLst>
              <a:ext uri="{FF2B5EF4-FFF2-40B4-BE49-F238E27FC236}">
                <a16:creationId xmlns:a16="http://schemas.microsoft.com/office/drawing/2014/main" id="{B69BA466-748A-4F41-808A-2B33C515BE9E}"/>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51</a:t>
            </a:fld>
            <a:endParaRPr lang="en-US" dirty="0"/>
          </a:p>
        </p:txBody>
      </p:sp>
    </p:spTree>
    <p:extLst>
      <p:ext uri="{BB962C8B-B14F-4D97-AF65-F5344CB8AC3E}">
        <p14:creationId xmlns:p14="http://schemas.microsoft.com/office/powerpoint/2010/main" val="64101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rdt2.1: receiver, handling garbled ACK/NAKs</a:t>
            </a:r>
            <a:endParaRPr lang="en-US" dirty="0"/>
          </a:p>
        </p:txBody>
      </p:sp>
      <p:grpSp>
        <p:nvGrpSpPr>
          <p:cNvPr id="138" name="Group 3">
            <a:extLst>
              <a:ext uri="{FF2B5EF4-FFF2-40B4-BE49-F238E27FC236}">
                <a16:creationId xmlns:a16="http://schemas.microsoft.com/office/drawing/2014/main" id="{C1CD05A1-04E4-FC48-B0C5-45F2AACDECEF}"/>
              </a:ext>
            </a:extLst>
          </p:cNvPr>
          <p:cNvGrpSpPr>
            <a:grpSpLocks/>
          </p:cNvGrpSpPr>
          <p:nvPr/>
        </p:nvGrpSpPr>
        <p:grpSpPr bwMode="auto">
          <a:xfrm>
            <a:off x="3573184" y="2509499"/>
            <a:ext cx="613172" cy="596504"/>
            <a:chOff x="963" y="1131"/>
            <a:chExt cx="515" cy="501"/>
          </a:xfrm>
        </p:grpSpPr>
        <p:sp>
          <p:nvSpPr>
            <p:cNvPr id="139" name="Oval 4">
              <a:extLst>
                <a:ext uri="{FF2B5EF4-FFF2-40B4-BE49-F238E27FC236}">
                  <a16:creationId xmlns:a16="http://schemas.microsoft.com/office/drawing/2014/main" id="{1AA1B3B3-9BE5-B941-861C-6A95AE615AE0}"/>
                </a:ext>
              </a:extLst>
            </p:cNvPr>
            <p:cNvSpPr>
              <a:spLocks noChangeArrowheads="1"/>
            </p:cNvSpPr>
            <p:nvPr/>
          </p:nvSpPr>
          <p:spPr bwMode="auto">
            <a:xfrm>
              <a:off x="963" y="1131"/>
              <a:ext cx="490" cy="501"/>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140" name="Text Box 5">
              <a:extLst>
                <a:ext uri="{FF2B5EF4-FFF2-40B4-BE49-F238E27FC236}">
                  <a16:creationId xmlns:a16="http://schemas.microsoft.com/office/drawing/2014/main" id="{E4E7D8C2-369B-AA4D-BFEC-61A1CB9BBDF5}"/>
                </a:ext>
              </a:extLst>
            </p:cNvPr>
            <p:cNvSpPr txBox="1">
              <a:spLocks noChangeArrowheads="1"/>
            </p:cNvSpPr>
            <p:nvPr/>
          </p:nvSpPr>
          <p:spPr bwMode="auto">
            <a:xfrm>
              <a:off x="974" y="115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050">
                  <a:solidFill>
                    <a:srgbClr val="000000"/>
                  </a:solidFill>
                  <a:latin typeface="Arial" panose="020B0604020202020204" pitchFamily="34" charset="0"/>
                  <a:cs typeface="+mn-cs"/>
                </a:rPr>
                <a:t>Wait for </a:t>
              </a:r>
            </a:p>
            <a:p>
              <a:pPr algn="ctr" defTabSz="685800" eaLnBrk="0" fontAlgn="base" hangingPunct="0">
                <a:spcBef>
                  <a:spcPct val="0"/>
                </a:spcBef>
                <a:spcAft>
                  <a:spcPct val="0"/>
                </a:spcAft>
                <a:buClrTx/>
                <a:defRPr/>
              </a:pPr>
              <a:r>
                <a:rPr lang="en-US" altLang="en-US" sz="1050">
                  <a:solidFill>
                    <a:srgbClr val="000000"/>
                  </a:solidFill>
                  <a:latin typeface="Arial" panose="020B0604020202020204" pitchFamily="34" charset="0"/>
                  <a:cs typeface="+mn-cs"/>
                </a:rPr>
                <a:t>0 from below</a:t>
              </a:r>
              <a:endParaRPr lang="en-US" altLang="en-US" sz="1050">
                <a:solidFill>
                  <a:srgbClr val="000000"/>
                </a:solidFill>
                <a:latin typeface="Times New Roman" panose="02020603050405020304" pitchFamily="18" charset="0"/>
                <a:cs typeface="+mn-cs"/>
              </a:endParaRPr>
            </a:p>
          </p:txBody>
        </p:sp>
      </p:grpSp>
      <p:sp>
        <p:nvSpPr>
          <p:cNvPr id="141" name="Line 6">
            <a:extLst>
              <a:ext uri="{FF2B5EF4-FFF2-40B4-BE49-F238E27FC236}">
                <a16:creationId xmlns:a16="http://schemas.microsoft.com/office/drawing/2014/main" id="{8BBFC15E-678E-0147-A56E-4A3A32B91FBE}"/>
              </a:ext>
            </a:extLst>
          </p:cNvPr>
          <p:cNvSpPr>
            <a:spLocks noChangeShapeType="1"/>
          </p:cNvSpPr>
          <p:nvPr/>
        </p:nvSpPr>
        <p:spPr bwMode="auto">
          <a:xfrm>
            <a:off x="3450549" y="1707018"/>
            <a:ext cx="314325" cy="809625"/>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E6FABB75-14DE-C74F-9D57-A9DEB7587596}"/>
              </a:ext>
            </a:extLst>
          </p:cNvPr>
          <p:cNvGrpSpPr/>
          <p:nvPr/>
        </p:nvGrpSpPr>
        <p:grpSpPr>
          <a:xfrm>
            <a:off x="3516033" y="3121481"/>
            <a:ext cx="2896791" cy="1640681"/>
            <a:chOff x="4688044" y="4161974"/>
            <a:chExt cx="3862388" cy="2187575"/>
          </a:xfrm>
        </p:grpSpPr>
        <p:sp>
          <p:nvSpPr>
            <p:cNvPr id="146" name="Freeform 11">
              <a:extLst>
                <a:ext uri="{FF2B5EF4-FFF2-40B4-BE49-F238E27FC236}">
                  <a16:creationId xmlns:a16="http://schemas.microsoft.com/office/drawing/2014/main" id="{57F6D8C5-C177-EA4A-8A0D-C9ECA2E44CD8}"/>
                </a:ext>
              </a:extLst>
            </p:cNvPr>
            <p:cNvSpPr>
              <a:spLocks/>
            </p:cNvSpPr>
            <p:nvPr/>
          </p:nvSpPr>
          <p:spPr bwMode="auto">
            <a:xfrm>
              <a:off x="5299232" y="4161974"/>
              <a:ext cx="1590675" cy="68897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47" name="Text Box 12">
              <a:extLst>
                <a:ext uri="{FF2B5EF4-FFF2-40B4-BE49-F238E27FC236}">
                  <a16:creationId xmlns:a16="http://schemas.microsoft.com/office/drawing/2014/main" id="{39FBA62B-425E-884D-B8D0-53837C7194C3}"/>
                </a:ext>
              </a:extLst>
            </p:cNvPr>
            <p:cNvSpPr txBox="1">
              <a:spLocks noChangeArrowheads="1"/>
            </p:cNvSpPr>
            <p:nvPr/>
          </p:nvSpPr>
          <p:spPr bwMode="auto">
            <a:xfrm>
              <a:off x="4688044" y="4742999"/>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rdt_rcv(rcvpkt) &amp;&amp; notcorrupt(rcvpkt) </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  &amp;&amp; has_seq1(rcvpkt)</a:t>
              </a:r>
              <a:r>
                <a:rPr lang="en-US" altLang="en-US" sz="1200" kern="1200">
                  <a:solidFill>
                    <a:srgbClr val="000000"/>
                  </a:solidFill>
                  <a:latin typeface="Arial" panose="020B0604020202020204" pitchFamily="34" charset="0"/>
                  <a:cs typeface="+mn-cs"/>
                </a:rPr>
                <a:t> </a:t>
              </a:r>
              <a:endParaRPr lang="en-US" altLang="en-US" sz="1200" kern="1200">
                <a:solidFill>
                  <a:srgbClr val="000000"/>
                </a:solidFill>
                <a:latin typeface="Times New Roman" panose="02020603050405020304" pitchFamily="18" charset="0"/>
                <a:cs typeface="+mn-cs"/>
              </a:endParaRPr>
            </a:p>
          </p:txBody>
        </p:sp>
        <p:sp>
          <p:nvSpPr>
            <p:cNvPr id="148" name="Line 13">
              <a:extLst>
                <a:ext uri="{FF2B5EF4-FFF2-40B4-BE49-F238E27FC236}">
                  <a16:creationId xmlns:a16="http://schemas.microsoft.com/office/drawing/2014/main" id="{1082C30A-F447-2048-A881-DB90328221D2}"/>
                </a:ext>
              </a:extLst>
            </p:cNvPr>
            <p:cNvSpPr>
              <a:spLocks noChangeShapeType="1"/>
            </p:cNvSpPr>
            <p:nvPr/>
          </p:nvSpPr>
          <p:spPr bwMode="auto">
            <a:xfrm>
              <a:off x="4754719" y="5300212"/>
              <a:ext cx="2898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49" name="Text Box 14">
              <a:extLst>
                <a:ext uri="{FF2B5EF4-FFF2-40B4-BE49-F238E27FC236}">
                  <a16:creationId xmlns:a16="http://schemas.microsoft.com/office/drawing/2014/main" id="{29182A79-7B96-1B4E-B5FE-E02DEA7CEAB7}"/>
                </a:ext>
              </a:extLst>
            </p:cNvPr>
            <p:cNvSpPr txBox="1">
              <a:spLocks noChangeArrowheads="1"/>
            </p:cNvSpPr>
            <p:nvPr/>
          </p:nvSpPr>
          <p:spPr bwMode="auto">
            <a:xfrm>
              <a:off x="4697569" y="5355774"/>
              <a:ext cx="38528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extract(rcvpkt,data)</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deliver_data(data)</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sndpkt = make_pkt(ACK, chksum)</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udt_send(sndpkt)</a:t>
              </a:r>
              <a:endParaRPr lang="en-US" altLang="en-US" sz="1050" kern="1200">
                <a:solidFill>
                  <a:srgbClr val="000000"/>
                </a:solidFill>
                <a:latin typeface="Times New Roman" panose="02020603050405020304" pitchFamily="18" charset="0"/>
                <a:cs typeface="+mn-cs"/>
              </a:endParaRPr>
            </a:p>
          </p:txBody>
        </p:sp>
      </p:grpSp>
      <p:grpSp>
        <p:nvGrpSpPr>
          <p:cNvPr id="150" name="Group 15">
            <a:extLst>
              <a:ext uri="{FF2B5EF4-FFF2-40B4-BE49-F238E27FC236}">
                <a16:creationId xmlns:a16="http://schemas.microsoft.com/office/drawing/2014/main" id="{A479FFEA-FE33-2B4E-8918-3A674DE0585E}"/>
              </a:ext>
            </a:extLst>
          </p:cNvPr>
          <p:cNvGrpSpPr>
            <a:grpSpLocks/>
          </p:cNvGrpSpPr>
          <p:nvPr/>
        </p:nvGrpSpPr>
        <p:grpSpPr bwMode="auto">
          <a:xfrm>
            <a:off x="4847152" y="2535693"/>
            <a:ext cx="619125" cy="597694"/>
            <a:chOff x="4398" y="3133"/>
            <a:chExt cx="520" cy="502"/>
          </a:xfrm>
        </p:grpSpPr>
        <p:sp>
          <p:nvSpPr>
            <p:cNvPr id="151" name="Oval 16">
              <a:extLst>
                <a:ext uri="{FF2B5EF4-FFF2-40B4-BE49-F238E27FC236}">
                  <a16:creationId xmlns:a16="http://schemas.microsoft.com/office/drawing/2014/main" id="{6D36849B-325C-BB44-97CF-6F19DE4D9B84}"/>
                </a:ext>
              </a:extLst>
            </p:cNvPr>
            <p:cNvSpPr>
              <a:spLocks noChangeArrowheads="1"/>
            </p:cNvSpPr>
            <p:nvPr/>
          </p:nvSpPr>
          <p:spPr bwMode="auto">
            <a:xfrm>
              <a:off x="4398" y="3133"/>
              <a:ext cx="507" cy="502"/>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152" name="Text Box 17">
              <a:extLst>
                <a:ext uri="{FF2B5EF4-FFF2-40B4-BE49-F238E27FC236}">
                  <a16:creationId xmlns:a16="http://schemas.microsoft.com/office/drawing/2014/main" id="{B8F092A3-F065-5542-858A-5CCD8650616E}"/>
                </a:ext>
              </a:extLst>
            </p:cNvPr>
            <p:cNvSpPr txBox="1">
              <a:spLocks noChangeArrowheads="1"/>
            </p:cNvSpPr>
            <p:nvPr/>
          </p:nvSpPr>
          <p:spPr bwMode="auto">
            <a:xfrm>
              <a:off x="4414" y="316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050">
                  <a:solidFill>
                    <a:srgbClr val="000000"/>
                  </a:solidFill>
                  <a:latin typeface="Arial" panose="020B0604020202020204" pitchFamily="34" charset="0"/>
                  <a:cs typeface="+mn-cs"/>
                </a:rPr>
                <a:t>Wait for </a:t>
              </a:r>
            </a:p>
            <a:p>
              <a:pPr algn="ctr" defTabSz="685800" eaLnBrk="0" fontAlgn="base" hangingPunct="0">
                <a:spcBef>
                  <a:spcPct val="0"/>
                </a:spcBef>
                <a:spcAft>
                  <a:spcPct val="0"/>
                </a:spcAft>
                <a:buClrTx/>
                <a:defRPr/>
              </a:pPr>
              <a:r>
                <a:rPr lang="en-US" altLang="en-US" sz="1050">
                  <a:solidFill>
                    <a:srgbClr val="000000"/>
                  </a:solidFill>
                  <a:latin typeface="Arial" panose="020B0604020202020204" pitchFamily="34" charset="0"/>
                  <a:cs typeface="+mn-cs"/>
                </a:rPr>
                <a:t>1 from below</a:t>
              </a:r>
              <a:endParaRPr lang="en-US" altLang="en-US" sz="1050">
                <a:solidFill>
                  <a:srgbClr val="000000"/>
                </a:solidFill>
                <a:latin typeface="Times New Roman" panose="02020603050405020304" pitchFamily="18" charset="0"/>
                <a:cs typeface="+mn-cs"/>
              </a:endParaRPr>
            </a:p>
          </p:txBody>
        </p:sp>
      </p:grpSp>
      <p:grpSp>
        <p:nvGrpSpPr>
          <p:cNvPr id="5" name="Group 4">
            <a:extLst>
              <a:ext uri="{FF2B5EF4-FFF2-40B4-BE49-F238E27FC236}">
                <a16:creationId xmlns:a16="http://schemas.microsoft.com/office/drawing/2014/main" id="{FB3EE5B1-79C6-6A42-B7CC-0473574A8080}"/>
              </a:ext>
            </a:extLst>
          </p:cNvPr>
          <p:cNvGrpSpPr/>
          <p:nvPr/>
        </p:nvGrpSpPr>
        <p:grpSpPr>
          <a:xfrm>
            <a:off x="3637477" y="958115"/>
            <a:ext cx="2986088" cy="1576388"/>
            <a:chOff x="4849969" y="1277487"/>
            <a:chExt cx="3981450" cy="2101850"/>
          </a:xfrm>
        </p:grpSpPr>
        <p:sp>
          <p:nvSpPr>
            <p:cNvPr id="142" name="Freeform 7">
              <a:extLst>
                <a:ext uri="{FF2B5EF4-FFF2-40B4-BE49-F238E27FC236}">
                  <a16:creationId xmlns:a16="http://schemas.microsoft.com/office/drawing/2014/main" id="{5956BEBC-4701-3244-B0E2-D13AA47CCD93}"/>
                </a:ext>
              </a:extLst>
            </p:cNvPr>
            <p:cNvSpPr>
              <a:spLocks/>
            </p:cNvSpPr>
            <p:nvPr/>
          </p:nvSpPr>
          <p:spPr bwMode="auto">
            <a:xfrm flipV="1">
              <a:off x="5281769" y="2593524"/>
              <a:ext cx="1590675" cy="785813"/>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6F2A2B9E-82C1-DF40-942B-E0130357CCCD}"/>
                </a:ext>
              </a:extLst>
            </p:cNvPr>
            <p:cNvGrpSpPr/>
            <p:nvPr/>
          </p:nvGrpSpPr>
          <p:grpSpPr>
            <a:xfrm>
              <a:off x="4849969" y="1277487"/>
              <a:ext cx="3981450" cy="1231900"/>
              <a:chOff x="4849969" y="1277487"/>
              <a:chExt cx="3981450" cy="1231900"/>
            </a:xfrm>
          </p:grpSpPr>
          <p:sp>
            <p:nvSpPr>
              <p:cNvPr id="154" name="Text Box 19">
                <a:extLst>
                  <a:ext uri="{FF2B5EF4-FFF2-40B4-BE49-F238E27FC236}">
                    <a16:creationId xmlns:a16="http://schemas.microsoft.com/office/drawing/2014/main" id="{CCF30C45-BBF0-FD4D-9104-16CC43E990C6}"/>
                  </a:ext>
                </a:extLst>
              </p:cNvPr>
              <p:cNvSpPr txBox="1">
                <a:spLocks noChangeArrowheads="1"/>
              </p:cNvSpPr>
              <p:nvPr/>
            </p:nvSpPr>
            <p:spPr bwMode="auto">
              <a:xfrm>
                <a:off x="4849969" y="1277487"/>
                <a:ext cx="39814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rdt_rcv(rcvpkt) &amp;&amp; notcorrupt(rcvpkt) </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  &amp;&amp; has_seq0(rcvpkt) </a:t>
                </a:r>
                <a:endParaRPr lang="en-US" altLang="en-US" sz="1050" kern="1200">
                  <a:solidFill>
                    <a:srgbClr val="000000"/>
                  </a:solidFill>
                  <a:latin typeface="Times New Roman" panose="02020603050405020304" pitchFamily="18" charset="0"/>
                  <a:cs typeface="+mn-cs"/>
                </a:endParaRPr>
              </a:p>
            </p:txBody>
          </p:sp>
          <p:sp>
            <p:nvSpPr>
              <p:cNvPr id="155" name="Line 20">
                <a:extLst>
                  <a:ext uri="{FF2B5EF4-FFF2-40B4-BE49-F238E27FC236}">
                    <a16:creationId xmlns:a16="http://schemas.microsoft.com/office/drawing/2014/main" id="{C92F6C31-A846-0748-B2A3-BB4C9B51951C}"/>
                  </a:ext>
                </a:extLst>
              </p:cNvPr>
              <p:cNvSpPr>
                <a:spLocks noChangeShapeType="1"/>
              </p:cNvSpPr>
              <p:nvPr/>
            </p:nvSpPr>
            <p:spPr bwMode="auto">
              <a:xfrm>
                <a:off x="4959507" y="1847399"/>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56" name="Text Box 21">
                <a:extLst>
                  <a:ext uri="{FF2B5EF4-FFF2-40B4-BE49-F238E27FC236}">
                    <a16:creationId xmlns:a16="http://schemas.microsoft.com/office/drawing/2014/main" id="{2563B9BF-FC09-7947-B99A-A4DD70E1D75B}"/>
                  </a:ext>
                </a:extLst>
              </p:cNvPr>
              <p:cNvSpPr txBox="1">
                <a:spLocks noChangeArrowheads="1"/>
              </p:cNvSpPr>
              <p:nvPr/>
            </p:nvSpPr>
            <p:spPr bwMode="auto">
              <a:xfrm>
                <a:off x="4862669" y="1804537"/>
                <a:ext cx="34750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dirty="0">
                    <a:solidFill>
                      <a:srgbClr val="000000"/>
                    </a:solidFill>
                    <a:latin typeface="Arial" panose="020B0604020202020204" pitchFamily="34" charset="0"/>
                    <a:cs typeface="+mn-cs"/>
                  </a:rPr>
                  <a:t>extract(</a:t>
                </a:r>
                <a:r>
                  <a:rPr lang="en-US" altLang="en-US" sz="1050" kern="1200" dirty="0" err="1">
                    <a:solidFill>
                      <a:srgbClr val="000000"/>
                    </a:solidFill>
                    <a:latin typeface="Arial" panose="020B0604020202020204" pitchFamily="34" charset="0"/>
                    <a:cs typeface="+mn-cs"/>
                  </a:rPr>
                  <a:t>rcvpkt,data</a:t>
                </a:r>
                <a:r>
                  <a:rPr lang="en-US" altLang="en-US" sz="1050" kern="1200" dirty="0">
                    <a:solidFill>
                      <a:srgbClr val="000000"/>
                    </a:solidFill>
                    <a:latin typeface="Arial" panose="020B0604020202020204" pitchFamily="34" charset="0"/>
                    <a:cs typeface="+mn-cs"/>
                  </a:rPr>
                  <a:t>)</a:t>
                </a:r>
              </a:p>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deliver_data</a:t>
                </a:r>
                <a:r>
                  <a:rPr lang="en-US" altLang="en-US" sz="1050" kern="1200" dirty="0">
                    <a:solidFill>
                      <a:srgbClr val="000000"/>
                    </a:solidFill>
                    <a:latin typeface="Arial" panose="020B0604020202020204" pitchFamily="34" charset="0"/>
                    <a:cs typeface="+mn-cs"/>
                  </a:rPr>
                  <a:t>(data)</a:t>
                </a:r>
              </a:p>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sndpkt</a:t>
                </a:r>
                <a:r>
                  <a:rPr lang="en-US" altLang="en-US" sz="1050" kern="1200" dirty="0">
                    <a:solidFill>
                      <a:srgbClr val="000000"/>
                    </a:solidFill>
                    <a:latin typeface="Arial" panose="020B0604020202020204" pitchFamily="34" charset="0"/>
                    <a:cs typeface="+mn-cs"/>
                  </a:rPr>
                  <a:t> = </a:t>
                </a:r>
                <a:r>
                  <a:rPr lang="en-US" altLang="en-US" sz="1050" kern="1200" dirty="0" err="1">
                    <a:solidFill>
                      <a:srgbClr val="000000"/>
                    </a:solidFill>
                    <a:latin typeface="Arial" panose="020B0604020202020204" pitchFamily="34" charset="0"/>
                    <a:cs typeface="+mn-cs"/>
                  </a:rPr>
                  <a:t>make_pkt</a:t>
                </a:r>
                <a:r>
                  <a:rPr lang="en-US" altLang="en-US" sz="1050" kern="1200" dirty="0">
                    <a:solidFill>
                      <a:srgbClr val="000000"/>
                    </a:solidFill>
                    <a:latin typeface="Arial" panose="020B0604020202020204" pitchFamily="34" charset="0"/>
                    <a:cs typeface="+mn-cs"/>
                  </a:rPr>
                  <a:t>(ACK, </a:t>
                </a:r>
                <a:r>
                  <a:rPr lang="en-US" altLang="en-US" sz="1050" kern="1200" dirty="0" err="1">
                    <a:solidFill>
                      <a:srgbClr val="000000"/>
                    </a:solidFill>
                    <a:latin typeface="Arial" panose="020B0604020202020204" pitchFamily="34" charset="0"/>
                    <a:cs typeface="+mn-cs"/>
                  </a:rPr>
                  <a:t>chksum</a:t>
                </a:r>
                <a:r>
                  <a:rPr lang="en-US" altLang="en-US" sz="1050" kern="1200" dirty="0">
                    <a:solidFill>
                      <a:srgbClr val="000000"/>
                    </a:solidFill>
                    <a:latin typeface="Arial" panose="020B0604020202020204" pitchFamily="34" charset="0"/>
                    <a:cs typeface="+mn-cs"/>
                  </a:rPr>
                  <a:t>)</a:t>
                </a:r>
              </a:p>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udt_send</a:t>
                </a:r>
                <a:r>
                  <a:rPr lang="en-US" altLang="en-US" sz="1050" kern="1200" dirty="0">
                    <a:solidFill>
                      <a:srgbClr val="000000"/>
                    </a:solidFill>
                    <a:latin typeface="Arial" panose="020B0604020202020204" pitchFamily="34" charset="0"/>
                    <a:cs typeface="+mn-cs"/>
                  </a:rPr>
                  <a:t>(</a:t>
                </a:r>
                <a:r>
                  <a:rPr lang="en-US" altLang="en-US" sz="1050" kern="1200" dirty="0" err="1">
                    <a:solidFill>
                      <a:srgbClr val="000000"/>
                    </a:solidFill>
                    <a:latin typeface="Arial" panose="020B0604020202020204" pitchFamily="34" charset="0"/>
                    <a:cs typeface="+mn-cs"/>
                  </a:rPr>
                  <a:t>sndpkt</a:t>
                </a:r>
                <a:r>
                  <a:rPr lang="en-US" altLang="en-US" sz="1050" kern="1200" dirty="0">
                    <a:solidFill>
                      <a:srgbClr val="000000"/>
                    </a:solidFill>
                    <a:latin typeface="Arial" panose="020B0604020202020204" pitchFamily="34" charset="0"/>
                    <a:cs typeface="+mn-cs"/>
                  </a:rPr>
                  <a:t>)</a:t>
                </a:r>
                <a:endParaRPr lang="en-US" altLang="en-US" sz="1050" kern="1200" dirty="0">
                  <a:solidFill>
                    <a:srgbClr val="000000"/>
                  </a:solidFill>
                  <a:latin typeface="Times New Roman" panose="02020603050405020304" pitchFamily="18" charset="0"/>
                  <a:cs typeface="+mn-cs"/>
                </a:endParaRPr>
              </a:p>
            </p:txBody>
          </p:sp>
        </p:grpSp>
      </p:grpSp>
      <p:grpSp>
        <p:nvGrpSpPr>
          <p:cNvPr id="7" name="Group 6">
            <a:extLst>
              <a:ext uri="{FF2B5EF4-FFF2-40B4-BE49-F238E27FC236}">
                <a16:creationId xmlns:a16="http://schemas.microsoft.com/office/drawing/2014/main" id="{02B61178-E4F0-604F-AB5E-F5831FB7128A}"/>
              </a:ext>
            </a:extLst>
          </p:cNvPr>
          <p:cNvGrpSpPr/>
          <p:nvPr/>
        </p:nvGrpSpPr>
        <p:grpSpPr>
          <a:xfrm>
            <a:off x="5372218" y="1991578"/>
            <a:ext cx="2780109" cy="885825"/>
            <a:chOff x="7162957" y="2655437"/>
            <a:chExt cx="3706812" cy="1181100"/>
          </a:xfrm>
        </p:grpSpPr>
        <p:sp>
          <p:nvSpPr>
            <p:cNvPr id="143" name="Text Box 8">
              <a:extLst>
                <a:ext uri="{FF2B5EF4-FFF2-40B4-BE49-F238E27FC236}">
                  <a16:creationId xmlns:a16="http://schemas.microsoft.com/office/drawing/2014/main" id="{A21CD6E7-B2BE-A349-915D-B57A67904863}"/>
                </a:ext>
              </a:extLst>
            </p:cNvPr>
            <p:cNvSpPr txBox="1">
              <a:spLocks noChangeArrowheads="1"/>
            </p:cNvSpPr>
            <p:nvPr/>
          </p:nvSpPr>
          <p:spPr bwMode="auto">
            <a:xfrm>
              <a:off x="7842407" y="295229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sndpkt = make_pkt(NAK, chksum)</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udt_send(sndpkt)</a:t>
              </a:r>
              <a:endParaRPr lang="en-US" altLang="en-US" sz="1050" kern="1200">
                <a:solidFill>
                  <a:srgbClr val="000000"/>
                </a:solidFill>
                <a:latin typeface="Times New Roman" panose="02020603050405020304" pitchFamily="18" charset="0"/>
                <a:cs typeface="+mn-cs"/>
              </a:endParaRPr>
            </a:p>
          </p:txBody>
        </p:sp>
        <p:sp>
          <p:nvSpPr>
            <p:cNvPr id="153" name="Freeform 18">
              <a:extLst>
                <a:ext uri="{FF2B5EF4-FFF2-40B4-BE49-F238E27FC236}">
                  <a16:creationId xmlns:a16="http://schemas.microsoft.com/office/drawing/2014/main" id="{3D087F38-543B-C34D-B7BE-6B89BE2E7B5B}"/>
                </a:ext>
              </a:extLst>
            </p:cNvPr>
            <p:cNvSpPr>
              <a:spLocks/>
            </p:cNvSpPr>
            <p:nvPr/>
          </p:nvSpPr>
          <p:spPr bwMode="auto">
            <a:xfrm rot="20238987">
              <a:off x="7162957" y="2972937"/>
              <a:ext cx="839787"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58" name="Text Box 23">
              <a:extLst>
                <a:ext uri="{FF2B5EF4-FFF2-40B4-BE49-F238E27FC236}">
                  <a16:creationId xmlns:a16="http://schemas.microsoft.com/office/drawing/2014/main" id="{DDF68430-2E9C-884F-8086-CA60927C1761}"/>
                </a:ext>
              </a:extLst>
            </p:cNvPr>
            <p:cNvSpPr txBox="1">
              <a:spLocks noChangeArrowheads="1"/>
            </p:cNvSpPr>
            <p:nvPr/>
          </p:nvSpPr>
          <p:spPr bwMode="auto">
            <a:xfrm>
              <a:off x="7793194" y="2655437"/>
              <a:ext cx="28717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rdt_rcv(rcvpkt) &amp;&amp; (corrupt(rcvpkt)</a:t>
              </a:r>
              <a:endParaRPr lang="en-US" altLang="en-US" sz="1050" kern="1200">
                <a:solidFill>
                  <a:srgbClr val="000000"/>
                </a:solidFill>
                <a:latin typeface="Times New Roman" panose="02020603050405020304" pitchFamily="18" charset="0"/>
                <a:cs typeface="+mn-cs"/>
              </a:endParaRPr>
            </a:p>
          </p:txBody>
        </p:sp>
        <p:sp>
          <p:nvSpPr>
            <p:cNvPr id="159" name="Line 24">
              <a:extLst>
                <a:ext uri="{FF2B5EF4-FFF2-40B4-BE49-F238E27FC236}">
                  <a16:creationId xmlns:a16="http://schemas.microsoft.com/office/drawing/2014/main" id="{D2CC787C-2255-A845-AD3E-70CEB47CFB2A}"/>
                </a:ext>
              </a:extLst>
            </p:cNvPr>
            <p:cNvSpPr>
              <a:spLocks noChangeShapeType="1"/>
            </p:cNvSpPr>
            <p:nvPr/>
          </p:nvSpPr>
          <p:spPr bwMode="auto">
            <a:xfrm>
              <a:off x="7931307" y="2966587"/>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576F6D3B-6D30-394F-ADF3-836AA573CD16}"/>
              </a:ext>
            </a:extLst>
          </p:cNvPr>
          <p:cNvGrpSpPr/>
          <p:nvPr/>
        </p:nvGrpSpPr>
        <p:grpSpPr>
          <a:xfrm>
            <a:off x="5390077" y="2748815"/>
            <a:ext cx="2665810" cy="871538"/>
            <a:chOff x="7186769" y="3665087"/>
            <a:chExt cx="3554413" cy="1162050"/>
          </a:xfrm>
        </p:grpSpPr>
        <p:sp>
          <p:nvSpPr>
            <p:cNvPr id="144" name="Text Box 9">
              <a:extLst>
                <a:ext uri="{FF2B5EF4-FFF2-40B4-BE49-F238E27FC236}">
                  <a16:creationId xmlns:a16="http://schemas.microsoft.com/office/drawing/2014/main" id="{863BE306-B92E-0D41-8022-3AC94A1F0327}"/>
                </a:ext>
              </a:extLst>
            </p:cNvPr>
            <p:cNvSpPr txBox="1">
              <a:spLocks noChangeArrowheads="1"/>
            </p:cNvSpPr>
            <p:nvPr/>
          </p:nvSpPr>
          <p:spPr bwMode="auto">
            <a:xfrm>
              <a:off x="7845582" y="3665087"/>
              <a:ext cx="26241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rdt_rcv(rcvpkt) &amp;&amp; </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   not corrupt(rcvpkt) &amp;&amp;</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   has_seq0(rcvpkt)</a:t>
              </a:r>
            </a:p>
            <a:p>
              <a:pPr algn="ctr" defTabSz="685800" eaLnBrk="0" fontAlgn="base" hangingPunct="0">
                <a:spcBef>
                  <a:spcPct val="0"/>
                </a:spcBef>
                <a:spcAft>
                  <a:spcPct val="0"/>
                </a:spcAft>
                <a:buClrTx/>
                <a:defRPr/>
              </a:pPr>
              <a:endParaRPr lang="en-US" altLang="en-US" sz="1200" kern="1200">
                <a:solidFill>
                  <a:srgbClr val="000000"/>
                </a:solidFill>
                <a:latin typeface="Times New Roman" panose="02020603050405020304" pitchFamily="18" charset="0"/>
                <a:cs typeface="+mn-cs"/>
              </a:endParaRPr>
            </a:p>
          </p:txBody>
        </p:sp>
        <p:sp>
          <p:nvSpPr>
            <p:cNvPr id="145" name="Line 10">
              <a:extLst>
                <a:ext uri="{FF2B5EF4-FFF2-40B4-BE49-F238E27FC236}">
                  <a16:creationId xmlns:a16="http://schemas.microsoft.com/office/drawing/2014/main" id="{4D8DB833-9730-9A45-AE05-260A7F50D391}"/>
                </a:ext>
              </a:extLst>
            </p:cNvPr>
            <p:cNvSpPr>
              <a:spLocks noChangeShapeType="1"/>
            </p:cNvSpPr>
            <p:nvPr/>
          </p:nvSpPr>
          <p:spPr bwMode="auto">
            <a:xfrm>
              <a:off x="7929719" y="4363587"/>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57" name="Freeform 22">
              <a:extLst>
                <a:ext uri="{FF2B5EF4-FFF2-40B4-BE49-F238E27FC236}">
                  <a16:creationId xmlns:a16="http://schemas.microsoft.com/office/drawing/2014/main" id="{44226EF2-4DB5-4A44-84C3-50A9A97F405E}"/>
                </a:ext>
              </a:extLst>
            </p:cNvPr>
            <p:cNvSpPr>
              <a:spLocks/>
            </p:cNvSpPr>
            <p:nvPr/>
          </p:nvSpPr>
          <p:spPr bwMode="auto">
            <a:xfrm rot="1020547">
              <a:off x="7186769" y="36968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60" name="Text Box 25">
              <a:extLst>
                <a:ext uri="{FF2B5EF4-FFF2-40B4-BE49-F238E27FC236}">
                  <a16:creationId xmlns:a16="http://schemas.microsoft.com/office/drawing/2014/main" id="{389C4316-C6A1-6149-8DFC-130B841DAC29}"/>
                </a:ext>
              </a:extLst>
            </p:cNvPr>
            <p:cNvSpPr txBox="1">
              <a:spLocks noChangeArrowheads="1"/>
            </p:cNvSpPr>
            <p:nvPr/>
          </p:nvSpPr>
          <p:spPr bwMode="auto">
            <a:xfrm>
              <a:off x="7801132" y="4417562"/>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sndpkt = make_pkt(ACK, chksum)</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udt_send(sndpkt)</a:t>
              </a:r>
              <a:endParaRPr lang="en-US" altLang="en-US" sz="1050" kern="1200">
                <a:solidFill>
                  <a:srgbClr val="000000"/>
                </a:solidFill>
                <a:latin typeface="Times New Roman" panose="02020603050405020304" pitchFamily="18" charset="0"/>
                <a:cs typeface="+mn-cs"/>
              </a:endParaRPr>
            </a:p>
          </p:txBody>
        </p:sp>
      </p:grpSp>
      <p:grpSp>
        <p:nvGrpSpPr>
          <p:cNvPr id="9" name="Group 8">
            <a:extLst>
              <a:ext uri="{FF2B5EF4-FFF2-40B4-BE49-F238E27FC236}">
                <a16:creationId xmlns:a16="http://schemas.microsoft.com/office/drawing/2014/main" id="{B8256823-0B67-DD4E-A7B9-605255FA34C2}"/>
              </a:ext>
            </a:extLst>
          </p:cNvPr>
          <p:cNvGrpSpPr/>
          <p:nvPr/>
        </p:nvGrpSpPr>
        <p:grpSpPr>
          <a:xfrm>
            <a:off x="1439583" y="2725003"/>
            <a:ext cx="2228850" cy="863203"/>
            <a:chOff x="1919444" y="3633337"/>
            <a:chExt cx="2971800" cy="1150937"/>
          </a:xfrm>
        </p:grpSpPr>
        <p:sp>
          <p:nvSpPr>
            <p:cNvPr id="161" name="Text Box 26">
              <a:extLst>
                <a:ext uri="{FF2B5EF4-FFF2-40B4-BE49-F238E27FC236}">
                  <a16:creationId xmlns:a16="http://schemas.microsoft.com/office/drawing/2014/main" id="{ACB1E596-56BD-034F-BB66-4DA583949941}"/>
                </a:ext>
              </a:extLst>
            </p:cNvPr>
            <p:cNvSpPr txBox="1">
              <a:spLocks noChangeArrowheads="1"/>
            </p:cNvSpPr>
            <p:nvPr/>
          </p:nvSpPr>
          <p:spPr bwMode="auto">
            <a:xfrm>
              <a:off x="1919444" y="3644449"/>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rdt_rcv(rcvpkt) &amp;&amp; </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   not corrupt(rcvpkt) &amp;&amp;</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   has_seq1(rcvpkt)</a:t>
              </a:r>
            </a:p>
            <a:p>
              <a:pPr algn="ctr" defTabSz="685800" eaLnBrk="0" fontAlgn="base" hangingPunct="0">
                <a:spcBef>
                  <a:spcPct val="0"/>
                </a:spcBef>
                <a:spcAft>
                  <a:spcPct val="0"/>
                </a:spcAft>
                <a:buClrTx/>
                <a:defRPr/>
              </a:pPr>
              <a:endParaRPr lang="en-US" altLang="en-US" sz="1200" kern="1200">
                <a:solidFill>
                  <a:srgbClr val="000000"/>
                </a:solidFill>
                <a:latin typeface="Times New Roman" panose="02020603050405020304" pitchFamily="18" charset="0"/>
                <a:cs typeface="+mn-cs"/>
              </a:endParaRPr>
            </a:p>
          </p:txBody>
        </p:sp>
        <p:sp>
          <p:nvSpPr>
            <p:cNvPr id="162" name="Line 27">
              <a:extLst>
                <a:ext uri="{FF2B5EF4-FFF2-40B4-BE49-F238E27FC236}">
                  <a16:creationId xmlns:a16="http://schemas.microsoft.com/office/drawing/2014/main" id="{67A0F00F-84BF-E042-8147-9C34AABEE9CA}"/>
                </a:ext>
              </a:extLst>
            </p:cNvPr>
            <p:cNvSpPr>
              <a:spLocks noChangeShapeType="1"/>
            </p:cNvSpPr>
            <p:nvPr/>
          </p:nvSpPr>
          <p:spPr bwMode="auto">
            <a:xfrm>
              <a:off x="2003582" y="4352474"/>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65" name="Text Box 30">
              <a:extLst>
                <a:ext uri="{FF2B5EF4-FFF2-40B4-BE49-F238E27FC236}">
                  <a16:creationId xmlns:a16="http://schemas.microsoft.com/office/drawing/2014/main" id="{2795743C-B771-D245-AED8-771117828B64}"/>
                </a:ext>
              </a:extLst>
            </p:cNvPr>
            <p:cNvSpPr txBox="1">
              <a:spLocks noChangeArrowheads="1"/>
            </p:cNvSpPr>
            <p:nvPr/>
          </p:nvSpPr>
          <p:spPr bwMode="auto">
            <a:xfrm>
              <a:off x="1951194" y="4374699"/>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sndpkt = make_pkt(ACK, chksum)</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udt_send(sndpkt)</a:t>
              </a:r>
              <a:endParaRPr lang="en-US" altLang="en-US" sz="1050" kern="1200">
                <a:solidFill>
                  <a:srgbClr val="000000"/>
                </a:solidFill>
                <a:latin typeface="Times New Roman" panose="02020603050405020304" pitchFamily="18" charset="0"/>
                <a:cs typeface="+mn-cs"/>
              </a:endParaRPr>
            </a:p>
          </p:txBody>
        </p:sp>
        <p:sp>
          <p:nvSpPr>
            <p:cNvPr id="167" name="Freeform 32">
              <a:extLst>
                <a:ext uri="{FF2B5EF4-FFF2-40B4-BE49-F238E27FC236}">
                  <a16:creationId xmlns:a16="http://schemas.microsoft.com/office/drawing/2014/main" id="{1E683D9A-8417-BA48-A53B-EEFB96D0B5CE}"/>
                </a:ext>
              </a:extLst>
            </p:cNvPr>
            <p:cNvSpPr>
              <a:spLocks/>
            </p:cNvSpPr>
            <p:nvPr/>
          </p:nvSpPr>
          <p:spPr bwMode="auto">
            <a:xfrm rot="20579453" flipH="1">
              <a:off x="3960969" y="36333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10" name="Group 9">
            <a:extLst>
              <a:ext uri="{FF2B5EF4-FFF2-40B4-BE49-F238E27FC236}">
                <a16:creationId xmlns:a16="http://schemas.microsoft.com/office/drawing/2014/main" id="{8D1AF017-5F2C-A146-BF02-EC8C570DCE87}"/>
              </a:ext>
            </a:extLst>
          </p:cNvPr>
          <p:cNvGrpSpPr/>
          <p:nvPr/>
        </p:nvGrpSpPr>
        <p:grpSpPr>
          <a:xfrm>
            <a:off x="1400293" y="1943953"/>
            <a:ext cx="2315765" cy="942975"/>
            <a:chOff x="1867057" y="2591937"/>
            <a:chExt cx="3087687" cy="1257300"/>
          </a:xfrm>
        </p:grpSpPr>
        <p:sp>
          <p:nvSpPr>
            <p:cNvPr id="163" name="Text Box 28">
              <a:extLst>
                <a:ext uri="{FF2B5EF4-FFF2-40B4-BE49-F238E27FC236}">
                  <a16:creationId xmlns:a16="http://schemas.microsoft.com/office/drawing/2014/main" id="{9D2A8CCC-BEB9-A242-89C2-1A10D7FDB422}"/>
                </a:ext>
              </a:extLst>
            </p:cNvPr>
            <p:cNvSpPr txBox="1">
              <a:spLocks noChangeArrowheads="1"/>
            </p:cNvSpPr>
            <p:nvPr/>
          </p:nvSpPr>
          <p:spPr bwMode="auto">
            <a:xfrm>
              <a:off x="1867057" y="2591937"/>
              <a:ext cx="2871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rdt_rcv(rcvpkt) &amp;&amp; (corrupt(rcvpkt)</a:t>
              </a:r>
              <a:endParaRPr lang="en-US" altLang="en-US" sz="1050" kern="1200">
                <a:solidFill>
                  <a:srgbClr val="000000"/>
                </a:solidFill>
                <a:latin typeface="Times New Roman" panose="02020603050405020304" pitchFamily="18" charset="0"/>
                <a:cs typeface="+mn-cs"/>
              </a:endParaRPr>
            </a:p>
          </p:txBody>
        </p:sp>
        <p:sp>
          <p:nvSpPr>
            <p:cNvPr id="164" name="Line 29">
              <a:extLst>
                <a:ext uri="{FF2B5EF4-FFF2-40B4-BE49-F238E27FC236}">
                  <a16:creationId xmlns:a16="http://schemas.microsoft.com/office/drawing/2014/main" id="{78EDC414-17DA-964B-A17F-A1BDC2DCE547}"/>
                </a:ext>
              </a:extLst>
            </p:cNvPr>
            <p:cNvSpPr>
              <a:spLocks noChangeShapeType="1"/>
            </p:cNvSpPr>
            <p:nvPr/>
          </p:nvSpPr>
          <p:spPr bwMode="auto">
            <a:xfrm>
              <a:off x="2005169" y="2966587"/>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66" name="Text Box 31">
              <a:extLst>
                <a:ext uri="{FF2B5EF4-FFF2-40B4-BE49-F238E27FC236}">
                  <a16:creationId xmlns:a16="http://schemas.microsoft.com/office/drawing/2014/main" id="{CAC3A516-419E-4F4A-95ED-4CF413F4D203}"/>
                </a:ext>
              </a:extLst>
            </p:cNvPr>
            <p:cNvSpPr txBox="1">
              <a:spLocks noChangeArrowheads="1"/>
            </p:cNvSpPr>
            <p:nvPr/>
          </p:nvSpPr>
          <p:spPr bwMode="auto">
            <a:xfrm>
              <a:off x="1927382" y="293324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sndpkt = make_pkt(NAK, chksum)</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udt_send(sndpkt)</a:t>
              </a:r>
              <a:endParaRPr lang="en-US" altLang="en-US" sz="1050" kern="1200">
                <a:solidFill>
                  <a:srgbClr val="000000"/>
                </a:solidFill>
                <a:latin typeface="Times New Roman" panose="02020603050405020304" pitchFamily="18" charset="0"/>
                <a:cs typeface="+mn-cs"/>
              </a:endParaRPr>
            </a:p>
          </p:txBody>
        </p:sp>
        <p:sp>
          <p:nvSpPr>
            <p:cNvPr id="168" name="Freeform 33">
              <a:extLst>
                <a:ext uri="{FF2B5EF4-FFF2-40B4-BE49-F238E27FC236}">
                  <a16:creationId xmlns:a16="http://schemas.microsoft.com/office/drawing/2014/main" id="{C9A1B12C-9183-8C4D-9DF0-A7E0C472A15B}"/>
                </a:ext>
              </a:extLst>
            </p:cNvPr>
            <p:cNvSpPr>
              <a:spLocks/>
            </p:cNvSpPr>
            <p:nvPr/>
          </p:nvSpPr>
          <p:spPr bwMode="auto">
            <a:xfrm rot="1361013" flipH="1">
              <a:off x="3948269" y="29856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sp>
        <p:nvSpPr>
          <p:cNvPr id="41" name="Slide Number Placeholder 2">
            <a:extLst>
              <a:ext uri="{FF2B5EF4-FFF2-40B4-BE49-F238E27FC236}">
                <a16:creationId xmlns:a16="http://schemas.microsoft.com/office/drawing/2014/main" id="{AEE3DD85-1A48-8443-9ED5-CEDD24C7FA99}"/>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52</a:t>
            </a:fld>
            <a:endParaRPr lang="en-US" dirty="0"/>
          </a:p>
        </p:txBody>
      </p:sp>
    </p:spTree>
    <p:extLst>
      <p:ext uri="{BB962C8B-B14F-4D97-AF65-F5344CB8AC3E}">
        <p14:creationId xmlns:p14="http://schemas.microsoft.com/office/powerpoint/2010/main" val="345434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rdt2.1: discussion</a:t>
            </a:r>
            <a:endParaRPr lang="en-US" dirty="0"/>
          </a:p>
        </p:txBody>
      </p:sp>
      <p:sp>
        <p:nvSpPr>
          <p:cNvPr id="44" name="Rectangle 3">
            <a:extLst>
              <a:ext uri="{FF2B5EF4-FFF2-40B4-BE49-F238E27FC236}">
                <a16:creationId xmlns:a16="http://schemas.microsoft.com/office/drawing/2014/main" id="{4DBF4802-B282-F141-BA7A-BF4F98FB2E8F}"/>
              </a:ext>
            </a:extLst>
          </p:cNvPr>
          <p:cNvSpPr txBox="1">
            <a:spLocks noChangeArrowheads="1"/>
          </p:cNvSpPr>
          <p:nvPr/>
        </p:nvSpPr>
        <p:spPr>
          <a:xfrm>
            <a:off x="599017" y="1016627"/>
            <a:ext cx="3972983" cy="348615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defTabSz="685800">
              <a:spcBef>
                <a:spcPts val="750"/>
              </a:spcBef>
              <a:buNone/>
              <a:defRPr/>
            </a:pPr>
            <a:r>
              <a:rPr lang="en-US" altLang="en-US" sz="2400" u="sng" dirty="0">
                <a:solidFill>
                  <a:srgbClr val="CC0000"/>
                </a:solidFill>
                <a:latin typeface="Calibri" panose="020F0502020204030204"/>
                <a:ea typeface="ＭＳ Ｐゴシック" panose="020B0600070205080204" pitchFamily="34" charset="-128"/>
              </a:rPr>
              <a:t>sender:</a:t>
            </a:r>
            <a:endParaRPr lang="en-US" altLang="en-US" sz="2400" dirty="0">
              <a:solidFill>
                <a:srgbClr val="CC0000"/>
              </a:solidFill>
              <a:latin typeface="Calibri" panose="020F0502020204030204"/>
              <a:ea typeface="ＭＳ Ｐゴシック" panose="020B0600070205080204" pitchFamily="34" charset="-128"/>
            </a:endParaRPr>
          </a:p>
          <a:p>
            <a:pPr marL="264319" indent="-166688"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seq # added to pkt</a:t>
            </a:r>
          </a:p>
          <a:p>
            <a:pPr marL="264319" indent="-166688"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two seq. #</a:t>
            </a:r>
            <a:r>
              <a:rPr lang="en-US" altLang="ja-JP" sz="2100" dirty="0">
                <a:solidFill>
                  <a:prstClr val="black"/>
                </a:solidFill>
                <a:latin typeface="Calibri" panose="020F0502020204030204"/>
                <a:ea typeface="ＭＳ Ｐゴシック" panose="020B0600070205080204" pitchFamily="34" charset="-128"/>
              </a:rPr>
              <a:t>s (0,1) will suffice.  Why?</a:t>
            </a:r>
          </a:p>
          <a:p>
            <a:pPr marL="264319" indent="-166688"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must check if received ACK/NAK corrupted </a:t>
            </a:r>
          </a:p>
          <a:p>
            <a:pPr marL="264319" indent="-166688"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twice as many states</a:t>
            </a:r>
          </a:p>
          <a:p>
            <a:pPr marL="521494" lvl="1" indent="-173831" defTabSz="685800">
              <a:spcBef>
                <a:spcPts val="375"/>
              </a:spcBef>
              <a:defRPr/>
            </a:pPr>
            <a:r>
              <a:rPr lang="en-US" altLang="en-US" sz="1800" dirty="0">
                <a:solidFill>
                  <a:prstClr val="black"/>
                </a:solidFill>
                <a:latin typeface="Calibri" panose="020F0502020204030204"/>
                <a:ea typeface="ＭＳ Ｐゴシック" panose="020B0600070205080204" pitchFamily="34" charset="-128"/>
              </a:rPr>
              <a:t>state must “</a:t>
            </a:r>
            <a:r>
              <a:rPr lang="en-US" altLang="ja-JP" sz="1800" dirty="0">
                <a:solidFill>
                  <a:prstClr val="black"/>
                </a:solidFill>
                <a:latin typeface="Calibri" panose="020F0502020204030204"/>
                <a:ea typeface="ＭＳ Ｐゴシック" panose="020B0600070205080204" pitchFamily="34" charset="-128"/>
              </a:rPr>
              <a:t>remember” whether “expected” pkt should have seq # of 0 or 1 </a:t>
            </a:r>
          </a:p>
          <a:p>
            <a:pPr marL="264319" indent="-166688" defTabSz="685800">
              <a:spcBef>
                <a:spcPts val="750"/>
              </a:spcBef>
              <a:defRPr/>
            </a:pPr>
            <a:endParaRPr lang="en-US" altLang="en-US" sz="2100" dirty="0">
              <a:solidFill>
                <a:prstClr val="black"/>
              </a:solidFill>
              <a:latin typeface="Calibri" panose="020F0502020204030204"/>
              <a:ea typeface="ＭＳ Ｐゴシック" panose="020B0600070205080204" pitchFamily="34" charset="-128"/>
            </a:endParaRPr>
          </a:p>
        </p:txBody>
      </p:sp>
      <p:sp>
        <p:nvSpPr>
          <p:cNvPr id="45" name="Rectangle 4">
            <a:extLst>
              <a:ext uri="{FF2B5EF4-FFF2-40B4-BE49-F238E27FC236}">
                <a16:creationId xmlns:a16="http://schemas.microsoft.com/office/drawing/2014/main" id="{BEBB060B-A254-E240-9526-00C3EB96E136}"/>
              </a:ext>
            </a:extLst>
          </p:cNvPr>
          <p:cNvSpPr txBox="1">
            <a:spLocks noChangeArrowheads="1"/>
          </p:cNvSpPr>
          <p:nvPr/>
        </p:nvSpPr>
        <p:spPr>
          <a:xfrm>
            <a:off x="4907655" y="1016627"/>
            <a:ext cx="3637327" cy="348615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defTabSz="685800">
              <a:spcBef>
                <a:spcPts val="750"/>
              </a:spcBef>
              <a:buNone/>
              <a:defRPr/>
            </a:pPr>
            <a:r>
              <a:rPr lang="en-US" sz="2400" u="sng" dirty="0">
                <a:solidFill>
                  <a:srgbClr val="CC0000"/>
                </a:solidFill>
                <a:latin typeface="Calibri" panose="020F0502020204030204"/>
              </a:rPr>
              <a:t>receiver:</a:t>
            </a:r>
            <a:endParaRPr lang="en-US" sz="2400" dirty="0">
              <a:solidFill>
                <a:srgbClr val="CC0000"/>
              </a:solidFill>
              <a:latin typeface="Calibri" panose="020F0502020204030204"/>
            </a:endParaRPr>
          </a:p>
          <a:p>
            <a:pPr marL="264319" indent="-166688" defTabSz="685800">
              <a:spcBef>
                <a:spcPts val="750"/>
              </a:spcBef>
              <a:buFont typeface="Wingdings" charset="2"/>
              <a:buChar char="§"/>
              <a:defRPr/>
            </a:pPr>
            <a:r>
              <a:rPr lang="en-US" sz="2100" dirty="0">
                <a:solidFill>
                  <a:prstClr val="black"/>
                </a:solidFill>
                <a:latin typeface="Calibri" panose="020F0502020204030204"/>
              </a:rPr>
              <a:t>must check if received packet is duplicate</a:t>
            </a:r>
          </a:p>
          <a:p>
            <a:pPr marL="521494" lvl="1" indent="-173831" defTabSz="685800">
              <a:spcBef>
                <a:spcPts val="375"/>
              </a:spcBef>
              <a:buFont typeface="Arial"/>
              <a:buChar char="•"/>
              <a:defRPr/>
            </a:pPr>
            <a:r>
              <a:rPr lang="en-US" sz="1800" dirty="0">
                <a:solidFill>
                  <a:prstClr val="black"/>
                </a:solidFill>
                <a:latin typeface="Calibri" panose="020F0502020204030204"/>
              </a:rPr>
              <a:t>state indicates whether 0 or 1 is expected pkt seq #</a:t>
            </a:r>
          </a:p>
          <a:p>
            <a:pPr marL="264319" indent="-166688" defTabSz="685800">
              <a:spcBef>
                <a:spcPts val="750"/>
              </a:spcBef>
              <a:buFont typeface="Wingdings" charset="2"/>
              <a:buChar char="§"/>
              <a:defRPr/>
            </a:pPr>
            <a:r>
              <a:rPr lang="en-US" sz="2100" dirty="0">
                <a:solidFill>
                  <a:prstClr val="black"/>
                </a:solidFill>
                <a:latin typeface="Calibri" panose="020F0502020204030204"/>
              </a:rPr>
              <a:t>note: receiver can </a:t>
            </a:r>
            <a:r>
              <a:rPr lang="en-US" sz="2100" i="1" dirty="0">
                <a:solidFill>
                  <a:prstClr val="black"/>
                </a:solidFill>
                <a:latin typeface="Calibri" panose="020F0502020204030204"/>
              </a:rPr>
              <a:t>not</a:t>
            </a:r>
            <a:r>
              <a:rPr lang="en-US" sz="2100" dirty="0">
                <a:solidFill>
                  <a:prstClr val="black"/>
                </a:solidFill>
                <a:latin typeface="Calibri" panose="020F0502020204030204"/>
              </a:rPr>
              <a:t> know if its last ACK/NAK received OK at sender</a:t>
            </a:r>
          </a:p>
        </p:txBody>
      </p:sp>
      <p:sp>
        <p:nvSpPr>
          <p:cNvPr id="5" name="Slide Number Placeholder 2">
            <a:extLst>
              <a:ext uri="{FF2B5EF4-FFF2-40B4-BE49-F238E27FC236}">
                <a16:creationId xmlns:a16="http://schemas.microsoft.com/office/drawing/2014/main" id="{ADBE880F-C2E4-0642-AE62-E70C2E89903D}"/>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53</a:t>
            </a:fld>
            <a:endParaRPr lang="en-US" dirty="0"/>
          </a:p>
        </p:txBody>
      </p:sp>
    </p:spTree>
    <p:extLst>
      <p:ext uri="{BB962C8B-B14F-4D97-AF65-F5344CB8AC3E}">
        <p14:creationId xmlns:p14="http://schemas.microsoft.com/office/powerpoint/2010/main" val="396400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rdt2.2: a NAK-free protocol</a:t>
            </a:r>
            <a:endParaRPr lang="en-US" dirty="0"/>
          </a:p>
        </p:txBody>
      </p:sp>
      <p:sp>
        <p:nvSpPr>
          <p:cNvPr id="8" name="Rectangle 3">
            <a:extLst>
              <a:ext uri="{FF2B5EF4-FFF2-40B4-BE49-F238E27FC236}">
                <a16:creationId xmlns:a16="http://schemas.microsoft.com/office/drawing/2014/main" id="{1BA8C5E8-28A5-424A-B91B-D36BE3AFCEC5}"/>
              </a:ext>
            </a:extLst>
          </p:cNvPr>
          <p:cNvSpPr txBox="1">
            <a:spLocks noChangeArrowheads="1"/>
          </p:cNvSpPr>
          <p:nvPr/>
        </p:nvSpPr>
        <p:spPr>
          <a:xfrm>
            <a:off x="454987" y="1285875"/>
            <a:ext cx="8234027" cy="2539151"/>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5281" indent="-210741" defTabSz="685800">
              <a:spcBef>
                <a:spcPts val="750"/>
              </a:spcBef>
              <a:buFont typeface="Wingdings" charset="2"/>
              <a:buChar char="§"/>
              <a:defRPr/>
            </a:pPr>
            <a:r>
              <a:rPr lang="en-US" sz="2400" dirty="0">
                <a:solidFill>
                  <a:prstClr val="black"/>
                </a:solidFill>
                <a:latin typeface="Calibri" panose="020F0502020204030204"/>
              </a:rPr>
              <a:t>same functionality as rdt2.1, using ACKs only</a:t>
            </a:r>
          </a:p>
          <a:p>
            <a:pPr marL="345281" indent="-210741" defTabSz="685800">
              <a:spcBef>
                <a:spcPts val="750"/>
              </a:spcBef>
              <a:buFont typeface="Wingdings" charset="2"/>
              <a:buChar char="§"/>
              <a:defRPr/>
            </a:pPr>
            <a:r>
              <a:rPr lang="en-US" sz="2400" dirty="0">
                <a:solidFill>
                  <a:prstClr val="black"/>
                </a:solidFill>
                <a:latin typeface="Calibri" panose="020F0502020204030204"/>
              </a:rPr>
              <a:t>instead of NAK, receiver sends ACK for last pkt received OK</a:t>
            </a:r>
          </a:p>
          <a:p>
            <a:pPr marL="606029" lvl="1" indent="-164306" defTabSz="685800">
              <a:spcBef>
                <a:spcPts val="375"/>
              </a:spcBef>
              <a:buFont typeface="Arial"/>
              <a:buChar char="•"/>
              <a:defRPr/>
            </a:pPr>
            <a:r>
              <a:rPr lang="en-US" sz="2100" dirty="0">
                <a:solidFill>
                  <a:prstClr val="black"/>
                </a:solidFill>
                <a:latin typeface="Calibri" panose="020F0502020204030204"/>
              </a:rPr>
              <a:t>receiver must </a:t>
            </a:r>
            <a:r>
              <a:rPr lang="en-US" sz="2100" i="1" dirty="0">
                <a:solidFill>
                  <a:prstClr val="black"/>
                </a:solidFill>
                <a:latin typeface="Calibri" panose="020F0502020204030204"/>
              </a:rPr>
              <a:t>explicitly</a:t>
            </a:r>
            <a:r>
              <a:rPr lang="en-US" sz="2100" dirty="0">
                <a:solidFill>
                  <a:prstClr val="black"/>
                </a:solidFill>
                <a:latin typeface="Calibri" panose="020F0502020204030204"/>
              </a:rPr>
              <a:t> include seq # of pkt being </a:t>
            </a:r>
            <a:r>
              <a:rPr lang="en-US" sz="2100" dirty="0" err="1">
                <a:solidFill>
                  <a:prstClr val="black"/>
                </a:solidFill>
                <a:latin typeface="Calibri" panose="020F0502020204030204"/>
              </a:rPr>
              <a:t>ACKed</a:t>
            </a:r>
            <a:r>
              <a:rPr lang="en-US" sz="2100" dirty="0">
                <a:solidFill>
                  <a:prstClr val="black"/>
                </a:solidFill>
                <a:latin typeface="Calibri" panose="020F0502020204030204"/>
              </a:rPr>
              <a:t> </a:t>
            </a:r>
          </a:p>
          <a:p>
            <a:pPr marL="345281" indent="-210741" defTabSz="685800">
              <a:spcBef>
                <a:spcPts val="750"/>
              </a:spcBef>
              <a:buFont typeface="Wingdings" charset="2"/>
              <a:buChar char="§"/>
              <a:defRPr/>
            </a:pPr>
            <a:r>
              <a:rPr lang="en-US" sz="2400" dirty="0">
                <a:solidFill>
                  <a:prstClr val="black"/>
                </a:solidFill>
                <a:latin typeface="Calibri" panose="020F0502020204030204"/>
              </a:rPr>
              <a:t>duplicate ACK at sender results in same action as NAK: </a:t>
            </a:r>
            <a:r>
              <a:rPr lang="en-US" sz="2400" i="1" dirty="0">
                <a:solidFill>
                  <a:prstClr val="black"/>
                </a:solidFill>
                <a:latin typeface="Calibri" panose="020F0502020204030204"/>
              </a:rPr>
              <a:t>retransmit current pkt</a:t>
            </a:r>
            <a:endParaRPr lang="en-US" sz="2400" dirty="0">
              <a:solidFill>
                <a:prstClr val="black"/>
              </a:solidFill>
              <a:latin typeface="Calibri" panose="020F0502020204030204"/>
            </a:endParaRPr>
          </a:p>
        </p:txBody>
      </p:sp>
      <p:sp>
        <p:nvSpPr>
          <p:cNvPr id="4" name="TextBox 3">
            <a:extLst>
              <a:ext uri="{FF2B5EF4-FFF2-40B4-BE49-F238E27FC236}">
                <a16:creationId xmlns:a16="http://schemas.microsoft.com/office/drawing/2014/main" id="{BD1719ED-B423-3644-A6E8-F9BF7FA75BB0}"/>
              </a:ext>
            </a:extLst>
          </p:cNvPr>
          <p:cNvSpPr txBox="1"/>
          <p:nvPr/>
        </p:nvSpPr>
        <p:spPr>
          <a:xfrm>
            <a:off x="599017" y="3467637"/>
            <a:ext cx="6846618" cy="461665"/>
          </a:xfrm>
          <a:prstGeom prst="rect">
            <a:avLst/>
          </a:prstGeom>
          <a:noFill/>
        </p:spPr>
        <p:txBody>
          <a:bodyPr wrap="none" rtlCol="0">
            <a:spAutoFit/>
          </a:bodyPr>
          <a:lstStyle/>
          <a:p>
            <a:pPr defTabSz="685800">
              <a:buClrTx/>
              <a:defRPr/>
            </a:pPr>
            <a:r>
              <a:rPr lang="en-US" sz="2400" kern="1200" dirty="0">
                <a:solidFill>
                  <a:prstClr val="black"/>
                </a:solidFill>
                <a:latin typeface="Calibri" panose="020F0502020204030204"/>
                <a:ea typeface="+mn-ea"/>
                <a:cs typeface="+mn-cs"/>
              </a:rPr>
              <a:t>As we will see, TCP uses this approach to be NAK-free</a:t>
            </a:r>
          </a:p>
        </p:txBody>
      </p:sp>
      <p:sp>
        <p:nvSpPr>
          <p:cNvPr id="5" name="Slide Number Placeholder 2">
            <a:extLst>
              <a:ext uri="{FF2B5EF4-FFF2-40B4-BE49-F238E27FC236}">
                <a16:creationId xmlns:a16="http://schemas.microsoft.com/office/drawing/2014/main" id="{27705518-50B7-6645-9746-6EF1FD05E894}"/>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54</a:t>
            </a:fld>
            <a:endParaRPr lang="en-US" dirty="0"/>
          </a:p>
        </p:txBody>
      </p:sp>
    </p:spTree>
    <p:extLst>
      <p:ext uri="{BB962C8B-B14F-4D97-AF65-F5344CB8AC3E}">
        <p14:creationId xmlns:p14="http://schemas.microsoft.com/office/powerpoint/2010/main" val="10466364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rdt2.2: sender, receiver fragments</a:t>
            </a:r>
            <a:endParaRPr lang="en-US" dirty="0"/>
          </a:p>
        </p:txBody>
      </p:sp>
      <p:grpSp>
        <p:nvGrpSpPr>
          <p:cNvPr id="45" name="Group 3">
            <a:extLst>
              <a:ext uri="{FF2B5EF4-FFF2-40B4-BE49-F238E27FC236}">
                <a16:creationId xmlns:a16="http://schemas.microsoft.com/office/drawing/2014/main" id="{44C8BE99-8D47-E84F-BBFA-C24F85149C9B}"/>
              </a:ext>
            </a:extLst>
          </p:cNvPr>
          <p:cNvGrpSpPr>
            <a:grpSpLocks/>
          </p:cNvGrpSpPr>
          <p:nvPr/>
        </p:nvGrpSpPr>
        <p:grpSpPr bwMode="auto">
          <a:xfrm>
            <a:off x="2805700" y="887961"/>
            <a:ext cx="4881563" cy="2131219"/>
            <a:chOff x="1529" y="780"/>
            <a:chExt cx="4100" cy="1790"/>
          </a:xfrm>
        </p:grpSpPr>
        <p:grpSp>
          <p:nvGrpSpPr>
            <p:cNvPr id="46" name="Group 4">
              <a:extLst>
                <a:ext uri="{FF2B5EF4-FFF2-40B4-BE49-F238E27FC236}">
                  <a16:creationId xmlns:a16="http://schemas.microsoft.com/office/drawing/2014/main" id="{B559F62B-A8CC-314C-9FFF-E4BE95186DBA}"/>
                </a:ext>
              </a:extLst>
            </p:cNvPr>
            <p:cNvGrpSpPr>
              <a:grpSpLocks/>
            </p:cNvGrpSpPr>
            <p:nvPr/>
          </p:nvGrpSpPr>
          <p:grpSpPr bwMode="auto">
            <a:xfrm>
              <a:off x="1651" y="1399"/>
              <a:ext cx="669" cy="528"/>
              <a:chOff x="1441" y="2062"/>
              <a:chExt cx="669" cy="528"/>
            </a:xfrm>
          </p:grpSpPr>
          <p:sp>
            <p:nvSpPr>
              <p:cNvPr id="63" name="Oval 5">
                <a:extLst>
                  <a:ext uri="{FF2B5EF4-FFF2-40B4-BE49-F238E27FC236}">
                    <a16:creationId xmlns:a16="http://schemas.microsoft.com/office/drawing/2014/main" id="{62508AC8-0382-1842-A725-28AD6849BC18}"/>
                  </a:ext>
                </a:extLst>
              </p:cNvPr>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64" name="Text Box 6">
                <a:extLst>
                  <a:ext uri="{FF2B5EF4-FFF2-40B4-BE49-F238E27FC236}">
                    <a16:creationId xmlns:a16="http://schemas.microsoft.com/office/drawing/2014/main" id="{1C6CF7DE-4208-0546-B6D6-E98910387184}"/>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050">
                    <a:solidFill>
                      <a:srgbClr val="000000"/>
                    </a:solidFill>
                    <a:latin typeface="Arial" panose="020B0604020202020204" pitchFamily="34" charset="0"/>
                    <a:cs typeface="+mn-cs"/>
                  </a:rPr>
                  <a:t>Wait for call 0 from above</a:t>
                </a:r>
                <a:endParaRPr lang="en-US" altLang="en-US" sz="1050">
                  <a:solidFill>
                    <a:srgbClr val="000000"/>
                  </a:solidFill>
                  <a:latin typeface="Times New Roman" panose="02020603050405020304" pitchFamily="18" charset="0"/>
                  <a:cs typeface="+mn-cs"/>
                </a:endParaRPr>
              </a:p>
            </p:txBody>
          </p:sp>
        </p:grpSp>
        <p:sp>
          <p:nvSpPr>
            <p:cNvPr id="47" name="Text Box 7">
              <a:extLst>
                <a:ext uri="{FF2B5EF4-FFF2-40B4-BE49-F238E27FC236}">
                  <a16:creationId xmlns:a16="http://schemas.microsoft.com/office/drawing/2014/main" id="{487FB5C4-F933-D746-9E6B-EB36683D91FA}"/>
                </a:ext>
              </a:extLst>
            </p:cNvPr>
            <p:cNvSpPr txBox="1">
              <a:spLocks noChangeArrowheads="1"/>
            </p:cNvSpPr>
            <p:nvPr/>
          </p:nvSpPr>
          <p:spPr bwMode="auto">
            <a:xfrm>
              <a:off x="1863" y="957"/>
              <a:ext cx="234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sndpkt = make_pkt(0, data, checksum)</a:t>
              </a:r>
            </a:p>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udt_send(sndpkt)</a:t>
              </a:r>
              <a:endParaRPr lang="en-US" altLang="en-US" sz="1200">
                <a:solidFill>
                  <a:srgbClr val="000000"/>
                </a:solidFill>
                <a:latin typeface="Times New Roman" panose="02020603050405020304" pitchFamily="18" charset="0"/>
                <a:cs typeface="+mn-cs"/>
              </a:endParaRPr>
            </a:p>
          </p:txBody>
        </p:sp>
        <p:sp>
          <p:nvSpPr>
            <p:cNvPr id="48" name="Text Box 8">
              <a:extLst>
                <a:ext uri="{FF2B5EF4-FFF2-40B4-BE49-F238E27FC236}">
                  <a16:creationId xmlns:a16="http://schemas.microsoft.com/office/drawing/2014/main" id="{3AA6880E-F456-D948-8214-9C93DC52D9A7}"/>
                </a:ext>
              </a:extLst>
            </p:cNvPr>
            <p:cNvSpPr txBox="1">
              <a:spLocks noChangeArrowheads="1"/>
            </p:cNvSpPr>
            <p:nvPr/>
          </p:nvSpPr>
          <p:spPr bwMode="auto">
            <a:xfrm>
              <a:off x="1871" y="780"/>
              <a:ext cx="1086"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rdt_send(data)</a:t>
              </a:r>
              <a:endParaRPr lang="en-US" altLang="en-US" sz="1200">
                <a:solidFill>
                  <a:srgbClr val="000000"/>
                </a:solidFill>
                <a:latin typeface="Times New Roman" panose="02020603050405020304" pitchFamily="18" charset="0"/>
                <a:cs typeface="+mn-cs"/>
              </a:endParaRPr>
            </a:p>
          </p:txBody>
        </p:sp>
        <p:sp>
          <p:nvSpPr>
            <p:cNvPr id="49" name="Line 9">
              <a:extLst>
                <a:ext uri="{FF2B5EF4-FFF2-40B4-BE49-F238E27FC236}">
                  <a16:creationId xmlns:a16="http://schemas.microsoft.com/office/drawing/2014/main" id="{7356AE7C-383F-CD4D-A8D4-0D863BECC90E}"/>
                </a:ext>
              </a:extLst>
            </p:cNvPr>
            <p:cNvSpPr>
              <a:spLocks noChangeShapeType="1"/>
            </p:cNvSpPr>
            <p:nvPr/>
          </p:nvSpPr>
          <p:spPr bwMode="auto">
            <a:xfrm>
              <a:off x="1910" y="992"/>
              <a:ext cx="22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0" name="Line 10">
              <a:extLst>
                <a:ext uri="{FF2B5EF4-FFF2-40B4-BE49-F238E27FC236}">
                  <a16:creationId xmlns:a16="http://schemas.microsoft.com/office/drawing/2014/main" id="{AABAA468-88B5-FD4A-933F-BEE3E0E800E0}"/>
                </a:ext>
              </a:extLst>
            </p:cNvPr>
            <p:cNvSpPr>
              <a:spLocks noChangeShapeType="1"/>
            </p:cNvSpPr>
            <p:nvPr/>
          </p:nvSpPr>
          <p:spPr bwMode="auto">
            <a:xfrm>
              <a:off x="1529" y="1313"/>
              <a:ext cx="264" cy="145"/>
            </a:xfrm>
            <a:prstGeom prst="line">
              <a:avLst/>
            </a:prstGeom>
            <a:noFill/>
            <a:ln w="19050">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1" name="Freeform 11">
              <a:extLst>
                <a:ext uri="{FF2B5EF4-FFF2-40B4-BE49-F238E27FC236}">
                  <a16:creationId xmlns:a16="http://schemas.microsoft.com/office/drawing/2014/main" id="{1B01ED8E-ABE5-DB46-A6A7-6A5FF2599E94}"/>
                </a:ext>
              </a:extLst>
            </p:cNvPr>
            <p:cNvSpPr>
              <a:spLocks/>
            </p:cNvSpPr>
            <p:nvPr/>
          </p:nvSpPr>
          <p:spPr bwMode="auto">
            <a:xfrm flipV="1">
              <a:off x="2096" y="1272"/>
              <a:ext cx="1195" cy="130"/>
            </a:xfrm>
            <a:custGeom>
              <a:avLst/>
              <a:gdLst>
                <a:gd name="T0" fmla="*/ 0 w 2835"/>
                <a:gd name="T1" fmla="*/ 0 h 525"/>
                <a:gd name="T2" fmla="*/ 0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2" name="Freeform 12">
              <a:extLst>
                <a:ext uri="{FF2B5EF4-FFF2-40B4-BE49-F238E27FC236}">
                  <a16:creationId xmlns:a16="http://schemas.microsoft.com/office/drawing/2014/main" id="{09A24A5A-3284-ED40-94E5-9F6FD9D580F8}"/>
                </a:ext>
              </a:extLst>
            </p:cNvPr>
            <p:cNvSpPr>
              <a:spLocks/>
            </p:cNvSpPr>
            <p:nvPr/>
          </p:nvSpPr>
          <p:spPr bwMode="auto">
            <a:xfrm rot="-1357180">
              <a:off x="3655" y="1225"/>
              <a:ext cx="285" cy="542"/>
            </a:xfrm>
            <a:custGeom>
              <a:avLst/>
              <a:gdLst>
                <a:gd name="T0" fmla="*/ 0 w 735"/>
                <a:gd name="T1" fmla="*/ 1 h 1080"/>
                <a:gd name="T2" fmla="*/ 0 w 735"/>
                <a:gd name="T3" fmla="*/ 1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3" name="Text Box 13">
              <a:extLst>
                <a:ext uri="{FF2B5EF4-FFF2-40B4-BE49-F238E27FC236}">
                  <a16:creationId xmlns:a16="http://schemas.microsoft.com/office/drawing/2014/main" id="{735F1B93-CE98-BB48-B7B4-F46E52A4B8B0}"/>
                </a:ext>
              </a:extLst>
            </p:cNvPr>
            <p:cNvSpPr txBox="1">
              <a:spLocks noChangeArrowheads="1"/>
            </p:cNvSpPr>
            <p:nvPr/>
          </p:nvSpPr>
          <p:spPr bwMode="auto">
            <a:xfrm>
              <a:off x="3978" y="1670"/>
              <a:ext cx="133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b="1">
                  <a:solidFill>
                    <a:srgbClr val="FF0000"/>
                  </a:solidFill>
                  <a:latin typeface="Arial" panose="020B0604020202020204" pitchFamily="34" charset="0"/>
                  <a:cs typeface="+mn-cs"/>
                </a:rPr>
                <a:t>udt_send(sndpkt)</a:t>
              </a:r>
              <a:endParaRPr lang="en-US" altLang="en-US" sz="1200" b="1">
                <a:solidFill>
                  <a:srgbClr val="FF0000"/>
                </a:solidFill>
                <a:latin typeface="Times New Roman" panose="02020603050405020304" pitchFamily="18" charset="0"/>
                <a:cs typeface="+mn-cs"/>
              </a:endParaRPr>
            </a:p>
          </p:txBody>
        </p:sp>
        <p:sp>
          <p:nvSpPr>
            <p:cNvPr id="54" name="Text Box 14">
              <a:extLst>
                <a:ext uri="{FF2B5EF4-FFF2-40B4-BE49-F238E27FC236}">
                  <a16:creationId xmlns:a16="http://schemas.microsoft.com/office/drawing/2014/main" id="{1358189F-C49B-9547-B76A-603CC6295715}"/>
                </a:ext>
              </a:extLst>
            </p:cNvPr>
            <p:cNvSpPr txBox="1">
              <a:spLocks noChangeArrowheads="1"/>
            </p:cNvSpPr>
            <p:nvPr/>
          </p:nvSpPr>
          <p:spPr bwMode="auto">
            <a:xfrm>
              <a:off x="3917" y="1174"/>
              <a:ext cx="171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rdt_rcv(rcvpkt) &amp;&amp;  </a:t>
              </a:r>
            </a:p>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 corrupt(rcvpkt) ||</a:t>
              </a:r>
            </a:p>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  </a:t>
              </a:r>
              <a:r>
                <a:rPr lang="en-US" altLang="en-US" sz="1200" b="1">
                  <a:solidFill>
                    <a:srgbClr val="FF0000"/>
                  </a:solidFill>
                  <a:latin typeface="Arial" panose="020B0604020202020204" pitchFamily="34" charset="0"/>
                  <a:cs typeface="+mn-cs"/>
                </a:rPr>
                <a:t>isACK(rcvpkt,1)</a:t>
              </a:r>
              <a:r>
                <a:rPr lang="en-US" altLang="en-US" sz="1200">
                  <a:solidFill>
                    <a:srgbClr val="000000"/>
                  </a:solidFill>
                  <a:latin typeface="Arial" panose="020B0604020202020204" pitchFamily="34" charset="0"/>
                  <a:cs typeface="+mn-cs"/>
                </a:rPr>
                <a:t> )</a:t>
              </a:r>
              <a:endParaRPr lang="en-US" altLang="en-US" sz="1200">
                <a:solidFill>
                  <a:srgbClr val="000000"/>
                </a:solidFill>
                <a:latin typeface="Times New Roman" panose="02020603050405020304" pitchFamily="18" charset="0"/>
                <a:cs typeface="+mn-cs"/>
              </a:endParaRPr>
            </a:p>
          </p:txBody>
        </p:sp>
        <p:sp>
          <p:nvSpPr>
            <p:cNvPr id="55" name="Line 15">
              <a:extLst>
                <a:ext uri="{FF2B5EF4-FFF2-40B4-BE49-F238E27FC236}">
                  <a16:creationId xmlns:a16="http://schemas.microsoft.com/office/drawing/2014/main" id="{96FCE930-1E3E-9749-A456-2BE07EE342E4}"/>
                </a:ext>
              </a:extLst>
            </p:cNvPr>
            <p:cNvSpPr>
              <a:spLocks noChangeShapeType="1"/>
            </p:cNvSpPr>
            <p:nvPr/>
          </p:nvSpPr>
          <p:spPr bwMode="auto">
            <a:xfrm flipV="1">
              <a:off x="4043" y="1666"/>
              <a:ext cx="895"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6" name="Freeform 16">
              <a:extLst>
                <a:ext uri="{FF2B5EF4-FFF2-40B4-BE49-F238E27FC236}">
                  <a16:creationId xmlns:a16="http://schemas.microsoft.com/office/drawing/2014/main" id="{FF0C2363-5AAB-A541-81DC-66A1639302B9}"/>
                </a:ext>
              </a:extLst>
            </p:cNvPr>
            <p:cNvSpPr>
              <a:spLocks/>
            </p:cNvSpPr>
            <p:nvPr/>
          </p:nvSpPr>
          <p:spPr bwMode="auto">
            <a:xfrm>
              <a:off x="3747" y="1792"/>
              <a:ext cx="128" cy="774"/>
            </a:xfrm>
            <a:custGeom>
              <a:avLst/>
              <a:gdLst>
                <a:gd name="T0" fmla="*/ 67 w 128"/>
                <a:gd name="T1" fmla="*/ 774 h 774"/>
                <a:gd name="T2" fmla="*/ 0 w 128"/>
                <a:gd name="T3" fmla="*/ 0 h 774"/>
                <a:gd name="T4" fmla="*/ 0 60000 65536"/>
                <a:gd name="T5" fmla="*/ 0 60000 65536"/>
              </a:gdLst>
              <a:ahLst/>
              <a:cxnLst>
                <a:cxn ang="T4">
                  <a:pos x="T0" y="T1"/>
                </a:cxn>
                <a:cxn ang="T5">
                  <a:pos x="T2" y="T3"/>
                </a:cxn>
              </a:cxnLst>
              <a:rect l="0" t="0" r="r" b="b"/>
              <a:pathLst>
                <a:path w="128" h="774">
                  <a:moveTo>
                    <a:pt x="67" y="774"/>
                  </a:moveTo>
                  <a:cubicBezTo>
                    <a:pt x="128" y="425"/>
                    <a:pt x="81" y="0"/>
                    <a:pt x="0"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57" name="Text Box 17">
              <a:extLst>
                <a:ext uri="{FF2B5EF4-FFF2-40B4-BE49-F238E27FC236}">
                  <a16:creationId xmlns:a16="http://schemas.microsoft.com/office/drawing/2014/main" id="{A50A3675-BB4B-2C49-9E0C-E3B6864FCDC4}"/>
                </a:ext>
              </a:extLst>
            </p:cNvPr>
            <p:cNvSpPr txBox="1">
              <a:spLocks noChangeArrowheads="1"/>
            </p:cNvSpPr>
            <p:nvPr/>
          </p:nvSpPr>
          <p:spPr bwMode="auto">
            <a:xfrm>
              <a:off x="3838" y="2051"/>
              <a:ext cx="152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rdt_rcv(rcvpkt)   </a:t>
              </a:r>
            </a:p>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&amp;&amp; notcorrupt(rcvpkt) </a:t>
              </a:r>
            </a:p>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&amp;&amp; </a:t>
              </a:r>
              <a:r>
                <a:rPr lang="en-US" altLang="en-US" sz="1200" b="1">
                  <a:solidFill>
                    <a:srgbClr val="FF0000"/>
                  </a:solidFill>
                  <a:latin typeface="Arial" panose="020B0604020202020204" pitchFamily="34" charset="0"/>
                  <a:cs typeface="+mn-cs"/>
                </a:rPr>
                <a:t>isACK(rcvpkt,0)</a:t>
              </a:r>
              <a:r>
                <a:rPr lang="en-US" altLang="en-US" sz="750">
                  <a:solidFill>
                    <a:srgbClr val="000000"/>
                  </a:solidFill>
                  <a:latin typeface="Arial" panose="020B0604020202020204" pitchFamily="34" charset="0"/>
                  <a:cs typeface="+mn-cs"/>
                </a:rPr>
                <a:t> </a:t>
              </a:r>
              <a:endParaRPr lang="en-US" altLang="en-US" sz="1800">
                <a:solidFill>
                  <a:srgbClr val="000000"/>
                </a:solidFill>
                <a:latin typeface="Times New Roman" panose="02020603050405020304" pitchFamily="18" charset="0"/>
                <a:cs typeface="+mn-cs"/>
              </a:endParaRPr>
            </a:p>
          </p:txBody>
        </p:sp>
        <p:sp>
          <p:nvSpPr>
            <p:cNvPr id="58" name="Line 18">
              <a:extLst>
                <a:ext uri="{FF2B5EF4-FFF2-40B4-BE49-F238E27FC236}">
                  <a16:creationId xmlns:a16="http://schemas.microsoft.com/office/drawing/2014/main" id="{398A4307-79FC-E54C-B8A4-CCE6DE226EAE}"/>
                </a:ext>
              </a:extLst>
            </p:cNvPr>
            <p:cNvSpPr>
              <a:spLocks noChangeShapeType="1"/>
            </p:cNvSpPr>
            <p:nvPr/>
          </p:nvSpPr>
          <p:spPr bwMode="auto">
            <a:xfrm>
              <a:off x="3894" y="2570"/>
              <a:ext cx="117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59" name="Group 19">
              <a:extLst>
                <a:ext uri="{FF2B5EF4-FFF2-40B4-BE49-F238E27FC236}">
                  <a16:creationId xmlns:a16="http://schemas.microsoft.com/office/drawing/2014/main" id="{C0094035-BD90-5741-A641-F8D8DD3C7B8B}"/>
                </a:ext>
              </a:extLst>
            </p:cNvPr>
            <p:cNvGrpSpPr>
              <a:grpSpLocks/>
            </p:cNvGrpSpPr>
            <p:nvPr/>
          </p:nvGrpSpPr>
          <p:grpSpPr bwMode="auto">
            <a:xfrm>
              <a:off x="3135" y="1365"/>
              <a:ext cx="669" cy="528"/>
              <a:chOff x="1441" y="2062"/>
              <a:chExt cx="669" cy="528"/>
            </a:xfrm>
          </p:grpSpPr>
          <p:sp>
            <p:nvSpPr>
              <p:cNvPr id="61" name="Oval 20">
                <a:extLst>
                  <a:ext uri="{FF2B5EF4-FFF2-40B4-BE49-F238E27FC236}">
                    <a16:creationId xmlns:a16="http://schemas.microsoft.com/office/drawing/2014/main" id="{86E2B18C-13F1-BA46-BE50-CDE79E0D47C8}"/>
                  </a:ext>
                </a:extLst>
              </p:cNvPr>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62" name="Text Box 21">
                <a:extLst>
                  <a:ext uri="{FF2B5EF4-FFF2-40B4-BE49-F238E27FC236}">
                    <a16:creationId xmlns:a16="http://schemas.microsoft.com/office/drawing/2014/main" id="{26734C2A-3109-3D4C-BAB8-AB1B111CE996}"/>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050">
                    <a:solidFill>
                      <a:srgbClr val="000000"/>
                    </a:solidFill>
                    <a:latin typeface="Arial" panose="020B0604020202020204" pitchFamily="34" charset="0"/>
                    <a:cs typeface="+mn-cs"/>
                  </a:rPr>
                  <a:t>Wait for ACK</a:t>
                </a:r>
              </a:p>
              <a:p>
                <a:pPr algn="ctr" defTabSz="685800" eaLnBrk="0" fontAlgn="base" hangingPunct="0">
                  <a:spcBef>
                    <a:spcPct val="0"/>
                  </a:spcBef>
                  <a:spcAft>
                    <a:spcPct val="0"/>
                  </a:spcAft>
                  <a:buClrTx/>
                  <a:defRPr/>
                </a:pPr>
                <a:r>
                  <a:rPr lang="en-US" altLang="en-US" sz="1050">
                    <a:solidFill>
                      <a:srgbClr val="000000"/>
                    </a:solidFill>
                    <a:latin typeface="Arial" panose="020B0604020202020204" pitchFamily="34" charset="0"/>
                    <a:cs typeface="+mn-cs"/>
                  </a:rPr>
                  <a:t>0</a:t>
                </a:r>
                <a:endParaRPr lang="en-US" altLang="en-US" sz="1050">
                  <a:solidFill>
                    <a:srgbClr val="000000"/>
                  </a:solidFill>
                  <a:latin typeface="Times New Roman" panose="02020603050405020304" pitchFamily="18" charset="0"/>
                  <a:cs typeface="+mn-cs"/>
                </a:endParaRPr>
              </a:p>
            </p:txBody>
          </p:sp>
        </p:grpSp>
        <p:sp>
          <p:nvSpPr>
            <p:cNvPr id="60" name="Text Box 22">
              <a:extLst>
                <a:ext uri="{FF2B5EF4-FFF2-40B4-BE49-F238E27FC236}">
                  <a16:creationId xmlns:a16="http://schemas.microsoft.com/office/drawing/2014/main" id="{A3A125D1-1D1E-2E4D-AE79-0DE766971E4B}"/>
                </a:ext>
              </a:extLst>
            </p:cNvPr>
            <p:cNvSpPr txBox="1">
              <a:spLocks noChangeArrowheads="1"/>
            </p:cNvSpPr>
            <p:nvPr/>
          </p:nvSpPr>
          <p:spPr bwMode="auto">
            <a:xfrm>
              <a:off x="2338" y="1810"/>
              <a:ext cx="984" cy="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a:solidFill>
                    <a:srgbClr val="000099"/>
                  </a:solidFill>
                  <a:cs typeface="+mn-cs"/>
                </a:rPr>
                <a:t>sender FSM</a:t>
              </a:r>
            </a:p>
            <a:p>
              <a:pPr algn="ctr" defTabSz="685800" eaLnBrk="0" fontAlgn="base" hangingPunct="0">
                <a:spcBef>
                  <a:spcPct val="0"/>
                </a:spcBef>
                <a:spcAft>
                  <a:spcPct val="0"/>
                </a:spcAft>
                <a:buClrTx/>
                <a:defRPr/>
              </a:pPr>
              <a:r>
                <a:rPr lang="en-US" sz="1500">
                  <a:solidFill>
                    <a:srgbClr val="000099"/>
                  </a:solidFill>
                  <a:cs typeface="+mn-cs"/>
                </a:rPr>
                <a:t>fragment</a:t>
              </a:r>
            </a:p>
          </p:txBody>
        </p:sp>
      </p:grpSp>
      <p:sp>
        <p:nvSpPr>
          <p:cNvPr id="65" name="Line 23">
            <a:extLst>
              <a:ext uri="{FF2B5EF4-FFF2-40B4-BE49-F238E27FC236}">
                <a16:creationId xmlns:a16="http://schemas.microsoft.com/office/drawing/2014/main" id="{E71BBDED-78BE-4142-9E45-4E7E4B24FCA8}"/>
              </a:ext>
            </a:extLst>
          </p:cNvPr>
          <p:cNvSpPr>
            <a:spLocks noChangeShapeType="1"/>
          </p:cNvSpPr>
          <p:nvPr/>
        </p:nvSpPr>
        <p:spPr bwMode="auto">
          <a:xfrm>
            <a:off x="1484106" y="1911898"/>
            <a:ext cx="5912644" cy="2068116"/>
          </a:xfrm>
          <a:prstGeom prst="line">
            <a:avLst/>
          </a:prstGeom>
          <a:noFill/>
          <a:ln w="9525">
            <a:solidFill>
              <a:srgbClr val="00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66" name="Group 24">
            <a:extLst>
              <a:ext uri="{FF2B5EF4-FFF2-40B4-BE49-F238E27FC236}">
                <a16:creationId xmlns:a16="http://schemas.microsoft.com/office/drawing/2014/main" id="{2E138519-EBF4-3B44-AD97-E2407D82A043}"/>
              </a:ext>
            </a:extLst>
          </p:cNvPr>
          <p:cNvGrpSpPr>
            <a:grpSpLocks/>
          </p:cNvGrpSpPr>
          <p:nvPr/>
        </p:nvGrpSpPr>
        <p:grpSpPr bwMode="auto">
          <a:xfrm>
            <a:off x="985234" y="2827489"/>
            <a:ext cx="5425679" cy="1901428"/>
            <a:chOff x="0" y="2409"/>
            <a:chExt cx="4557" cy="1597"/>
          </a:xfrm>
        </p:grpSpPr>
        <p:sp>
          <p:nvSpPr>
            <p:cNvPr id="67" name="Text Box 25">
              <a:extLst>
                <a:ext uri="{FF2B5EF4-FFF2-40B4-BE49-F238E27FC236}">
                  <a16:creationId xmlns:a16="http://schemas.microsoft.com/office/drawing/2014/main" id="{C7F7CA42-D362-5647-A3B4-192876672E60}"/>
                </a:ext>
              </a:extLst>
            </p:cNvPr>
            <p:cNvSpPr txBox="1">
              <a:spLocks noChangeArrowheads="1"/>
            </p:cNvSpPr>
            <p:nvPr/>
          </p:nvSpPr>
          <p:spPr bwMode="auto">
            <a:xfrm>
              <a:off x="1849" y="3217"/>
              <a:ext cx="248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rdt_rcv(rcvpkt) &amp;&amp; notcorrupt(rcvpkt) </a:t>
              </a:r>
            </a:p>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  &amp;&amp; has_seq1(rcvpkt) </a:t>
              </a:r>
              <a:endParaRPr lang="en-US" altLang="en-US" sz="1200">
                <a:solidFill>
                  <a:srgbClr val="000000"/>
                </a:solidFill>
                <a:latin typeface="Times New Roman" panose="02020603050405020304" pitchFamily="18" charset="0"/>
                <a:cs typeface="+mn-cs"/>
              </a:endParaRPr>
            </a:p>
          </p:txBody>
        </p:sp>
        <p:sp>
          <p:nvSpPr>
            <p:cNvPr id="68" name="Text Box 26">
              <a:extLst>
                <a:ext uri="{FF2B5EF4-FFF2-40B4-BE49-F238E27FC236}">
                  <a16:creationId xmlns:a16="http://schemas.microsoft.com/office/drawing/2014/main" id="{2AC2EAAE-2D47-A740-B364-15C85D65C9FB}"/>
                </a:ext>
              </a:extLst>
            </p:cNvPr>
            <p:cNvSpPr txBox="1">
              <a:spLocks noChangeArrowheads="1"/>
            </p:cNvSpPr>
            <p:nvPr/>
          </p:nvSpPr>
          <p:spPr bwMode="auto">
            <a:xfrm>
              <a:off x="1829" y="3568"/>
              <a:ext cx="26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extract(rcvpkt,data)</a:t>
              </a:r>
            </a:p>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deliver_data(data)</a:t>
              </a:r>
            </a:p>
            <a:p>
              <a:pPr defTabSz="685800" eaLnBrk="0" fontAlgn="base" hangingPunct="0">
                <a:spcBef>
                  <a:spcPct val="0"/>
                </a:spcBef>
                <a:spcAft>
                  <a:spcPct val="0"/>
                </a:spcAft>
                <a:buClrTx/>
                <a:defRPr/>
              </a:pPr>
              <a:r>
                <a:rPr lang="en-US" altLang="en-US" sz="1200" b="1">
                  <a:solidFill>
                    <a:srgbClr val="FF0000"/>
                  </a:solidFill>
                  <a:latin typeface="Arial" panose="020B0604020202020204" pitchFamily="34" charset="0"/>
                  <a:cs typeface="+mn-cs"/>
                </a:rPr>
                <a:t>sndpkt = make_pkt(ACK1, chksum)</a:t>
              </a:r>
            </a:p>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udt_send(sndpkt)</a:t>
              </a:r>
              <a:endParaRPr lang="en-US" altLang="en-US" sz="1200">
                <a:solidFill>
                  <a:srgbClr val="000000"/>
                </a:solidFill>
                <a:latin typeface="Times New Roman" panose="02020603050405020304" pitchFamily="18" charset="0"/>
                <a:cs typeface="+mn-cs"/>
              </a:endParaRPr>
            </a:p>
          </p:txBody>
        </p:sp>
        <p:grpSp>
          <p:nvGrpSpPr>
            <p:cNvPr id="69" name="Group 27">
              <a:extLst>
                <a:ext uri="{FF2B5EF4-FFF2-40B4-BE49-F238E27FC236}">
                  <a16:creationId xmlns:a16="http://schemas.microsoft.com/office/drawing/2014/main" id="{D8482BD5-532F-3042-8803-E3C8BD739DC0}"/>
                </a:ext>
              </a:extLst>
            </p:cNvPr>
            <p:cNvGrpSpPr>
              <a:grpSpLocks/>
            </p:cNvGrpSpPr>
            <p:nvPr/>
          </p:nvGrpSpPr>
          <p:grpSpPr bwMode="auto">
            <a:xfrm>
              <a:off x="0" y="2409"/>
              <a:ext cx="3510" cy="1168"/>
              <a:chOff x="0" y="2409"/>
              <a:chExt cx="3510" cy="1168"/>
            </a:xfrm>
          </p:grpSpPr>
          <p:grpSp>
            <p:nvGrpSpPr>
              <p:cNvPr id="71" name="Group 28">
                <a:extLst>
                  <a:ext uri="{FF2B5EF4-FFF2-40B4-BE49-F238E27FC236}">
                    <a16:creationId xmlns:a16="http://schemas.microsoft.com/office/drawing/2014/main" id="{67FF8A8B-97EA-7D4F-A57C-A7614B5802ED}"/>
                  </a:ext>
                </a:extLst>
              </p:cNvPr>
              <p:cNvGrpSpPr>
                <a:grpSpLocks/>
              </p:cNvGrpSpPr>
              <p:nvPr/>
            </p:nvGrpSpPr>
            <p:grpSpPr bwMode="auto">
              <a:xfrm>
                <a:off x="1529" y="2687"/>
                <a:ext cx="534" cy="501"/>
                <a:chOff x="3570" y="3063"/>
                <a:chExt cx="534" cy="501"/>
              </a:xfrm>
            </p:grpSpPr>
            <p:sp>
              <p:nvSpPr>
                <p:cNvPr id="80" name="Oval 29">
                  <a:extLst>
                    <a:ext uri="{FF2B5EF4-FFF2-40B4-BE49-F238E27FC236}">
                      <a16:creationId xmlns:a16="http://schemas.microsoft.com/office/drawing/2014/main" id="{8D4E849D-9AF8-FC4F-B5E6-691ACC1951D1}"/>
                    </a:ext>
                  </a:extLst>
                </p:cNvPr>
                <p:cNvSpPr>
                  <a:spLocks noChangeArrowheads="1"/>
                </p:cNvSpPr>
                <p:nvPr/>
              </p:nvSpPr>
              <p:spPr bwMode="auto">
                <a:xfrm>
                  <a:off x="3570" y="3063"/>
                  <a:ext cx="534" cy="501"/>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81" name="Text Box 30">
                  <a:extLst>
                    <a:ext uri="{FF2B5EF4-FFF2-40B4-BE49-F238E27FC236}">
                      <a16:creationId xmlns:a16="http://schemas.microsoft.com/office/drawing/2014/main" id="{E4385747-A861-0E4B-AF7E-71CAF80ED148}"/>
                    </a:ext>
                  </a:extLst>
                </p:cNvPr>
                <p:cNvSpPr txBox="1">
                  <a:spLocks noChangeArrowheads="1"/>
                </p:cNvSpPr>
                <p:nvPr/>
              </p:nvSpPr>
              <p:spPr bwMode="auto">
                <a:xfrm>
                  <a:off x="3597" y="3085"/>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050">
                      <a:solidFill>
                        <a:srgbClr val="000000"/>
                      </a:solidFill>
                      <a:latin typeface="Arial" panose="020B0604020202020204" pitchFamily="34" charset="0"/>
                      <a:cs typeface="+mn-cs"/>
                    </a:rPr>
                    <a:t>Wait for </a:t>
                  </a:r>
                </a:p>
                <a:p>
                  <a:pPr algn="ctr" defTabSz="685800" eaLnBrk="0" fontAlgn="base" hangingPunct="0">
                    <a:spcBef>
                      <a:spcPct val="0"/>
                    </a:spcBef>
                    <a:spcAft>
                      <a:spcPct val="0"/>
                    </a:spcAft>
                    <a:buClrTx/>
                    <a:defRPr/>
                  </a:pPr>
                  <a:r>
                    <a:rPr lang="en-US" altLang="en-US" sz="1050">
                      <a:solidFill>
                        <a:srgbClr val="000000"/>
                      </a:solidFill>
                      <a:latin typeface="Arial" panose="020B0604020202020204" pitchFamily="34" charset="0"/>
                      <a:cs typeface="+mn-cs"/>
                    </a:rPr>
                    <a:t>0 from below</a:t>
                  </a:r>
                  <a:endParaRPr lang="en-US" altLang="en-US" sz="1050">
                    <a:solidFill>
                      <a:srgbClr val="000000"/>
                    </a:solidFill>
                    <a:latin typeface="Times New Roman" panose="02020603050405020304" pitchFamily="18" charset="0"/>
                    <a:cs typeface="+mn-cs"/>
                  </a:endParaRPr>
                </a:p>
              </p:txBody>
            </p:sp>
          </p:grpSp>
          <p:sp>
            <p:nvSpPr>
              <p:cNvPr id="72" name="Freeform 31">
                <a:extLst>
                  <a:ext uri="{FF2B5EF4-FFF2-40B4-BE49-F238E27FC236}">
                    <a16:creationId xmlns:a16="http://schemas.microsoft.com/office/drawing/2014/main" id="{9115FE32-46F2-A847-8603-43A0C0E7C982}"/>
                  </a:ext>
                </a:extLst>
              </p:cNvPr>
              <p:cNvSpPr>
                <a:spLocks/>
              </p:cNvSpPr>
              <p:nvPr/>
            </p:nvSpPr>
            <p:spPr bwMode="auto">
              <a:xfrm>
                <a:off x="1925" y="2618"/>
                <a:ext cx="520" cy="117"/>
              </a:xfrm>
              <a:custGeom>
                <a:avLst/>
                <a:gdLst>
                  <a:gd name="T0" fmla="*/ 0 w 520"/>
                  <a:gd name="T1" fmla="*/ 117 h 117"/>
                  <a:gd name="T2" fmla="*/ 520 w 520"/>
                  <a:gd name="T3" fmla="*/ 17 h 117"/>
                  <a:gd name="T4" fmla="*/ 0 60000 65536"/>
                  <a:gd name="T5" fmla="*/ 0 60000 65536"/>
                </a:gdLst>
                <a:ahLst/>
                <a:cxnLst>
                  <a:cxn ang="T4">
                    <a:pos x="T0" y="T1"/>
                  </a:cxn>
                  <a:cxn ang="T5">
                    <a:pos x="T2" y="T3"/>
                  </a:cxn>
                </a:cxnLst>
                <a:rect l="0" t="0" r="r" b="b"/>
                <a:pathLst>
                  <a:path w="520" h="117">
                    <a:moveTo>
                      <a:pt x="0" y="117"/>
                    </a:moveTo>
                    <a:cubicBezTo>
                      <a:pt x="136" y="17"/>
                      <a:pt x="276" y="0"/>
                      <a:pt x="520" y="17"/>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73" name="Freeform 32">
                <a:extLst>
                  <a:ext uri="{FF2B5EF4-FFF2-40B4-BE49-F238E27FC236}">
                    <a16:creationId xmlns:a16="http://schemas.microsoft.com/office/drawing/2014/main" id="{A33629C7-E28A-5043-8973-73B06C05D8D9}"/>
                  </a:ext>
                </a:extLst>
              </p:cNvPr>
              <p:cNvSpPr>
                <a:spLocks/>
              </p:cNvSpPr>
              <p:nvPr/>
            </p:nvSpPr>
            <p:spPr bwMode="auto">
              <a:xfrm>
                <a:off x="1996" y="3125"/>
                <a:ext cx="1514" cy="130"/>
              </a:xfrm>
              <a:custGeom>
                <a:avLst/>
                <a:gdLst>
                  <a:gd name="T0" fmla="*/ 0 w 1514"/>
                  <a:gd name="T1" fmla="*/ 0 h 130"/>
                  <a:gd name="T2" fmla="*/ 1514 w 1514"/>
                  <a:gd name="T3" fmla="*/ 17 h 130"/>
                  <a:gd name="T4" fmla="*/ 0 60000 65536"/>
                  <a:gd name="T5" fmla="*/ 0 60000 65536"/>
                </a:gdLst>
                <a:ahLst/>
                <a:cxnLst>
                  <a:cxn ang="T4">
                    <a:pos x="T0" y="T1"/>
                  </a:cxn>
                  <a:cxn ang="T5">
                    <a:pos x="T2" y="T3"/>
                  </a:cxn>
                </a:cxnLst>
                <a:rect l="0" t="0" r="r" b="b"/>
                <a:pathLst>
                  <a:path w="1514" h="130">
                    <a:moveTo>
                      <a:pt x="0" y="0"/>
                    </a:moveTo>
                    <a:cubicBezTo>
                      <a:pt x="266" y="130"/>
                      <a:pt x="1322" y="113"/>
                      <a:pt x="1514" y="17"/>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74" name="Line 33">
                <a:extLst>
                  <a:ext uri="{FF2B5EF4-FFF2-40B4-BE49-F238E27FC236}">
                    <a16:creationId xmlns:a16="http://schemas.microsoft.com/office/drawing/2014/main" id="{7DAE0056-F522-6A47-87C1-BE5D09A7B6D3}"/>
                  </a:ext>
                </a:extLst>
              </p:cNvPr>
              <p:cNvSpPr>
                <a:spLocks noChangeShapeType="1"/>
              </p:cNvSpPr>
              <p:nvPr/>
            </p:nvSpPr>
            <p:spPr bwMode="auto">
              <a:xfrm>
                <a:off x="1919" y="3577"/>
                <a:ext cx="120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75" name="Freeform 34">
                <a:extLst>
                  <a:ext uri="{FF2B5EF4-FFF2-40B4-BE49-F238E27FC236}">
                    <a16:creationId xmlns:a16="http://schemas.microsoft.com/office/drawing/2014/main" id="{D3183506-C985-AE4B-8786-2BF1733F19C1}"/>
                  </a:ext>
                </a:extLst>
              </p:cNvPr>
              <p:cNvSpPr>
                <a:spLocks/>
              </p:cNvSpPr>
              <p:nvPr/>
            </p:nvSpPr>
            <p:spPr bwMode="auto">
              <a:xfrm flipH="1">
                <a:off x="1237" y="2468"/>
                <a:ext cx="309" cy="856"/>
              </a:xfrm>
              <a:custGeom>
                <a:avLst/>
                <a:gdLst>
                  <a:gd name="T0" fmla="*/ 0 w 619"/>
                  <a:gd name="T1" fmla="*/ 0 h 1815"/>
                  <a:gd name="T2" fmla="*/ 0 w 619"/>
                  <a:gd name="T3" fmla="*/ 0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76" name="Line 35">
                <a:extLst>
                  <a:ext uri="{FF2B5EF4-FFF2-40B4-BE49-F238E27FC236}">
                    <a16:creationId xmlns:a16="http://schemas.microsoft.com/office/drawing/2014/main" id="{3B7207C5-2DDB-A74F-9227-55920F12AA9A}"/>
                  </a:ext>
                </a:extLst>
              </p:cNvPr>
              <p:cNvSpPr>
                <a:spLocks noChangeShapeType="1"/>
              </p:cNvSpPr>
              <p:nvPr/>
            </p:nvSpPr>
            <p:spPr bwMode="auto">
              <a:xfrm>
                <a:off x="57" y="2936"/>
                <a:ext cx="12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77" name="Text Box 36">
                <a:extLst>
                  <a:ext uri="{FF2B5EF4-FFF2-40B4-BE49-F238E27FC236}">
                    <a16:creationId xmlns:a16="http://schemas.microsoft.com/office/drawing/2014/main" id="{10D86368-959C-734B-8A29-22BE54E9BF11}"/>
                  </a:ext>
                </a:extLst>
              </p:cNvPr>
              <p:cNvSpPr txBox="1">
                <a:spLocks noChangeArrowheads="1"/>
              </p:cNvSpPr>
              <p:nvPr/>
            </p:nvSpPr>
            <p:spPr bwMode="auto">
              <a:xfrm>
                <a:off x="6" y="2409"/>
                <a:ext cx="1487"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rdt_rcv(rcvpkt) &amp;&amp; </a:t>
                </a:r>
              </a:p>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   (corrupt(rcvpkt) ||</a:t>
                </a:r>
              </a:p>
              <a:p>
                <a:pPr defTabSz="685800" eaLnBrk="0" fontAlgn="base" hangingPunct="0">
                  <a:spcBef>
                    <a:spcPct val="0"/>
                  </a:spcBef>
                  <a:spcAft>
                    <a:spcPct val="0"/>
                  </a:spcAft>
                  <a:buClrTx/>
                  <a:defRPr/>
                </a:pPr>
                <a:r>
                  <a:rPr lang="en-US" altLang="en-US" sz="1200">
                    <a:solidFill>
                      <a:srgbClr val="000000"/>
                    </a:solidFill>
                    <a:latin typeface="Arial" panose="020B0604020202020204" pitchFamily="34" charset="0"/>
                    <a:cs typeface="+mn-cs"/>
                  </a:rPr>
                  <a:t>     </a:t>
                </a:r>
                <a:r>
                  <a:rPr lang="en-US" altLang="en-US" sz="1200" b="1">
                    <a:solidFill>
                      <a:srgbClr val="FF0000"/>
                    </a:solidFill>
                    <a:latin typeface="Arial" panose="020B0604020202020204" pitchFamily="34" charset="0"/>
                    <a:cs typeface="+mn-cs"/>
                  </a:rPr>
                  <a:t>has_seq1(rcvpkt))</a:t>
                </a:r>
                <a:endParaRPr lang="en-US" altLang="en-US" sz="1200" b="1">
                  <a:solidFill>
                    <a:srgbClr val="FF0000"/>
                  </a:solidFill>
                  <a:latin typeface="Times New Roman" panose="02020603050405020304" pitchFamily="18" charset="0"/>
                  <a:cs typeface="+mn-cs"/>
                </a:endParaRPr>
              </a:p>
            </p:txBody>
          </p:sp>
          <p:sp>
            <p:nvSpPr>
              <p:cNvPr id="78" name="Text Box 37">
                <a:extLst>
                  <a:ext uri="{FF2B5EF4-FFF2-40B4-BE49-F238E27FC236}">
                    <a16:creationId xmlns:a16="http://schemas.microsoft.com/office/drawing/2014/main" id="{18F09FB4-D9AF-AD4C-B898-09D2838B6D97}"/>
                  </a:ext>
                </a:extLst>
              </p:cNvPr>
              <p:cNvSpPr txBox="1">
                <a:spLocks noChangeArrowheads="1"/>
              </p:cNvSpPr>
              <p:nvPr/>
            </p:nvSpPr>
            <p:spPr bwMode="auto">
              <a:xfrm>
                <a:off x="0" y="2954"/>
                <a:ext cx="128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b="1">
                    <a:solidFill>
                      <a:srgbClr val="FF0000"/>
                    </a:solidFill>
                    <a:latin typeface="Arial" panose="020B0604020202020204" pitchFamily="34" charset="0"/>
                    <a:cs typeface="+mn-cs"/>
                  </a:rPr>
                  <a:t>udt_send(sndpkt)</a:t>
                </a:r>
                <a:endParaRPr lang="en-US" altLang="en-US" sz="1200" b="1">
                  <a:solidFill>
                    <a:srgbClr val="FF0000"/>
                  </a:solidFill>
                  <a:latin typeface="Times New Roman" panose="02020603050405020304" pitchFamily="18" charset="0"/>
                  <a:cs typeface="+mn-cs"/>
                </a:endParaRPr>
              </a:p>
            </p:txBody>
          </p:sp>
          <p:sp>
            <p:nvSpPr>
              <p:cNvPr id="79" name="Text Box 38">
                <a:extLst>
                  <a:ext uri="{FF2B5EF4-FFF2-40B4-BE49-F238E27FC236}">
                    <a16:creationId xmlns:a16="http://schemas.microsoft.com/office/drawing/2014/main" id="{E0B6922C-3192-A443-B72C-6BA385FDE71D}"/>
                  </a:ext>
                </a:extLst>
              </p:cNvPr>
              <p:cNvSpPr txBox="1">
                <a:spLocks noChangeArrowheads="1"/>
              </p:cNvSpPr>
              <p:nvPr/>
            </p:nvSpPr>
            <p:spPr bwMode="auto">
              <a:xfrm>
                <a:off x="2143" y="2709"/>
                <a:ext cx="1067" cy="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0000"/>
                    </a:solidFill>
                    <a:prstDash val="dash"/>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a:solidFill>
                      <a:srgbClr val="000099"/>
                    </a:solidFill>
                    <a:cs typeface="+mn-cs"/>
                  </a:rPr>
                  <a:t>receiver FSM</a:t>
                </a:r>
              </a:p>
              <a:p>
                <a:pPr algn="ctr" defTabSz="685800" eaLnBrk="0" fontAlgn="base" hangingPunct="0">
                  <a:spcBef>
                    <a:spcPct val="0"/>
                  </a:spcBef>
                  <a:spcAft>
                    <a:spcPct val="0"/>
                  </a:spcAft>
                  <a:buClrTx/>
                  <a:defRPr/>
                </a:pPr>
                <a:r>
                  <a:rPr lang="en-US" sz="1500">
                    <a:solidFill>
                      <a:srgbClr val="000099"/>
                    </a:solidFill>
                    <a:cs typeface="+mn-cs"/>
                  </a:rPr>
                  <a:t>fragment</a:t>
                </a:r>
              </a:p>
            </p:txBody>
          </p:sp>
        </p:grpSp>
        <p:sp>
          <p:nvSpPr>
            <p:cNvPr id="70" name="Text Box 39">
              <a:extLst>
                <a:ext uri="{FF2B5EF4-FFF2-40B4-BE49-F238E27FC236}">
                  <a16:creationId xmlns:a16="http://schemas.microsoft.com/office/drawing/2014/main" id="{60BFA42A-F9D1-AB4D-86F4-23CB7F278388}"/>
                </a:ext>
              </a:extLst>
            </p:cNvPr>
            <p:cNvSpPr txBox="1">
              <a:spLocks noChangeArrowheads="1"/>
            </p:cNvSpPr>
            <p:nvPr/>
          </p:nvSpPr>
          <p:spPr bwMode="auto">
            <a:xfrm>
              <a:off x="4318" y="2585"/>
              <a:ext cx="23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latin typeface="Symbol" charset="0"/>
                  <a:cs typeface="+mn-cs"/>
                </a:rPr>
                <a:t>L</a:t>
              </a:r>
            </a:p>
          </p:txBody>
        </p:sp>
      </p:grpSp>
      <p:sp>
        <p:nvSpPr>
          <p:cNvPr id="40" name="Slide Number Placeholder 2">
            <a:extLst>
              <a:ext uri="{FF2B5EF4-FFF2-40B4-BE49-F238E27FC236}">
                <a16:creationId xmlns:a16="http://schemas.microsoft.com/office/drawing/2014/main" id="{F6D97494-9500-EB4E-A367-8D096797D41B}"/>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55</a:t>
            </a:fld>
            <a:endParaRPr lang="en-US" dirty="0"/>
          </a:p>
        </p:txBody>
      </p:sp>
    </p:spTree>
    <p:extLst>
      <p:ext uri="{BB962C8B-B14F-4D97-AF65-F5344CB8AC3E}">
        <p14:creationId xmlns:p14="http://schemas.microsoft.com/office/powerpoint/2010/main" val="203383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dirty="0"/>
              <a:t>rdt3.0: channels with errors </a:t>
            </a:r>
            <a:r>
              <a:rPr lang="en-US" i="1" dirty="0"/>
              <a:t>and</a:t>
            </a:r>
            <a:r>
              <a:rPr lang="en-US" dirty="0"/>
              <a:t> loss</a:t>
            </a:r>
            <a:endParaRPr lang="en-US" sz="3000" dirty="0"/>
          </a:p>
        </p:txBody>
      </p:sp>
      <p:sp>
        <p:nvSpPr>
          <p:cNvPr id="41" name="Rectangle 3">
            <a:extLst>
              <a:ext uri="{FF2B5EF4-FFF2-40B4-BE49-F238E27FC236}">
                <a16:creationId xmlns:a16="http://schemas.microsoft.com/office/drawing/2014/main" id="{55B826DE-FC00-8F40-8016-039FCFE597E4}"/>
              </a:ext>
            </a:extLst>
          </p:cNvPr>
          <p:cNvSpPr txBox="1">
            <a:spLocks noChangeArrowheads="1"/>
          </p:cNvSpPr>
          <p:nvPr/>
        </p:nvSpPr>
        <p:spPr>
          <a:xfrm>
            <a:off x="525619" y="968330"/>
            <a:ext cx="7899924" cy="348615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indent="-9525" defTabSz="685800">
              <a:spcBef>
                <a:spcPts val="750"/>
              </a:spcBef>
              <a:buNone/>
              <a:defRPr/>
            </a:pPr>
            <a:r>
              <a:rPr lang="en-US" altLang="en-US" sz="2400" i="1" dirty="0">
                <a:solidFill>
                  <a:srgbClr val="CC0000"/>
                </a:solidFill>
                <a:latin typeface="Calibri" panose="020F0502020204030204"/>
                <a:ea typeface="ＭＳ Ｐゴシック" panose="020B0600070205080204" pitchFamily="34" charset="-128"/>
              </a:rPr>
              <a:t>New channel assumption:</a:t>
            </a:r>
            <a:r>
              <a:rPr lang="en-US" altLang="en-US" sz="2400" i="1" dirty="0">
                <a:solidFill>
                  <a:prstClr val="black"/>
                </a:solidFill>
                <a:latin typeface="Calibri" panose="020F0502020204030204"/>
                <a:ea typeface="ＭＳ Ｐゴシック" panose="020B0600070205080204" pitchFamily="34" charset="-128"/>
              </a:rPr>
              <a:t> </a:t>
            </a:r>
            <a:r>
              <a:rPr lang="en-US" altLang="en-US" sz="2400" dirty="0">
                <a:solidFill>
                  <a:prstClr val="black"/>
                </a:solidFill>
                <a:latin typeface="Calibri" panose="020F0502020204030204"/>
                <a:ea typeface="ＭＳ Ｐゴシック" panose="020B0600070205080204" pitchFamily="34" charset="-128"/>
              </a:rPr>
              <a:t>underlying channel can also </a:t>
            </a:r>
            <a:r>
              <a:rPr lang="en-US" altLang="en-US" sz="2400" i="1" dirty="0">
                <a:solidFill>
                  <a:prstClr val="black"/>
                </a:solidFill>
                <a:latin typeface="Calibri" panose="020F0502020204030204"/>
                <a:ea typeface="ＭＳ Ｐゴシック" panose="020B0600070205080204" pitchFamily="34" charset="-128"/>
              </a:rPr>
              <a:t>lose</a:t>
            </a:r>
            <a:r>
              <a:rPr lang="en-US" altLang="en-US" sz="2400" dirty="0">
                <a:solidFill>
                  <a:prstClr val="black"/>
                </a:solidFill>
                <a:latin typeface="Calibri" panose="020F0502020204030204"/>
                <a:ea typeface="ＭＳ Ｐゴシック" panose="020B0600070205080204" pitchFamily="34" charset="-128"/>
              </a:rPr>
              <a:t> packets (data, ACKs)</a:t>
            </a:r>
          </a:p>
          <a:p>
            <a:pPr marL="521494" lvl="1" indent="-173831" defTabSz="685800">
              <a:spcBef>
                <a:spcPts val="375"/>
              </a:spcBef>
              <a:defRPr/>
            </a:pPr>
            <a:r>
              <a:rPr lang="en-US" altLang="en-US" sz="2100" dirty="0">
                <a:solidFill>
                  <a:prstClr val="black"/>
                </a:solidFill>
                <a:latin typeface="Calibri" panose="020F0502020204030204"/>
                <a:ea typeface="ＭＳ Ｐゴシック" panose="020B0600070205080204" pitchFamily="34" charset="-128"/>
              </a:rPr>
              <a:t>checksum, sequence #s, ACKs, retransmissions will be of help … but not quite enough</a:t>
            </a:r>
          </a:p>
        </p:txBody>
      </p:sp>
      <p:sp>
        <p:nvSpPr>
          <p:cNvPr id="4" name="TextBox 3">
            <a:extLst>
              <a:ext uri="{FF2B5EF4-FFF2-40B4-BE49-F238E27FC236}">
                <a16:creationId xmlns:a16="http://schemas.microsoft.com/office/drawing/2014/main" id="{96D30AFD-5483-8F4A-8353-70CF76EDD8F5}"/>
              </a:ext>
            </a:extLst>
          </p:cNvPr>
          <p:cNvSpPr txBox="1"/>
          <p:nvPr/>
        </p:nvSpPr>
        <p:spPr>
          <a:xfrm>
            <a:off x="1013793" y="3017429"/>
            <a:ext cx="7076660" cy="1015663"/>
          </a:xfrm>
          <a:prstGeom prst="rect">
            <a:avLst/>
          </a:prstGeom>
          <a:noFill/>
        </p:spPr>
        <p:txBody>
          <a:bodyPr wrap="square" rtlCol="0">
            <a:spAutoFit/>
          </a:bodyPr>
          <a:lstStyle/>
          <a:p>
            <a:pPr marL="435769" indent="-426244" algn="ctr" defTabSz="685800">
              <a:buClrTx/>
              <a:defRPr/>
            </a:pPr>
            <a:r>
              <a:rPr lang="en-US" sz="3000" i="1" kern="1200" dirty="0">
                <a:solidFill>
                  <a:srgbClr val="C00000"/>
                </a:solidFill>
                <a:latin typeface="Calibri" panose="020F0502020204030204"/>
                <a:ea typeface="+mn-ea"/>
                <a:cs typeface="+mn-cs"/>
              </a:rPr>
              <a:t>Q: </a:t>
            </a:r>
            <a:r>
              <a:rPr lang="en-US" sz="3000" kern="1200" dirty="0">
                <a:solidFill>
                  <a:prstClr val="black"/>
                </a:solidFill>
                <a:latin typeface="Calibri" panose="020F0502020204030204"/>
                <a:ea typeface="+mn-ea"/>
                <a:cs typeface="+mn-cs"/>
              </a:rPr>
              <a:t>How do </a:t>
            </a:r>
            <a:r>
              <a:rPr lang="en-US" sz="3000" i="1" kern="1200" dirty="0">
                <a:solidFill>
                  <a:prstClr val="black"/>
                </a:solidFill>
                <a:latin typeface="Calibri" panose="020F0502020204030204"/>
                <a:ea typeface="+mn-ea"/>
                <a:cs typeface="+mn-cs"/>
              </a:rPr>
              <a:t>humans</a:t>
            </a:r>
            <a:r>
              <a:rPr lang="en-US" sz="3000" kern="1200" dirty="0">
                <a:solidFill>
                  <a:prstClr val="black"/>
                </a:solidFill>
                <a:latin typeface="Calibri" panose="020F0502020204030204"/>
                <a:ea typeface="+mn-ea"/>
                <a:cs typeface="+mn-cs"/>
              </a:rPr>
              <a:t> handle lost sender-to-receiver words in conversation?</a:t>
            </a:r>
          </a:p>
        </p:txBody>
      </p:sp>
      <p:sp>
        <p:nvSpPr>
          <p:cNvPr id="5" name="Slide Number Placeholder 2">
            <a:extLst>
              <a:ext uri="{FF2B5EF4-FFF2-40B4-BE49-F238E27FC236}">
                <a16:creationId xmlns:a16="http://schemas.microsoft.com/office/drawing/2014/main" id="{B81C8263-652B-B54F-A380-A9D05ECA037A}"/>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56</a:t>
            </a:fld>
            <a:endParaRPr lang="en-US" dirty="0"/>
          </a:p>
        </p:txBody>
      </p:sp>
    </p:spTree>
    <p:extLst>
      <p:ext uri="{BB962C8B-B14F-4D97-AF65-F5344CB8AC3E}">
        <p14:creationId xmlns:p14="http://schemas.microsoft.com/office/powerpoint/2010/main" val="141102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dirty="0"/>
              <a:t>rdt3.0: channels with errors </a:t>
            </a:r>
            <a:r>
              <a:rPr lang="en-US" i="1" dirty="0"/>
              <a:t>and</a:t>
            </a:r>
            <a:r>
              <a:rPr lang="en-US" dirty="0"/>
              <a:t> loss</a:t>
            </a:r>
            <a:endParaRPr lang="en-US" sz="3000" dirty="0"/>
          </a:p>
        </p:txBody>
      </p:sp>
      <p:sp>
        <p:nvSpPr>
          <p:cNvPr id="42" name="Rectangle 4">
            <a:extLst>
              <a:ext uri="{FF2B5EF4-FFF2-40B4-BE49-F238E27FC236}">
                <a16:creationId xmlns:a16="http://schemas.microsoft.com/office/drawing/2014/main" id="{709A56B0-0263-BE46-AEA5-8771DC7625B6}"/>
              </a:ext>
            </a:extLst>
          </p:cNvPr>
          <p:cNvSpPr txBox="1">
            <a:spLocks noChangeArrowheads="1"/>
          </p:cNvSpPr>
          <p:nvPr/>
        </p:nvSpPr>
        <p:spPr>
          <a:xfrm>
            <a:off x="563336" y="1016627"/>
            <a:ext cx="8193494" cy="3806031"/>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defTabSz="685800">
              <a:spcBef>
                <a:spcPts val="750"/>
              </a:spcBef>
              <a:buNone/>
              <a:defRPr/>
            </a:pPr>
            <a:r>
              <a:rPr lang="en-US" altLang="en-US" sz="2400" i="1" dirty="0">
                <a:solidFill>
                  <a:srgbClr val="CC0000"/>
                </a:solidFill>
                <a:latin typeface="Calibri" panose="020F0502020204030204"/>
                <a:ea typeface="ＭＳ Ｐゴシック" panose="020B0600070205080204" pitchFamily="34" charset="-128"/>
              </a:rPr>
              <a:t>Approach:</a:t>
            </a:r>
            <a:r>
              <a:rPr lang="en-US" altLang="en-US" sz="2400" i="1" dirty="0">
                <a:solidFill>
                  <a:prstClr val="black"/>
                </a:solidFill>
                <a:latin typeface="Calibri" panose="020F0502020204030204"/>
                <a:ea typeface="ＭＳ Ｐゴシック" panose="020B0600070205080204" pitchFamily="34" charset="-128"/>
              </a:rPr>
              <a:t> </a:t>
            </a:r>
            <a:r>
              <a:rPr lang="en-US" altLang="en-US" sz="2400" dirty="0">
                <a:solidFill>
                  <a:prstClr val="black"/>
                </a:solidFill>
                <a:latin typeface="Calibri" panose="020F0502020204030204"/>
                <a:ea typeface="ＭＳ Ｐゴシック" panose="020B0600070205080204" pitchFamily="34" charset="-128"/>
              </a:rPr>
              <a:t>sender waits </a:t>
            </a:r>
            <a:r>
              <a:rPr lang="en-US" altLang="ja-JP" sz="2400" dirty="0">
                <a:solidFill>
                  <a:prstClr val="black"/>
                </a:solidFill>
                <a:latin typeface="Calibri" panose="020F0502020204030204"/>
                <a:ea typeface="ＭＳ Ｐゴシック" panose="020B0600070205080204" pitchFamily="34" charset="-128"/>
              </a:rPr>
              <a:t>“reasonable” amount of time for ACK </a:t>
            </a:r>
          </a:p>
          <a:p>
            <a:pPr marL="304800" indent="-255985" defTabSz="685800">
              <a:lnSpc>
                <a:spcPct val="80000"/>
              </a:lnSpc>
              <a:spcBef>
                <a:spcPts val="900"/>
              </a:spcBef>
              <a:defRPr/>
            </a:pPr>
            <a:r>
              <a:rPr lang="en-US" altLang="en-US" sz="2400" dirty="0">
                <a:solidFill>
                  <a:prstClr val="black"/>
                </a:solidFill>
                <a:latin typeface="Calibri" panose="020F0502020204030204"/>
                <a:ea typeface="ＭＳ Ｐゴシック" panose="020B0600070205080204" pitchFamily="34" charset="-128"/>
              </a:rPr>
              <a:t>retransmits if no ACK received in this time</a:t>
            </a:r>
          </a:p>
          <a:p>
            <a:pPr marL="304800" indent="-255985" defTabSz="685800">
              <a:lnSpc>
                <a:spcPct val="70000"/>
              </a:lnSpc>
              <a:spcBef>
                <a:spcPts val="900"/>
              </a:spcBef>
              <a:defRPr/>
            </a:pPr>
            <a:r>
              <a:rPr lang="en-US" altLang="en-US" sz="2400" dirty="0">
                <a:solidFill>
                  <a:prstClr val="black"/>
                </a:solidFill>
                <a:latin typeface="Calibri" panose="020F0502020204030204"/>
                <a:ea typeface="ＭＳ Ｐゴシック" panose="020B0600070205080204" pitchFamily="34" charset="-128"/>
              </a:rPr>
              <a:t>if pkt (or ACK) just delayed (not lost):</a:t>
            </a:r>
          </a:p>
          <a:p>
            <a:pPr marL="560785" lvl="2" indent="-280988" defTabSz="685800">
              <a:spcBef>
                <a:spcPts val="900"/>
              </a:spcBef>
              <a:buClr>
                <a:srgbClr val="0000A8"/>
              </a:buClr>
              <a:defRPr/>
            </a:pPr>
            <a:r>
              <a:rPr lang="en-US" altLang="en-US" sz="2100" dirty="0">
                <a:solidFill>
                  <a:prstClr val="black"/>
                </a:solidFill>
                <a:latin typeface="Calibri" panose="020F0502020204030204"/>
                <a:ea typeface="ＭＳ Ｐゴシック" panose="020B0600070205080204" pitchFamily="34" charset="-128"/>
              </a:rPr>
              <a:t>retransmission will be  duplicate, but seq #</a:t>
            </a:r>
            <a:r>
              <a:rPr lang="en-US" altLang="ja-JP" sz="2100" dirty="0">
                <a:solidFill>
                  <a:prstClr val="black"/>
                </a:solidFill>
                <a:latin typeface="Calibri" panose="020F0502020204030204"/>
                <a:ea typeface="ＭＳ Ｐゴシック" panose="020B0600070205080204" pitchFamily="34" charset="-128"/>
              </a:rPr>
              <a:t>s already handles this!</a:t>
            </a:r>
          </a:p>
          <a:p>
            <a:pPr marL="560785" lvl="2" indent="-280988" defTabSz="685800">
              <a:spcBef>
                <a:spcPts val="900"/>
              </a:spcBef>
              <a:buClr>
                <a:srgbClr val="0000A8"/>
              </a:buClr>
              <a:defRPr/>
            </a:pPr>
            <a:r>
              <a:rPr lang="en-US" altLang="en-US" sz="2100" dirty="0">
                <a:solidFill>
                  <a:prstClr val="black"/>
                </a:solidFill>
                <a:latin typeface="Calibri" panose="020F0502020204030204"/>
                <a:ea typeface="ＭＳ Ｐゴシック" panose="020B0600070205080204" pitchFamily="34" charset="-128"/>
              </a:rPr>
              <a:t>receiver must specify seq # of packet being </a:t>
            </a:r>
            <a:r>
              <a:rPr lang="en-US" altLang="en-US" sz="2100" dirty="0" err="1">
                <a:solidFill>
                  <a:prstClr val="black"/>
                </a:solidFill>
                <a:latin typeface="Calibri" panose="020F0502020204030204"/>
                <a:ea typeface="ＭＳ Ｐゴシック" panose="020B0600070205080204" pitchFamily="34" charset="-128"/>
              </a:rPr>
              <a:t>ACKed</a:t>
            </a:r>
            <a:endParaRPr lang="en-US" altLang="en-US" sz="2100" dirty="0">
              <a:solidFill>
                <a:prstClr val="black"/>
              </a:solidFill>
              <a:latin typeface="Calibri" panose="020F0502020204030204"/>
              <a:ea typeface="ＭＳ Ｐゴシック" panose="020B0600070205080204" pitchFamily="34" charset="-128"/>
            </a:endParaRPr>
          </a:p>
        </p:txBody>
      </p:sp>
      <p:grpSp>
        <p:nvGrpSpPr>
          <p:cNvPr id="3" name="Group 2">
            <a:extLst>
              <a:ext uri="{FF2B5EF4-FFF2-40B4-BE49-F238E27FC236}">
                <a16:creationId xmlns:a16="http://schemas.microsoft.com/office/drawing/2014/main" id="{67B4DB3B-FB87-7B42-8ADE-E098B4B1CDD9}"/>
              </a:ext>
            </a:extLst>
          </p:cNvPr>
          <p:cNvGrpSpPr/>
          <p:nvPr/>
        </p:nvGrpSpPr>
        <p:grpSpPr>
          <a:xfrm>
            <a:off x="2889491" y="3657600"/>
            <a:ext cx="2659403" cy="1428750"/>
            <a:chOff x="3667124" y="4359729"/>
            <a:chExt cx="3545871" cy="1905000"/>
          </a:xfrm>
        </p:grpSpPr>
        <p:pic>
          <p:nvPicPr>
            <p:cNvPr id="7170" name="Picture 2" descr="Image result for red alarm clock">
              <a:extLst>
                <a:ext uri="{FF2B5EF4-FFF2-40B4-BE49-F238E27FC236}">
                  <a16:creationId xmlns:a16="http://schemas.microsoft.com/office/drawing/2014/main" id="{78FD9079-5EFC-D744-A2EF-B55FD834C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24" y="4359729"/>
              <a:ext cx="3381375"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91">
              <a:extLst>
                <a:ext uri="{FF2B5EF4-FFF2-40B4-BE49-F238E27FC236}">
                  <a16:creationId xmlns:a16="http://schemas.microsoft.com/office/drawing/2014/main" id="{62219A32-C5B7-4A41-B560-B3B62A39F92F}"/>
                </a:ext>
              </a:extLst>
            </p:cNvPr>
            <p:cNvSpPr txBox="1">
              <a:spLocks noChangeArrowheads="1"/>
            </p:cNvSpPr>
            <p:nvPr/>
          </p:nvSpPr>
          <p:spPr bwMode="auto">
            <a:xfrm>
              <a:off x="5932303" y="4757576"/>
              <a:ext cx="1280692" cy="4001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75000"/>
                </a:lnSpc>
                <a:spcBef>
                  <a:spcPct val="0"/>
                </a:spcBef>
                <a:spcAft>
                  <a:spcPct val="0"/>
                </a:spcAft>
                <a:buClrTx/>
                <a:defRPr/>
              </a:pPr>
              <a:r>
                <a:rPr lang="en-US" sz="1800" i="1" dirty="0">
                  <a:solidFill>
                    <a:srgbClr val="C00000"/>
                  </a:solidFill>
                  <a:cs typeface="+mn-cs"/>
                </a:rPr>
                <a:t>timeout</a:t>
              </a:r>
            </a:p>
          </p:txBody>
        </p:sp>
      </p:grpSp>
      <p:sp>
        <p:nvSpPr>
          <p:cNvPr id="10" name="Rectangle 4">
            <a:extLst>
              <a:ext uri="{FF2B5EF4-FFF2-40B4-BE49-F238E27FC236}">
                <a16:creationId xmlns:a16="http://schemas.microsoft.com/office/drawing/2014/main" id="{C21F0D09-350B-0D4B-B0F1-02B4E8F5DB35}"/>
              </a:ext>
            </a:extLst>
          </p:cNvPr>
          <p:cNvSpPr txBox="1">
            <a:spLocks noChangeArrowheads="1"/>
          </p:cNvSpPr>
          <p:nvPr/>
        </p:nvSpPr>
        <p:spPr>
          <a:xfrm>
            <a:off x="606465" y="3044386"/>
            <a:ext cx="8193494" cy="762302"/>
          </a:xfrm>
          <a:prstGeom prst="rect">
            <a:avLst/>
          </a:prstGeom>
        </p:spPr>
        <p:txBody>
          <a:bodyPr vert="horz" lIns="68580" tIns="34290" rIns="68580" bIns="3429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800" indent="-255985" defTabSz="685800">
              <a:lnSpc>
                <a:spcPct val="100000"/>
              </a:lnSpc>
              <a:spcBef>
                <a:spcPts val="900"/>
              </a:spcBef>
              <a:defRPr/>
            </a:pPr>
            <a:r>
              <a:rPr lang="en-US" altLang="en-US" sz="2400" dirty="0">
                <a:solidFill>
                  <a:prstClr val="black"/>
                </a:solidFill>
                <a:latin typeface="Calibri" panose="020F0502020204030204"/>
                <a:ea typeface="ＭＳ Ｐゴシック" panose="020B0600070205080204" pitchFamily="34" charset="-128"/>
              </a:rPr>
              <a:t>use countdown timer to interrupt after “reasonable” amount of time</a:t>
            </a:r>
          </a:p>
        </p:txBody>
      </p:sp>
      <p:sp>
        <p:nvSpPr>
          <p:cNvPr id="9" name="Slide Number Placeholder 2">
            <a:extLst>
              <a:ext uri="{FF2B5EF4-FFF2-40B4-BE49-F238E27FC236}">
                <a16:creationId xmlns:a16="http://schemas.microsoft.com/office/drawing/2014/main" id="{BA1AE1C8-34DA-8649-8588-05545644E513}"/>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57</a:t>
            </a:fld>
            <a:endParaRPr lang="en-US" dirty="0"/>
          </a:p>
        </p:txBody>
      </p:sp>
    </p:spTree>
    <p:extLst>
      <p:ext uri="{BB962C8B-B14F-4D97-AF65-F5344CB8AC3E}">
        <p14:creationId xmlns:p14="http://schemas.microsoft.com/office/powerpoint/2010/main" val="112676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animEffect transition="in" filter="dissolve">
                                      <p:cBhvr>
                                        <p:cTn id="11" dur="500"/>
                                        <p:tgtEl>
                                          <p:spTgt spid="42">
                                            <p:txEl>
                                              <p:pRg st="1" end="1"/>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42">
                                            <p:txEl>
                                              <p:pRg st="2" end="2"/>
                                            </p:txEl>
                                          </p:spTgt>
                                        </p:tgtEl>
                                        <p:attrNameLst>
                                          <p:attrName>style.visibility</p:attrName>
                                        </p:attrNameLst>
                                      </p:cBhvr>
                                      <p:to>
                                        <p:strVal val="visible"/>
                                      </p:to>
                                    </p:set>
                                    <p:animEffect transition="in" filter="dissolve">
                                      <p:cBhvr>
                                        <p:cTn id="14" dur="500"/>
                                        <p:tgtEl>
                                          <p:spTgt spid="42">
                                            <p:txEl>
                                              <p:pRg st="2" end="2"/>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animEffect transition="in" filter="dissolve">
                                      <p:cBhvr>
                                        <p:cTn id="17" dur="500"/>
                                        <p:tgtEl>
                                          <p:spTgt spid="42">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42">
                                            <p:txEl>
                                              <p:pRg st="4" end="4"/>
                                            </p:txEl>
                                          </p:spTgt>
                                        </p:tgtEl>
                                        <p:attrNameLst>
                                          <p:attrName>style.visibility</p:attrName>
                                        </p:attrNameLst>
                                      </p:cBhvr>
                                      <p:to>
                                        <p:strVal val="visible"/>
                                      </p:to>
                                    </p:set>
                                    <p:animEffect transition="in" filter="dissolve">
                                      <p:cBhvr>
                                        <p:cTn id="20" dur="500"/>
                                        <p:tgtEl>
                                          <p:spTgt spid="4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9" presetClass="entr" presetSubtype="0" fill="hold"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dissolve">
                                      <p:cBhvr>
                                        <p:cTn id="27" dur="500"/>
                                        <p:tgtEl>
                                          <p:spTgt spid="10">
                                            <p:txEl>
                                              <p:pRg st="0" end="0"/>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5C125732-5AF8-DA4B-817C-FBB3A5B32FC1}"/>
              </a:ext>
            </a:extLst>
          </p:cNvPr>
          <p:cNvSpPr/>
          <p:nvPr/>
        </p:nvSpPr>
        <p:spPr>
          <a:xfrm>
            <a:off x="1999622" y="2801889"/>
            <a:ext cx="778065" cy="16787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D8C866A-2C1E-EA49-9FEE-17BE0B5EB65D}"/>
              </a:ext>
            </a:extLst>
          </p:cNvPr>
          <p:cNvSpPr/>
          <p:nvPr/>
        </p:nvSpPr>
        <p:spPr>
          <a:xfrm>
            <a:off x="3831683" y="4349107"/>
            <a:ext cx="778065" cy="16787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B8F8E4F3-FCCE-BB46-816F-BE18AA10AA87}"/>
              </a:ext>
            </a:extLst>
          </p:cNvPr>
          <p:cNvSpPr/>
          <p:nvPr/>
        </p:nvSpPr>
        <p:spPr>
          <a:xfrm>
            <a:off x="6079450" y="2961915"/>
            <a:ext cx="708422" cy="16787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DEEC5A2E-CAFB-BA43-A154-13F98FBF8642}"/>
              </a:ext>
            </a:extLst>
          </p:cNvPr>
          <p:cNvSpPr/>
          <p:nvPr/>
        </p:nvSpPr>
        <p:spPr>
          <a:xfrm>
            <a:off x="3579025" y="1466358"/>
            <a:ext cx="778065" cy="16787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rdt3.0 sender</a:t>
            </a:r>
            <a:endParaRPr lang="en-US" dirty="0"/>
          </a:p>
        </p:txBody>
      </p:sp>
      <p:sp>
        <p:nvSpPr>
          <p:cNvPr id="64" name="Line 6">
            <a:extLst>
              <a:ext uri="{FF2B5EF4-FFF2-40B4-BE49-F238E27FC236}">
                <a16:creationId xmlns:a16="http://schemas.microsoft.com/office/drawing/2014/main" id="{78C37AB9-8D5F-A34A-A2BE-A05DFB4E8756}"/>
              </a:ext>
            </a:extLst>
          </p:cNvPr>
          <p:cNvSpPr>
            <a:spLocks noChangeShapeType="1"/>
          </p:cNvSpPr>
          <p:nvPr/>
        </p:nvSpPr>
        <p:spPr bwMode="auto">
          <a:xfrm>
            <a:off x="3366149" y="1228479"/>
            <a:ext cx="117872" cy="432197"/>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65" name="Group 7">
            <a:extLst>
              <a:ext uri="{FF2B5EF4-FFF2-40B4-BE49-F238E27FC236}">
                <a16:creationId xmlns:a16="http://schemas.microsoft.com/office/drawing/2014/main" id="{096872AC-5A50-874A-AB4F-3FB6FDD33CA8}"/>
              </a:ext>
            </a:extLst>
          </p:cNvPr>
          <p:cNvGrpSpPr>
            <a:grpSpLocks/>
          </p:cNvGrpSpPr>
          <p:nvPr/>
        </p:nvGrpSpPr>
        <p:grpSpPr bwMode="auto">
          <a:xfrm>
            <a:off x="5324727" y="1638055"/>
            <a:ext cx="666750" cy="648890"/>
            <a:chOff x="445" y="1273"/>
            <a:chExt cx="560" cy="545"/>
          </a:xfrm>
        </p:grpSpPr>
        <p:sp>
          <p:nvSpPr>
            <p:cNvPr id="66" name="Oval 8">
              <a:extLst>
                <a:ext uri="{FF2B5EF4-FFF2-40B4-BE49-F238E27FC236}">
                  <a16:creationId xmlns:a16="http://schemas.microsoft.com/office/drawing/2014/main" id="{E65B4A15-4BAC-CA4D-A49C-43B951682900}"/>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67" name="Text Box 9">
              <a:extLst>
                <a:ext uri="{FF2B5EF4-FFF2-40B4-BE49-F238E27FC236}">
                  <a16:creationId xmlns:a16="http://schemas.microsoft.com/office/drawing/2014/main" id="{26B25746-91F9-5D4A-8F0C-823F1140A003}"/>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050">
                  <a:solidFill>
                    <a:srgbClr val="000000"/>
                  </a:solidFill>
                  <a:latin typeface="Arial" panose="020B0604020202020204" pitchFamily="34" charset="0"/>
                  <a:cs typeface="+mn-cs"/>
                </a:rPr>
                <a:t>Wait for ACK0</a:t>
              </a:r>
              <a:endParaRPr lang="en-US" altLang="en-US" sz="1050">
                <a:solidFill>
                  <a:srgbClr val="000000"/>
                </a:solidFill>
                <a:latin typeface="Times New Roman" panose="02020603050405020304" pitchFamily="18" charset="0"/>
                <a:cs typeface="+mn-cs"/>
              </a:endParaRPr>
            </a:p>
          </p:txBody>
        </p:sp>
      </p:grpSp>
      <p:grpSp>
        <p:nvGrpSpPr>
          <p:cNvPr id="4" name="Group 3">
            <a:extLst>
              <a:ext uri="{FF2B5EF4-FFF2-40B4-BE49-F238E27FC236}">
                <a16:creationId xmlns:a16="http://schemas.microsoft.com/office/drawing/2014/main" id="{7F4D04D9-9A61-C546-9AF6-16658062604A}"/>
              </a:ext>
            </a:extLst>
          </p:cNvPr>
          <p:cNvGrpSpPr/>
          <p:nvPr/>
        </p:nvGrpSpPr>
        <p:grpSpPr>
          <a:xfrm>
            <a:off x="3568555" y="887961"/>
            <a:ext cx="2895600" cy="858440"/>
            <a:chOff x="4758073" y="1183947"/>
            <a:chExt cx="3860800" cy="1144587"/>
          </a:xfrm>
        </p:grpSpPr>
        <p:sp>
          <p:nvSpPr>
            <p:cNvPr id="61" name="Text Box 3">
              <a:extLst>
                <a:ext uri="{FF2B5EF4-FFF2-40B4-BE49-F238E27FC236}">
                  <a16:creationId xmlns:a16="http://schemas.microsoft.com/office/drawing/2014/main" id="{277946DC-87AE-0E47-8DDD-C388A956445A}"/>
                </a:ext>
              </a:extLst>
            </p:cNvPr>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sndpkt</a:t>
              </a:r>
              <a:r>
                <a:rPr lang="en-US" altLang="en-US" sz="1050" kern="1200" dirty="0">
                  <a:solidFill>
                    <a:srgbClr val="000000"/>
                  </a:solidFill>
                  <a:latin typeface="Arial" panose="020B0604020202020204" pitchFamily="34" charset="0"/>
                  <a:cs typeface="+mn-cs"/>
                </a:rPr>
                <a:t> = </a:t>
              </a:r>
              <a:r>
                <a:rPr lang="en-US" altLang="en-US" sz="1050" kern="1200" dirty="0" err="1">
                  <a:solidFill>
                    <a:srgbClr val="000000"/>
                  </a:solidFill>
                  <a:latin typeface="Arial" panose="020B0604020202020204" pitchFamily="34" charset="0"/>
                  <a:cs typeface="+mn-cs"/>
                </a:rPr>
                <a:t>make_pkt</a:t>
              </a:r>
              <a:r>
                <a:rPr lang="en-US" altLang="en-US" sz="1050" kern="1200" dirty="0">
                  <a:solidFill>
                    <a:srgbClr val="000000"/>
                  </a:solidFill>
                  <a:latin typeface="Arial" panose="020B0604020202020204" pitchFamily="34" charset="0"/>
                  <a:cs typeface="+mn-cs"/>
                </a:rPr>
                <a:t>(0, data, checksum)</a:t>
              </a:r>
            </a:p>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udt_send</a:t>
              </a:r>
              <a:r>
                <a:rPr lang="en-US" altLang="en-US" sz="1050" kern="1200" dirty="0">
                  <a:solidFill>
                    <a:srgbClr val="000000"/>
                  </a:solidFill>
                  <a:latin typeface="Arial" panose="020B0604020202020204" pitchFamily="34" charset="0"/>
                  <a:cs typeface="+mn-cs"/>
                </a:rPr>
                <a:t>(</a:t>
              </a:r>
              <a:r>
                <a:rPr lang="en-US" altLang="en-US" sz="1050" kern="1200" dirty="0" err="1">
                  <a:solidFill>
                    <a:srgbClr val="000000"/>
                  </a:solidFill>
                  <a:latin typeface="Arial" panose="020B0604020202020204" pitchFamily="34" charset="0"/>
                  <a:cs typeface="+mn-cs"/>
                </a:rPr>
                <a:t>sndpkt</a:t>
              </a:r>
              <a:r>
                <a:rPr lang="en-US" altLang="en-US" sz="1050" kern="1200" dirty="0">
                  <a:solidFill>
                    <a:srgbClr val="000000"/>
                  </a:solidFill>
                  <a:latin typeface="Arial" panose="020B0604020202020204" pitchFamily="34" charset="0"/>
                  <a:cs typeface="+mn-cs"/>
                </a:rPr>
                <a:t>)</a:t>
              </a:r>
            </a:p>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start_timer</a:t>
              </a:r>
              <a:endParaRPr lang="en-US" altLang="en-US" sz="1050" kern="1200" dirty="0">
                <a:solidFill>
                  <a:srgbClr val="000000"/>
                </a:solidFill>
                <a:latin typeface="Times New Roman" panose="02020603050405020304" pitchFamily="18" charset="0"/>
                <a:cs typeface="+mn-cs"/>
              </a:endParaRPr>
            </a:p>
          </p:txBody>
        </p:sp>
        <p:sp>
          <p:nvSpPr>
            <p:cNvPr id="62" name="Text Box 4">
              <a:extLst>
                <a:ext uri="{FF2B5EF4-FFF2-40B4-BE49-F238E27FC236}">
                  <a16:creationId xmlns:a16="http://schemas.microsoft.com/office/drawing/2014/main" id="{11F4EC56-A6F5-A64D-95C8-7503733BD178}"/>
                </a:ext>
              </a:extLst>
            </p:cNvPr>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rdt_send(data)</a:t>
              </a:r>
              <a:endParaRPr lang="en-US" altLang="en-US" sz="1050" kern="1200">
                <a:solidFill>
                  <a:srgbClr val="000000"/>
                </a:solidFill>
                <a:latin typeface="Times New Roman" panose="02020603050405020304" pitchFamily="18" charset="0"/>
                <a:cs typeface="+mn-cs"/>
              </a:endParaRPr>
            </a:p>
          </p:txBody>
        </p:sp>
        <p:sp>
          <p:nvSpPr>
            <p:cNvPr id="63" name="Line 5">
              <a:extLst>
                <a:ext uri="{FF2B5EF4-FFF2-40B4-BE49-F238E27FC236}">
                  <a16:creationId xmlns:a16="http://schemas.microsoft.com/office/drawing/2014/main" id="{C1AF7291-871C-F046-AFBB-1556BBAC481A}"/>
                </a:ext>
              </a:extLst>
            </p:cNvPr>
            <p:cNvSpPr>
              <a:spLocks noChangeShapeType="1"/>
            </p:cNvSpPr>
            <p:nvPr/>
          </p:nvSpPr>
          <p:spPr bwMode="auto">
            <a:xfrm>
              <a:off x="4900948" y="15220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8" name="Freeform 10">
              <a:extLst>
                <a:ext uri="{FF2B5EF4-FFF2-40B4-BE49-F238E27FC236}">
                  <a16:creationId xmlns:a16="http://schemas.microsoft.com/office/drawing/2014/main" id="{8CEC024B-C97C-A74A-9916-3EDFFAAB7369}"/>
                </a:ext>
              </a:extLst>
            </p:cNvPr>
            <p:cNvSpPr>
              <a:spLocks/>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72" name="Group 14">
            <a:extLst>
              <a:ext uri="{FF2B5EF4-FFF2-40B4-BE49-F238E27FC236}">
                <a16:creationId xmlns:a16="http://schemas.microsoft.com/office/drawing/2014/main" id="{56EFCAB8-B7AF-164A-9F92-8EACFBDEB179}"/>
              </a:ext>
            </a:extLst>
          </p:cNvPr>
          <p:cNvGrpSpPr>
            <a:grpSpLocks/>
          </p:cNvGrpSpPr>
          <p:nvPr/>
        </p:nvGrpSpPr>
        <p:grpSpPr bwMode="auto">
          <a:xfrm>
            <a:off x="5393784" y="3073948"/>
            <a:ext cx="891778" cy="638175"/>
            <a:chOff x="4090" y="3230"/>
            <a:chExt cx="749" cy="536"/>
          </a:xfrm>
        </p:grpSpPr>
        <p:sp>
          <p:nvSpPr>
            <p:cNvPr id="73" name="Oval 15">
              <a:extLst>
                <a:ext uri="{FF2B5EF4-FFF2-40B4-BE49-F238E27FC236}">
                  <a16:creationId xmlns:a16="http://schemas.microsoft.com/office/drawing/2014/main" id="{FA80C9CA-4B40-8840-B931-9FF9ACFD24EF}"/>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74" name="Text Box 16">
              <a:extLst>
                <a:ext uri="{FF2B5EF4-FFF2-40B4-BE49-F238E27FC236}">
                  <a16:creationId xmlns:a16="http://schemas.microsoft.com/office/drawing/2014/main" id="{521CFB86-2E9D-B149-847B-A167F4F8FCE1}"/>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050" dirty="0">
                  <a:solidFill>
                    <a:srgbClr val="000000"/>
                  </a:solidFill>
                  <a:latin typeface="Arial" panose="020B0604020202020204" pitchFamily="34" charset="0"/>
                  <a:cs typeface="+mn-cs"/>
                </a:rPr>
                <a:t>Wait for </a:t>
              </a:r>
            </a:p>
            <a:p>
              <a:pPr algn="ctr" defTabSz="685800" eaLnBrk="0" fontAlgn="base" hangingPunct="0">
                <a:spcBef>
                  <a:spcPct val="0"/>
                </a:spcBef>
                <a:spcAft>
                  <a:spcPct val="0"/>
                </a:spcAft>
                <a:buClrTx/>
                <a:defRPr/>
              </a:pPr>
              <a:r>
                <a:rPr lang="en-US" altLang="en-US" sz="1050" dirty="0">
                  <a:solidFill>
                    <a:srgbClr val="000000"/>
                  </a:solidFill>
                  <a:latin typeface="Arial" panose="020B0604020202020204" pitchFamily="34" charset="0"/>
                  <a:cs typeface="+mn-cs"/>
                </a:rPr>
                <a:t>call 1 from above</a:t>
              </a:r>
              <a:endParaRPr lang="en-US" altLang="en-US" sz="1050" dirty="0">
                <a:solidFill>
                  <a:srgbClr val="000000"/>
                </a:solidFill>
                <a:latin typeface="Times New Roman" panose="02020603050405020304" pitchFamily="18" charset="0"/>
                <a:cs typeface="+mn-cs"/>
              </a:endParaRPr>
            </a:p>
          </p:txBody>
        </p:sp>
      </p:grpSp>
      <p:grpSp>
        <p:nvGrpSpPr>
          <p:cNvPr id="114" name="Group 113">
            <a:extLst>
              <a:ext uri="{FF2B5EF4-FFF2-40B4-BE49-F238E27FC236}">
                <a16:creationId xmlns:a16="http://schemas.microsoft.com/office/drawing/2014/main" id="{40684A0E-9037-EB45-9EB8-86695DBF36A9}"/>
              </a:ext>
            </a:extLst>
          </p:cNvPr>
          <p:cNvGrpSpPr/>
          <p:nvPr/>
        </p:nvGrpSpPr>
        <p:grpSpPr>
          <a:xfrm>
            <a:off x="3791203" y="3624017"/>
            <a:ext cx="2583656" cy="778669"/>
            <a:chOff x="5054936" y="4832022"/>
            <a:chExt cx="3444875" cy="1038225"/>
          </a:xfrm>
        </p:grpSpPr>
        <p:sp>
          <p:nvSpPr>
            <p:cNvPr id="76" name="Freeform 18">
              <a:extLst>
                <a:ext uri="{FF2B5EF4-FFF2-40B4-BE49-F238E27FC236}">
                  <a16:creationId xmlns:a16="http://schemas.microsoft.com/office/drawing/2014/main" id="{6F223C64-6D09-DE48-83F1-228C34DA64FA}"/>
                </a:ext>
              </a:extLst>
            </p:cNvPr>
            <p:cNvSpPr>
              <a:spLocks/>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78" name="Text Box 20">
              <a:extLst>
                <a:ext uri="{FF2B5EF4-FFF2-40B4-BE49-F238E27FC236}">
                  <a16:creationId xmlns:a16="http://schemas.microsoft.com/office/drawing/2014/main" id="{5C35E95A-ADB2-FF4D-BCD2-C9D9EABE9C6B}"/>
                </a:ext>
              </a:extLst>
            </p:cNvPr>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sndpkt = make_pkt(1, data, checksum)</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udt_send(sndpkt)</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start_timer</a:t>
              </a:r>
              <a:endParaRPr lang="en-US" altLang="en-US" sz="1050" kern="1200">
                <a:solidFill>
                  <a:srgbClr val="000000"/>
                </a:solidFill>
                <a:latin typeface="Times New Roman" panose="02020603050405020304" pitchFamily="18" charset="0"/>
                <a:cs typeface="+mn-cs"/>
              </a:endParaRPr>
            </a:p>
          </p:txBody>
        </p:sp>
        <p:sp>
          <p:nvSpPr>
            <p:cNvPr id="79" name="Text Box 21">
              <a:extLst>
                <a:ext uri="{FF2B5EF4-FFF2-40B4-BE49-F238E27FC236}">
                  <a16:creationId xmlns:a16="http://schemas.microsoft.com/office/drawing/2014/main" id="{E55E1DDD-DB30-5446-8650-ECC81FF923ED}"/>
                </a:ext>
              </a:extLst>
            </p:cNvPr>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rdt_send(data)</a:t>
              </a:r>
              <a:endParaRPr lang="en-US" altLang="en-US" sz="1050" kern="1200">
                <a:solidFill>
                  <a:srgbClr val="000000"/>
                </a:solidFill>
                <a:latin typeface="Times New Roman" panose="02020603050405020304" pitchFamily="18" charset="0"/>
                <a:cs typeface="+mn-cs"/>
              </a:endParaRPr>
            </a:p>
          </p:txBody>
        </p:sp>
        <p:sp>
          <p:nvSpPr>
            <p:cNvPr id="80" name="Line 22">
              <a:extLst>
                <a:ext uri="{FF2B5EF4-FFF2-40B4-BE49-F238E27FC236}">
                  <a16:creationId xmlns:a16="http://schemas.microsoft.com/office/drawing/2014/main" id="{38F0E084-BD34-6345-8EFC-9B28222C5D7D}"/>
                </a:ext>
              </a:extLst>
            </p:cNvPr>
            <p:cNvSpPr>
              <a:spLocks noChangeShapeType="1"/>
            </p:cNvSpPr>
            <p:nvPr/>
          </p:nvSpPr>
          <p:spPr bwMode="auto">
            <a:xfrm>
              <a:off x="5173998" y="5346372"/>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D0E17AB3-A37A-384E-B76C-D9D33C764FEC}"/>
              </a:ext>
            </a:extLst>
          </p:cNvPr>
          <p:cNvGrpSpPr/>
          <p:nvPr/>
        </p:nvGrpSpPr>
        <p:grpSpPr>
          <a:xfrm>
            <a:off x="5893846" y="2184551"/>
            <a:ext cx="1732359" cy="888206"/>
            <a:chOff x="7858461" y="2912734"/>
            <a:chExt cx="2309812" cy="1184275"/>
          </a:xfrm>
        </p:grpSpPr>
        <p:sp>
          <p:nvSpPr>
            <p:cNvPr id="77" name="Freeform 19">
              <a:extLst>
                <a:ext uri="{FF2B5EF4-FFF2-40B4-BE49-F238E27FC236}">
                  <a16:creationId xmlns:a16="http://schemas.microsoft.com/office/drawing/2014/main" id="{3DDB81C2-3ABA-CF4A-B97F-7179552BC636}"/>
                </a:ext>
              </a:extLst>
            </p:cNvPr>
            <p:cNvSpPr>
              <a:spLocks/>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81" name="Text Box 23">
              <a:extLst>
                <a:ext uri="{FF2B5EF4-FFF2-40B4-BE49-F238E27FC236}">
                  <a16:creationId xmlns:a16="http://schemas.microsoft.com/office/drawing/2014/main" id="{B3A5B058-CEE3-154A-8B9F-81FE6436B20E}"/>
                </a:ext>
              </a:extLst>
            </p:cNvPr>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rdt_rcv(rcvpkt)   </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&amp;&amp; notcorrupt(rcvpkt) </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&amp;&amp; isACK(rcvpkt,0)</a:t>
              </a:r>
              <a:r>
                <a:rPr lang="en-US" altLang="en-US" sz="750" kern="1200">
                  <a:solidFill>
                    <a:srgbClr val="000000"/>
                  </a:solidFill>
                  <a:latin typeface="Arial" panose="020B0604020202020204" pitchFamily="34" charset="0"/>
                  <a:cs typeface="+mn-cs"/>
                </a:rPr>
                <a:t> </a:t>
              </a:r>
              <a:endParaRPr lang="en-US" altLang="en-US" sz="1800" kern="1200">
                <a:solidFill>
                  <a:srgbClr val="000000"/>
                </a:solidFill>
                <a:latin typeface="Times New Roman" panose="02020603050405020304" pitchFamily="18" charset="0"/>
                <a:cs typeface="+mn-cs"/>
              </a:endParaRPr>
            </a:p>
          </p:txBody>
        </p:sp>
        <p:sp>
          <p:nvSpPr>
            <p:cNvPr id="82" name="Line 24">
              <a:extLst>
                <a:ext uri="{FF2B5EF4-FFF2-40B4-BE49-F238E27FC236}">
                  <a16:creationId xmlns:a16="http://schemas.microsoft.com/office/drawing/2014/main" id="{6F172C79-50B4-9346-A88A-5975F73431A8}"/>
                </a:ext>
              </a:extLst>
            </p:cNvPr>
            <p:cNvSpPr>
              <a:spLocks noChangeShapeType="1"/>
            </p:cNvSpPr>
            <p:nvPr/>
          </p:nvSpPr>
          <p:spPr bwMode="auto">
            <a:xfrm>
              <a:off x="8134686" y="3911272"/>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87" name="Text Box 29">
              <a:extLst>
                <a:ext uri="{FF2B5EF4-FFF2-40B4-BE49-F238E27FC236}">
                  <a16:creationId xmlns:a16="http://schemas.microsoft.com/office/drawing/2014/main" id="{31338CB6-A233-944E-8AAB-06740429CED4}"/>
                </a:ext>
              </a:extLst>
            </p:cNvPr>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stop_timer</a:t>
              </a:r>
              <a:endParaRPr lang="en-US" altLang="en-US" sz="1050" kern="1200" dirty="0">
                <a:solidFill>
                  <a:srgbClr val="000000"/>
                </a:solidFill>
                <a:latin typeface="Times New Roman" panose="02020603050405020304" pitchFamily="18" charset="0"/>
                <a:cs typeface="+mn-cs"/>
              </a:endParaRPr>
            </a:p>
          </p:txBody>
        </p:sp>
      </p:grpSp>
      <p:grpSp>
        <p:nvGrpSpPr>
          <p:cNvPr id="115" name="Group 114">
            <a:extLst>
              <a:ext uri="{FF2B5EF4-FFF2-40B4-BE49-F238E27FC236}">
                <a16:creationId xmlns:a16="http://schemas.microsoft.com/office/drawing/2014/main" id="{264EE58C-9293-D64B-8FD5-BF4EEDF9C767}"/>
              </a:ext>
            </a:extLst>
          </p:cNvPr>
          <p:cNvGrpSpPr/>
          <p:nvPr/>
        </p:nvGrpSpPr>
        <p:grpSpPr>
          <a:xfrm>
            <a:off x="1979071" y="2219079"/>
            <a:ext cx="1449929" cy="929877"/>
            <a:chOff x="2638761" y="2958772"/>
            <a:chExt cx="1933239" cy="1239836"/>
          </a:xfrm>
        </p:grpSpPr>
        <p:sp>
          <p:nvSpPr>
            <p:cNvPr id="75" name="Freeform 17">
              <a:extLst>
                <a:ext uri="{FF2B5EF4-FFF2-40B4-BE49-F238E27FC236}">
                  <a16:creationId xmlns:a16="http://schemas.microsoft.com/office/drawing/2014/main" id="{2F184C7E-A563-7E48-B933-43517ECFB8AD}"/>
                </a:ext>
              </a:extLst>
            </p:cNvPr>
            <p:cNvSpPr>
              <a:spLocks/>
            </p:cNvSpPr>
            <p:nvPr/>
          </p:nvSpPr>
          <p:spPr bwMode="auto">
            <a:xfrm rot="16200000" flipV="1">
              <a:off x="3932569" y="3559178"/>
              <a:ext cx="1137909" cy="14095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85" name="Text Box 27">
              <a:extLst>
                <a:ext uri="{FF2B5EF4-FFF2-40B4-BE49-F238E27FC236}">
                  <a16:creationId xmlns:a16="http://schemas.microsoft.com/office/drawing/2014/main" id="{85546939-74F9-DE48-94D4-5CDE532CF8B4}"/>
                </a:ext>
              </a:extLst>
            </p:cNvPr>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rdt_rcv</a:t>
              </a:r>
              <a:r>
                <a:rPr lang="en-US" altLang="en-US" sz="1050" kern="1200" dirty="0">
                  <a:solidFill>
                    <a:srgbClr val="000000"/>
                  </a:solidFill>
                  <a:latin typeface="Arial" panose="020B0604020202020204" pitchFamily="34" charset="0"/>
                  <a:cs typeface="+mn-cs"/>
                </a:rPr>
                <a:t>(</a:t>
              </a:r>
              <a:r>
                <a:rPr lang="en-US" altLang="en-US" sz="1050" kern="1200" dirty="0" err="1">
                  <a:solidFill>
                    <a:srgbClr val="000000"/>
                  </a:solidFill>
                  <a:latin typeface="Arial" panose="020B0604020202020204" pitchFamily="34" charset="0"/>
                  <a:cs typeface="+mn-cs"/>
                </a:rPr>
                <a:t>rcvpkt</a:t>
              </a:r>
              <a:r>
                <a:rPr lang="en-US" altLang="en-US" sz="1050" kern="1200" dirty="0">
                  <a:solidFill>
                    <a:srgbClr val="000000"/>
                  </a:solidFill>
                  <a:latin typeface="Arial" panose="020B0604020202020204" pitchFamily="34" charset="0"/>
                  <a:cs typeface="+mn-cs"/>
                </a:rPr>
                <a:t>)   </a:t>
              </a:r>
            </a:p>
            <a:p>
              <a:pPr defTabSz="685800" eaLnBrk="0" fontAlgn="base" hangingPunct="0">
                <a:spcBef>
                  <a:spcPct val="0"/>
                </a:spcBef>
                <a:spcAft>
                  <a:spcPct val="0"/>
                </a:spcAft>
                <a:buClrTx/>
                <a:defRPr/>
              </a:pPr>
              <a:r>
                <a:rPr lang="en-US" altLang="en-US" sz="1050" kern="1200" dirty="0">
                  <a:solidFill>
                    <a:srgbClr val="000000"/>
                  </a:solidFill>
                  <a:latin typeface="Arial" panose="020B0604020202020204" pitchFamily="34" charset="0"/>
                  <a:cs typeface="+mn-cs"/>
                </a:rPr>
                <a:t>&amp;&amp; </a:t>
              </a:r>
              <a:r>
                <a:rPr lang="en-US" altLang="en-US" sz="1050" kern="1200" dirty="0" err="1">
                  <a:solidFill>
                    <a:srgbClr val="000000"/>
                  </a:solidFill>
                  <a:latin typeface="Arial" panose="020B0604020202020204" pitchFamily="34" charset="0"/>
                  <a:cs typeface="+mn-cs"/>
                </a:rPr>
                <a:t>notcorrupt</a:t>
              </a:r>
              <a:r>
                <a:rPr lang="en-US" altLang="en-US" sz="1050" kern="1200" dirty="0">
                  <a:solidFill>
                    <a:srgbClr val="000000"/>
                  </a:solidFill>
                  <a:latin typeface="Arial" panose="020B0604020202020204" pitchFamily="34" charset="0"/>
                  <a:cs typeface="+mn-cs"/>
                </a:rPr>
                <a:t>(</a:t>
              </a:r>
              <a:r>
                <a:rPr lang="en-US" altLang="en-US" sz="1050" kern="1200" dirty="0" err="1">
                  <a:solidFill>
                    <a:srgbClr val="000000"/>
                  </a:solidFill>
                  <a:latin typeface="Arial" panose="020B0604020202020204" pitchFamily="34" charset="0"/>
                  <a:cs typeface="+mn-cs"/>
                </a:rPr>
                <a:t>rcvpkt</a:t>
              </a:r>
              <a:r>
                <a:rPr lang="en-US" altLang="en-US" sz="1050" kern="1200" dirty="0">
                  <a:solidFill>
                    <a:srgbClr val="000000"/>
                  </a:solidFill>
                  <a:latin typeface="Arial" panose="020B0604020202020204" pitchFamily="34" charset="0"/>
                  <a:cs typeface="+mn-cs"/>
                </a:rPr>
                <a:t>) </a:t>
              </a:r>
            </a:p>
            <a:p>
              <a:pPr defTabSz="685800" eaLnBrk="0" fontAlgn="base" hangingPunct="0">
                <a:spcBef>
                  <a:spcPct val="0"/>
                </a:spcBef>
                <a:spcAft>
                  <a:spcPct val="0"/>
                </a:spcAft>
                <a:buClrTx/>
                <a:defRPr/>
              </a:pPr>
              <a:r>
                <a:rPr lang="en-US" altLang="en-US" sz="1050" kern="1200" dirty="0">
                  <a:solidFill>
                    <a:srgbClr val="000000"/>
                  </a:solidFill>
                  <a:latin typeface="Arial" panose="020B0604020202020204" pitchFamily="34" charset="0"/>
                  <a:cs typeface="+mn-cs"/>
                </a:rPr>
                <a:t>&amp;&amp; </a:t>
              </a:r>
              <a:r>
                <a:rPr lang="en-US" altLang="en-US" sz="1050" kern="1200" dirty="0" err="1">
                  <a:solidFill>
                    <a:srgbClr val="000000"/>
                  </a:solidFill>
                  <a:latin typeface="Arial" panose="020B0604020202020204" pitchFamily="34" charset="0"/>
                  <a:cs typeface="+mn-cs"/>
                </a:rPr>
                <a:t>isACK</a:t>
              </a:r>
              <a:r>
                <a:rPr lang="en-US" altLang="en-US" sz="1050" kern="1200" dirty="0">
                  <a:solidFill>
                    <a:srgbClr val="000000"/>
                  </a:solidFill>
                  <a:latin typeface="Arial" panose="020B0604020202020204" pitchFamily="34" charset="0"/>
                  <a:cs typeface="+mn-cs"/>
                </a:rPr>
                <a:t>(rcvpkt,1)</a:t>
              </a:r>
              <a:r>
                <a:rPr lang="en-US" altLang="en-US" sz="750" kern="1200" dirty="0">
                  <a:solidFill>
                    <a:srgbClr val="000000"/>
                  </a:solidFill>
                  <a:latin typeface="Arial" panose="020B0604020202020204" pitchFamily="34" charset="0"/>
                  <a:cs typeface="+mn-cs"/>
                </a:rPr>
                <a:t> </a:t>
              </a:r>
              <a:endParaRPr lang="en-US" altLang="en-US" sz="1800" kern="1200" dirty="0">
                <a:solidFill>
                  <a:srgbClr val="000000"/>
                </a:solidFill>
                <a:latin typeface="Times New Roman" panose="02020603050405020304" pitchFamily="18" charset="0"/>
                <a:cs typeface="+mn-cs"/>
              </a:endParaRPr>
            </a:p>
          </p:txBody>
        </p:sp>
        <p:sp>
          <p:nvSpPr>
            <p:cNvPr id="86" name="Line 28">
              <a:extLst>
                <a:ext uri="{FF2B5EF4-FFF2-40B4-BE49-F238E27FC236}">
                  <a16:creationId xmlns:a16="http://schemas.microsoft.com/office/drawing/2014/main" id="{8CA33983-E9A1-BF42-B982-07F0B1E94A02}"/>
                </a:ext>
              </a:extLst>
            </p:cNvPr>
            <p:cNvSpPr>
              <a:spLocks noChangeShapeType="1"/>
            </p:cNvSpPr>
            <p:nvPr/>
          </p:nvSpPr>
          <p:spPr bwMode="auto">
            <a:xfrm>
              <a:off x="2773698" y="3698547"/>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88" name="Text Box 30">
              <a:extLst>
                <a:ext uri="{FF2B5EF4-FFF2-40B4-BE49-F238E27FC236}">
                  <a16:creationId xmlns:a16="http://schemas.microsoft.com/office/drawing/2014/main" id="{C524B67B-7041-9242-9C97-B8A784A8F6F2}"/>
                </a:ext>
              </a:extLst>
            </p:cNvPr>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stop_timer</a:t>
              </a:r>
              <a:endParaRPr lang="en-US" altLang="en-US" sz="1050" kern="1200">
                <a:solidFill>
                  <a:srgbClr val="000000"/>
                </a:solidFill>
                <a:latin typeface="Times New Roman" panose="02020603050405020304" pitchFamily="18" charset="0"/>
                <a:cs typeface="+mn-cs"/>
              </a:endParaRPr>
            </a:p>
          </p:txBody>
        </p:sp>
      </p:grpSp>
      <p:grpSp>
        <p:nvGrpSpPr>
          <p:cNvPr id="100" name="Group 42">
            <a:extLst>
              <a:ext uri="{FF2B5EF4-FFF2-40B4-BE49-F238E27FC236}">
                <a16:creationId xmlns:a16="http://schemas.microsoft.com/office/drawing/2014/main" id="{7781A61F-1C88-6E46-96AB-268CBADE4526}"/>
              </a:ext>
            </a:extLst>
          </p:cNvPr>
          <p:cNvGrpSpPr>
            <a:grpSpLocks/>
          </p:cNvGrpSpPr>
          <p:nvPr/>
        </p:nvGrpSpPr>
        <p:grpSpPr bwMode="auto">
          <a:xfrm>
            <a:off x="3118498" y="1671392"/>
            <a:ext cx="891779" cy="638175"/>
            <a:chOff x="4090" y="3230"/>
            <a:chExt cx="749" cy="536"/>
          </a:xfrm>
        </p:grpSpPr>
        <p:sp>
          <p:nvSpPr>
            <p:cNvPr id="101" name="Oval 43">
              <a:extLst>
                <a:ext uri="{FF2B5EF4-FFF2-40B4-BE49-F238E27FC236}">
                  <a16:creationId xmlns:a16="http://schemas.microsoft.com/office/drawing/2014/main" id="{EA3FA186-38E3-E24B-80CE-CDFC5DF36C2A}"/>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102" name="Text Box 44">
              <a:extLst>
                <a:ext uri="{FF2B5EF4-FFF2-40B4-BE49-F238E27FC236}">
                  <a16:creationId xmlns:a16="http://schemas.microsoft.com/office/drawing/2014/main" id="{237CD0D2-3CD0-9E45-8D08-0B39FC58CB3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050" dirty="0">
                  <a:solidFill>
                    <a:srgbClr val="000000"/>
                  </a:solidFill>
                  <a:latin typeface="Arial" panose="020B0604020202020204" pitchFamily="34" charset="0"/>
                  <a:cs typeface="+mn-cs"/>
                </a:rPr>
                <a:t>Wait for </a:t>
              </a:r>
            </a:p>
            <a:p>
              <a:pPr algn="ctr" defTabSz="685800" eaLnBrk="0" fontAlgn="base" hangingPunct="0">
                <a:spcBef>
                  <a:spcPct val="0"/>
                </a:spcBef>
                <a:spcAft>
                  <a:spcPct val="0"/>
                </a:spcAft>
                <a:buClrTx/>
                <a:defRPr/>
              </a:pPr>
              <a:r>
                <a:rPr lang="en-US" altLang="en-US" sz="1050" dirty="0">
                  <a:solidFill>
                    <a:srgbClr val="000000"/>
                  </a:solidFill>
                  <a:latin typeface="Arial" panose="020B0604020202020204" pitchFamily="34" charset="0"/>
                  <a:cs typeface="+mn-cs"/>
                </a:rPr>
                <a:t>call 0 from above</a:t>
              </a:r>
              <a:endParaRPr lang="en-US" altLang="en-US" sz="1050" dirty="0">
                <a:solidFill>
                  <a:srgbClr val="000000"/>
                </a:solidFill>
                <a:latin typeface="Times New Roman" panose="02020603050405020304" pitchFamily="18" charset="0"/>
                <a:cs typeface="+mn-cs"/>
              </a:endParaRPr>
            </a:p>
          </p:txBody>
        </p:sp>
      </p:grpSp>
      <p:grpSp>
        <p:nvGrpSpPr>
          <p:cNvPr id="104" name="Group 46">
            <a:extLst>
              <a:ext uri="{FF2B5EF4-FFF2-40B4-BE49-F238E27FC236}">
                <a16:creationId xmlns:a16="http://schemas.microsoft.com/office/drawing/2014/main" id="{3A7B09B7-7C1D-8D4E-8FEA-40BBC5ECB76A}"/>
              </a:ext>
            </a:extLst>
          </p:cNvPr>
          <p:cNvGrpSpPr>
            <a:grpSpLocks/>
          </p:cNvGrpSpPr>
          <p:nvPr/>
        </p:nvGrpSpPr>
        <p:grpSpPr bwMode="auto">
          <a:xfrm>
            <a:off x="3276852" y="3062042"/>
            <a:ext cx="666750" cy="648890"/>
            <a:chOff x="445" y="1273"/>
            <a:chExt cx="560" cy="545"/>
          </a:xfrm>
        </p:grpSpPr>
        <p:sp>
          <p:nvSpPr>
            <p:cNvPr id="105" name="Oval 47">
              <a:extLst>
                <a:ext uri="{FF2B5EF4-FFF2-40B4-BE49-F238E27FC236}">
                  <a16:creationId xmlns:a16="http://schemas.microsoft.com/office/drawing/2014/main" id="{1F85EC28-DE93-5C4D-AA1B-F8423FADF09B}"/>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106" name="Text Box 48">
              <a:extLst>
                <a:ext uri="{FF2B5EF4-FFF2-40B4-BE49-F238E27FC236}">
                  <a16:creationId xmlns:a16="http://schemas.microsoft.com/office/drawing/2014/main" id="{8ED6243F-D34F-6848-8B35-66C2A258A3B6}"/>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050">
                  <a:solidFill>
                    <a:srgbClr val="000000"/>
                  </a:solidFill>
                  <a:latin typeface="Arial" panose="020B0604020202020204" pitchFamily="34" charset="0"/>
                  <a:cs typeface="+mn-cs"/>
                </a:rPr>
                <a:t>Wait for ACK1</a:t>
              </a:r>
              <a:endParaRPr lang="en-US" altLang="en-US" sz="1050">
                <a:solidFill>
                  <a:srgbClr val="000000"/>
                </a:solidFill>
                <a:latin typeface="Times New Roman" panose="02020603050405020304" pitchFamily="18" charset="0"/>
                <a:cs typeface="+mn-cs"/>
              </a:endParaRPr>
            </a:p>
          </p:txBody>
        </p:sp>
      </p:grpSp>
      <p:sp>
        <p:nvSpPr>
          <p:cNvPr id="3" name="Oval 2">
            <a:extLst>
              <a:ext uri="{FF2B5EF4-FFF2-40B4-BE49-F238E27FC236}">
                <a16:creationId xmlns:a16="http://schemas.microsoft.com/office/drawing/2014/main" id="{D28BBA62-6263-C843-B29E-56B49980762A}"/>
              </a:ext>
            </a:extLst>
          </p:cNvPr>
          <p:cNvSpPr/>
          <p:nvPr/>
        </p:nvSpPr>
        <p:spPr>
          <a:xfrm>
            <a:off x="2828925" y="1396094"/>
            <a:ext cx="3600450" cy="1151165"/>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22" name="Oval 121">
            <a:extLst>
              <a:ext uri="{FF2B5EF4-FFF2-40B4-BE49-F238E27FC236}">
                <a16:creationId xmlns:a16="http://schemas.microsoft.com/office/drawing/2014/main" id="{9E2FDDC8-8D96-114D-9DC7-646B2E492AD9}"/>
              </a:ext>
            </a:extLst>
          </p:cNvPr>
          <p:cNvSpPr/>
          <p:nvPr/>
        </p:nvSpPr>
        <p:spPr>
          <a:xfrm>
            <a:off x="2894240" y="2833009"/>
            <a:ext cx="3600450" cy="1151165"/>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6" name="Oval 5">
            <a:extLst>
              <a:ext uri="{FF2B5EF4-FFF2-40B4-BE49-F238E27FC236}">
                <a16:creationId xmlns:a16="http://schemas.microsoft.com/office/drawing/2014/main" id="{9D7B88F9-3891-3046-A064-B332A3527756}"/>
              </a:ext>
            </a:extLst>
          </p:cNvPr>
          <p:cNvSpPr/>
          <p:nvPr/>
        </p:nvSpPr>
        <p:spPr>
          <a:xfrm>
            <a:off x="3190875" y="1662129"/>
            <a:ext cx="714375" cy="65334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30" name="Oval 129">
            <a:extLst>
              <a:ext uri="{FF2B5EF4-FFF2-40B4-BE49-F238E27FC236}">
                <a16:creationId xmlns:a16="http://schemas.microsoft.com/office/drawing/2014/main" id="{622A35A9-A643-7C42-B044-B85FAF6A97F9}"/>
              </a:ext>
            </a:extLst>
          </p:cNvPr>
          <p:cNvSpPr/>
          <p:nvPr/>
        </p:nvSpPr>
        <p:spPr>
          <a:xfrm>
            <a:off x="5314950" y="1638300"/>
            <a:ext cx="685800" cy="65088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31" name="Oval 130">
            <a:extLst>
              <a:ext uri="{FF2B5EF4-FFF2-40B4-BE49-F238E27FC236}">
                <a16:creationId xmlns:a16="http://schemas.microsoft.com/office/drawing/2014/main" id="{29138640-D128-B549-B272-9634FBE0E919}"/>
              </a:ext>
            </a:extLst>
          </p:cNvPr>
          <p:cNvSpPr/>
          <p:nvPr/>
        </p:nvSpPr>
        <p:spPr>
          <a:xfrm>
            <a:off x="5476875" y="3076575"/>
            <a:ext cx="702494" cy="63817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32" name="Oval 131">
            <a:extLst>
              <a:ext uri="{FF2B5EF4-FFF2-40B4-BE49-F238E27FC236}">
                <a16:creationId xmlns:a16="http://schemas.microsoft.com/office/drawing/2014/main" id="{F8621F76-605F-FD4F-BBDF-20014AAFC358}"/>
              </a:ext>
            </a:extLst>
          </p:cNvPr>
          <p:cNvSpPr/>
          <p:nvPr/>
        </p:nvSpPr>
        <p:spPr>
          <a:xfrm>
            <a:off x="3267075" y="3052779"/>
            <a:ext cx="685800" cy="65722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33" name="Oval 132">
            <a:extLst>
              <a:ext uri="{FF2B5EF4-FFF2-40B4-BE49-F238E27FC236}">
                <a16:creationId xmlns:a16="http://schemas.microsoft.com/office/drawing/2014/main" id="{EC2E0DE7-1242-394F-B32C-D2097A456FDC}"/>
              </a:ext>
            </a:extLst>
          </p:cNvPr>
          <p:cNvSpPr/>
          <p:nvPr/>
        </p:nvSpPr>
        <p:spPr>
          <a:xfrm>
            <a:off x="3188494" y="1659748"/>
            <a:ext cx="714375" cy="65334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7" name="Slide Number Placeholder 2">
            <a:extLst>
              <a:ext uri="{FF2B5EF4-FFF2-40B4-BE49-F238E27FC236}">
                <a16:creationId xmlns:a16="http://schemas.microsoft.com/office/drawing/2014/main" id="{E51BA6D5-B9A8-EF43-ACE9-5217445FDC7F}"/>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58</a:t>
            </a:fld>
            <a:endParaRPr lang="en-US" dirty="0"/>
          </a:p>
        </p:txBody>
      </p:sp>
    </p:spTree>
    <p:extLst>
      <p:ext uri="{BB962C8B-B14F-4D97-AF65-F5344CB8AC3E}">
        <p14:creationId xmlns:p14="http://schemas.microsoft.com/office/powerpoint/2010/main" val="18320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dissolve">
                                      <p:cBhvr>
                                        <p:cTn id="15" dur="500"/>
                                        <p:tgtEl>
                                          <p:spTgt spid="1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xit" presetSubtype="0" fill="hold" grpId="1" nodeType="withEffect">
                                  <p:stCondLst>
                                    <p:cond delay="0"/>
                                  </p:stCondLst>
                                  <p:childTnLst>
                                    <p:animEffect transition="out" filter="dissolve">
                                      <p:cBhvr>
                                        <p:cTn id="22" dur="500"/>
                                        <p:tgtEl>
                                          <p:spTgt spid="122"/>
                                        </p:tgtEl>
                                      </p:cBhvr>
                                    </p:animEffect>
                                    <p:set>
                                      <p:cBhvr>
                                        <p:cTn id="23" dur="1" fill="hold">
                                          <p:stCondLst>
                                            <p:cond delay="499"/>
                                          </p:stCondLst>
                                        </p:cTn>
                                        <p:tgtEl>
                                          <p:spTgt spid="12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par>
                                <p:cTn id="29" presetID="9" presetClass="exit" presetSubtype="0" fill="hold" grpId="1" nodeType="withEffect">
                                  <p:stCondLst>
                                    <p:cond delay="0"/>
                                  </p:stCondLst>
                                  <p:childTnLst>
                                    <p:animEffect transition="out" filter="dissolv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dissolve">
                                      <p:cBhvr>
                                        <p:cTn id="34" dur="500"/>
                                        <p:tgtEl>
                                          <p:spTgt spid="121"/>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30"/>
                                        </p:tgtEl>
                                        <p:attrNameLst>
                                          <p:attrName>style.visibility</p:attrName>
                                        </p:attrNameLst>
                                      </p:cBhvr>
                                      <p:to>
                                        <p:strVal val="visible"/>
                                      </p:to>
                                    </p:set>
                                    <p:animEffect transition="in" filter="dissolve">
                                      <p:cBhvr>
                                        <p:cTn id="38" dur="500"/>
                                        <p:tgtEl>
                                          <p:spTgt spid="13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up)">
                                      <p:cBhvr>
                                        <p:cTn id="43" dur="500"/>
                                        <p:tgtEl>
                                          <p:spTgt spid="5"/>
                                        </p:tgtEl>
                                      </p:cBhvr>
                                    </p:animEffect>
                                  </p:childTnLst>
                                </p:cTn>
                              </p:par>
                              <p:par>
                                <p:cTn id="44" presetID="9" presetClass="exit" presetSubtype="0" fill="hold" grpId="1" nodeType="withEffect">
                                  <p:stCondLst>
                                    <p:cond delay="0"/>
                                  </p:stCondLst>
                                  <p:childTnLst>
                                    <p:animEffect transition="out" filter="dissolve">
                                      <p:cBhvr>
                                        <p:cTn id="45" dur="500"/>
                                        <p:tgtEl>
                                          <p:spTgt spid="130"/>
                                        </p:tgtEl>
                                      </p:cBhvr>
                                    </p:animEffect>
                                    <p:set>
                                      <p:cBhvr>
                                        <p:cTn id="46" dur="1" fill="hold">
                                          <p:stCondLst>
                                            <p:cond delay="499"/>
                                          </p:stCondLst>
                                        </p:cTn>
                                        <p:tgtEl>
                                          <p:spTgt spid="130"/>
                                        </p:tgtEl>
                                        <p:attrNameLst>
                                          <p:attrName>style.visibility</p:attrName>
                                        </p:attrNameLst>
                                      </p:cBhvr>
                                      <p:to>
                                        <p:strVal val="hidden"/>
                                      </p:to>
                                    </p:set>
                                  </p:childTnLst>
                                </p:cTn>
                              </p:par>
                              <p:par>
                                <p:cTn id="47" presetID="9"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animEffect transition="in" filter="dissolve">
                                      <p:cBhvr>
                                        <p:cTn id="49" dur="500"/>
                                        <p:tgtEl>
                                          <p:spTgt spid="123"/>
                                        </p:tgtEl>
                                      </p:cBhvr>
                                    </p:animEffect>
                                  </p:childTnLst>
                                </p:cTn>
                              </p:par>
                            </p:childTnLst>
                          </p:cTn>
                        </p:par>
                        <p:par>
                          <p:cTn id="50" fill="hold">
                            <p:stCondLst>
                              <p:cond delay="500"/>
                            </p:stCondLst>
                            <p:childTnLst>
                              <p:par>
                                <p:cTn id="51" presetID="9" presetClass="entr" presetSubtype="0" fill="hold" grpId="0" nodeType="afterEffect">
                                  <p:stCondLst>
                                    <p:cond delay="0"/>
                                  </p:stCondLst>
                                  <p:childTnLst>
                                    <p:set>
                                      <p:cBhvr>
                                        <p:cTn id="52" dur="1" fill="hold">
                                          <p:stCondLst>
                                            <p:cond delay="0"/>
                                          </p:stCondLst>
                                        </p:cTn>
                                        <p:tgtEl>
                                          <p:spTgt spid="131"/>
                                        </p:tgtEl>
                                        <p:attrNameLst>
                                          <p:attrName>style.visibility</p:attrName>
                                        </p:attrNameLst>
                                      </p:cBhvr>
                                      <p:to>
                                        <p:strVal val="visible"/>
                                      </p:to>
                                    </p:set>
                                    <p:animEffect transition="in" filter="dissolve">
                                      <p:cBhvr>
                                        <p:cTn id="53" dur="500"/>
                                        <p:tgtEl>
                                          <p:spTgt spid="13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14"/>
                                        </p:tgtEl>
                                        <p:attrNameLst>
                                          <p:attrName>style.visibility</p:attrName>
                                        </p:attrNameLst>
                                      </p:cBhvr>
                                      <p:to>
                                        <p:strVal val="visible"/>
                                      </p:to>
                                    </p:set>
                                    <p:animEffect transition="in" filter="wipe(right)">
                                      <p:cBhvr>
                                        <p:cTn id="58" dur="500"/>
                                        <p:tgtEl>
                                          <p:spTgt spid="114"/>
                                        </p:tgtEl>
                                      </p:cBhvr>
                                    </p:animEffect>
                                  </p:childTnLst>
                                </p:cTn>
                              </p:par>
                              <p:par>
                                <p:cTn id="59" presetID="9" presetClass="exit" presetSubtype="0" fill="hold" grpId="1" nodeType="withEffect">
                                  <p:stCondLst>
                                    <p:cond delay="0"/>
                                  </p:stCondLst>
                                  <p:childTnLst>
                                    <p:animEffect transition="out" filter="dissolve">
                                      <p:cBhvr>
                                        <p:cTn id="60" dur="500"/>
                                        <p:tgtEl>
                                          <p:spTgt spid="131"/>
                                        </p:tgtEl>
                                      </p:cBhvr>
                                    </p:animEffect>
                                    <p:set>
                                      <p:cBhvr>
                                        <p:cTn id="61" dur="1" fill="hold">
                                          <p:stCondLst>
                                            <p:cond delay="499"/>
                                          </p:stCondLst>
                                        </p:cTn>
                                        <p:tgtEl>
                                          <p:spTgt spid="131"/>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124"/>
                                        </p:tgtEl>
                                        <p:attrNameLst>
                                          <p:attrName>style.visibility</p:attrName>
                                        </p:attrNameLst>
                                      </p:cBhvr>
                                      <p:to>
                                        <p:strVal val="visible"/>
                                      </p:to>
                                    </p:set>
                                    <p:animEffect transition="in" filter="dissolve">
                                      <p:cBhvr>
                                        <p:cTn id="64" dur="500"/>
                                        <p:tgtEl>
                                          <p:spTgt spid="124"/>
                                        </p:tgtEl>
                                      </p:cBhvr>
                                    </p:animEffect>
                                  </p:childTnLst>
                                </p:cTn>
                              </p:par>
                            </p:childTnLst>
                          </p:cTn>
                        </p:par>
                        <p:par>
                          <p:cTn id="65" fill="hold">
                            <p:stCondLst>
                              <p:cond delay="500"/>
                            </p:stCondLst>
                            <p:childTnLst>
                              <p:par>
                                <p:cTn id="66" presetID="9" presetClass="entr" presetSubtype="0" fill="hold" grpId="0" nodeType="afterEffect">
                                  <p:stCondLst>
                                    <p:cond delay="0"/>
                                  </p:stCondLst>
                                  <p:childTnLst>
                                    <p:set>
                                      <p:cBhvr>
                                        <p:cTn id="67" dur="1" fill="hold">
                                          <p:stCondLst>
                                            <p:cond delay="0"/>
                                          </p:stCondLst>
                                        </p:cTn>
                                        <p:tgtEl>
                                          <p:spTgt spid="132"/>
                                        </p:tgtEl>
                                        <p:attrNameLst>
                                          <p:attrName>style.visibility</p:attrName>
                                        </p:attrNameLst>
                                      </p:cBhvr>
                                      <p:to>
                                        <p:strVal val="visible"/>
                                      </p:to>
                                    </p:set>
                                    <p:animEffect transition="in" filter="dissolve">
                                      <p:cBhvr>
                                        <p:cTn id="68" dur="500"/>
                                        <p:tgtEl>
                                          <p:spTgt spid="13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115"/>
                                        </p:tgtEl>
                                        <p:attrNameLst>
                                          <p:attrName>style.visibility</p:attrName>
                                        </p:attrNameLst>
                                      </p:cBhvr>
                                      <p:to>
                                        <p:strVal val="visible"/>
                                      </p:to>
                                    </p:set>
                                    <p:animEffect transition="in" filter="wipe(down)">
                                      <p:cBhvr>
                                        <p:cTn id="73" dur="500"/>
                                        <p:tgtEl>
                                          <p:spTgt spid="11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25"/>
                                        </p:tgtEl>
                                        <p:attrNameLst>
                                          <p:attrName>style.visibility</p:attrName>
                                        </p:attrNameLst>
                                      </p:cBhvr>
                                      <p:to>
                                        <p:strVal val="visible"/>
                                      </p:to>
                                    </p:set>
                                    <p:animEffect transition="in" filter="dissolve">
                                      <p:cBhvr>
                                        <p:cTn id="76" dur="500"/>
                                        <p:tgtEl>
                                          <p:spTgt spid="125"/>
                                        </p:tgtEl>
                                      </p:cBhvr>
                                    </p:animEffect>
                                  </p:childTnLst>
                                </p:cTn>
                              </p:par>
                              <p:par>
                                <p:cTn id="77" presetID="9" presetClass="exit" presetSubtype="0" fill="hold" grpId="1" nodeType="withEffect">
                                  <p:stCondLst>
                                    <p:cond delay="0"/>
                                  </p:stCondLst>
                                  <p:childTnLst>
                                    <p:animEffect transition="out" filter="dissolve">
                                      <p:cBhvr>
                                        <p:cTn id="78" dur="500"/>
                                        <p:tgtEl>
                                          <p:spTgt spid="132"/>
                                        </p:tgtEl>
                                      </p:cBhvr>
                                    </p:animEffect>
                                    <p:set>
                                      <p:cBhvr>
                                        <p:cTn id="79" dur="1" fill="hold">
                                          <p:stCondLst>
                                            <p:cond delay="499"/>
                                          </p:stCondLst>
                                        </p:cTn>
                                        <p:tgtEl>
                                          <p:spTgt spid="132"/>
                                        </p:tgtEl>
                                        <p:attrNameLst>
                                          <p:attrName>style.visibility</p:attrName>
                                        </p:attrNameLst>
                                      </p:cBhvr>
                                      <p:to>
                                        <p:strVal val="hidden"/>
                                      </p:to>
                                    </p:set>
                                  </p:childTnLst>
                                </p:cTn>
                              </p:par>
                            </p:childTnLst>
                          </p:cTn>
                        </p:par>
                        <p:par>
                          <p:cTn id="80" fill="hold">
                            <p:stCondLst>
                              <p:cond delay="500"/>
                            </p:stCondLst>
                            <p:childTnLst>
                              <p:par>
                                <p:cTn id="81" presetID="9" presetClass="entr" presetSubtype="0" fill="hold" grpId="0" nodeType="afterEffect">
                                  <p:stCondLst>
                                    <p:cond delay="0"/>
                                  </p:stCondLst>
                                  <p:childTnLst>
                                    <p:set>
                                      <p:cBhvr>
                                        <p:cTn id="82" dur="1" fill="hold">
                                          <p:stCondLst>
                                            <p:cond delay="0"/>
                                          </p:stCondLst>
                                        </p:cTn>
                                        <p:tgtEl>
                                          <p:spTgt spid="133"/>
                                        </p:tgtEl>
                                        <p:attrNameLst>
                                          <p:attrName>style.visibility</p:attrName>
                                        </p:attrNameLst>
                                      </p:cBhvr>
                                      <p:to>
                                        <p:strVal val="visible"/>
                                      </p:to>
                                    </p:set>
                                    <p:animEffect transition="in" filter="dissolve">
                                      <p:cBhvr>
                                        <p:cTn id="83"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4" grpId="0" animBg="1"/>
      <p:bldP spid="123" grpId="0" animBg="1"/>
      <p:bldP spid="121" grpId="0" animBg="1"/>
      <p:bldP spid="3" grpId="0" animBg="1"/>
      <p:bldP spid="3" grpId="1" animBg="1"/>
      <p:bldP spid="122" grpId="0" animBg="1"/>
      <p:bldP spid="122" grpId="1" animBg="1"/>
      <p:bldP spid="6" grpId="0" animBg="1"/>
      <p:bldP spid="6" grpId="1" animBg="1"/>
      <p:bldP spid="130" grpId="0" animBg="1"/>
      <p:bldP spid="130" grpId="1" animBg="1"/>
      <p:bldP spid="131" grpId="0" animBg="1"/>
      <p:bldP spid="131" grpId="1" animBg="1"/>
      <p:bldP spid="132" grpId="0" animBg="1"/>
      <p:bldP spid="132" grpId="1" animBg="1"/>
      <p:bldP spid="13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5C125732-5AF8-DA4B-817C-FBB3A5B32FC1}"/>
              </a:ext>
            </a:extLst>
          </p:cNvPr>
          <p:cNvSpPr/>
          <p:nvPr/>
        </p:nvSpPr>
        <p:spPr>
          <a:xfrm>
            <a:off x="1999622" y="2801889"/>
            <a:ext cx="778065" cy="16787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D8C866A-2C1E-EA49-9FEE-17BE0B5EB65D}"/>
              </a:ext>
            </a:extLst>
          </p:cNvPr>
          <p:cNvSpPr/>
          <p:nvPr/>
        </p:nvSpPr>
        <p:spPr>
          <a:xfrm>
            <a:off x="3831683" y="4349107"/>
            <a:ext cx="778065" cy="16787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23" name="Rectangle 122">
            <a:extLst>
              <a:ext uri="{FF2B5EF4-FFF2-40B4-BE49-F238E27FC236}">
                <a16:creationId xmlns:a16="http://schemas.microsoft.com/office/drawing/2014/main" id="{B8F8E4F3-FCCE-BB46-816F-BE18AA10AA87}"/>
              </a:ext>
            </a:extLst>
          </p:cNvPr>
          <p:cNvSpPr/>
          <p:nvPr/>
        </p:nvSpPr>
        <p:spPr>
          <a:xfrm>
            <a:off x="6079450" y="2961915"/>
            <a:ext cx="708422" cy="16787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21" name="Rectangle 120">
            <a:extLst>
              <a:ext uri="{FF2B5EF4-FFF2-40B4-BE49-F238E27FC236}">
                <a16:creationId xmlns:a16="http://schemas.microsoft.com/office/drawing/2014/main" id="{DEEC5A2E-CAFB-BA43-A154-13F98FBF8642}"/>
              </a:ext>
            </a:extLst>
          </p:cNvPr>
          <p:cNvSpPr/>
          <p:nvPr/>
        </p:nvSpPr>
        <p:spPr>
          <a:xfrm>
            <a:off x="3579025" y="1466358"/>
            <a:ext cx="778065" cy="16787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rdt3.0 sender</a:t>
            </a:r>
            <a:endParaRPr lang="en-US" dirty="0"/>
          </a:p>
        </p:txBody>
      </p:sp>
      <p:sp>
        <p:nvSpPr>
          <p:cNvPr id="64" name="Line 6">
            <a:extLst>
              <a:ext uri="{FF2B5EF4-FFF2-40B4-BE49-F238E27FC236}">
                <a16:creationId xmlns:a16="http://schemas.microsoft.com/office/drawing/2014/main" id="{78C37AB9-8D5F-A34A-A2BE-A05DFB4E8756}"/>
              </a:ext>
            </a:extLst>
          </p:cNvPr>
          <p:cNvSpPr>
            <a:spLocks noChangeShapeType="1"/>
          </p:cNvSpPr>
          <p:nvPr/>
        </p:nvSpPr>
        <p:spPr bwMode="auto">
          <a:xfrm>
            <a:off x="3366149" y="1228479"/>
            <a:ext cx="117872" cy="432197"/>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65" name="Group 7">
            <a:extLst>
              <a:ext uri="{FF2B5EF4-FFF2-40B4-BE49-F238E27FC236}">
                <a16:creationId xmlns:a16="http://schemas.microsoft.com/office/drawing/2014/main" id="{096872AC-5A50-874A-AB4F-3FB6FDD33CA8}"/>
              </a:ext>
            </a:extLst>
          </p:cNvPr>
          <p:cNvGrpSpPr>
            <a:grpSpLocks/>
          </p:cNvGrpSpPr>
          <p:nvPr/>
        </p:nvGrpSpPr>
        <p:grpSpPr bwMode="auto">
          <a:xfrm>
            <a:off x="5324727" y="1638055"/>
            <a:ext cx="666750" cy="648890"/>
            <a:chOff x="445" y="1273"/>
            <a:chExt cx="560" cy="545"/>
          </a:xfrm>
        </p:grpSpPr>
        <p:sp>
          <p:nvSpPr>
            <p:cNvPr id="66" name="Oval 8">
              <a:extLst>
                <a:ext uri="{FF2B5EF4-FFF2-40B4-BE49-F238E27FC236}">
                  <a16:creationId xmlns:a16="http://schemas.microsoft.com/office/drawing/2014/main" id="{E65B4A15-4BAC-CA4D-A49C-43B951682900}"/>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67" name="Text Box 9">
              <a:extLst>
                <a:ext uri="{FF2B5EF4-FFF2-40B4-BE49-F238E27FC236}">
                  <a16:creationId xmlns:a16="http://schemas.microsoft.com/office/drawing/2014/main" id="{26B25746-91F9-5D4A-8F0C-823F1140A003}"/>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050">
                  <a:solidFill>
                    <a:srgbClr val="000000"/>
                  </a:solidFill>
                  <a:latin typeface="Arial" panose="020B0604020202020204" pitchFamily="34" charset="0"/>
                  <a:cs typeface="+mn-cs"/>
                </a:rPr>
                <a:t>Wait for ACK0</a:t>
              </a:r>
              <a:endParaRPr lang="en-US" altLang="en-US" sz="1050">
                <a:solidFill>
                  <a:srgbClr val="000000"/>
                </a:solidFill>
                <a:latin typeface="Times New Roman" panose="02020603050405020304" pitchFamily="18" charset="0"/>
                <a:cs typeface="+mn-cs"/>
              </a:endParaRPr>
            </a:p>
          </p:txBody>
        </p:sp>
      </p:grpSp>
      <p:grpSp>
        <p:nvGrpSpPr>
          <p:cNvPr id="4" name="Group 3">
            <a:extLst>
              <a:ext uri="{FF2B5EF4-FFF2-40B4-BE49-F238E27FC236}">
                <a16:creationId xmlns:a16="http://schemas.microsoft.com/office/drawing/2014/main" id="{7F4D04D9-9A61-C546-9AF6-16658062604A}"/>
              </a:ext>
            </a:extLst>
          </p:cNvPr>
          <p:cNvGrpSpPr/>
          <p:nvPr/>
        </p:nvGrpSpPr>
        <p:grpSpPr>
          <a:xfrm>
            <a:off x="3568555" y="887961"/>
            <a:ext cx="2895600" cy="858440"/>
            <a:chOff x="4758073" y="1183947"/>
            <a:chExt cx="3860800" cy="1144587"/>
          </a:xfrm>
        </p:grpSpPr>
        <p:sp>
          <p:nvSpPr>
            <p:cNvPr id="61" name="Text Box 3">
              <a:extLst>
                <a:ext uri="{FF2B5EF4-FFF2-40B4-BE49-F238E27FC236}">
                  <a16:creationId xmlns:a16="http://schemas.microsoft.com/office/drawing/2014/main" id="{277946DC-87AE-0E47-8DDD-C388A956445A}"/>
                </a:ext>
              </a:extLst>
            </p:cNvPr>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sndpkt</a:t>
              </a:r>
              <a:r>
                <a:rPr lang="en-US" altLang="en-US" sz="1050" kern="1200" dirty="0">
                  <a:solidFill>
                    <a:srgbClr val="000000"/>
                  </a:solidFill>
                  <a:latin typeface="Arial" panose="020B0604020202020204" pitchFamily="34" charset="0"/>
                  <a:cs typeface="+mn-cs"/>
                </a:rPr>
                <a:t> = </a:t>
              </a:r>
              <a:r>
                <a:rPr lang="en-US" altLang="en-US" sz="1050" kern="1200" dirty="0" err="1">
                  <a:solidFill>
                    <a:srgbClr val="000000"/>
                  </a:solidFill>
                  <a:latin typeface="Arial" panose="020B0604020202020204" pitchFamily="34" charset="0"/>
                  <a:cs typeface="+mn-cs"/>
                </a:rPr>
                <a:t>make_pkt</a:t>
              </a:r>
              <a:r>
                <a:rPr lang="en-US" altLang="en-US" sz="1050" kern="1200" dirty="0">
                  <a:solidFill>
                    <a:srgbClr val="000000"/>
                  </a:solidFill>
                  <a:latin typeface="Arial" panose="020B0604020202020204" pitchFamily="34" charset="0"/>
                  <a:cs typeface="+mn-cs"/>
                </a:rPr>
                <a:t>(0, data, checksum)</a:t>
              </a:r>
            </a:p>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udt_send</a:t>
              </a:r>
              <a:r>
                <a:rPr lang="en-US" altLang="en-US" sz="1050" kern="1200" dirty="0">
                  <a:solidFill>
                    <a:srgbClr val="000000"/>
                  </a:solidFill>
                  <a:latin typeface="Arial" panose="020B0604020202020204" pitchFamily="34" charset="0"/>
                  <a:cs typeface="+mn-cs"/>
                </a:rPr>
                <a:t>(</a:t>
              </a:r>
              <a:r>
                <a:rPr lang="en-US" altLang="en-US" sz="1050" kern="1200" dirty="0" err="1">
                  <a:solidFill>
                    <a:srgbClr val="000000"/>
                  </a:solidFill>
                  <a:latin typeface="Arial" panose="020B0604020202020204" pitchFamily="34" charset="0"/>
                  <a:cs typeface="+mn-cs"/>
                </a:rPr>
                <a:t>sndpkt</a:t>
              </a:r>
              <a:r>
                <a:rPr lang="en-US" altLang="en-US" sz="1050" kern="1200" dirty="0">
                  <a:solidFill>
                    <a:srgbClr val="000000"/>
                  </a:solidFill>
                  <a:latin typeface="Arial" panose="020B0604020202020204" pitchFamily="34" charset="0"/>
                  <a:cs typeface="+mn-cs"/>
                </a:rPr>
                <a:t>)</a:t>
              </a:r>
            </a:p>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start_timer</a:t>
              </a:r>
              <a:endParaRPr lang="en-US" altLang="en-US" sz="1050" kern="1200" dirty="0">
                <a:solidFill>
                  <a:srgbClr val="000000"/>
                </a:solidFill>
                <a:latin typeface="Times New Roman" panose="02020603050405020304" pitchFamily="18" charset="0"/>
                <a:cs typeface="+mn-cs"/>
              </a:endParaRPr>
            </a:p>
          </p:txBody>
        </p:sp>
        <p:sp>
          <p:nvSpPr>
            <p:cNvPr id="62" name="Text Box 4">
              <a:extLst>
                <a:ext uri="{FF2B5EF4-FFF2-40B4-BE49-F238E27FC236}">
                  <a16:creationId xmlns:a16="http://schemas.microsoft.com/office/drawing/2014/main" id="{11F4EC56-A6F5-A64D-95C8-7503733BD178}"/>
                </a:ext>
              </a:extLst>
            </p:cNvPr>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rdt_send(data)</a:t>
              </a:r>
              <a:endParaRPr lang="en-US" altLang="en-US" sz="1050" kern="1200">
                <a:solidFill>
                  <a:srgbClr val="000000"/>
                </a:solidFill>
                <a:latin typeface="Times New Roman" panose="02020603050405020304" pitchFamily="18" charset="0"/>
                <a:cs typeface="+mn-cs"/>
              </a:endParaRPr>
            </a:p>
          </p:txBody>
        </p:sp>
        <p:sp>
          <p:nvSpPr>
            <p:cNvPr id="63" name="Line 5">
              <a:extLst>
                <a:ext uri="{FF2B5EF4-FFF2-40B4-BE49-F238E27FC236}">
                  <a16:creationId xmlns:a16="http://schemas.microsoft.com/office/drawing/2014/main" id="{C1AF7291-871C-F046-AFBB-1556BBAC481A}"/>
                </a:ext>
              </a:extLst>
            </p:cNvPr>
            <p:cNvSpPr>
              <a:spLocks noChangeShapeType="1"/>
            </p:cNvSpPr>
            <p:nvPr/>
          </p:nvSpPr>
          <p:spPr bwMode="auto">
            <a:xfrm>
              <a:off x="4900948" y="15220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8" name="Freeform 10">
              <a:extLst>
                <a:ext uri="{FF2B5EF4-FFF2-40B4-BE49-F238E27FC236}">
                  <a16:creationId xmlns:a16="http://schemas.microsoft.com/office/drawing/2014/main" id="{8CEC024B-C97C-A74A-9916-3EDFFAAB7369}"/>
                </a:ext>
              </a:extLst>
            </p:cNvPr>
            <p:cNvSpPr>
              <a:spLocks/>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72" name="Group 14">
            <a:extLst>
              <a:ext uri="{FF2B5EF4-FFF2-40B4-BE49-F238E27FC236}">
                <a16:creationId xmlns:a16="http://schemas.microsoft.com/office/drawing/2014/main" id="{56EFCAB8-B7AF-164A-9F92-8EACFBDEB179}"/>
              </a:ext>
            </a:extLst>
          </p:cNvPr>
          <p:cNvGrpSpPr>
            <a:grpSpLocks/>
          </p:cNvGrpSpPr>
          <p:nvPr/>
        </p:nvGrpSpPr>
        <p:grpSpPr bwMode="auto">
          <a:xfrm>
            <a:off x="5393784" y="3073948"/>
            <a:ext cx="891778" cy="638175"/>
            <a:chOff x="4090" y="3230"/>
            <a:chExt cx="749" cy="536"/>
          </a:xfrm>
        </p:grpSpPr>
        <p:sp>
          <p:nvSpPr>
            <p:cNvPr id="73" name="Oval 15">
              <a:extLst>
                <a:ext uri="{FF2B5EF4-FFF2-40B4-BE49-F238E27FC236}">
                  <a16:creationId xmlns:a16="http://schemas.microsoft.com/office/drawing/2014/main" id="{FA80C9CA-4B40-8840-B931-9FF9ACFD24EF}"/>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74" name="Text Box 16">
              <a:extLst>
                <a:ext uri="{FF2B5EF4-FFF2-40B4-BE49-F238E27FC236}">
                  <a16:creationId xmlns:a16="http://schemas.microsoft.com/office/drawing/2014/main" id="{521CFB86-2E9D-B149-847B-A167F4F8FCE1}"/>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050">
                  <a:solidFill>
                    <a:srgbClr val="000000"/>
                  </a:solidFill>
                  <a:latin typeface="Arial" panose="020B0604020202020204" pitchFamily="34" charset="0"/>
                  <a:cs typeface="+mn-cs"/>
                </a:rPr>
                <a:t>Wait for </a:t>
              </a:r>
            </a:p>
            <a:p>
              <a:pPr algn="ctr" defTabSz="685800" eaLnBrk="0" fontAlgn="base" hangingPunct="0">
                <a:spcBef>
                  <a:spcPct val="0"/>
                </a:spcBef>
                <a:spcAft>
                  <a:spcPct val="0"/>
                </a:spcAft>
                <a:buClrTx/>
                <a:defRPr/>
              </a:pPr>
              <a:r>
                <a:rPr lang="en-US" altLang="en-US" sz="1050">
                  <a:solidFill>
                    <a:srgbClr val="000000"/>
                  </a:solidFill>
                  <a:latin typeface="Arial" panose="020B0604020202020204" pitchFamily="34" charset="0"/>
                  <a:cs typeface="+mn-cs"/>
                </a:rPr>
                <a:t>call 1 from above</a:t>
              </a:r>
              <a:endParaRPr lang="en-US" altLang="en-US" sz="1050">
                <a:solidFill>
                  <a:srgbClr val="000000"/>
                </a:solidFill>
                <a:latin typeface="Times New Roman" panose="02020603050405020304" pitchFamily="18" charset="0"/>
                <a:cs typeface="+mn-cs"/>
              </a:endParaRPr>
            </a:p>
          </p:txBody>
        </p:sp>
      </p:grpSp>
      <p:grpSp>
        <p:nvGrpSpPr>
          <p:cNvPr id="114" name="Group 113">
            <a:extLst>
              <a:ext uri="{FF2B5EF4-FFF2-40B4-BE49-F238E27FC236}">
                <a16:creationId xmlns:a16="http://schemas.microsoft.com/office/drawing/2014/main" id="{40684A0E-9037-EB45-9EB8-86695DBF36A9}"/>
              </a:ext>
            </a:extLst>
          </p:cNvPr>
          <p:cNvGrpSpPr/>
          <p:nvPr/>
        </p:nvGrpSpPr>
        <p:grpSpPr>
          <a:xfrm>
            <a:off x="3791203" y="3624017"/>
            <a:ext cx="2583656" cy="778669"/>
            <a:chOff x="5054936" y="4832022"/>
            <a:chExt cx="3444875" cy="1038225"/>
          </a:xfrm>
        </p:grpSpPr>
        <p:sp>
          <p:nvSpPr>
            <p:cNvPr id="76" name="Freeform 18">
              <a:extLst>
                <a:ext uri="{FF2B5EF4-FFF2-40B4-BE49-F238E27FC236}">
                  <a16:creationId xmlns:a16="http://schemas.microsoft.com/office/drawing/2014/main" id="{6F223C64-6D09-DE48-83F1-228C34DA64FA}"/>
                </a:ext>
              </a:extLst>
            </p:cNvPr>
            <p:cNvSpPr>
              <a:spLocks/>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78" name="Text Box 20">
              <a:extLst>
                <a:ext uri="{FF2B5EF4-FFF2-40B4-BE49-F238E27FC236}">
                  <a16:creationId xmlns:a16="http://schemas.microsoft.com/office/drawing/2014/main" id="{5C35E95A-ADB2-FF4D-BCD2-C9D9EABE9C6B}"/>
                </a:ext>
              </a:extLst>
            </p:cNvPr>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sndpkt = make_pkt(1, data, checksum)</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udt_send(sndpkt)</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start_timer</a:t>
              </a:r>
              <a:endParaRPr lang="en-US" altLang="en-US" sz="1050" kern="1200">
                <a:solidFill>
                  <a:srgbClr val="000000"/>
                </a:solidFill>
                <a:latin typeface="Times New Roman" panose="02020603050405020304" pitchFamily="18" charset="0"/>
                <a:cs typeface="+mn-cs"/>
              </a:endParaRPr>
            </a:p>
          </p:txBody>
        </p:sp>
        <p:sp>
          <p:nvSpPr>
            <p:cNvPr id="79" name="Text Box 21">
              <a:extLst>
                <a:ext uri="{FF2B5EF4-FFF2-40B4-BE49-F238E27FC236}">
                  <a16:creationId xmlns:a16="http://schemas.microsoft.com/office/drawing/2014/main" id="{E55E1DDD-DB30-5446-8650-ECC81FF923ED}"/>
                </a:ext>
              </a:extLst>
            </p:cNvPr>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rdt_send(data)</a:t>
              </a:r>
              <a:endParaRPr lang="en-US" altLang="en-US" sz="1050" kern="1200">
                <a:solidFill>
                  <a:srgbClr val="000000"/>
                </a:solidFill>
                <a:latin typeface="Times New Roman" panose="02020603050405020304" pitchFamily="18" charset="0"/>
                <a:cs typeface="+mn-cs"/>
              </a:endParaRPr>
            </a:p>
          </p:txBody>
        </p:sp>
        <p:sp>
          <p:nvSpPr>
            <p:cNvPr id="80" name="Line 22">
              <a:extLst>
                <a:ext uri="{FF2B5EF4-FFF2-40B4-BE49-F238E27FC236}">
                  <a16:creationId xmlns:a16="http://schemas.microsoft.com/office/drawing/2014/main" id="{38F0E084-BD34-6345-8EFC-9B28222C5D7D}"/>
                </a:ext>
              </a:extLst>
            </p:cNvPr>
            <p:cNvSpPr>
              <a:spLocks noChangeShapeType="1"/>
            </p:cNvSpPr>
            <p:nvPr/>
          </p:nvSpPr>
          <p:spPr bwMode="auto">
            <a:xfrm>
              <a:off x="5173998" y="5346372"/>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D0E17AB3-A37A-384E-B76C-D9D33C764FEC}"/>
              </a:ext>
            </a:extLst>
          </p:cNvPr>
          <p:cNvGrpSpPr/>
          <p:nvPr/>
        </p:nvGrpSpPr>
        <p:grpSpPr>
          <a:xfrm>
            <a:off x="5893846" y="2184551"/>
            <a:ext cx="1732359" cy="888206"/>
            <a:chOff x="7858461" y="2912734"/>
            <a:chExt cx="2309812" cy="1184275"/>
          </a:xfrm>
        </p:grpSpPr>
        <p:sp>
          <p:nvSpPr>
            <p:cNvPr id="77" name="Freeform 19">
              <a:extLst>
                <a:ext uri="{FF2B5EF4-FFF2-40B4-BE49-F238E27FC236}">
                  <a16:creationId xmlns:a16="http://schemas.microsoft.com/office/drawing/2014/main" id="{3DDB81C2-3ABA-CF4A-B97F-7179552BC636}"/>
                </a:ext>
              </a:extLst>
            </p:cNvPr>
            <p:cNvSpPr>
              <a:spLocks/>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81" name="Text Box 23">
              <a:extLst>
                <a:ext uri="{FF2B5EF4-FFF2-40B4-BE49-F238E27FC236}">
                  <a16:creationId xmlns:a16="http://schemas.microsoft.com/office/drawing/2014/main" id="{B3A5B058-CEE3-154A-8B9F-81FE6436B20E}"/>
                </a:ext>
              </a:extLst>
            </p:cNvPr>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rdt_rcv(rcvpkt)   </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&amp;&amp; notcorrupt(rcvpkt) </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&amp;&amp; isACK(rcvpkt,0)</a:t>
              </a:r>
              <a:r>
                <a:rPr lang="en-US" altLang="en-US" sz="750" kern="1200">
                  <a:solidFill>
                    <a:srgbClr val="000000"/>
                  </a:solidFill>
                  <a:latin typeface="Arial" panose="020B0604020202020204" pitchFamily="34" charset="0"/>
                  <a:cs typeface="+mn-cs"/>
                </a:rPr>
                <a:t> </a:t>
              </a:r>
              <a:endParaRPr lang="en-US" altLang="en-US" sz="1800" kern="1200">
                <a:solidFill>
                  <a:srgbClr val="000000"/>
                </a:solidFill>
                <a:latin typeface="Times New Roman" panose="02020603050405020304" pitchFamily="18" charset="0"/>
                <a:cs typeface="+mn-cs"/>
              </a:endParaRPr>
            </a:p>
          </p:txBody>
        </p:sp>
        <p:sp>
          <p:nvSpPr>
            <p:cNvPr id="82" name="Line 24">
              <a:extLst>
                <a:ext uri="{FF2B5EF4-FFF2-40B4-BE49-F238E27FC236}">
                  <a16:creationId xmlns:a16="http://schemas.microsoft.com/office/drawing/2014/main" id="{6F172C79-50B4-9346-A88A-5975F73431A8}"/>
                </a:ext>
              </a:extLst>
            </p:cNvPr>
            <p:cNvSpPr>
              <a:spLocks noChangeShapeType="1"/>
            </p:cNvSpPr>
            <p:nvPr/>
          </p:nvSpPr>
          <p:spPr bwMode="auto">
            <a:xfrm>
              <a:off x="8134686" y="3911272"/>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87" name="Text Box 29">
              <a:extLst>
                <a:ext uri="{FF2B5EF4-FFF2-40B4-BE49-F238E27FC236}">
                  <a16:creationId xmlns:a16="http://schemas.microsoft.com/office/drawing/2014/main" id="{31338CB6-A233-944E-8AAB-06740429CED4}"/>
                </a:ext>
              </a:extLst>
            </p:cNvPr>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stop_timer</a:t>
              </a:r>
              <a:endParaRPr lang="en-US" altLang="en-US" sz="1050" kern="1200" dirty="0">
                <a:solidFill>
                  <a:srgbClr val="000000"/>
                </a:solidFill>
                <a:latin typeface="Times New Roman" panose="02020603050405020304" pitchFamily="18" charset="0"/>
                <a:cs typeface="+mn-cs"/>
              </a:endParaRPr>
            </a:p>
          </p:txBody>
        </p:sp>
      </p:grpSp>
      <p:grpSp>
        <p:nvGrpSpPr>
          <p:cNvPr id="115" name="Group 114">
            <a:extLst>
              <a:ext uri="{FF2B5EF4-FFF2-40B4-BE49-F238E27FC236}">
                <a16:creationId xmlns:a16="http://schemas.microsoft.com/office/drawing/2014/main" id="{264EE58C-9293-D64B-8FD5-BF4EEDF9C767}"/>
              </a:ext>
            </a:extLst>
          </p:cNvPr>
          <p:cNvGrpSpPr/>
          <p:nvPr/>
        </p:nvGrpSpPr>
        <p:grpSpPr>
          <a:xfrm>
            <a:off x="1979071" y="2219079"/>
            <a:ext cx="1459454" cy="929877"/>
            <a:chOff x="2638761" y="2958772"/>
            <a:chExt cx="1945938" cy="1239836"/>
          </a:xfrm>
        </p:grpSpPr>
        <p:sp>
          <p:nvSpPr>
            <p:cNvPr id="75" name="Freeform 17">
              <a:extLst>
                <a:ext uri="{FF2B5EF4-FFF2-40B4-BE49-F238E27FC236}">
                  <a16:creationId xmlns:a16="http://schemas.microsoft.com/office/drawing/2014/main" id="{2F184C7E-A563-7E48-B933-43517ECFB8AD}"/>
                </a:ext>
              </a:extLst>
            </p:cNvPr>
            <p:cNvSpPr>
              <a:spLocks/>
            </p:cNvSpPr>
            <p:nvPr/>
          </p:nvSpPr>
          <p:spPr bwMode="auto">
            <a:xfrm rot="16200000" flipV="1">
              <a:off x="3932568" y="3546478"/>
              <a:ext cx="1150609" cy="15365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85" name="Text Box 27">
              <a:extLst>
                <a:ext uri="{FF2B5EF4-FFF2-40B4-BE49-F238E27FC236}">
                  <a16:creationId xmlns:a16="http://schemas.microsoft.com/office/drawing/2014/main" id="{85546939-74F9-DE48-94D4-5CDE532CF8B4}"/>
                </a:ext>
              </a:extLst>
            </p:cNvPr>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rdt_rcv(rcvpkt)   </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&amp;&amp; notcorrupt(rcvpkt) </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&amp;&amp; isACK(rcvpkt,1)</a:t>
              </a:r>
              <a:r>
                <a:rPr lang="en-US" altLang="en-US" sz="750" kern="1200">
                  <a:solidFill>
                    <a:srgbClr val="000000"/>
                  </a:solidFill>
                  <a:latin typeface="Arial" panose="020B0604020202020204" pitchFamily="34" charset="0"/>
                  <a:cs typeface="+mn-cs"/>
                </a:rPr>
                <a:t> </a:t>
              </a:r>
              <a:endParaRPr lang="en-US" altLang="en-US" sz="1800" kern="1200">
                <a:solidFill>
                  <a:srgbClr val="000000"/>
                </a:solidFill>
                <a:latin typeface="Times New Roman" panose="02020603050405020304" pitchFamily="18" charset="0"/>
                <a:cs typeface="+mn-cs"/>
              </a:endParaRPr>
            </a:p>
          </p:txBody>
        </p:sp>
        <p:sp>
          <p:nvSpPr>
            <p:cNvPr id="86" name="Line 28">
              <a:extLst>
                <a:ext uri="{FF2B5EF4-FFF2-40B4-BE49-F238E27FC236}">
                  <a16:creationId xmlns:a16="http://schemas.microsoft.com/office/drawing/2014/main" id="{8CA33983-E9A1-BF42-B982-07F0B1E94A02}"/>
                </a:ext>
              </a:extLst>
            </p:cNvPr>
            <p:cNvSpPr>
              <a:spLocks noChangeShapeType="1"/>
            </p:cNvSpPr>
            <p:nvPr/>
          </p:nvSpPr>
          <p:spPr bwMode="auto">
            <a:xfrm>
              <a:off x="2773698" y="3698547"/>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88" name="Text Box 30">
              <a:extLst>
                <a:ext uri="{FF2B5EF4-FFF2-40B4-BE49-F238E27FC236}">
                  <a16:creationId xmlns:a16="http://schemas.microsoft.com/office/drawing/2014/main" id="{C524B67B-7041-9242-9C97-B8A784A8F6F2}"/>
                </a:ext>
              </a:extLst>
            </p:cNvPr>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stop_timer</a:t>
              </a:r>
              <a:endParaRPr lang="en-US" altLang="en-US" sz="1050" kern="1200">
                <a:solidFill>
                  <a:srgbClr val="000000"/>
                </a:solidFill>
                <a:latin typeface="Times New Roman" panose="02020603050405020304" pitchFamily="18" charset="0"/>
                <a:cs typeface="+mn-cs"/>
              </a:endParaRPr>
            </a:p>
          </p:txBody>
        </p:sp>
      </p:grpSp>
      <p:grpSp>
        <p:nvGrpSpPr>
          <p:cNvPr id="6" name="Group 5">
            <a:extLst>
              <a:ext uri="{FF2B5EF4-FFF2-40B4-BE49-F238E27FC236}">
                <a16:creationId xmlns:a16="http://schemas.microsoft.com/office/drawing/2014/main" id="{9E1668F5-8EFC-FD4A-B0AD-080420B8D736}"/>
              </a:ext>
            </a:extLst>
          </p:cNvPr>
          <p:cNvGrpSpPr/>
          <p:nvPr/>
        </p:nvGrpSpPr>
        <p:grpSpPr>
          <a:xfrm>
            <a:off x="5983143" y="1779739"/>
            <a:ext cx="1835944" cy="556022"/>
            <a:chOff x="7977523" y="2372984"/>
            <a:chExt cx="2447925" cy="741363"/>
          </a:xfrm>
        </p:grpSpPr>
        <p:sp>
          <p:nvSpPr>
            <p:cNvPr id="128" name="Rectangle 127">
              <a:extLst>
                <a:ext uri="{FF2B5EF4-FFF2-40B4-BE49-F238E27FC236}">
                  <a16:creationId xmlns:a16="http://schemas.microsoft.com/office/drawing/2014/main" id="{EB74E396-3DA3-0D47-9600-2A508F79F4AE}"/>
                </a:ext>
              </a:extLst>
            </p:cNvPr>
            <p:cNvSpPr/>
            <p:nvPr/>
          </p:nvSpPr>
          <p:spPr>
            <a:xfrm>
              <a:off x="8369605" y="2404148"/>
              <a:ext cx="73251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27" name="Rectangle 126">
              <a:extLst>
                <a:ext uri="{FF2B5EF4-FFF2-40B4-BE49-F238E27FC236}">
                  <a16:creationId xmlns:a16="http://schemas.microsoft.com/office/drawing/2014/main" id="{99D5058F-6374-D346-BFD4-860774A23D0C}"/>
                </a:ext>
              </a:extLst>
            </p:cNvPr>
            <p:cNvSpPr/>
            <p:nvPr/>
          </p:nvSpPr>
          <p:spPr>
            <a:xfrm>
              <a:off x="8358054" y="287058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nvGrpSpPr>
            <p:cNvPr id="117" name="Group 116">
              <a:extLst>
                <a:ext uri="{FF2B5EF4-FFF2-40B4-BE49-F238E27FC236}">
                  <a16:creationId xmlns:a16="http://schemas.microsoft.com/office/drawing/2014/main" id="{6733C237-E2DA-D542-90DF-04CF6DA2943C}"/>
                </a:ext>
              </a:extLst>
            </p:cNvPr>
            <p:cNvGrpSpPr/>
            <p:nvPr/>
          </p:nvGrpSpPr>
          <p:grpSpPr>
            <a:xfrm>
              <a:off x="7977523" y="2372984"/>
              <a:ext cx="2447925" cy="741363"/>
              <a:chOff x="7977523" y="2372984"/>
              <a:chExt cx="2447925" cy="741363"/>
            </a:xfrm>
          </p:grpSpPr>
          <p:sp>
            <p:nvSpPr>
              <p:cNvPr id="89" name="Freeform 31">
                <a:extLst>
                  <a:ext uri="{FF2B5EF4-FFF2-40B4-BE49-F238E27FC236}">
                    <a16:creationId xmlns:a16="http://schemas.microsoft.com/office/drawing/2014/main" id="{A8AA3B66-8A2A-3B49-946B-88E9E731F96B}"/>
                  </a:ext>
                </a:extLst>
              </p:cNvPr>
              <p:cNvSpPr>
                <a:spLocks/>
              </p:cNvSpPr>
              <p:nvPr/>
            </p:nvSpPr>
            <p:spPr bwMode="auto">
              <a:xfrm>
                <a:off x="7977523" y="2431722"/>
                <a:ext cx="461963" cy="682625"/>
              </a:xfrm>
              <a:custGeom>
                <a:avLst/>
                <a:gdLst>
                  <a:gd name="T0" fmla="*/ 0 w 291"/>
                  <a:gd name="T1" fmla="*/ 2147483647 h 430"/>
                  <a:gd name="T2" fmla="*/ 2147483647 w 291"/>
                  <a:gd name="T3" fmla="*/ 2147483647 h 430"/>
                  <a:gd name="T4" fmla="*/ 0 60000 65536"/>
                  <a:gd name="T5" fmla="*/ 0 60000 65536"/>
                </a:gdLst>
                <a:ahLst/>
                <a:cxnLst>
                  <a:cxn ang="T4">
                    <a:pos x="T0" y="T1"/>
                  </a:cxn>
                  <a:cxn ang="T5">
                    <a:pos x="T2" y="T3"/>
                  </a:cxn>
                </a:cxnLst>
                <a:rect l="0" t="0" r="r" b="b"/>
                <a:pathLst>
                  <a:path w="291" h="430">
                    <a:moveTo>
                      <a:pt x="0" y="120"/>
                    </a:moveTo>
                    <a:cubicBezTo>
                      <a:pt x="291" y="0"/>
                      <a:pt x="259" y="430"/>
                      <a:pt x="15" y="2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90" name="Text Box 32">
                <a:extLst>
                  <a:ext uri="{FF2B5EF4-FFF2-40B4-BE49-F238E27FC236}">
                    <a16:creationId xmlns:a16="http://schemas.microsoft.com/office/drawing/2014/main" id="{E3D7CC76-E8AA-AA49-ABBA-30FB422DFCE9}"/>
                  </a:ext>
                </a:extLst>
              </p:cNvPr>
              <p:cNvSpPr txBox="1">
                <a:spLocks noChangeArrowheads="1"/>
              </p:cNvSpPr>
              <p:nvPr/>
            </p:nvSpPr>
            <p:spPr bwMode="auto">
              <a:xfrm>
                <a:off x="8309311" y="2609522"/>
                <a:ext cx="21161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udt_send</a:t>
                </a:r>
                <a:r>
                  <a:rPr lang="en-US" altLang="en-US" sz="1050" kern="1200" dirty="0">
                    <a:solidFill>
                      <a:srgbClr val="000000"/>
                    </a:solidFill>
                    <a:latin typeface="Arial" panose="020B0604020202020204" pitchFamily="34" charset="0"/>
                    <a:cs typeface="+mn-cs"/>
                  </a:rPr>
                  <a:t>(</a:t>
                </a:r>
                <a:r>
                  <a:rPr lang="en-US" altLang="en-US" sz="1050" kern="1200" dirty="0" err="1">
                    <a:solidFill>
                      <a:srgbClr val="000000"/>
                    </a:solidFill>
                    <a:latin typeface="Arial" panose="020B0604020202020204" pitchFamily="34" charset="0"/>
                    <a:cs typeface="+mn-cs"/>
                  </a:rPr>
                  <a:t>sndpkt</a:t>
                </a:r>
                <a:r>
                  <a:rPr lang="en-US" altLang="en-US" sz="1050" kern="1200" dirty="0">
                    <a:solidFill>
                      <a:srgbClr val="000000"/>
                    </a:solidFill>
                    <a:latin typeface="Arial" panose="020B0604020202020204" pitchFamily="34" charset="0"/>
                    <a:cs typeface="+mn-cs"/>
                  </a:rPr>
                  <a:t>)</a:t>
                </a:r>
              </a:p>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start_timer</a:t>
                </a:r>
                <a:endParaRPr lang="en-US" altLang="en-US" sz="1050" kern="1200" dirty="0">
                  <a:solidFill>
                    <a:srgbClr val="000000"/>
                  </a:solidFill>
                  <a:latin typeface="Times New Roman" panose="02020603050405020304" pitchFamily="18" charset="0"/>
                  <a:cs typeface="+mn-cs"/>
                </a:endParaRPr>
              </a:p>
            </p:txBody>
          </p:sp>
          <p:sp>
            <p:nvSpPr>
              <p:cNvPr id="91" name="Text Box 33">
                <a:extLst>
                  <a:ext uri="{FF2B5EF4-FFF2-40B4-BE49-F238E27FC236}">
                    <a16:creationId xmlns:a16="http://schemas.microsoft.com/office/drawing/2014/main" id="{F5C6AB1D-23FF-4443-9810-5311395B10FA}"/>
                  </a:ext>
                </a:extLst>
              </p:cNvPr>
              <p:cNvSpPr txBox="1">
                <a:spLocks noChangeArrowheads="1"/>
              </p:cNvSpPr>
              <p:nvPr/>
            </p:nvSpPr>
            <p:spPr bwMode="auto">
              <a:xfrm>
                <a:off x="8331536" y="2372984"/>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timeout</a:t>
                </a:r>
                <a:endParaRPr lang="en-US" altLang="en-US" sz="1050" kern="1200">
                  <a:solidFill>
                    <a:srgbClr val="000000"/>
                  </a:solidFill>
                  <a:latin typeface="Times New Roman" panose="02020603050405020304" pitchFamily="18" charset="0"/>
                  <a:cs typeface="+mn-cs"/>
                </a:endParaRPr>
              </a:p>
            </p:txBody>
          </p:sp>
          <p:sp>
            <p:nvSpPr>
              <p:cNvPr id="92" name="Line 34">
                <a:extLst>
                  <a:ext uri="{FF2B5EF4-FFF2-40B4-BE49-F238E27FC236}">
                    <a16:creationId xmlns:a16="http://schemas.microsoft.com/office/drawing/2014/main" id="{3BCAAD42-472A-8148-88E4-7D3F77DC87EA}"/>
                  </a:ext>
                </a:extLst>
              </p:cNvPr>
              <p:cNvSpPr>
                <a:spLocks noChangeShapeType="1"/>
              </p:cNvSpPr>
              <p:nvPr/>
            </p:nvSpPr>
            <p:spPr bwMode="auto">
              <a:xfrm>
                <a:off x="8420436" y="26269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grpSp>
        <p:nvGrpSpPr>
          <p:cNvPr id="100" name="Group 42">
            <a:extLst>
              <a:ext uri="{FF2B5EF4-FFF2-40B4-BE49-F238E27FC236}">
                <a16:creationId xmlns:a16="http://schemas.microsoft.com/office/drawing/2014/main" id="{7781A61F-1C88-6E46-96AB-268CBADE4526}"/>
              </a:ext>
            </a:extLst>
          </p:cNvPr>
          <p:cNvGrpSpPr>
            <a:grpSpLocks/>
          </p:cNvGrpSpPr>
          <p:nvPr/>
        </p:nvGrpSpPr>
        <p:grpSpPr bwMode="auto">
          <a:xfrm>
            <a:off x="3118498" y="1671392"/>
            <a:ext cx="891779" cy="638175"/>
            <a:chOff x="4090" y="3230"/>
            <a:chExt cx="749" cy="536"/>
          </a:xfrm>
        </p:grpSpPr>
        <p:sp>
          <p:nvSpPr>
            <p:cNvPr id="101" name="Oval 43">
              <a:extLst>
                <a:ext uri="{FF2B5EF4-FFF2-40B4-BE49-F238E27FC236}">
                  <a16:creationId xmlns:a16="http://schemas.microsoft.com/office/drawing/2014/main" id="{EA3FA186-38E3-E24B-80CE-CDFC5DF36C2A}"/>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102" name="Text Box 44">
              <a:extLst>
                <a:ext uri="{FF2B5EF4-FFF2-40B4-BE49-F238E27FC236}">
                  <a16:creationId xmlns:a16="http://schemas.microsoft.com/office/drawing/2014/main" id="{237CD0D2-3CD0-9E45-8D08-0B39FC58CB3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050" dirty="0">
                  <a:solidFill>
                    <a:srgbClr val="000000"/>
                  </a:solidFill>
                  <a:latin typeface="Arial" panose="020B0604020202020204" pitchFamily="34" charset="0"/>
                  <a:cs typeface="+mn-cs"/>
                </a:rPr>
                <a:t>Wait for </a:t>
              </a:r>
            </a:p>
            <a:p>
              <a:pPr algn="ctr" defTabSz="685800" eaLnBrk="0" fontAlgn="base" hangingPunct="0">
                <a:spcBef>
                  <a:spcPct val="0"/>
                </a:spcBef>
                <a:spcAft>
                  <a:spcPct val="0"/>
                </a:spcAft>
                <a:buClrTx/>
                <a:defRPr/>
              </a:pPr>
              <a:r>
                <a:rPr lang="en-US" altLang="en-US" sz="1050" dirty="0">
                  <a:solidFill>
                    <a:srgbClr val="000000"/>
                  </a:solidFill>
                  <a:latin typeface="Arial" panose="020B0604020202020204" pitchFamily="34" charset="0"/>
                  <a:cs typeface="+mn-cs"/>
                </a:rPr>
                <a:t>call 0 from above</a:t>
              </a:r>
              <a:endParaRPr lang="en-US" altLang="en-US" sz="1050" dirty="0">
                <a:solidFill>
                  <a:srgbClr val="000000"/>
                </a:solidFill>
                <a:latin typeface="Times New Roman" panose="02020603050405020304" pitchFamily="18" charset="0"/>
                <a:cs typeface="+mn-cs"/>
              </a:endParaRPr>
            </a:p>
          </p:txBody>
        </p:sp>
      </p:grpSp>
      <p:grpSp>
        <p:nvGrpSpPr>
          <p:cNvPr id="104" name="Group 46">
            <a:extLst>
              <a:ext uri="{FF2B5EF4-FFF2-40B4-BE49-F238E27FC236}">
                <a16:creationId xmlns:a16="http://schemas.microsoft.com/office/drawing/2014/main" id="{3A7B09B7-7C1D-8D4E-8FEA-40BBC5ECB76A}"/>
              </a:ext>
            </a:extLst>
          </p:cNvPr>
          <p:cNvGrpSpPr>
            <a:grpSpLocks/>
          </p:cNvGrpSpPr>
          <p:nvPr/>
        </p:nvGrpSpPr>
        <p:grpSpPr bwMode="auto">
          <a:xfrm>
            <a:off x="3276852" y="3062042"/>
            <a:ext cx="666750" cy="648890"/>
            <a:chOff x="445" y="1273"/>
            <a:chExt cx="560" cy="545"/>
          </a:xfrm>
        </p:grpSpPr>
        <p:sp>
          <p:nvSpPr>
            <p:cNvPr id="105" name="Oval 47">
              <a:extLst>
                <a:ext uri="{FF2B5EF4-FFF2-40B4-BE49-F238E27FC236}">
                  <a16:creationId xmlns:a16="http://schemas.microsoft.com/office/drawing/2014/main" id="{1F85EC28-DE93-5C4D-AA1B-F8423FADF09B}"/>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endParaRPr lang="en-US" altLang="en-US" sz="1200">
                <a:solidFill>
                  <a:srgbClr val="000000"/>
                </a:solidFill>
                <a:cs typeface="+mn-cs"/>
              </a:endParaRPr>
            </a:p>
          </p:txBody>
        </p:sp>
        <p:sp>
          <p:nvSpPr>
            <p:cNvPr id="106" name="Text Box 48">
              <a:extLst>
                <a:ext uri="{FF2B5EF4-FFF2-40B4-BE49-F238E27FC236}">
                  <a16:creationId xmlns:a16="http://schemas.microsoft.com/office/drawing/2014/main" id="{8ED6243F-D34F-6848-8B35-66C2A258A3B6}"/>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050">
                  <a:solidFill>
                    <a:srgbClr val="000000"/>
                  </a:solidFill>
                  <a:latin typeface="Arial" panose="020B0604020202020204" pitchFamily="34" charset="0"/>
                  <a:cs typeface="+mn-cs"/>
                </a:rPr>
                <a:t>Wait for ACK1</a:t>
              </a:r>
              <a:endParaRPr lang="en-US" altLang="en-US" sz="1050">
                <a:solidFill>
                  <a:srgbClr val="000000"/>
                </a:solidFill>
                <a:latin typeface="Times New Roman" panose="02020603050405020304" pitchFamily="18" charset="0"/>
                <a:cs typeface="+mn-cs"/>
              </a:endParaRPr>
            </a:p>
          </p:txBody>
        </p:sp>
      </p:grpSp>
      <p:grpSp>
        <p:nvGrpSpPr>
          <p:cNvPr id="118" name="Group 117">
            <a:extLst>
              <a:ext uri="{FF2B5EF4-FFF2-40B4-BE49-F238E27FC236}">
                <a16:creationId xmlns:a16="http://schemas.microsoft.com/office/drawing/2014/main" id="{048514FA-BA8E-D943-AFC9-DD226418CDFF}"/>
              </a:ext>
            </a:extLst>
          </p:cNvPr>
          <p:cNvGrpSpPr/>
          <p:nvPr/>
        </p:nvGrpSpPr>
        <p:grpSpPr>
          <a:xfrm>
            <a:off x="6123636" y="3350173"/>
            <a:ext cx="1320404" cy="667940"/>
            <a:chOff x="8164848" y="4466897"/>
            <a:chExt cx="1760538" cy="890587"/>
          </a:xfrm>
        </p:grpSpPr>
        <p:sp>
          <p:nvSpPr>
            <p:cNvPr id="98" name="Freeform 40">
              <a:extLst>
                <a:ext uri="{FF2B5EF4-FFF2-40B4-BE49-F238E27FC236}">
                  <a16:creationId xmlns:a16="http://schemas.microsoft.com/office/drawing/2014/main" id="{21CF03A5-6247-4A4D-98BD-C95EEB4DB33D}"/>
                </a:ext>
              </a:extLst>
            </p:cNvPr>
            <p:cNvSpPr>
              <a:spLocks/>
            </p:cNvSpPr>
            <p:nvPr/>
          </p:nvSpPr>
          <p:spPr bwMode="auto">
            <a:xfrm>
              <a:off x="8164848" y="44668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08" name="Text Box 50">
              <a:extLst>
                <a:ext uri="{FF2B5EF4-FFF2-40B4-BE49-F238E27FC236}">
                  <a16:creationId xmlns:a16="http://schemas.microsoft.com/office/drawing/2014/main" id="{484B8E27-7DE4-CB47-A590-09E8450BCA88}"/>
                </a:ext>
              </a:extLst>
            </p:cNvPr>
            <p:cNvSpPr txBox="1">
              <a:spLocks noChangeArrowheads="1"/>
            </p:cNvSpPr>
            <p:nvPr/>
          </p:nvSpPr>
          <p:spPr bwMode="auto">
            <a:xfrm>
              <a:off x="8931644" y="4946323"/>
              <a:ext cx="38728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0000"/>
                  </a:solidFill>
                  <a:latin typeface="Symbol" charset="0"/>
                  <a:cs typeface="+mn-cs"/>
                </a:rPr>
                <a:t>L</a:t>
              </a:r>
            </a:p>
          </p:txBody>
        </p:sp>
        <p:sp>
          <p:nvSpPr>
            <p:cNvPr id="109" name="Text Box 51">
              <a:extLst>
                <a:ext uri="{FF2B5EF4-FFF2-40B4-BE49-F238E27FC236}">
                  <a16:creationId xmlns:a16="http://schemas.microsoft.com/office/drawing/2014/main" id="{76FB8285-1E6A-C149-ACDD-D65AED4A8E55}"/>
                </a:ext>
              </a:extLst>
            </p:cNvPr>
            <p:cNvSpPr txBox="1">
              <a:spLocks noChangeArrowheads="1"/>
            </p:cNvSpPr>
            <p:nvPr/>
          </p:nvSpPr>
          <p:spPr bwMode="auto">
            <a:xfrm>
              <a:off x="8496636" y="4697084"/>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rdt_rcv</a:t>
              </a:r>
              <a:r>
                <a:rPr lang="en-US" altLang="en-US" sz="1050" kern="1200" dirty="0">
                  <a:solidFill>
                    <a:srgbClr val="000000"/>
                  </a:solidFill>
                  <a:latin typeface="Arial" panose="020B0604020202020204" pitchFamily="34" charset="0"/>
                  <a:cs typeface="+mn-cs"/>
                </a:rPr>
                <a:t>(</a:t>
              </a:r>
              <a:r>
                <a:rPr lang="en-US" altLang="en-US" sz="1050" kern="1200" dirty="0" err="1">
                  <a:solidFill>
                    <a:srgbClr val="000000"/>
                  </a:solidFill>
                  <a:latin typeface="Arial" panose="020B0604020202020204" pitchFamily="34" charset="0"/>
                  <a:cs typeface="+mn-cs"/>
                </a:rPr>
                <a:t>rcvpkt</a:t>
              </a:r>
              <a:r>
                <a:rPr lang="en-US" altLang="en-US" sz="1050" kern="1200" dirty="0">
                  <a:solidFill>
                    <a:srgbClr val="000000"/>
                  </a:solidFill>
                  <a:latin typeface="Arial" panose="020B0604020202020204" pitchFamily="34" charset="0"/>
                  <a:cs typeface="+mn-cs"/>
                </a:rPr>
                <a:t>)</a:t>
              </a:r>
              <a:endParaRPr lang="en-US" altLang="en-US" sz="1050" kern="1200" dirty="0">
                <a:solidFill>
                  <a:srgbClr val="000000"/>
                </a:solidFill>
                <a:latin typeface="Times New Roman" panose="02020603050405020304" pitchFamily="18" charset="0"/>
                <a:cs typeface="+mn-cs"/>
              </a:endParaRPr>
            </a:p>
          </p:txBody>
        </p:sp>
        <p:sp>
          <p:nvSpPr>
            <p:cNvPr id="110" name="Line 52">
              <a:extLst>
                <a:ext uri="{FF2B5EF4-FFF2-40B4-BE49-F238E27FC236}">
                  <a16:creationId xmlns:a16="http://schemas.microsoft.com/office/drawing/2014/main" id="{FDB9192F-D2B4-314B-A907-3B13FA861E78}"/>
                </a:ext>
              </a:extLst>
            </p:cNvPr>
            <p:cNvSpPr>
              <a:spLocks noChangeShapeType="1"/>
            </p:cNvSpPr>
            <p:nvPr/>
          </p:nvSpPr>
          <p:spPr bwMode="auto">
            <a:xfrm>
              <a:off x="8583948" y="4982834"/>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116" name="Group 115">
            <a:extLst>
              <a:ext uri="{FF2B5EF4-FFF2-40B4-BE49-F238E27FC236}">
                <a16:creationId xmlns:a16="http://schemas.microsoft.com/office/drawing/2014/main" id="{77C829E3-6E50-184B-81B3-EC50B4767377}"/>
              </a:ext>
            </a:extLst>
          </p:cNvPr>
          <p:cNvGrpSpPr/>
          <p:nvPr/>
        </p:nvGrpSpPr>
        <p:grpSpPr>
          <a:xfrm>
            <a:off x="5855746" y="967732"/>
            <a:ext cx="1588294" cy="858441"/>
            <a:chOff x="7807661" y="1290309"/>
            <a:chExt cx="2117725" cy="1144588"/>
          </a:xfrm>
        </p:grpSpPr>
        <p:sp>
          <p:nvSpPr>
            <p:cNvPr id="69" name="Freeform 11">
              <a:extLst>
                <a:ext uri="{FF2B5EF4-FFF2-40B4-BE49-F238E27FC236}">
                  <a16:creationId xmlns:a16="http://schemas.microsoft.com/office/drawing/2014/main" id="{98783A91-2889-6D49-9155-F35869E85287}"/>
                </a:ext>
              </a:extLst>
            </p:cNvPr>
            <p:cNvSpPr>
              <a:spLocks/>
            </p:cNvSpPr>
            <p:nvPr/>
          </p:nvSpPr>
          <p:spPr bwMode="auto">
            <a:xfrm>
              <a:off x="7807661" y="1768147"/>
              <a:ext cx="871537" cy="666750"/>
            </a:xfrm>
            <a:custGeom>
              <a:avLst/>
              <a:gdLst>
                <a:gd name="T0" fmla="*/ 0 w 549"/>
                <a:gd name="T1" fmla="*/ 2147483647 h 420"/>
                <a:gd name="T2" fmla="*/ 2147483647 w 549"/>
                <a:gd name="T3" fmla="*/ 2147483647 h 420"/>
                <a:gd name="T4" fmla="*/ 0 60000 65536"/>
                <a:gd name="T5" fmla="*/ 0 60000 65536"/>
              </a:gdLst>
              <a:ahLst/>
              <a:cxnLst>
                <a:cxn ang="T4">
                  <a:pos x="T0" y="T1"/>
                </a:cxn>
                <a:cxn ang="T5">
                  <a:pos x="T2" y="T3"/>
                </a:cxn>
              </a:cxnLst>
              <a:rect l="0" t="0" r="r" b="b"/>
              <a:pathLst>
                <a:path w="549" h="420">
                  <a:moveTo>
                    <a:pt x="0" y="306"/>
                  </a:moveTo>
                  <a:cubicBezTo>
                    <a:pt x="78" y="0"/>
                    <a:pt x="549" y="315"/>
                    <a:pt x="87" y="42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70" name="Text Box 12">
              <a:extLst>
                <a:ext uri="{FF2B5EF4-FFF2-40B4-BE49-F238E27FC236}">
                  <a16:creationId xmlns:a16="http://schemas.microsoft.com/office/drawing/2014/main" id="{B01D87F9-D3B9-694E-886A-C09A4372DCBF}"/>
                </a:ext>
              </a:extLst>
            </p:cNvPr>
            <p:cNvSpPr txBox="1">
              <a:spLocks noChangeArrowheads="1"/>
            </p:cNvSpPr>
            <p:nvPr/>
          </p:nvSpPr>
          <p:spPr bwMode="auto">
            <a:xfrm>
              <a:off x="8220411" y="1290309"/>
              <a:ext cx="1704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rdt_rcv</a:t>
              </a:r>
              <a:r>
                <a:rPr lang="en-US" altLang="en-US" sz="1050" kern="1200" dirty="0">
                  <a:solidFill>
                    <a:srgbClr val="000000"/>
                  </a:solidFill>
                  <a:latin typeface="Arial" panose="020B0604020202020204" pitchFamily="34" charset="0"/>
                  <a:cs typeface="+mn-cs"/>
                </a:rPr>
                <a:t>(</a:t>
              </a:r>
              <a:r>
                <a:rPr lang="en-US" altLang="en-US" sz="1050" kern="1200" dirty="0" err="1">
                  <a:solidFill>
                    <a:srgbClr val="000000"/>
                  </a:solidFill>
                  <a:latin typeface="Arial" panose="020B0604020202020204" pitchFamily="34" charset="0"/>
                  <a:cs typeface="+mn-cs"/>
                </a:rPr>
                <a:t>rcvpkt</a:t>
              </a:r>
              <a:r>
                <a:rPr lang="en-US" altLang="en-US" sz="1050" kern="1200" dirty="0">
                  <a:solidFill>
                    <a:srgbClr val="000000"/>
                  </a:solidFill>
                  <a:latin typeface="Arial" panose="020B0604020202020204" pitchFamily="34" charset="0"/>
                  <a:cs typeface="+mn-cs"/>
                </a:rPr>
                <a:t>) &amp;&amp;  </a:t>
              </a:r>
            </a:p>
            <a:p>
              <a:pPr defTabSz="685800" eaLnBrk="0" fontAlgn="base" hangingPunct="0">
                <a:spcBef>
                  <a:spcPct val="0"/>
                </a:spcBef>
                <a:spcAft>
                  <a:spcPct val="0"/>
                </a:spcAft>
                <a:buClrTx/>
                <a:defRPr/>
              </a:pPr>
              <a:r>
                <a:rPr lang="en-US" altLang="en-US" sz="1050" kern="1200" dirty="0">
                  <a:solidFill>
                    <a:srgbClr val="000000"/>
                  </a:solidFill>
                  <a:latin typeface="Arial" panose="020B0604020202020204" pitchFamily="34" charset="0"/>
                  <a:cs typeface="+mn-cs"/>
                </a:rPr>
                <a:t>( corrupt(</a:t>
              </a:r>
              <a:r>
                <a:rPr lang="en-US" altLang="en-US" sz="1050" kern="1200" dirty="0" err="1">
                  <a:solidFill>
                    <a:srgbClr val="000000"/>
                  </a:solidFill>
                  <a:latin typeface="Arial" panose="020B0604020202020204" pitchFamily="34" charset="0"/>
                  <a:cs typeface="+mn-cs"/>
                </a:rPr>
                <a:t>rcvpkt</a:t>
              </a:r>
              <a:r>
                <a:rPr lang="en-US" altLang="en-US" sz="1050" kern="1200" dirty="0">
                  <a:solidFill>
                    <a:srgbClr val="000000"/>
                  </a:solidFill>
                  <a:latin typeface="Arial" panose="020B0604020202020204" pitchFamily="34" charset="0"/>
                  <a:cs typeface="+mn-cs"/>
                </a:rPr>
                <a:t>) ||</a:t>
              </a:r>
            </a:p>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isACK</a:t>
              </a:r>
              <a:r>
                <a:rPr lang="en-US" altLang="en-US" sz="1050" kern="1200" dirty="0">
                  <a:solidFill>
                    <a:srgbClr val="000000"/>
                  </a:solidFill>
                  <a:latin typeface="Arial" panose="020B0604020202020204" pitchFamily="34" charset="0"/>
                  <a:cs typeface="+mn-cs"/>
                </a:rPr>
                <a:t>(rcvpkt,1) )</a:t>
              </a:r>
              <a:endParaRPr lang="en-US" altLang="en-US" sz="1050" kern="1200" dirty="0">
                <a:solidFill>
                  <a:srgbClr val="000000"/>
                </a:solidFill>
                <a:latin typeface="Times New Roman" panose="02020603050405020304" pitchFamily="18" charset="0"/>
                <a:cs typeface="+mn-cs"/>
              </a:endParaRPr>
            </a:p>
          </p:txBody>
        </p:sp>
        <p:sp>
          <p:nvSpPr>
            <p:cNvPr id="71" name="Line 13">
              <a:extLst>
                <a:ext uri="{FF2B5EF4-FFF2-40B4-BE49-F238E27FC236}">
                  <a16:creationId xmlns:a16="http://schemas.microsoft.com/office/drawing/2014/main" id="{C888F6AB-BF4C-964C-B636-FA26DBB5842A}"/>
                </a:ext>
              </a:extLst>
            </p:cNvPr>
            <p:cNvSpPr>
              <a:spLocks noChangeShapeType="1"/>
            </p:cNvSpPr>
            <p:nvPr/>
          </p:nvSpPr>
          <p:spPr bwMode="auto">
            <a:xfrm>
              <a:off x="8429961" y="1991984"/>
              <a:ext cx="13509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11" name="Text Box 53">
              <a:extLst>
                <a:ext uri="{FF2B5EF4-FFF2-40B4-BE49-F238E27FC236}">
                  <a16:creationId xmlns:a16="http://schemas.microsoft.com/office/drawing/2014/main" id="{8CBF020D-F9F7-8547-9CDC-153180321D72}"/>
                </a:ext>
              </a:extLst>
            </p:cNvPr>
            <p:cNvSpPr txBox="1">
              <a:spLocks noChangeArrowheads="1"/>
            </p:cNvSpPr>
            <p:nvPr/>
          </p:nvSpPr>
          <p:spPr bwMode="auto">
            <a:xfrm>
              <a:off x="8834805" y="1941184"/>
              <a:ext cx="38728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0000"/>
                  </a:solidFill>
                  <a:latin typeface="Symbol" charset="0"/>
                  <a:cs typeface="+mn-cs"/>
                </a:rPr>
                <a:t>L</a:t>
              </a:r>
            </a:p>
          </p:txBody>
        </p:sp>
      </p:grpSp>
      <p:grpSp>
        <p:nvGrpSpPr>
          <p:cNvPr id="120" name="Group 119">
            <a:extLst>
              <a:ext uri="{FF2B5EF4-FFF2-40B4-BE49-F238E27FC236}">
                <a16:creationId xmlns:a16="http://schemas.microsoft.com/office/drawing/2014/main" id="{EF73E473-D8D9-5A4C-A7EE-F4558FFF6B0D}"/>
              </a:ext>
            </a:extLst>
          </p:cNvPr>
          <p:cNvGrpSpPr/>
          <p:nvPr/>
        </p:nvGrpSpPr>
        <p:grpSpPr>
          <a:xfrm>
            <a:off x="2081465" y="1407073"/>
            <a:ext cx="1162050" cy="667940"/>
            <a:chOff x="2775286" y="1876097"/>
            <a:chExt cx="1549400" cy="890587"/>
          </a:xfrm>
        </p:grpSpPr>
        <p:sp>
          <p:nvSpPr>
            <p:cNvPr id="99" name="Text Box 41">
              <a:extLst>
                <a:ext uri="{FF2B5EF4-FFF2-40B4-BE49-F238E27FC236}">
                  <a16:creationId xmlns:a16="http://schemas.microsoft.com/office/drawing/2014/main" id="{7500D6B3-E554-BE43-BA3B-2B5D8EDAE62F}"/>
                </a:ext>
              </a:extLst>
            </p:cNvPr>
            <p:cNvSpPr txBox="1">
              <a:spLocks noChangeArrowheads="1"/>
            </p:cNvSpPr>
            <p:nvPr/>
          </p:nvSpPr>
          <p:spPr bwMode="auto">
            <a:xfrm>
              <a:off x="2775286" y="1968172"/>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rdt_rcv(rcvpkt)</a:t>
              </a:r>
              <a:endParaRPr lang="en-US" altLang="en-US" sz="1050" kern="1200">
                <a:solidFill>
                  <a:srgbClr val="000000"/>
                </a:solidFill>
                <a:latin typeface="Times New Roman" panose="02020603050405020304" pitchFamily="18" charset="0"/>
                <a:cs typeface="+mn-cs"/>
              </a:endParaRPr>
            </a:p>
          </p:txBody>
        </p:sp>
        <p:sp>
          <p:nvSpPr>
            <p:cNvPr id="103" name="Line 45">
              <a:extLst>
                <a:ext uri="{FF2B5EF4-FFF2-40B4-BE49-F238E27FC236}">
                  <a16:creationId xmlns:a16="http://schemas.microsoft.com/office/drawing/2014/main" id="{2B03FA9C-455E-7848-98B1-6FE6D8F59E21}"/>
                </a:ext>
              </a:extLst>
            </p:cNvPr>
            <p:cNvSpPr>
              <a:spLocks noChangeShapeType="1"/>
            </p:cNvSpPr>
            <p:nvPr/>
          </p:nvSpPr>
          <p:spPr bwMode="auto">
            <a:xfrm>
              <a:off x="2862598" y="2253922"/>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07" name="Freeform 49">
              <a:extLst>
                <a:ext uri="{FF2B5EF4-FFF2-40B4-BE49-F238E27FC236}">
                  <a16:creationId xmlns:a16="http://schemas.microsoft.com/office/drawing/2014/main" id="{7A343767-85F1-3648-8F20-92F8EB9C9CB2}"/>
                </a:ext>
              </a:extLst>
            </p:cNvPr>
            <p:cNvSpPr>
              <a:spLocks/>
            </p:cNvSpPr>
            <p:nvPr/>
          </p:nvSpPr>
          <p:spPr bwMode="auto">
            <a:xfrm flipH="1" flipV="1">
              <a:off x="3745248" y="18760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12" name="Text Box 54">
              <a:extLst>
                <a:ext uri="{FF2B5EF4-FFF2-40B4-BE49-F238E27FC236}">
                  <a16:creationId xmlns:a16="http://schemas.microsoft.com/office/drawing/2014/main" id="{1534562D-4479-5A4D-84B6-08652054FE1A}"/>
                </a:ext>
              </a:extLst>
            </p:cNvPr>
            <p:cNvSpPr txBox="1">
              <a:spLocks noChangeArrowheads="1"/>
            </p:cNvSpPr>
            <p:nvPr/>
          </p:nvSpPr>
          <p:spPr bwMode="auto">
            <a:xfrm>
              <a:off x="3183306" y="2217409"/>
              <a:ext cx="38728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0000"/>
                  </a:solidFill>
                  <a:latin typeface="Symbol" charset="0"/>
                  <a:cs typeface="+mn-cs"/>
                </a:rPr>
                <a:t>L</a:t>
              </a:r>
            </a:p>
          </p:txBody>
        </p:sp>
      </p:grpSp>
      <p:grpSp>
        <p:nvGrpSpPr>
          <p:cNvPr id="7" name="Group 6">
            <a:extLst>
              <a:ext uri="{FF2B5EF4-FFF2-40B4-BE49-F238E27FC236}">
                <a16:creationId xmlns:a16="http://schemas.microsoft.com/office/drawing/2014/main" id="{5B0F4E74-4AD1-1841-A169-2F112B1736DB}"/>
              </a:ext>
            </a:extLst>
          </p:cNvPr>
          <p:cNvGrpSpPr/>
          <p:nvPr/>
        </p:nvGrpSpPr>
        <p:grpSpPr>
          <a:xfrm>
            <a:off x="1775474" y="3230392"/>
            <a:ext cx="1479947" cy="544497"/>
            <a:chOff x="2367298" y="4307189"/>
            <a:chExt cx="1973263" cy="725996"/>
          </a:xfrm>
        </p:grpSpPr>
        <p:sp>
          <p:nvSpPr>
            <p:cNvPr id="129" name="Rectangle 128">
              <a:extLst>
                <a:ext uri="{FF2B5EF4-FFF2-40B4-BE49-F238E27FC236}">
                  <a16:creationId xmlns:a16="http://schemas.microsoft.com/office/drawing/2014/main" id="{7362BA78-E18A-7D4D-AF99-520876B19387}"/>
                </a:ext>
              </a:extLst>
            </p:cNvPr>
            <p:cNvSpPr/>
            <p:nvPr/>
          </p:nvSpPr>
          <p:spPr>
            <a:xfrm>
              <a:off x="2418382" y="4342649"/>
              <a:ext cx="76965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26" name="Rectangle 125">
              <a:extLst>
                <a:ext uri="{FF2B5EF4-FFF2-40B4-BE49-F238E27FC236}">
                  <a16:creationId xmlns:a16="http://schemas.microsoft.com/office/drawing/2014/main" id="{9FED6727-6FB3-674C-AEA1-A6238E143030}"/>
                </a:ext>
              </a:extLst>
            </p:cNvPr>
            <p:cNvSpPr/>
            <p:nvPr/>
          </p:nvSpPr>
          <p:spPr>
            <a:xfrm>
              <a:off x="2418337" y="4809347"/>
              <a:ext cx="909161"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94" name="Freeform 36">
              <a:extLst>
                <a:ext uri="{FF2B5EF4-FFF2-40B4-BE49-F238E27FC236}">
                  <a16:creationId xmlns:a16="http://schemas.microsoft.com/office/drawing/2014/main" id="{10A63C01-2F70-9440-BFFE-695DC6555117}"/>
                </a:ext>
              </a:extLst>
            </p:cNvPr>
            <p:cNvSpPr>
              <a:spLocks/>
            </p:cNvSpPr>
            <p:nvPr/>
          </p:nvSpPr>
          <p:spPr bwMode="auto">
            <a:xfrm>
              <a:off x="3769061" y="4506584"/>
              <a:ext cx="571500" cy="420688"/>
            </a:xfrm>
            <a:custGeom>
              <a:avLst/>
              <a:gdLst>
                <a:gd name="T0" fmla="*/ 2147483647 w 900"/>
                <a:gd name="T1" fmla="*/ 2147483647 h 662"/>
                <a:gd name="T2" fmla="*/ 2147483647 w 900"/>
                <a:gd name="T3" fmla="*/ 2147483647 h 662"/>
                <a:gd name="T4" fmla="*/ 0 60000 65536"/>
                <a:gd name="T5" fmla="*/ 0 60000 65536"/>
              </a:gdLst>
              <a:ahLst/>
              <a:cxnLst>
                <a:cxn ang="T4">
                  <a:pos x="T0" y="T1"/>
                </a:cxn>
                <a:cxn ang="T5">
                  <a:pos x="T2" y="T3"/>
                </a:cxn>
              </a:cxnLst>
              <a:rect l="0" t="0" r="r" b="b"/>
              <a:pathLst>
                <a:path w="900" h="662">
                  <a:moveTo>
                    <a:pt x="900" y="360"/>
                  </a:moveTo>
                  <a:cubicBezTo>
                    <a:pt x="171" y="662"/>
                    <a:pt x="0" y="0"/>
                    <a:pt x="825" y="1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95" name="Text Box 37">
              <a:extLst>
                <a:ext uri="{FF2B5EF4-FFF2-40B4-BE49-F238E27FC236}">
                  <a16:creationId xmlns:a16="http://schemas.microsoft.com/office/drawing/2014/main" id="{E4751D98-46BF-E946-A08A-A6011C8F6C5E}"/>
                </a:ext>
              </a:extLst>
            </p:cNvPr>
            <p:cNvSpPr txBox="1">
              <a:spLocks noChangeArrowheads="1"/>
            </p:cNvSpPr>
            <p:nvPr/>
          </p:nvSpPr>
          <p:spPr bwMode="auto">
            <a:xfrm>
              <a:off x="2367298" y="4554209"/>
              <a:ext cx="18240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udt_send(sndpkt)</a:t>
              </a:r>
            </a:p>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start_timer</a:t>
              </a:r>
              <a:endParaRPr lang="en-US" altLang="en-US" sz="1050" kern="1200">
                <a:solidFill>
                  <a:srgbClr val="000000"/>
                </a:solidFill>
                <a:latin typeface="Times New Roman" panose="02020603050405020304" pitchFamily="18" charset="0"/>
                <a:cs typeface="+mn-cs"/>
              </a:endParaRPr>
            </a:p>
          </p:txBody>
        </p:sp>
        <p:sp>
          <p:nvSpPr>
            <p:cNvPr id="96" name="Text Box 38">
              <a:extLst>
                <a:ext uri="{FF2B5EF4-FFF2-40B4-BE49-F238E27FC236}">
                  <a16:creationId xmlns:a16="http://schemas.microsoft.com/office/drawing/2014/main" id="{2672D5C9-CBC9-104B-A755-475CF44C9314}"/>
                </a:ext>
              </a:extLst>
            </p:cNvPr>
            <p:cNvSpPr txBox="1">
              <a:spLocks noChangeArrowheads="1"/>
            </p:cNvSpPr>
            <p:nvPr/>
          </p:nvSpPr>
          <p:spPr bwMode="auto">
            <a:xfrm>
              <a:off x="2381586" y="4307189"/>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a:solidFill>
                    <a:srgbClr val="000000"/>
                  </a:solidFill>
                  <a:latin typeface="Arial" panose="020B0604020202020204" pitchFamily="34" charset="0"/>
                  <a:cs typeface="+mn-cs"/>
                </a:rPr>
                <a:t>timeout</a:t>
              </a:r>
              <a:endParaRPr lang="en-US" altLang="en-US" sz="1050" kern="1200">
                <a:solidFill>
                  <a:srgbClr val="000000"/>
                </a:solidFill>
                <a:latin typeface="Times New Roman" panose="02020603050405020304" pitchFamily="18" charset="0"/>
                <a:cs typeface="+mn-cs"/>
              </a:endParaRPr>
            </a:p>
          </p:txBody>
        </p:sp>
        <p:sp>
          <p:nvSpPr>
            <p:cNvPr id="97" name="Line 39">
              <a:extLst>
                <a:ext uri="{FF2B5EF4-FFF2-40B4-BE49-F238E27FC236}">
                  <a16:creationId xmlns:a16="http://schemas.microsoft.com/office/drawing/2014/main" id="{3544B3A0-4F92-734D-9797-12F4E1F2C5E9}"/>
                </a:ext>
              </a:extLst>
            </p:cNvPr>
            <p:cNvSpPr>
              <a:spLocks noChangeShapeType="1"/>
            </p:cNvSpPr>
            <p:nvPr/>
          </p:nvSpPr>
          <p:spPr bwMode="auto">
            <a:xfrm>
              <a:off x="2484773" y="45827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F3A5F505-AA20-9E41-BC6C-D76DEB8319CC}"/>
              </a:ext>
            </a:extLst>
          </p:cNvPr>
          <p:cNvGrpSpPr/>
          <p:nvPr/>
        </p:nvGrpSpPr>
        <p:grpSpPr>
          <a:xfrm>
            <a:off x="2271964" y="3596633"/>
            <a:ext cx="1223963" cy="1096149"/>
            <a:chOff x="3029286" y="4795509"/>
            <a:chExt cx="1631950" cy="1461532"/>
          </a:xfrm>
        </p:grpSpPr>
        <p:sp>
          <p:nvSpPr>
            <p:cNvPr id="83" name="Text Box 25">
              <a:extLst>
                <a:ext uri="{FF2B5EF4-FFF2-40B4-BE49-F238E27FC236}">
                  <a16:creationId xmlns:a16="http://schemas.microsoft.com/office/drawing/2014/main" id="{811DFA52-8CA5-7E4E-AC44-4428D977D5FE}"/>
                </a:ext>
              </a:extLst>
            </p:cNvPr>
            <p:cNvSpPr txBox="1">
              <a:spLocks noChangeArrowheads="1"/>
            </p:cNvSpPr>
            <p:nvPr/>
          </p:nvSpPr>
          <p:spPr bwMode="auto">
            <a:xfrm>
              <a:off x="3029286" y="5155872"/>
              <a:ext cx="16224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rdt_rcv</a:t>
              </a:r>
              <a:r>
                <a:rPr lang="en-US" altLang="en-US" sz="1050" kern="1200" dirty="0">
                  <a:solidFill>
                    <a:srgbClr val="000000"/>
                  </a:solidFill>
                  <a:latin typeface="Arial" panose="020B0604020202020204" pitchFamily="34" charset="0"/>
                  <a:cs typeface="+mn-cs"/>
                </a:rPr>
                <a:t>(</a:t>
              </a:r>
              <a:r>
                <a:rPr lang="en-US" altLang="en-US" sz="1050" kern="1200" dirty="0" err="1">
                  <a:solidFill>
                    <a:srgbClr val="000000"/>
                  </a:solidFill>
                  <a:latin typeface="Arial" panose="020B0604020202020204" pitchFamily="34" charset="0"/>
                  <a:cs typeface="+mn-cs"/>
                </a:rPr>
                <a:t>rcvpkt</a:t>
              </a:r>
              <a:r>
                <a:rPr lang="en-US" altLang="en-US" sz="1050" kern="1200" dirty="0">
                  <a:solidFill>
                    <a:srgbClr val="000000"/>
                  </a:solidFill>
                  <a:latin typeface="Arial" panose="020B0604020202020204" pitchFamily="34" charset="0"/>
                  <a:cs typeface="+mn-cs"/>
                </a:rPr>
                <a:t>) &amp;&amp;  </a:t>
              </a:r>
            </a:p>
            <a:p>
              <a:pPr defTabSz="685800" eaLnBrk="0" fontAlgn="base" hangingPunct="0">
                <a:spcBef>
                  <a:spcPct val="0"/>
                </a:spcBef>
                <a:spcAft>
                  <a:spcPct val="0"/>
                </a:spcAft>
                <a:buClrTx/>
                <a:defRPr/>
              </a:pPr>
              <a:r>
                <a:rPr lang="en-US" altLang="en-US" sz="1050" kern="1200" dirty="0">
                  <a:solidFill>
                    <a:srgbClr val="000000"/>
                  </a:solidFill>
                  <a:latin typeface="Arial" panose="020B0604020202020204" pitchFamily="34" charset="0"/>
                  <a:cs typeface="+mn-cs"/>
                </a:rPr>
                <a:t>( corrupt(</a:t>
              </a:r>
              <a:r>
                <a:rPr lang="en-US" altLang="en-US" sz="1050" kern="1200" dirty="0" err="1">
                  <a:solidFill>
                    <a:srgbClr val="000000"/>
                  </a:solidFill>
                  <a:latin typeface="Arial" panose="020B0604020202020204" pitchFamily="34" charset="0"/>
                  <a:cs typeface="+mn-cs"/>
                </a:rPr>
                <a:t>rcvpkt</a:t>
              </a:r>
              <a:r>
                <a:rPr lang="en-US" altLang="en-US" sz="1050" kern="1200" dirty="0">
                  <a:solidFill>
                    <a:srgbClr val="000000"/>
                  </a:solidFill>
                  <a:latin typeface="Arial" panose="020B0604020202020204" pitchFamily="34" charset="0"/>
                  <a:cs typeface="+mn-cs"/>
                </a:rPr>
                <a:t>) ||</a:t>
              </a:r>
            </a:p>
            <a:p>
              <a:pPr defTabSz="685800" eaLnBrk="0" fontAlgn="base" hangingPunct="0">
                <a:spcBef>
                  <a:spcPct val="0"/>
                </a:spcBef>
                <a:spcAft>
                  <a:spcPct val="0"/>
                </a:spcAft>
                <a:buClrTx/>
                <a:defRPr/>
              </a:pPr>
              <a:r>
                <a:rPr lang="en-US" altLang="en-US" sz="1050" kern="1200" dirty="0" err="1">
                  <a:solidFill>
                    <a:srgbClr val="000000"/>
                  </a:solidFill>
                  <a:latin typeface="Arial" panose="020B0604020202020204" pitchFamily="34" charset="0"/>
                  <a:cs typeface="+mn-cs"/>
                </a:rPr>
                <a:t>isACK</a:t>
              </a:r>
              <a:r>
                <a:rPr lang="en-US" altLang="en-US" sz="1050" kern="1200" dirty="0">
                  <a:solidFill>
                    <a:srgbClr val="000000"/>
                  </a:solidFill>
                  <a:latin typeface="Arial" panose="020B0604020202020204" pitchFamily="34" charset="0"/>
                  <a:cs typeface="+mn-cs"/>
                </a:rPr>
                <a:t>(rcvpkt,0) )</a:t>
              </a:r>
              <a:endParaRPr lang="en-US" altLang="en-US" sz="1050" kern="1200" dirty="0">
                <a:solidFill>
                  <a:srgbClr val="000000"/>
                </a:solidFill>
                <a:latin typeface="Times New Roman" panose="02020603050405020304" pitchFamily="18" charset="0"/>
                <a:cs typeface="+mn-cs"/>
              </a:endParaRPr>
            </a:p>
          </p:txBody>
        </p:sp>
        <p:sp>
          <p:nvSpPr>
            <p:cNvPr id="84" name="Line 26">
              <a:extLst>
                <a:ext uri="{FF2B5EF4-FFF2-40B4-BE49-F238E27FC236}">
                  <a16:creationId xmlns:a16="http://schemas.microsoft.com/office/drawing/2014/main" id="{1EF37371-5507-6442-83AF-60C8BD73EB5C}"/>
                </a:ext>
              </a:extLst>
            </p:cNvPr>
            <p:cNvSpPr>
              <a:spLocks noChangeShapeType="1"/>
            </p:cNvSpPr>
            <p:nvPr/>
          </p:nvSpPr>
          <p:spPr bwMode="auto">
            <a:xfrm>
              <a:off x="3132473" y="5881359"/>
              <a:ext cx="12541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93" name="Freeform 35">
              <a:extLst>
                <a:ext uri="{FF2B5EF4-FFF2-40B4-BE49-F238E27FC236}">
                  <a16:creationId xmlns:a16="http://schemas.microsoft.com/office/drawing/2014/main" id="{575C5970-3813-5745-B4AE-91D5DAA0F353}"/>
                </a:ext>
              </a:extLst>
            </p:cNvPr>
            <p:cNvSpPr>
              <a:spLocks/>
            </p:cNvSpPr>
            <p:nvPr/>
          </p:nvSpPr>
          <p:spPr bwMode="auto">
            <a:xfrm>
              <a:off x="3969086" y="4795509"/>
              <a:ext cx="692150" cy="631825"/>
            </a:xfrm>
            <a:custGeom>
              <a:avLst/>
              <a:gdLst>
                <a:gd name="T0" fmla="*/ 2147483647 w 436"/>
                <a:gd name="T1" fmla="*/ 2147483647 h 398"/>
                <a:gd name="T2" fmla="*/ 2147483647 w 436"/>
                <a:gd name="T3" fmla="*/ 0 h 398"/>
                <a:gd name="T4" fmla="*/ 0 60000 65536"/>
                <a:gd name="T5" fmla="*/ 0 60000 65536"/>
              </a:gdLst>
              <a:ahLst/>
              <a:cxnLst>
                <a:cxn ang="T4">
                  <a:pos x="T0" y="T1"/>
                </a:cxn>
                <a:cxn ang="T5">
                  <a:pos x="T2" y="T3"/>
                </a:cxn>
              </a:cxnLst>
              <a:rect l="0" t="0" r="r" b="b"/>
              <a:pathLst>
                <a:path w="436" h="398">
                  <a:moveTo>
                    <a:pt x="436" y="101"/>
                  </a:moveTo>
                  <a:cubicBezTo>
                    <a:pt x="367" y="398"/>
                    <a:pt x="0" y="31"/>
                    <a:pt x="300"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13" name="Text Box 55">
              <a:extLst>
                <a:ext uri="{FF2B5EF4-FFF2-40B4-BE49-F238E27FC236}">
                  <a16:creationId xmlns:a16="http://schemas.microsoft.com/office/drawing/2014/main" id="{25E61481-833B-6040-B00D-1012EEB0CE87}"/>
                </a:ext>
              </a:extLst>
            </p:cNvPr>
            <p:cNvSpPr txBox="1">
              <a:spLocks noChangeArrowheads="1"/>
            </p:cNvSpPr>
            <p:nvPr/>
          </p:nvSpPr>
          <p:spPr bwMode="auto">
            <a:xfrm>
              <a:off x="3586530" y="5887709"/>
              <a:ext cx="38728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0000"/>
                  </a:solidFill>
                  <a:latin typeface="Symbol" charset="0"/>
                  <a:cs typeface="+mn-cs"/>
                </a:rPr>
                <a:t>L</a:t>
              </a:r>
            </a:p>
          </p:txBody>
        </p:sp>
      </p:grpSp>
      <p:sp>
        <p:nvSpPr>
          <p:cNvPr id="130" name="Oval 129">
            <a:extLst>
              <a:ext uri="{FF2B5EF4-FFF2-40B4-BE49-F238E27FC236}">
                <a16:creationId xmlns:a16="http://schemas.microsoft.com/office/drawing/2014/main" id="{9AA3E79A-2611-F844-92F5-7AB7F51F61A6}"/>
              </a:ext>
            </a:extLst>
          </p:cNvPr>
          <p:cNvSpPr/>
          <p:nvPr/>
        </p:nvSpPr>
        <p:spPr>
          <a:xfrm>
            <a:off x="5314950" y="1638300"/>
            <a:ext cx="685800" cy="65088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31" name="Oval 130">
            <a:extLst>
              <a:ext uri="{FF2B5EF4-FFF2-40B4-BE49-F238E27FC236}">
                <a16:creationId xmlns:a16="http://schemas.microsoft.com/office/drawing/2014/main" id="{36E5B91E-BBFD-F34D-BA3F-9A04F2B92A2B}"/>
              </a:ext>
            </a:extLst>
          </p:cNvPr>
          <p:cNvSpPr/>
          <p:nvPr/>
        </p:nvSpPr>
        <p:spPr>
          <a:xfrm>
            <a:off x="5476875" y="3076575"/>
            <a:ext cx="702494" cy="63817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32" name="Oval 131">
            <a:extLst>
              <a:ext uri="{FF2B5EF4-FFF2-40B4-BE49-F238E27FC236}">
                <a16:creationId xmlns:a16="http://schemas.microsoft.com/office/drawing/2014/main" id="{CD4FE554-65E6-F444-AA3B-AD082AB372FD}"/>
              </a:ext>
            </a:extLst>
          </p:cNvPr>
          <p:cNvSpPr/>
          <p:nvPr/>
        </p:nvSpPr>
        <p:spPr>
          <a:xfrm>
            <a:off x="3267075" y="3052779"/>
            <a:ext cx="685800" cy="65722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33" name="Oval 132">
            <a:extLst>
              <a:ext uri="{FF2B5EF4-FFF2-40B4-BE49-F238E27FC236}">
                <a16:creationId xmlns:a16="http://schemas.microsoft.com/office/drawing/2014/main" id="{3A129D4A-C779-424D-B5D4-282E5C7184B2}"/>
              </a:ext>
            </a:extLst>
          </p:cNvPr>
          <p:cNvSpPr/>
          <p:nvPr/>
        </p:nvSpPr>
        <p:spPr>
          <a:xfrm>
            <a:off x="3190875" y="1662129"/>
            <a:ext cx="714375" cy="65334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19" name="Slide Number Placeholder 2">
            <a:extLst>
              <a:ext uri="{FF2B5EF4-FFF2-40B4-BE49-F238E27FC236}">
                <a16:creationId xmlns:a16="http://schemas.microsoft.com/office/drawing/2014/main" id="{7A5F6544-E291-2540-84CA-0893797A7FD8}"/>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59</a:t>
            </a:fld>
            <a:endParaRPr lang="en-US" dirty="0"/>
          </a:p>
        </p:txBody>
      </p:sp>
    </p:spTree>
    <p:extLst>
      <p:ext uri="{BB962C8B-B14F-4D97-AF65-F5344CB8AC3E}">
        <p14:creationId xmlns:p14="http://schemas.microsoft.com/office/powerpoint/2010/main" val="364184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dissolve">
                                      <p:cBhvr>
                                        <p:cTn id="7" dur="500"/>
                                        <p:tgtEl>
                                          <p:spTgt spid="13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dissolve">
                                      <p:cBhvr>
                                        <p:cTn id="16" dur="500"/>
                                        <p:tgtEl>
                                          <p:spTgt spid="11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130"/>
                                        </p:tgtEl>
                                      </p:cBhvr>
                                    </p:animEffect>
                                    <p:set>
                                      <p:cBhvr>
                                        <p:cTn id="21" dur="1" fill="hold">
                                          <p:stCondLst>
                                            <p:cond delay="499"/>
                                          </p:stCondLst>
                                        </p:cTn>
                                        <p:tgtEl>
                                          <p:spTgt spid="130"/>
                                        </p:tgtEl>
                                        <p:attrNameLst>
                                          <p:attrName>style.visibility</p:attrName>
                                        </p:attrNameLst>
                                      </p:cBhvr>
                                      <p:to>
                                        <p:strVal val="hidden"/>
                                      </p:to>
                                    </p:se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131"/>
                                        </p:tgtEl>
                                        <p:attrNameLst>
                                          <p:attrName>style.visibility</p:attrName>
                                        </p:attrNameLst>
                                      </p:cBhvr>
                                      <p:to>
                                        <p:strVal val="visible"/>
                                      </p:to>
                                    </p:set>
                                    <p:animEffect transition="in" filter="dissolve">
                                      <p:cBhvr>
                                        <p:cTn id="25" dur="500"/>
                                        <p:tgtEl>
                                          <p:spTgt spid="131"/>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118"/>
                                        </p:tgtEl>
                                        <p:attrNameLst>
                                          <p:attrName>style.visibility</p:attrName>
                                        </p:attrNameLst>
                                      </p:cBhvr>
                                      <p:to>
                                        <p:strVal val="visible"/>
                                      </p:to>
                                    </p:set>
                                    <p:animEffect transition="in" filter="dissolve">
                                      <p:cBhvr>
                                        <p:cTn id="29" dur="500"/>
                                        <p:tgtEl>
                                          <p:spTgt spid="11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1" nodeType="clickEffect">
                                  <p:stCondLst>
                                    <p:cond delay="0"/>
                                  </p:stCondLst>
                                  <p:childTnLst>
                                    <p:animEffect transition="out" filter="dissolve">
                                      <p:cBhvr>
                                        <p:cTn id="33" dur="500"/>
                                        <p:tgtEl>
                                          <p:spTgt spid="131"/>
                                        </p:tgtEl>
                                      </p:cBhvr>
                                    </p:animEffect>
                                    <p:set>
                                      <p:cBhvr>
                                        <p:cTn id="34" dur="1" fill="hold">
                                          <p:stCondLst>
                                            <p:cond delay="499"/>
                                          </p:stCondLst>
                                        </p:cTn>
                                        <p:tgtEl>
                                          <p:spTgt spid="131"/>
                                        </p:tgtEl>
                                        <p:attrNameLst>
                                          <p:attrName>style.visibility</p:attrName>
                                        </p:attrNameLst>
                                      </p:cBhvr>
                                      <p:to>
                                        <p:strVal val="hidden"/>
                                      </p:to>
                                    </p:se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dissolve">
                                      <p:cBhvr>
                                        <p:cTn id="38" dur="500"/>
                                        <p:tgtEl>
                                          <p:spTgt spid="132"/>
                                        </p:tgtEl>
                                      </p:cBhvr>
                                    </p:animEffect>
                                  </p:childTnLst>
                                </p:cTn>
                              </p:par>
                              <p:par>
                                <p:cTn id="39" presetID="9"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dissolve">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xit" presetSubtype="0" fill="hold" grpId="1" nodeType="clickEffect">
                                  <p:stCondLst>
                                    <p:cond delay="0"/>
                                  </p:stCondLst>
                                  <p:childTnLst>
                                    <p:animEffect transition="out" filter="dissolve">
                                      <p:cBhvr>
                                        <p:cTn id="50" dur="500"/>
                                        <p:tgtEl>
                                          <p:spTgt spid="132"/>
                                        </p:tgtEl>
                                      </p:cBhvr>
                                    </p:animEffect>
                                    <p:set>
                                      <p:cBhvr>
                                        <p:cTn id="51" dur="1" fill="hold">
                                          <p:stCondLst>
                                            <p:cond delay="499"/>
                                          </p:stCondLst>
                                        </p:cTn>
                                        <p:tgtEl>
                                          <p:spTgt spid="132"/>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133"/>
                                        </p:tgtEl>
                                        <p:attrNameLst>
                                          <p:attrName>style.visibility</p:attrName>
                                        </p:attrNameLst>
                                      </p:cBhvr>
                                      <p:to>
                                        <p:strVal val="visible"/>
                                      </p:to>
                                    </p:set>
                                    <p:animEffect transition="in" filter="dissolve">
                                      <p:cBhvr>
                                        <p:cTn id="54" dur="500"/>
                                        <p:tgtEl>
                                          <p:spTgt spid="133"/>
                                        </p:tgtEl>
                                      </p:cBhvr>
                                    </p:animEffect>
                                  </p:childTnLst>
                                </p:cTn>
                              </p:par>
                              <p:par>
                                <p:cTn id="55" presetID="9"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dissolve">
                                      <p:cBhvr>
                                        <p:cTn id="5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P spid="131" grpId="0" animBg="1"/>
      <p:bldP spid="131" grpId="1" animBg="1"/>
      <p:bldP spid="132" grpId="0" animBg="1"/>
      <p:bldP spid="132" grpId="1" animBg="1"/>
      <p:bldP spid="1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altLang="en-US" dirty="0">
                <a:cs typeface="Calibri" panose="020F0502020204030204" pitchFamily="34" charset="0"/>
              </a:rPr>
              <a:t>Transport vs. network layer services and protocols</a:t>
            </a:r>
            <a:endParaRPr lang="en-US" dirty="0"/>
          </a:p>
        </p:txBody>
      </p:sp>
      <p:sp>
        <p:nvSpPr>
          <p:cNvPr id="517" name="Rectangle 3">
            <a:extLst>
              <a:ext uri="{FF2B5EF4-FFF2-40B4-BE49-F238E27FC236}">
                <a16:creationId xmlns:a16="http://schemas.microsoft.com/office/drawing/2014/main" id="{5055A8EA-25BB-5D41-BECF-4117E4AC2670}"/>
              </a:ext>
            </a:extLst>
          </p:cNvPr>
          <p:cNvSpPr txBox="1">
            <a:spLocks noChangeArrowheads="1"/>
          </p:cNvSpPr>
          <p:nvPr/>
        </p:nvSpPr>
        <p:spPr>
          <a:xfrm>
            <a:off x="526773" y="1142893"/>
            <a:ext cx="3923188" cy="348615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Font typeface="Wingdings" charset="2"/>
              <a:buChar char="§"/>
              <a:defRPr/>
            </a:pPr>
            <a:r>
              <a:rPr lang="en-US" sz="2400" dirty="0">
                <a:solidFill>
                  <a:srgbClr val="000099"/>
                </a:solidFill>
                <a:latin typeface="Calibri" panose="020F0502020204030204"/>
              </a:rPr>
              <a:t>network layer:</a:t>
            </a:r>
            <a:r>
              <a:rPr lang="en-US" sz="2400" dirty="0">
                <a:solidFill>
                  <a:prstClr val="black"/>
                </a:solidFill>
                <a:latin typeface="Calibri" panose="020F0502020204030204"/>
              </a:rPr>
              <a:t> logical communication between </a:t>
            </a:r>
            <a:r>
              <a:rPr lang="en-US" sz="2400" i="1" dirty="0">
                <a:solidFill>
                  <a:srgbClr val="C00000"/>
                </a:solidFill>
                <a:latin typeface="Calibri" panose="020F0502020204030204"/>
              </a:rPr>
              <a:t>hosts</a:t>
            </a:r>
          </a:p>
          <a:p>
            <a:pPr marL="264319" indent="-166688" defTabSz="685800">
              <a:spcBef>
                <a:spcPts val="750"/>
              </a:spcBef>
              <a:buFont typeface="Wingdings" charset="2"/>
              <a:buChar char="§"/>
              <a:defRPr/>
            </a:pPr>
            <a:r>
              <a:rPr lang="en-US" sz="2400" dirty="0">
                <a:solidFill>
                  <a:srgbClr val="000099"/>
                </a:solidFill>
                <a:latin typeface="Calibri" panose="020F0502020204030204"/>
              </a:rPr>
              <a:t>transport layer</a:t>
            </a:r>
            <a:r>
              <a:rPr lang="en-US" sz="2400" i="1" dirty="0">
                <a:solidFill>
                  <a:srgbClr val="000099"/>
                </a:solidFill>
                <a:latin typeface="Calibri" panose="020F0502020204030204"/>
              </a:rPr>
              <a:t>:</a:t>
            </a:r>
            <a:r>
              <a:rPr lang="en-US" sz="2400" dirty="0">
                <a:solidFill>
                  <a:prstClr val="black"/>
                </a:solidFill>
                <a:latin typeface="Calibri" panose="020F0502020204030204"/>
              </a:rPr>
              <a:t> logical communication between </a:t>
            </a:r>
            <a:r>
              <a:rPr lang="en-US" sz="2400" i="1" dirty="0">
                <a:solidFill>
                  <a:srgbClr val="C00000"/>
                </a:solidFill>
                <a:latin typeface="Calibri" panose="020F0502020204030204"/>
              </a:rPr>
              <a:t>processes</a:t>
            </a:r>
            <a:r>
              <a:rPr lang="en-US" sz="2100" dirty="0">
                <a:solidFill>
                  <a:prstClr val="black"/>
                </a:solidFill>
                <a:latin typeface="Calibri" panose="020F0502020204030204"/>
              </a:rPr>
              <a:t> </a:t>
            </a:r>
          </a:p>
          <a:p>
            <a:pPr marL="521494" lvl="1" indent="-173831" defTabSz="685800">
              <a:spcBef>
                <a:spcPts val="375"/>
              </a:spcBef>
              <a:buFont typeface="Arial"/>
              <a:buChar char="•"/>
              <a:defRPr/>
            </a:pPr>
            <a:r>
              <a:rPr lang="en-US" sz="2100" dirty="0">
                <a:solidFill>
                  <a:prstClr val="black"/>
                </a:solidFill>
                <a:latin typeface="Calibri" panose="020F0502020204030204"/>
              </a:rPr>
              <a:t>relies on, enhances, network layer services</a:t>
            </a:r>
          </a:p>
        </p:txBody>
      </p:sp>
      <p:grpSp>
        <p:nvGrpSpPr>
          <p:cNvPr id="9" name="Group 8">
            <a:extLst>
              <a:ext uri="{FF2B5EF4-FFF2-40B4-BE49-F238E27FC236}">
                <a16:creationId xmlns:a16="http://schemas.microsoft.com/office/drawing/2014/main" id="{D2B3154C-E2F2-B640-9101-FD641275409F}"/>
              </a:ext>
            </a:extLst>
          </p:cNvPr>
          <p:cNvGrpSpPr/>
          <p:nvPr/>
        </p:nvGrpSpPr>
        <p:grpSpPr>
          <a:xfrm>
            <a:off x="4709032" y="821162"/>
            <a:ext cx="4101402" cy="3807881"/>
            <a:chOff x="6430780" y="1365914"/>
            <a:chExt cx="5468536" cy="5077175"/>
          </a:xfrm>
        </p:grpSpPr>
        <p:sp>
          <p:nvSpPr>
            <p:cNvPr id="10" name="Rectangle 9">
              <a:extLst>
                <a:ext uri="{FF2B5EF4-FFF2-40B4-BE49-F238E27FC236}">
                  <a16:creationId xmlns:a16="http://schemas.microsoft.com/office/drawing/2014/main" id="{1E4A5E17-837C-DE48-93F3-00B93CF1AE37}"/>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1" name="Rectangle 7">
              <a:extLst>
                <a:ext uri="{FF2B5EF4-FFF2-40B4-BE49-F238E27FC236}">
                  <a16:creationId xmlns:a16="http://schemas.microsoft.com/office/drawing/2014/main" id="{C856713D-7747-664B-A733-CBE345A08191}"/>
                </a:ext>
              </a:extLst>
            </p:cNvPr>
            <p:cNvSpPr>
              <a:spLocks noChangeArrowheads="1"/>
            </p:cNvSpPr>
            <p:nvPr/>
          </p:nvSpPr>
          <p:spPr bwMode="auto">
            <a:xfrm>
              <a:off x="6430780" y="1910777"/>
              <a:ext cx="5230917" cy="4409765"/>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Calibri" panose="020F0502020204030204"/>
                <a:ea typeface="ＭＳ Ｐゴシック" charset="0"/>
                <a:cs typeface="+mn-cs"/>
              </a:endParaRPr>
            </a:p>
          </p:txBody>
        </p:sp>
        <p:sp>
          <p:nvSpPr>
            <p:cNvPr id="12" name="Text Box 11">
              <a:extLst>
                <a:ext uri="{FF2B5EF4-FFF2-40B4-BE49-F238E27FC236}">
                  <a16:creationId xmlns:a16="http://schemas.microsoft.com/office/drawing/2014/main" id="{83681804-D37D-9E4B-A91F-556F18A79F50}"/>
                </a:ext>
              </a:extLst>
            </p:cNvPr>
            <p:cNvSpPr txBox="1">
              <a:spLocks noChangeArrowheads="1"/>
            </p:cNvSpPr>
            <p:nvPr/>
          </p:nvSpPr>
          <p:spPr bwMode="auto">
            <a:xfrm>
              <a:off x="7104167" y="1686939"/>
              <a:ext cx="3082468" cy="47645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lnSpc>
                  <a:spcPct val="80000"/>
                </a:lnSpc>
                <a:spcBef>
                  <a:spcPct val="45000"/>
                </a:spcBef>
                <a:buClr>
                  <a:srgbClr val="000099"/>
                </a:buClr>
                <a:buSzPct val="65000"/>
                <a:defRPr/>
              </a:pPr>
              <a:r>
                <a:rPr lang="en-US" sz="2100" i="1" kern="1200" dirty="0">
                  <a:solidFill>
                    <a:srgbClr val="000099"/>
                  </a:solidFill>
                  <a:latin typeface="Calibri" panose="020F0502020204030204"/>
                  <a:cs typeface="+mn-cs"/>
                </a:rPr>
                <a:t>household analogy:</a:t>
              </a:r>
              <a:endParaRPr lang="en-US" sz="2100" i="1" kern="1200" dirty="0">
                <a:solidFill>
                  <a:prstClr val="black"/>
                </a:solidFill>
                <a:latin typeface="Calibri" panose="020F0502020204030204"/>
                <a:cs typeface="+mn-cs"/>
              </a:endParaRPr>
            </a:p>
          </p:txBody>
        </p:sp>
        <p:sp>
          <p:nvSpPr>
            <p:cNvPr id="13" name="Rectangle 4">
              <a:extLst>
                <a:ext uri="{FF2B5EF4-FFF2-40B4-BE49-F238E27FC236}">
                  <a16:creationId xmlns:a16="http://schemas.microsoft.com/office/drawing/2014/main" id="{2B981950-019B-6940-9B4D-39B4F993673F}"/>
                </a:ext>
              </a:extLst>
            </p:cNvPr>
            <p:cNvSpPr txBox="1">
              <a:spLocks noChangeArrowheads="1"/>
            </p:cNvSpPr>
            <p:nvPr/>
          </p:nvSpPr>
          <p:spPr>
            <a:xfrm>
              <a:off x="6539915" y="2193352"/>
              <a:ext cx="4916773" cy="4249737"/>
            </a:xfrm>
            <a:prstGeom prst="rect">
              <a:avLst/>
            </a:prstGeom>
            <a:extLst>
              <a:ext uri="{91240B29-F687-4f45-9708-019B960494DF}">
                <a14:hiddenLine xmlns:a14="http://schemas.microsoft.com/office/drawing/2010/main" xmlns="" w="19050" cmpd="sng">
                  <a:solidFill>
                    <a:srgbClr val="FF0000"/>
                  </a:solidFill>
                  <a:miter lim="800000"/>
                  <a:headEnd/>
                  <a:tailEnd/>
                </a14:hiddenLine>
              </a:ext>
            </a:extLst>
          </p:spPr>
          <p:txBody>
            <a:bodyPr vert="horz" lIns="68580" tIns="34290" rIns="68580" bIns="3429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lnSpc>
                  <a:spcPct val="100000"/>
                </a:lnSpc>
                <a:spcBef>
                  <a:spcPts val="750"/>
                </a:spcBef>
                <a:buNone/>
                <a:defRPr/>
              </a:pPr>
              <a:r>
                <a:rPr lang="en-US" altLang="en-US" sz="2250" i="1" dirty="0">
                  <a:solidFill>
                    <a:prstClr val="black"/>
                  </a:solidFill>
                  <a:latin typeface="Calibri" panose="020F0502020204030204"/>
                  <a:ea typeface="ＭＳ Ｐゴシック" panose="020B0600070205080204" pitchFamily="34" charset="-128"/>
                </a:rPr>
                <a:t>12 kids in Ann’</a:t>
              </a:r>
              <a:r>
                <a:rPr lang="en-US" altLang="ja-JP" sz="2250" i="1" dirty="0">
                  <a:solidFill>
                    <a:prstClr val="black"/>
                  </a:solidFill>
                  <a:latin typeface="Calibri" panose="020F0502020204030204"/>
                  <a:ea typeface="ＭＳ Ｐゴシック" panose="020B0600070205080204" pitchFamily="34" charset="-128"/>
                </a:rPr>
                <a:t>s house sending letters to 12 kids in Bill’s house:</a:t>
              </a:r>
              <a:endParaRPr lang="en-US" altLang="ja-JP" sz="2250" dirty="0">
                <a:solidFill>
                  <a:prstClr val="black"/>
                </a:solidFill>
                <a:latin typeface="Calibri" panose="020F0502020204030204"/>
                <a:ea typeface="ＭＳ Ｐゴシック" panose="020B0600070205080204" pitchFamily="34" charset="-128"/>
              </a:endParaRPr>
            </a:p>
            <a:p>
              <a:pPr marL="264319" indent="-166688" defTabSz="685800">
                <a:lnSpc>
                  <a:spcPct val="100000"/>
                </a:lnSpc>
                <a:spcBef>
                  <a:spcPts val="300"/>
                </a:spcBef>
                <a:defRPr/>
              </a:pPr>
              <a:r>
                <a:rPr lang="en-US" altLang="en-US" sz="2100" dirty="0">
                  <a:solidFill>
                    <a:prstClr val="black"/>
                  </a:solidFill>
                  <a:latin typeface="Calibri" panose="020F0502020204030204"/>
                  <a:ea typeface="ＭＳ Ｐゴシック" panose="020B0600070205080204" pitchFamily="34" charset="-128"/>
                </a:rPr>
                <a:t>hosts = houses</a:t>
              </a:r>
            </a:p>
            <a:p>
              <a:pPr marL="264319" indent="-166688" defTabSz="685800">
                <a:lnSpc>
                  <a:spcPct val="100000"/>
                </a:lnSpc>
                <a:spcBef>
                  <a:spcPts val="300"/>
                </a:spcBef>
                <a:defRPr/>
              </a:pPr>
              <a:r>
                <a:rPr lang="en-US" altLang="en-US" sz="2100" dirty="0">
                  <a:solidFill>
                    <a:prstClr val="black"/>
                  </a:solidFill>
                  <a:latin typeface="Calibri" panose="020F0502020204030204"/>
                  <a:ea typeface="ＭＳ Ｐゴシック" panose="020B0600070205080204" pitchFamily="34" charset="-128"/>
                </a:rPr>
                <a:t>processes = kids</a:t>
              </a:r>
            </a:p>
            <a:p>
              <a:pPr marL="264319" indent="-166688" defTabSz="685800">
                <a:lnSpc>
                  <a:spcPct val="100000"/>
                </a:lnSpc>
                <a:spcBef>
                  <a:spcPts val="300"/>
                </a:spcBef>
                <a:defRPr/>
              </a:pPr>
              <a:r>
                <a:rPr lang="en-US" altLang="en-US" sz="2100" dirty="0">
                  <a:solidFill>
                    <a:prstClr val="black"/>
                  </a:solidFill>
                  <a:latin typeface="Calibri" panose="020F0502020204030204"/>
                  <a:ea typeface="ＭＳ Ｐゴシック" panose="020B0600070205080204" pitchFamily="34" charset="-128"/>
                </a:rPr>
                <a:t>app messages = letters in envelopes</a:t>
              </a:r>
            </a:p>
            <a:p>
              <a:pPr marL="264319" indent="-166688" defTabSz="685800">
                <a:lnSpc>
                  <a:spcPct val="100000"/>
                </a:lnSpc>
                <a:spcBef>
                  <a:spcPts val="300"/>
                </a:spcBef>
                <a:defRPr/>
              </a:pPr>
              <a:r>
                <a:rPr lang="en-US" altLang="en-US" sz="2100" dirty="0">
                  <a:solidFill>
                    <a:prstClr val="black"/>
                  </a:solidFill>
                  <a:latin typeface="Calibri" panose="020F0502020204030204"/>
                  <a:ea typeface="ＭＳ Ｐゴシック" panose="020B0600070205080204" pitchFamily="34" charset="-128"/>
                </a:rPr>
                <a:t>transport protocol = Ann and Bill who </a:t>
              </a:r>
              <a:r>
                <a:rPr lang="en-US" altLang="en-US" sz="2100" dirty="0" err="1">
                  <a:solidFill>
                    <a:prstClr val="black"/>
                  </a:solidFill>
                  <a:latin typeface="Calibri" panose="020F0502020204030204"/>
                  <a:ea typeface="ＭＳ Ｐゴシック" panose="020B0600070205080204" pitchFamily="34" charset="-128"/>
                </a:rPr>
                <a:t>demux</a:t>
              </a:r>
              <a:r>
                <a:rPr lang="en-US" altLang="en-US" sz="2100" dirty="0">
                  <a:solidFill>
                    <a:prstClr val="black"/>
                  </a:solidFill>
                  <a:latin typeface="Calibri" panose="020F0502020204030204"/>
                  <a:ea typeface="ＭＳ Ｐゴシック" panose="020B0600070205080204" pitchFamily="34" charset="-128"/>
                </a:rPr>
                <a:t> to in-house siblings</a:t>
              </a:r>
            </a:p>
            <a:p>
              <a:pPr marL="264319" indent="-166688" defTabSz="685800">
                <a:lnSpc>
                  <a:spcPct val="100000"/>
                </a:lnSpc>
                <a:spcBef>
                  <a:spcPts val="300"/>
                </a:spcBef>
                <a:defRPr/>
              </a:pPr>
              <a:r>
                <a:rPr lang="en-US" altLang="en-US" sz="2100" dirty="0">
                  <a:solidFill>
                    <a:prstClr val="black"/>
                  </a:solidFill>
                  <a:latin typeface="Calibri" panose="020F0502020204030204"/>
                  <a:ea typeface="ＭＳ Ｐゴシック" panose="020B0600070205080204" pitchFamily="34" charset="-128"/>
                </a:rPr>
                <a:t>network-layer protocol = postal service</a:t>
              </a:r>
            </a:p>
            <a:p>
              <a:pPr marL="264319" indent="-166688" defTabSz="685800">
                <a:lnSpc>
                  <a:spcPct val="70000"/>
                </a:lnSpc>
                <a:spcBef>
                  <a:spcPts val="750"/>
                </a:spcBef>
                <a:buNone/>
                <a:defRPr/>
              </a:pPr>
              <a:endParaRPr lang="en-US" altLang="en-US" sz="1800" dirty="0">
                <a:solidFill>
                  <a:prstClr val="black"/>
                </a:solidFill>
                <a:latin typeface="Calibri" panose="020F0502020204030204"/>
                <a:ea typeface="ＭＳ Ｐゴシック" panose="020B0600070205080204" pitchFamily="34" charset="-128"/>
              </a:endParaRPr>
            </a:p>
          </p:txBody>
        </p:sp>
      </p:grpSp>
      <p:sp>
        <p:nvSpPr>
          <p:cNvPr id="14" name="Rectangle 13">
            <a:extLst>
              <a:ext uri="{FF2B5EF4-FFF2-40B4-BE49-F238E27FC236}">
                <a16:creationId xmlns:a16="http://schemas.microsoft.com/office/drawing/2014/main" id="{DA8E19E6-C8F3-AD4D-8133-B75677CF81D5}"/>
              </a:ext>
            </a:extLst>
          </p:cNvPr>
          <p:cNvSpPr/>
          <p:nvPr/>
        </p:nvSpPr>
        <p:spPr>
          <a:xfrm>
            <a:off x="4790883" y="3347526"/>
            <a:ext cx="3794317" cy="1023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5" name="Slide Number Placeholder 2">
            <a:extLst>
              <a:ext uri="{FF2B5EF4-FFF2-40B4-BE49-F238E27FC236}">
                <a16:creationId xmlns:a16="http://schemas.microsoft.com/office/drawing/2014/main" id="{F55E6C29-4D3E-9C46-8DC6-206D0A0BA71B}"/>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6</a:t>
            </a:fld>
            <a:endParaRPr lang="en-US" dirty="0"/>
          </a:p>
        </p:txBody>
      </p:sp>
    </p:spTree>
    <p:extLst>
      <p:ext uri="{BB962C8B-B14F-4D97-AF65-F5344CB8AC3E}">
        <p14:creationId xmlns:p14="http://schemas.microsoft.com/office/powerpoint/2010/main" val="266655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17"/>
                                        </p:tgtEl>
                                        <p:attrNameLst>
                                          <p:attrName>style.visibility</p:attrName>
                                        </p:attrNameLst>
                                      </p:cBhvr>
                                      <p:to>
                                        <p:strVal val="visible"/>
                                      </p:to>
                                    </p:set>
                                    <p:animEffect transition="in" filter="dissolve">
                                      <p:cBhvr>
                                        <p:cTn id="11" dur="500"/>
                                        <p:tgtEl>
                                          <p:spTgt spid="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rdt3.0 in action</a:t>
            </a:r>
            <a:endParaRPr lang="en-US" dirty="0"/>
          </a:p>
        </p:txBody>
      </p:sp>
      <p:sp>
        <p:nvSpPr>
          <p:cNvPr id="197" name="Text Box 5">
            <a:extLst>
              <a:ext uri="{FF2B5EF4-FFF2-40B4-BE49-F238E27FC236}">
                <a16:creationId xmlns:a16="http://schemas.microsoft.com/office/drawing/2014/main" id="{4235D7CC-76F0-404E-861B-E1B3C4CC5A59}"/>
              </a:ext>
            </a:extLst>
          </p:cNvPr>
          <p:cNvSpPr txBox="1">
            <a:spLocks noChangeArrowheads="1"/>
          </p:cNvSpPr>
          <p:nvPr/>
        </p:nvSpPr>
        <p:spPr bwMode="auto">
          <a:xfrm>
            <a:off x="995928" y="1134366"/>
            <a:ext cx="755336"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i="1" u="sng">
                <a:solidFill>
                  <a:srgbClr val="000099"/>
                </a:solidFill>
                <a:cs typeface="+mn-cs"/>
              </a:rPr>
              <a:t>sender</a:t>
            </a:r>
          </a:p>
        </p:txBody>
      </p:sp>
      <p:sp>
        <p:nvSpPr>
          <p:cNvPr id="198" name="Text Box 6">
            <a:extLst>
              <a:ext uri="{FF2B5EF4-FFF2-40B4-BE49-F238E27FC236}">
                <a16:creationId xmlns:a16="http://schemas.microsoft.com/office/drawing/2014/main" id="{953F5FAC-08AE-194D-B2CE-9B6B600D3EDB}"/>
              </a:ext>
            </a:extLst>
          </p:cNvPr>
          <p:cNvSpPr txBox="1">
            <a:spLocks noChangeArrowheads="1"/>
          </p:cNvSpPr>
          <p:nvPr/>
        </p:nvSpPr>
        <p:spPr bwMode="auto">
          <a:xfrm>
            <a:off x="2827628" y="1130794"/>
            <a:ext cx="853119"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i="1" u="sng">
                <a:solidFill>
                  <a:srgbClr val="008000"/>
                </a:solidFill>
                <a:cs typeface="+mn-cs"/>
              </a:rPr>
              <a:t>receiver</a:t>
            </a:r>
          </a:p>
        </p:txBody>
      </p:sp>
      <p:sp>
        <p:nvSpPr>
          <p:cNvPr id="199" name="Text Box 8">
            <a:extLst>
              <a:ext uri="{FF2B5EF4-FFF2-40B4-BE49-F238E27FC236}">
                <a16:creationId xmlns:a16="http://schemas.microsoft.com/office/drawing/2014/main" id="{2DF62C54-7EE2-504E-9ED2-FD3BAEEBEE7D}"/>
              </a:ext>
            </a:extLst>
          </p:cNvPr>
          <p:cNvSpPr txBox="1">
            <a:spLocks noChangeArrowheads="1"/>
          </p:cNvSpPr>
          <p:nvPr/>
        </p:nvSpPr>
        <p:spPr bwMode="auto">
          <a:xfrm>
            <a:off x="2828068" y="2348803"/>
            <a:ext cx="803426"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rcv pkt1</a:t>
            </a:r>
          </a:p>
        </p:txBody>
      </p:sp>
      <p:sp>
        <p:nvSpPr>
          <p:cNvPr id="200" name="Text Box 10">
            <a:extLst>
              <a:ext uri="{FF2B5EF4-FFF2-40B4-BE49-F238E27FC236}">
                <a16:creationId xmlns:a16="http://schemas.microsoft.com/office/drawing/2014/main" id="{F5B1E309-F4E4-3E42-B8AD-EA1C2D480B04}"/>
              </a:ext>
            </a:extLst>
          </p:cNvPr>
          <p:cNvSpPr txBox="1">
            <a:spLocks noChangeArrowheads="1"/>
          </p:cNvSpPr>
          <p:nvPr/>
        </p:nvSpPr>
        <p:spPr bwMode="auto">
          <a:xfrm>
            <a:off x="2832831" y="2990550"/>
            <a:ext cx="803426"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rcv pkt0</a:t>
            </a:r>
          </a:p>
        </p:txBody>
      </p:sp>
      <p:sp>
        <p:nvSpPr>
          <p:cNvPr id="201" name="Text Box 11">
            <a:extLst>
              <a:ext uri="{FF2B5EF4-FFF2-40B4-BE49-F238E27FC236}">
                <a16:creationId xmlns:a16="http://schemas.microsoft.com/office/drawing/2014/main" id="{74D64A46-9479-E449-9C31-02C5EA831827}"/>
              </a:ext>
            </a:extLst>
          </p:cNvPr>
          <p:cNvSpPr txBox="1">
            <a:spLocks noChangeArrowheads="1"/>
          </p:cNvSpPr>
          <p:nvPr/>
        </p:nvSpPr>
        <p:spPr bwMode="auto">
          <a:xfrm>
            <a:off x="2829728" y="1834453"/>
            <a:ext cx="952505"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ack0</a:t>
            </a:r>
          </a:p>
        </p:txBody>
      </p:sp>
      <p:sp>
        <p:nvSpPr>
          <p:cNvPr id="202" name="Text Box 12">
            <a:extLst>
              <a:ext uri="{FF2B5EF4-FFF2-40B4-BE49-F238E27FC236}">
                <a16:creationId xmlns:a16="http://schemas.microsoft.com/office/drawing/2014/main" id="{FBDCC4E2-EF23-6A40-BE13-E84BE9B5BE20}"/>
              </a:ext>
            </a:extLst>
          </p:cNvPr>
          <p:cNvSpPr txBox="1">
            <a:spLocks noChangeArrowheads="1"/>
          </p:cNvSpPr>
          <p:nvPr/>
        </p:nvSpPr>
        <p:spPr bwMode="auto">
          <a:xfrm>
            <a:off x="2827347" y="2517871"/>
            <a:ext cx="952505"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ack1</a:t>
            </a:r>
          </a:p>
        </p:txBody>
      </p:sp>
      <p:sp>
        <p:nvSpPr>
          <p:cNvPr id="203" name="Text Box 13">
            <a:extLst>
              <a:ext uri="{FF2B5EF4-FFF2-40B4-BE49-F238E27FC236}">
                <a16:creationId xmlns:a16="http://schemas.microsoft.com/office/drawing/2014/main" id="{CF703E46-2D8D-D04C-903D-4C60258391B2}"/>
              </a:ext>
            </a:extLst>
          </p:cNvPr>
          <p:cNvSpPr txBox="1">
            <a:spLocks noChangeArrowheads="1"/>
          </p:cNvSpPr>
          <p:nvPr/>
        </p:nvSpPr>
        <p:spPr bwMode="auto">
          <a:xfrm>
            <a:off x="2827347" y="3136996"/>
            <a:ext cx="952505"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ack0</a:t>
            </a:r>
          </a:p>
        </p:txBody>
      </p:sp>
      <p:sp>
        <p:nvSpPr>
          <p:cNvPr id="204" name="Text Box 14">
            <a:extLst>
              <a:ext uri="{FF2B5EF4-FFF2-40B4-BE49-F238E27FC236}">
                <a16:creationId xmlns:a16="http://schemas.microsoft.com/office/drawing/2014/main" id="{07E7A3F6-47D9-9847-BA58-BF9687C85206}"/>
              </a:ext>
            </a:extLst>
          </p:cNvPr>
          <p:cNvSpPr txBox="1">
            <a:spLocks noChangeArrowheads="1"/>
          </p:cNvSpPr>
          <p:nvPr/>
        </p:nvSpPr>
        <p:spPr bwMode="auto">
          <a:xfrm>
            <a:off x="941636" y="2021381"/>
            <a:ext cx="821059"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rcv ack0</a:t>
            </a:r>
          </a:p>
        </p:txBody>
      </p:sp>
      <p:sp>
        <p:nvSpPr>
          <p:cNvPr id="205" name="Text Box 15">
            <a:extLst>
              <a:ext uri="{FF2B5EF4-FFF2-40B4-BE49-F238E27FC236}">
                <a16:creationId xmlns:a16="http://schemas.microsoft.com/office/drawing/2014/main" id="{7C6243EA-A0F0-0449-95A0-3D47329274F1}"/>
              </a:ext>
            </a:extLst>
          </p:cNvPr>
          <p:cNvSpPr txBox="1">
            <a:spLocks noChangeArrowheads="1"/>
          </p:cNvSpPr>
          <p:nvPr/>
        </p:nvSpPr>
        <p:spPr bwMode="auto">
          <a:xfrm>
            <a:off x="825198" y="2841721"/>
            <a:ext cx="934872"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pkt0</a:t>
            </a:r>
          </a:p>
        </p:txBody>
      </p:sp>
      <p:sp>
        <p:nvSpPr>
          <p:cNvPr id="206" name="Text Box 17">
            <a:extLst>
              <a:ext uri="{FF2B5EF4-FFF2-40B4-BE49-F238E27FC236}">
                <a16:creationId xmlns:a16="http://schemas.microsoft.com/office/drawing/2014/main" id="{C58AD36B-83D7-F945-860A-84F900A595DB}"/>
              </a:ext>
            </a:extLst>
          </p:cNvPr>
          <p:cNvSpPr txBox="1">
            <a:spLocks noChangeArrowheads="1"/>
          </p:cNvSpPr>
          <p:nvPr/>
        </p:nvSpPr>
        <p:spPr bwMode="auto">
          <a:xfrm>
            <a:off x="825198" y="2185687"/>
            <a:ext cx="934872"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pkt1</a:t>
            </a:r>
          </a:p>
        </p:txBody>
      </p:sp>
      <p:sp>
        <p:nvSpPr>
          <p:cNvPr id="207" name="Text Box 18">
            <a:extLst>
              <a:ext uri="{FF2B5EF4-FFF2-40B4-BE49-F238E27FC236}">
                <a16:creationId xmlns:a16="http://schemas.microsoft.com/office/drawing/2014/main" id="{095222A4-B6FD-9943-8053-5736B6B34CF7}"/>
              </a:ext>
            </a:extLst>
          </p:cNvPr>
          <p:cNvSpPr txBox="1">
            <a:spLocks noChangeArrowheads="1"/>
          </p:cNvSpPr>
          <p:nvPr/>
        </p:nvSpPr>
        <p:spPr bwMode="auto">
          <a:xfrm>
            <a:off x="933301" y="2661937"/>
            <a:ext cx="821059"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rcv ack1</a:t>
            </a:r>
          </a:p>
        </p:txBody>
      </p:sp>
      <p:sp>
        <p:nvSpPr>
          <p:cNvPr id="208" name="Text Box 7">
            <a:extLst>
              <a:ext uri="{FF2B5EF4-FFF2-40B4-BE49-F238E27FC236}">
                <a16:creationId xmlns:a16="http://schemas.microsoft.com/office/drawing/2014/main" id="{6AF201BE-3F74-FC4D-95DC-C10707E5BA59}"/>
              </a:ext>
            </a:extLst>
          </p:cNvPr>
          <p:cNvSpPr txBox="1">
            <a:spLocks noChangeArrowheads="1"/>
          </p:cNvSpPr>
          <p:nvPr/>
        </p:nvSpPr>
        <p:spPr bwMode="auto">
          <a:xfrm>
            <a:off x="816863" y="1464169"/>
            <a:ext cx="934872"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pkt0</a:t>
            </a:r>
          </a:p>
        </p:txBody>
      </p:sp>
      <p:sp>
        <p:nvSpPr>
          <p:cNvPr id="209" name="Text Box 9">
            <a:extLst>
              <a:ext uri="{FF2B5EF4-FFF2-40B4-BE49-F238E27FC236}">
                <a16:creationId xmlns:a16="http://schemas.microsoft.com/office/drawing/2014/main" id="{853C3A29-6F14-6A4A-ADF9-EDBEBC72749B}"/>
              </a:ext>
            </a:extLst>
          </p:cNvPr>
          <p:cNvSpPr txBox="1">
            <a:spLocks noChangeArrowheads="1"/>
          </p:cNvSpPr>
          <p:nvPr/>
        </p:nvSpPr>
        <p:spPr bwMode="auto">
          <a:xfrm>
            <a:off x="2824496" y="1676100"/>
            <a:ext cx="803426"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rcv pkt0</a:t>
            </a:r>
          </a:p>
        </p:txBody>
      </p:sp>
      <p:grpSp>
        <p:nvGrpSpPr>
          <p:cNvPr id="210" name="Group 37">
            <a:extLst>
              <a:ext uri="{FF2B5EF4-FFF2-40B4-BE49-F238E27FC236}">
                <a16:creationId xmlns:a16="http://schemas.microsoft.com/office/drawing/2014/main" id="{09358D04-CB4E-924F-B392-361B873A9C36}"/>
              </a:ext>
            </a:extLst>
          </p:cNvPr>
          <p:cNvGrpSpPr>
            <a:grpSpLocks/>
          </p:cNvGrpSpPr>
          <p:nvPr/>
        </p:nvGrpSpPr>
        <p:grpSpPr bwMode="auto">
          <a:xfrm>
            <a:off x="1755786" y="1516556"/>
            <a:ext cx="1103710" cy="384572"/>
            <a:chOff x="850" y="1159"/>
            <a:chExt cx="927" cy="323"/>
          </a:xfrm>
        </p:grpSpPr>
        <p:sp>
          <p:nvSpPr>
            <p:cNvPr id="211" name="Line 19">
              <a:extLst>
                <a:ext uri="{FF2B5EF4-FFF2-40B4-BE49-F238E27FC236}">
                  <a16:creationId xmlns:a16="http://schemas.microsoft.com/office/drawing/2014/main" id="{E1536B10-88F6-7D46-8019-7977772178F2}"/>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12" name="Text Box 28">
              <a:extLst>
                <a:ext uri="{FF2B5EF4-FFF2-40B4-BE49-F238E27FC236}">
                  <a16:creationId xmlns:a16="http://schemas.microsoft.com/office/drawing/2014/main" id="{A675AD5E-AFEE-4949-B39C-59B23A44989E}"/>
                </a:ext>
              </a:extLst>
            </p:cNvPr>
            <p:cNvSpPr txBox="1">
              <a:spLocks noChangeArrowheads="1"/>
            </p:cNvSpPr>
            <p:nvPr/>
          </p:nvSpPr>
          <p:spPr bwMode="auto">
            <a:xfrm>
              <a:off x="1079" y="1159"/>
              <a:ext cx="39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0099"/>
                  </a:solidFill>
                  <a:latin typeface="Arial" charset="0"/>
                  <a:cs typeface="+mn-cs"/>
                </a:rPr>
                <a:t>pkt0</a:t>
              </a:r>
            </a:p>
          </p:txBody>
        </p:sp>
      </p:grpSp>
      <p:grpSp>
        <p:nvGrpSpPr>
          <p:cNvPr id="213" name="Group 43">
            <a:extLst>
              <a:ext uri="{FF2B5EF4-FFF2-40B4-BE49-F238E27FC236}">
                <a16:creationId xmlns:a16="http://schemas.microsoft.com/office/drawing/2014/main" id="{166F1C07-BDF7-5D4C-9BC8-70CDD30FC5D1}"/>
              </a:ext>
            </a:extLst>
          </p:cNvPr>
          <p:cNvGrpSpPr>
            <a:grpSpLocks/>
          </p:cNvGrpSpPr>
          <p:nvPr/>
        </p:nvGrpSpPr>
        <p:grpSpPr bwMode="auto">
          <a:xfrm>
            <a:off x="1751024" y="2819100"/>
            <a:ext cx="1103710" cy="365522"/>
            <a:chOff x="846" y="2253"/>
            <a:chExt cx="927" cy="307"/>
          </a:xfrm>
        </p:grpSpPr>
        <p:sp>
          <p:nvSpPr>
            <p:cNvPr id="214" name="Line 24">
              <a:extLst>
                <a:ext uri="{FF2B5EF4-FFF2-40B4-BE49-F238E27FC236}">
                  <a16:creationId xmlns:a16="http://schemas.microsoft.com/office/drawing/2014/main" id="{65D4B99D-08A4-684C-BFAA-D46F7BDFF3D7}"/>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15" name="Text Box 29">
              <a:extLst>
                <a:ext uri="{FF2B5EF4-FFF2-40B4-BE49-F238E27FC236}">
                  <a16:creationId xmlns:a16="http://schemas.microsoft.com/office/drawing/2014/main" id="{E39C763F-76C0-A342-980A-D2DA1340B692}"/>
                </a:ext>
              </a:extLst>
            </p:cNvPr>
            <p:cNvSpPr txBox="1">
              <a:spLocks noChangeArrowheads="1"/>
            </p:cNvSpPr>
            <p:nvPr/>
          </p:nvSpPr>
          <p:spPr bwMode="auto">
            <a:xfrm>
              <a:off x="1076" y="2253"/>
              <a:ext cx="39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0099"/>
                  </a:solidFill>
                  <a:latin typeface="Arial" charset="0"/>
                  <a:cs typeface="+mn-cs"/>
                </a:rPr>
                <a:t>pkt0</a:t>
              </a:r>
            </a:p>
          </p:txBody>
        </p:sp>
      </p:grpSp>
      <p:grpSp>
        <p:nvGrpSpPr>
          <p:cNvPr id="216" name="Group 39">
            <a:extLst>
              <a:ext uri="{FF2B5EF4-FFF2-40B4-BE49-F238E27FC236}">
                <a16:creationId xmlns:a16="http://schemas.microsoft.com/office/drawing/2014/main" id="{E7B3DCA6-7A30-6E4A-B749-D291EA9179F9}"/>
              </a:ext>
            </a:extLst>
          </p:cNvPr>
          <p:cNvGrpSpPr>
            <a:grpSpLocks/>
          </p:cNvGrpSpPr>
          <p:nvPr/>
        </p:nvGrpSpPr>
        <p:grpSpPr bwMode="auto">
          <a:xfrm>
            <a:off x="1761740" y="2172591"/>
            <a:ext cx="1103709" cy="378619"/>
            <a:chOff x="855" y="1710"/>
            <a:chExt cx="927" cy="318"/>
          </a:xfrm>
        </p:grpSpPr>
        <p:sp>
          <p:nvSpPr>
            <p:cNvPr id="217" name="Line 23">
              <a:extLst>
                <a:ext uri="{FF2B5EF4-FFF2-40B4-BE49-F238E27FC236}">
                  <a16:creationId xmlns:a16="http://schemas.microsoft.com/office/drawing/2014/main" id="{F48A2643-A8C6-1A4D-95B1-E19CDFD69368}"/>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18" name="Text Box 30">
              <a:extLst>
                <a:ext uri="{FF2B5EF4-FFF2-40B4-BE49-F238E27FC236}">
                  <a16:creationId xmlns:a16="http://schemas.microsoft.com/office/drawing/2014/main" id="{7B926EE6-52D5-3840-851B-CF35806F06C4}"/>
                </a:ext>
              </a:extLst>
            </p:cNvPr>
            <p:cNvSpPr txBox="1">
              <a:spLocks noChangeArrowheads="1"/>
            </p:cNvSpPr>
            <p:nvPr/>
          </p:nvSpPr>
          <p:spPr bwMode="auto">
            <a:xfrm>
              <a:off x="1073" y="1710"/>
              <a:ext cx="39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0099"/>
                  </a:solidFill>
                  <a:latin typeface="Arial" charset="0"/>
                  <a:cs typeface="+mn-cs"/>
                </a:rPr>
                <a:t>pkt1</a:t>
              </a:r>
            </a:p>
          </p:txBody>
        </p:sp>
      </p:grpSp>
      <p:grpSp>
        <p:nvGrpSpPr>
          <p:cNvPr id="219" name="Group 40">
            <a:extLst>
              <a:ext uri="{FF2B5EF4-FFF2-40B4-BE49-F238E27FC236}">
                <a16:creationId xmlns:a16="http://schemas.microsoft.com/office/drawing/2014/main" id="{A3009243-363B-554D-BAFE-7119F17A8E3E}"/>
              </a:ext>
            </a:extLst>
          </p:cNvPr>
          <p:cNvGrpSpPr>
            <a:grpSpLocks/>
          </p:cNvGrpSpPr>
          <p:nvPr/>
        </p:nvGrpSpPr>
        <p:grpSpPr bwMode="auto">
          <a:xfrm>
            <a:off x="1751024" y="2521444"/>
            <a:ext cx="1103710" cy="353615"/>
            <a:chOff x="846" y="2003"/>
            <a:chExt cx="927" cy="297"/>
          </a:xfrm>
        </p:grpSpPr>
        <p:sp>
          <p:nvSpPr>
            <p:cNvPr id="220" name="Line 26">
              <a:extLst>
                <a:ext uri="{FF2B5EF4-FFF2-40B4-BE49-F238E27FC236}">
                  <a16:creationId xmlns:a16="http://schemas.microsoft.com/office/drawing/2014/main" id="{D3AA85D2-AF11-984A-9EAB-8E45BC868FA2}"/>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21" name="Text Box 31">
              <a:extLst>
                <a:ext uri="{FF2B5EF4-FFF2-40B4-BE49-F238E27FC236}">
                  <a16:creationId xmlns:a16="http://schemas.microsoft.com/office/drawing/2014/main" id="{7037D874-E673-BB42-9499-C5B48BC3341A}"/>
                </a:ext>
              </a:extLst>
            </p:cNvPr>
            <p:cNvSpPr txBox="1">
              <a:spLocks noChangeArrowheads="1"/>
            </p:cNvSpPr>
            <p:nvPr/>
          </p:nvSpPr>
          <p:spPr bwMode="auto">
            <a:xfrm>
              <a:off x="1071" y="2003"/>
              <a:ext cx="42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8000"/>
                  </a:solidFill>
                  <a:latin typeface="Arial" charset="0"/>
                  <a:cs typeface="+mn-cs"/>
                </a:rPr>
                <a:t>ack1</a:t>
              </a:r>
            </a:p>
          </p:txBody>
        </p:sp>
      </p:grpSp>
      <p:grpSp>
        <p:nvGrpSpPr>
          <p:cNvPr id="222" name="Group 38">
            <a:extLst>
              <a:ext uri="{FF2B5EF4-FFF2-40B4-BE49-F238E27FC236}">
                <a16:creationId xmlns:a16="http://schemas.microsoft.com/office/drawing/2014/main" id="{132C8471-3B30-C44D-B74D-246FC786F37F}"/>
              </a:ext>
            </a:extLst>
          </p:cNvPr>
          <p:cNvGrpSpPr>
            <a:grpSpLocks/>
          </p:cNvGrpSpPr>
          <p:nvPr/>
        </p:nvGrpSpPr>
        <p:grpSpPr bwMode="auto">
          <a:xfrm>
            <a:off x="1745071" y="1891602"/>
            <a:ext cx="1103709" cy="461963"/>
            <a:chOff x="841" y="1474"/>
            <a:chExt cx="927" cy="388"/>
          </a:xfrm>
        </p:grpSpPr>
        <p:sp>
          <p:nvSpPr>
            <p:cNvPr id="223" name="Line 25">
              <a:extLst>
                <a:ext uri="{FF2B5EF4-FFF2-40B4-BE49-F238E27FC236}">
                  <a16:creationId xmlns:a16="http://schemas.microsoft.com/office/drawing/2014/main" id="{6959994A-0B95-094C-9702-6ACA4337EA2D}"/>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24" name="Text Box 32">
              <a:extLst>
                <a:ext uri="{FF2B5EF4-FFF2-40B4-BE49-F238E27FC236}">
                  <a16:creationId xmlns:a16="http://schemas.microsoft.com/office/drawing/2014/main" id="{DCF9302E-EEF0-B04C-A3CA-B6C1A0083288}"/>
                </a:ext>
              </a:extLst>
            </p:cNvPr>
            <p:cNvSpPr txBox="1">
              <a:spLocks noChangeArrowheads="1"/>
            </p:cNvSpPr>
            <p:nvPr/>
          </p:nvSpPr>
          <p:spPr bwMode="auto">
            <a:xfrm>
              <a:off x="1089" y="1474"/>
              <a:ext cx="386" cy="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8000"/>
                  </a:solidFill>
                  <a:latin typeface="Arial" charset="0"/>
                  <a:cs typeface="+mn-cs"/>
                </a:rPr>
                <a:t>ack0</a:t>
              </a:r>
            </a:p>
          </p:txBody>
        </p:sp>
      </p:grpSp>
      <p:grpSp>
        <p:nvGrpSpPr>
          <p:cNvPr id="225" name="Group 44">
            <a:extLst>
              <a:ext uri="{FF2B5EF4-FFF2-40B4-BE49-F238E27FC236}">
                <a16:creationId xmlns:a16="http://schemas.microsoft.com/office/drawing/2014/main" id="{6DBBBBE3-388C-C24B-A7D7-89C703BC089D}"/>
              </a:ext>
            </a:extLst>
          </p:cNvPr>
          <p:cNvGrpSpPr>
            <a:grpSpLocks/>
          </p:cNvGrpSpPr>
          <p:nvPr/>
        </p:nvGrpSpPr>
        <p:grpSpPr bwMode="auto">
          <a:xfrm>
            <a:off x="1740308" y="3160810"/>
            <a:ext cx="1103709" cy="346472"/>
            <a:chOff x="837" y="2540"/>
            <a:chExt cx="927" cy="291"/>
          </a:xfrm>
        </p:grpSpPr>
        <p:sp>
          <p:nvSpPr>
            <p:cNvPr id="226" name="Line 27">
              <a:extLst>
                <a:ext uri="{FF2B5EF4-FFF2-40B4-BE49-F238E27FC236}">
                  <a16:creationId xmlns:a16="http://schemas.microsoft.com/office/drawing/2014/main" id="{7E664FD8-996B-124A-B106-386F80EF50EE}"/>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27" name="Text Box 33">
              <a:extLst>
                <a:ext uri="{FF2B5EF4-FFF2-40B4-BE49-F238E27FC236}">
                  <a16:creationId xmlns:a16="http://schemas.microsoft.com/office/drawing/2014/main" id="{E9D2F746-6389-2444-A5E1-6FB42FF57ED6}"/>
                </a:ext>
              </a:extLst>
            </p:cNvPr>
            <p:cNvSpPr txBox="1">
              <a:spLocks noChangeArrowheads="1"/>
            </p:cNvSpPr>
            <p:nvPr/>
          </p:nvSpPr>
          <p:spPr bwMode="auto">
            <a:xfrm>
              <a:off x="1065" y="2540"/>
              <a:ext cx="42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8000"/>
                  </a:solidFill>
                  <a:latin typeface="Arial" charset="0"/>
                  <a:cs typeface="+mn-cs"/>
                </a:rPr>
                <a:t>ack0</a:t>
              </a:r>
            </a:p>
          </p:txBody>
        </p:sp>
      </p:grpSp>
      <p:sp>
        <p:nvSpPr>
          <p:cNvPr id="228" name="Text Box 45">
            <a:extLst>
              <a:ext uri="{FF2B5EF4-FFF2-40B4-BE49-F238E27FC236}">
                <a16:creationId xmlns:a16="http://schemas.microsoft.com/office/drawing/2014/main" id="{0A93A727-0C76-DB44-9B3D-D9D92A7DB9C6}"/>
              </a:ext>
            </a:extLst>
          </p:cNvPr>
          <p:cNvSpPr txBox="1">
            <a:spLocks noChangeArrowheads="1"/>
          </p:cNvSpPr>
          <p:nvPr/>
        </p:nvSpPr>
        <p:spPr bwMode="auto">
          <a:xfrm>
            <a:off x="1943099" y="3970434"/>
            <a:ext cx="995786"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(a) no loss</a:t>
            </a:r>
          </a:p>
        </p:txBody>
      </p:sp>
      <p:sp>
        <p:nvSpPr>
          <p:cNvPr id="229" name="Text Box 46">
            <a:extLst>
              <a:ext uri="{FF2B5EF4-FFF2-40B4-BE49-F238E27FC236}">
                <a16:creationId xmlns:a16="http://schemas.microsoft.com/office/drawing/2014/main" id="{B77F9079-0CCA-744D-9DFE-229523FF9EEF}"/>
              </a:ext>
            </a:extLst>
          </p:cNvPr>
          <p:cNvSpPr txBox="1">
            <a:spLocks noChangeArrowheads="1"/>
          </p:cNvSpPr>
          <p:nvPr/>
        </p:nvSpPr>
        <p:spPr bwMode="auto">
          <a:xfrm>
            <a:off x="5283537" y="1096266"/>
            <a:ext cx="755336"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i="1" u="sng">
                <a:solidFill>
                  <a:srgbClr val="000099"/>
                </a:solidFill>
                <a:cs typeface="+mn-cs"/>
              </a:rPr>
              <a:t>sender</a:t>
            </a:r>
          </a:p>
        </p:txBody>
      </p:sp>
      <p:sp>
        <p:nvSpPr>
          <p:cNvPr id="230" name="Text Box 47">
            <a:extLst>
              <a:ext uri="{FF2B5EF4-FFF2-40B4-BE49-F238E27FC236}">
                <a16:creationId xmlns:a16="http://schemas.microsoft.com/office/drawing/2014/main" id="{B39810E0-29DE-BE4C-BF65-C4554F0C2A10}"/>
              </a:ext>
            </a:extLst>
          </p:cNvPr>
          <p:cNvSpPr txBox="1">
            <a:spLocks noChangeArrowheads="1"/>
          </p:cNvSpPr>
          <p:nvPr/>
        </p:nvSpPr>
        <p:spPr bwMode="auto">
          <a:xfrm>
            <a:off x="7115236" y="1092694"/>
            <a:ext cx="853119"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i="1" u="sng">
                <a:solidFill>
                  <a:srgbClr val="008000"/>
                </a:solidFill>
                <a:cs typeface="+mn-cs"/>
              </a:rPr>
              <a:t>receiver</a:t>
            </a:r>
          </a:p>
        </p:txBody>
      </p:sp>
      <p:sp>
        <p:nvSpPr>
          <p:cNvPr id="231" name="Text Box 48">
            <a:extLst>
              <a:ext uri="{FF2B5EF4-FFF2-40B4-BE49-F238E27FC236}">
                <a16:creationId xmlns:a16="http://schemas.microsoft.com/office/drawing/2014/main" id="{C93070BC-AD37-CE48-8113-A425136649B5}"/>
              </a:ext>
            </a:extLst>
          </p:cNvPr>
          <p:cNvSpPr txBox="1">
            <a:spLocks noChangeArrowheads="1"/>
          </p:cNvSpPr>
          <p:nvPr/>
        </p:nvSpPr>
        <p:spPr bwMode="auto">
          <a:xfrm>
            <a:off x="7114485" y="3279871"/>
            <a:ext cx="803426"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rcv pkt1</a:t>
            </a:r>
          </a:p>
        </p:txBody>
      </p:sp>
      <p:sp>
        <p:nvSpPr>
          <p:cNvPr id="232" name="Text Box 49">
            <a:extLst>
              <a:ext uri="{FF2B5EF4-FFF2-40B4-BE49-F238E27FC236}">
                <a16:creationId xmlns:a16="http://schemas.microsoft.com/office/drawing/2014/main" id="{BAC5BE6B-684D-294E-91C5-DD7058B132AB}"/>
              </a:ext>
            </a:extLst>
          </p:cNvPr>
          <p:cNvSpPr txBox="1">
            <a:spLocks noChangeArrowheads="1"/>
          </p:cNvSpPr>
          <p:nvPr/>
        </p:nvSpPr>
        <p:spPr bwMode="auto">
          <a:xfrm>
            <a:off x="7120438" y="3910903"/>
            <a:ext cx="803426"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rcv pkt0</a:t>
            </a:r>
          </a:p>
        </p:txBody>
      </p:sp>
      <p:sp>
        <p:nvSpPr>
          <p:cNvPr id="233" name="Text Box 50">
            <a:extLst>
              <a:ext uri="{FF2B5EF4-FFF2-40B4-BE49-F238E27FC236}">
                <a16:creationId xmlns:a16="http://schemas.microsoft.com/office/drawing/2014/main" id="{38A95A95-ECA6-1F4F-BB93-8A237B92F265}"/>
              </a:ext>
            </a:extLst>
          </p:cNvPr>
          <p:cNvSpPr txBox="1">
            <a:spLocks noChangeArrowheads="1"/>
          </p:cNvSpPr>
          <p:nvPr/>
        </p:nvSpPr>
        <p:spPr bwMode="auto">
          <a:xfrm>
            <a:off x="7117335" y="1796353"/>
            <a:ext cx="952505"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ack0</a:t>
            </a:r>
          </a:p>
        </p:txBody>
      </p:sp>
      <p:sp>
        <p:nvSpPr>
          <p:cNvPr id="234" name="Text Box 51">
            <a:extLst>
              <a:ext uri="{FF2B5EF4-FFF2-40B4-BE49-F238E27FC236}">
                <a16:creationId xmlns:a16="http://schemas.microsoft.com/office/drawing/2014/main" id="{E34E5A4F-7761-E54D-9493-85E43D4F88E3}"/>
              </a:ext>
            </a:extLst>
          </p:cNvPr>
          <p:cNvSpPr txBox="1">
            <a:spLocks noChangeArrowheads="1"/>
          </p:cNvSpPr>
          <p:nvPr/>
        </p:nvSpPr>
        <p:spPr bwMode="auto">
          <a:xfrm>
            <a:off x="7114954" y="3438225"/>
            <a:ext cx="952505"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ack1</a:t>
            </a:r>
          </a:p>
        </p:txBody>
      </p:sp>
      <p:sp>
        <p:nvSpPr>
          <p:cNvPr id="235" name="Text Box 52">
            <a:extLst>
              <a:ext uri="{FF2B5EF4-FFF2-40B4-BE49-F238E27FC236}">
                <a16:creationId xmlns:a16="http://schemas.microsoft.com/office/drawing/2014/main" id="{D16E11FB-EE35-2140-B6B1-8BA74CDF3465}"/>
              </a:ext>
            </a:extLst>
          </p:cNvPr>
          <p:cNvSpPr txBox="1">
            <a:spLocks noChangeArrowheads="1"/>
          </p:cNvSpPr>
          <p:nvPr/>
        </p:nvSpPr>
        <p:spPr bwMode="auto">
          <a:xfrm>
            <a:off x="7114954" y="4057350"/>
            <a:ext cx="952505"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ack0</a:t>
            </a:r>
          </a:p>
        </p:txBody>
      </p:sp>
      <p:sp>
        <p:nvSpPr>
          <p:cNvPr id="236" name="Text Box 53">
            <a:extLst>
              <a:ext uri="{FF2B5EF4-FFF2-40B4-BE49-F238E27FC236}">
                <a16:creationId xmlns:a16="http://schemas.microsoft.com/office/drawing/2014/main" id="{7C3E4221-F85D-7A47-8A21-C9CAD5DD38EB}"/>
              </a:ext>
            </a:extLst>
          </p:cNvPr>
          <p:cNvSpPr txBox="1">
            <a:spLocks noChangeArrowheads="1"/>
          </p:cNvSpPr>
          <p:nvPr/>
        </p:nvSpPr>
        <p:spPr bwMode="auto">
          <a:xfrm>
            <a:off x="5229243" y="1983281"/>
            <a:ext cx="821059"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rcv ack0</a:t>
            </a:r>
          </a:p>
        </p:txBody>
      </p:sp>
      <p:sp>
        <p:nvSpPr>
          <p:cNvPr id="237" name="Text Box 54">
            <a:extLst>
              <a:ext uri="{FF2B5EF4-FFF2-40B4-BE49-F238E27FC236}">
                <a16:creationId xmlns:a16="http://schemas.microsoft.com/office/drawing/2014/main" id="{5EBBB81F-0421-D749-BA75-69B429681049}"/>
              </a:ext>
            </a:extLst>
          </p:cNvPr>
          <p:cNvSpPr txBox="1">
            <a:spLocks noChangeArrowheads="1"/>
          </p:cNvSpPr>
          <p:nvPr/>
        </p:nvSpPr>
        <p:spPr bwMode="auto">
          <a:xfrm>
            <a:off x="5112805" y="3762075"/>
            <a:ext cx="934872"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pkt0</a:t>
            </a:r>
          </a:p>
        </p:txBody>
      </p:sp>
      <p:sp>
        <p:nvSpPr>
          <p:cNvPr id="238" name="Text Box 55">
            <a:extLst>
              <a:ext uri="{FF2B5EF4-FFF2-40B4-BE49-F238E27FC236}">
                <a16:creationId xmlns:a16="http://schemas.microsoft.com/office/drawing/2014/main" id="{D284D67E-01F5-D942-9024-5147EB6ECBF7}"/>
              </a:ext>
            </a:extLst>
          </p:cNvPr>
          <p:cNvSpPr txBox="1">
            <a:spLocks noChangeArrowheads="1"/>
          </p:cNvSpPr>
          <p:nvPr/>
        </p:nvSpPr>
        <p:spPr bwMode="auto">
          <a:xfrm>
            <a:off x="5112805" y="2147587"/>
            <a:ext cx="934872"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pkt1</a:t>
            </a:r>
          </a:p>
        </p:txBody>
      </p:sp>
      <p:sp>
        <p:nvSpPr>
          <p:cNvPr id="239" name="Text Box 56">
            <a:extLst>
              <a:ext uri="{FF2B5EF4-FFF2-40B4-BE49-F238E27FC236}">
                <a16:creationId xmlns:a16="http://schemas.microsoft.com/office/drawing/2014/main" id="{A96E3C21-E923-6641-9449-C311D50094E5}"/>
              </a:ext>
            </a:extLst>
          </p:cNvPr>
          <p:cNvSpPr txBox="1">
            <a:spLocks noChangeArrowheads="1"/>
          </p:cNvSpPr>
          <p:nvPr/>
        </p:nvSpPr>
        <p:spPr bwMode="auto">
          <a:xfrm>
            <a:off x="5220909" y="3582290"/>
            <a:ext cx="821059"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rcv ack1</a:t>
            </a:r>
          </a:p>
        </p:txBody>
      </p:sp>
      <p:sp>
        <p:nvSpPr>
          <p:cNvPr id="240" name="Text Box 57">
            <a:extLst>
              <a:ext uri="{FF2B5EF4-FFF2-40B4-BE49-F238E27FC236}">
                <a16:creationId xmlns:a16="http://schemas.microsoft.com/office/drawing/2014/main" id="{B3857487-8C16-8749-B6F0-A61DA7842D1C}"/>
              </a:ext>
            </a:extLst>
          </p:cNvPr>
          <p:cNvSpPr txBox="1">
            <a:spLocks noChangeArrowheads="1"/>
          </p:cNvSpPr>
          <p:nvPr/>
        </p:nvSpPr>
        <p:spPr bwMode="auto">
          <a:xfrm>
            <a:off x="5104471" y="1426069"/>
            <a:ext cx="934872"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pkt0</a:t>
            </a:r>
          </a:p>
        </p:txBody>
      </p:sp>
      <p:sp>
        <p:nvSpPr>
          <p:cNvPr id="241" name="Text Box 58">
            <a:extLst>
              <a:ext uri="{FF2B5EF4-FFF2-40B4-BE49-F238E27FC236}">
                <a16:creationId xmlns:a16="http://schemas.microsoft.com/office/drawing/2014/main" id="{09BE22F1-E2C7-F840-9EDB-010AB9975B0E}"/>
              </a:ext>
            </a:extLst>
          </p:cNvPr>
          <p:cNvSpPr txBox="1">
            <a:spLocks noChangeArrowheads="1"/>
          </p:cNvSpPr>
          <p:nvPr/>
        </p:nvSpPr>
        <p:spPr bwMode="auto">
          <a:xfrm>
            <a:off x="7112104" y="1638000"/>
            <a:ext cx="803426"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rcv pkt0</a:t>
            </a:r>
          </a:p>
        </p:txBody>
      </p:sp>
      <p:grpSp>
        <p:nvGrpSpPr>
          <p:cNvPr id="242" name="Group 59">
            <a:extLst>
              <a:ext uri="{FF2B5EF4-FFF2-40B4-BE49-F238E27FC236}">
                <a16:creationId xmlns:a16="http://schemas.microsoft.com/office/drawing/2014/main" id="{E96023CD-98EA-4D46-A675-AEE190E94DA3}"/>
              </a:ext>
            </a:extLst>
          </p:cNvPr>
          <p:cNvGrpSpPr>
            <a:grpSpLocks/>
          </p:cNvGrpSpPr>
          <p:nvPr/>
        </p:nvGrpSpPr>
        <p:grpSpPr bwMode="auto">
          <a:xfrm>
            <a:off x="6043394" y="1478456"/>
            <a:ext cx="1103709" cy="384572"/>
            <a:chOff x="850" y="1159"/>
            <a:chExt cx="927" cy="323"/>
          </a:xfrm>
        </p:grpSpPr>
        <p:sp>
          <p:nvSpPr>
            <p:cNvPr id="243" name="Line 60">
              <a:extLst>
                <a:ext uri="{FF2B5EF4-FFF2-40B4-BE49-F238E27FC236}">
                  <a16:creationId xmlns:a16="http://schemas.microsoft.com/office/drawing/2014/main" id="{3DC88CCC-5C5E-6A40-BBC7-416C5ED63E7A}"/>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44" name="Text Box 61">
              <a:extLst>
                <a:ext uri="{FF2B5EF4-FFF2-40B4-BE49-F238E27FC236}">
                  <a16:creationId xmlns:a16="http://schemas.microsoft.com/office/drawing/2014/main" id="{15663F65-17E3-8A4B-A7CB-12678A320623}"/>
                </a:ext>
              </a:extLst>
            </p:cNvPr>
            <p:cNvSpPr txBox="1">
              <a:spLocks noChangeArrowheads="1"/>
            </p:cNvSpPr>
            <p:nvPr/>
          </p:nvSpPr>
          <p:spPr bwMode="auto">
            <a:xfrm>
              <a:off x="1079" y="1159"/>
              <a:ext cx="39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0099"/>
                  </a:solidFill>
                  <a:latin typeface="Arial" charset="0"/>
                  <a:cs typeface="+mn-cs"/>
                </a:rPr>
                <a:t>pkt0</a:t>
              </a:r>
            </a:p>
          </p:txBody>
        </p:sp>
      </p:grpSp>
      <p:grpSp>
        <p:nvGrpSpPr>
          <p:cNvPr id="245" name="Group 62">
            <a:extLst>
              <a:ext uri="{FF2B5EF4-FFF2-40B4-BE49-F238E27FC236}">
                <a16:creationId xmlns:a16="http://schemas.microsoft.com/office/drawing/2014/main" id="{A3E86C2E-1598-F746-90BA-375EC32E7F63}"/>
              </a:ext>
            </a:extLst>
          </p:cNvPr>
          <p:cNvGrpSpPr>
            <a:grpSpLocks/>
          </p:cNvGrpSpPr>
          <p:nvPr/>
        </p:nvGrpSpPr>
        <p:grpSpPr bwMode="auto">
          <a:xfrm>
            <a:off x="6038632" y="3739453"/>
            <a:ext cx="1103709" cy="365522"/>
            <a:chOff x="846" y="2253"/>
            <a:chExt cx="927" cy="307"/>
          </a:xfrm>
        </p:grpSpPr>
        <p:sp>
          <p:nvSpPr>
            <p:cNvPr id="246" name="Line 63">
              <a:extLst>
                <a:ext uri="{FF2B5EF4-FFF2-40B4-BE49-F238E27FC236}">
                  <a16:creationId xmlns:a16="http://schemas.microsoft.com/office/drawing/2014/main" id="{0290E24F-CA8A-7D41-AD89-945F9061C269}"/>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47" name="Text Box 64">
              <a:extLst>
                <a:ext uri="{FF2B5EF4-FFF2-40B4-BE49-F238E27FC236}">
                  <a16:creationId xmlns:a16="http://schemas.microsoft.com/office/drawing/2014/main" id="{95787234-AC16-C64F-BAAF-6116E3A1CE69}"/>
                </a:ext>
              </a:extLst>
            </p:cNvPr>
            <p:cNvSpPr txBox="1">
              <a:spLocks noChangeArrowheads="1"/>
            </p:cNvSpPr>
            <p:nvPr/>
          </p:nvSpPr>
          <p:spPr bwMode="auto">
            <a:xfrm>
              <a:off x="1076" y="2253"/>
              <a:ext cx="39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0099"/>
                  </a:solidFill>
                  <a:latin typeface="Arial" charset="0"/>
                  <a:cs typeface="+mn-cs"/>
                </a:rPr>
                <a:t>pkt0</a:t>
              </a:r>
            </a:p>
          </p:txBody>
        </p:sp>
      </p:grpSp>
      <p:grpSp>
        <p:nvGrpSpPr>
          <p:cNvPr id="248" name="Group 68">
            <a:extLst>
              <a:ext uri="{FF2B5EF4-FFF2-40B4-BE49-F238E27FC236}">
                <a16:creationId xmlns:a16="http://schemas.microsoft.com/office/drawing/2014/main" id="{8F7C7CC8-14B9-8842-9B0D-6DB644B899AA}"/>
              </a:ext>
            </a:extLst>
          </p:cNvPr>
          <p:cNvGrpSpPr>
            <a:grpSpLocks/>
          </p:cNvGrpSpPr>
          <p:nvPr/>
        </p:nvGrpSpPr>
        <p:grpSpPr bwMode="auto">
          <a:xfrm>
            <a:off x="6038632" y="3441797"/>
            <a:ext cx="1103709" cy="353616"/>
            <a:chOff x="846" y="2003"/>
            <a:chExt cx="927" cy="297"/>
          </a:xfrm>
        </p:grpSpPr>
        <p:sp>
          <p:nvSpPr>
            <p:cNvPr id="249" name="Line 69">
              <a:extLst>
                <a:ext uri="{FF2B5EF4-FFF2-40B4-BE49-F238E27FC236}">
                  <a16:creationId xmlns:a16="http://schemas.microsoft.com/office/drawing/2014/main" id="{DC51DCB8-7F03-FF43-8481-0BB950FB4328}"/>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50" name="Text Box 70">
              <a:extLst>
                <a:ext uri="{FF2B5EF4-FFF2-40B4-BE49-F238E27FC236}">
                  <a16:creationId xmlns:a16="http://schemas.microsoft.com/office/drawing/2014/main" id="{2CACB117-AF7D-BF48-9824-6A98B36986C8}"/>
                </a:ext>
              </a:extLst>
            </p:cNvPr>
            <p:cNvSpPr txBox="1">
              <a:spLocks noChangeArrowheads="1"/>
            </p:cNvSpPr>
            <p:nvPr/>
          </p:nvSpPr>
          <p:spPr bwMode="auto">
            <a:xfrm>
              <a:off x="1071" y="2003"/>
              <a:ext cx="42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8000"/>
                  </a:solidFill>
                  <a:latin typeface="Arial" charset="0"/>
                  <a:cs typeface="+mn-cs"/>
                </a:rPr>
                <a:t>ack1</a:t>
              </a:r>
            </a:p>
          </p:txBody>
        </p:sp>
      </p:grpSp>
      <p:grpSp>
        <p:nvGrpSpPr>
          <p:cNvPr id="251" name="Group 71">
            <a:extLst>
              <a:ext uri="{FF2B5EF4-FFF2-40B4-BE49-F238E27FC236}">
                <a16:creationId xmlns:a16="http://schemas.microsoft.com/office/drawing/2014/main" id="{F9559054-8E07-D140-B2BF-83D78FFEDE1F}"/>
              </a:ext>
            </a:extLst>
          </p:cNvPr>
          <p:cNvGrpSpPr>
            <a:grpSpLocks/>
          </p:cNvGrpSpPr>
          <p:nvPr/>
        </p:nvGrpSpPr>
        <p:grpSpPr bwMode="auto">
          <a:xfrm>
            <a:off x="6032679" y="1853503"/>
            <a:ext cx="1103710" cy="341710"/>
            <a:chOff x="841" y="1474"/>
            <a:chExt cx="927" cy="287"/>
          </a:xfrm>
        </p:grpSpPr>
        <p:sp>
          <p:nvSpPr>
            <p:cNvPr id="252" name="Line 72">
              <a:extLst>
                <a:ext uri="{FF2B5EF4-FFF2-40B4-BE49-F238E27FC236}">
                  <a16:creationId xmlns:a16="http://schemas.microsoft.com/office/drawing/2014/main" id="{EC1868E2-1895-8348-966C-93D06CFC83C8}"/>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53" name="Text Box 73">
              <a:extLst>
                <a:ext uri="{FF2B5EF4-FFF2-40B4-BE49-F238E27FC236}">
                  <a16:creationId xmlns:a16="http://schemas.microsoft.com/office/drawing/2014/main" id="{DF711AA0-D78D-444E-9703-4A59DF126C5B}"/>
                </a:ext>
              </a:extLst>
            </p:cNvPr>
            <p:cNvSpPr txBox="1">
              <a:spLocks noChangeArrowheads="1"/>
            </p:cNvSpPr>
            <p:nvPr/>
          </p:nvSpPr>
          <p:spPr bwMode="auto">
            <a:xfrm>
              <a:off x="1068" y="1474"/>
              <a:ext cx="42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8000"/>
                  </a:solidFill>
                  <a:latin typeface="Arial" charset="0"/>
                  <a:cs typeface="+mn-cs"/>
                </a:rPr>
                <a:t>ack0</a:t>
              </a:r>
            </a:p>
          </p:txBody>
        </p:sp>
      </p:grpSp>
      <p:grpSp>
        <p:nvGrpSpPr>
          <p:cNvPr id="254" name="Group 74">
            <a:extLst>
              <a:ext uri="{FF2B5EF4-FFF2-40B4-BE49-F238E27FC236}">
                <a16:creationId xmlns:a16="http://schemas.microsoft.com/office/drawing/2014/main" id="{07374028-39C8-2B49-A708-435D85A50ED2}"/>
              </a:ext>
            </a:extLst>
          </p:cNvPr>
          <p:cNvGrpSpPr>
            <a:grpSpLocks/>
          </p:cNvGrpSpPr>
          <p:nvPr/>
        </p:nvGrpSpPr>
        <p:grpSpPr bwMode="auto">
          <a:xfrm>
            <a:off x="6027916" y="4077591"/>
            <a:ext cx="1103710" cy="350044"/>
            <a:chOff x="837" y="2537"/>
            <a:chExt cx="927" cy="294"/>
          </a:xfrm>
        </p:grpSpPr>
        <p:sp>
          <p:nvSpPr>
            <p:cNvPr id="255" name="Line 75">
              <a:extLst>
                <a:ext uri="{FF2B5EF4-FFF2-40B4-BE49-F238E27FC236}">
                  <a16:creationId xmlns:a16="http://schemas.microsoft.com/office/drawing/2014/main" id="{1B77C38B-89D8-4841-83E6-E0FE3FC2BA37}"/>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56" name="Text Box 76">
              <a:extLst>
                <a:ext uri="{FF2B5EF4-FFF2-40B4-BE49-F238E27FC236}">
                  <a16:creationId xmlns:a16="http://schemas.microsoft.com/office/drawing/2014/main" id="{5D036972-8C50-0C4C-9765-18BFA21A4E63}"/>
                </a:ext>
              </a:extLst>
            </p:cNvPr>
            <p:cNvSpPr txBox="1">
              <a:spLocks noChangeArrowheads="1"/>
            </p:cNvSpPr>
            <p:nvPr/>
          </p:nvSpPr>
          <p:spPr bwMode="auto">
            <a:xfrm>
              <a:off x="1071" y="2537"/>
              <a:ext cx="416"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8000"/>
                  </a:solidFill>
                  <a:cs typeface="+mn-cs"/>
                </a:rPr>
                <a:t>ack0</a:t>
              </a:r>
            </a:p>
          </p:txBody>
        </p:sp>
      </p:grpSp>
      <p:sp>
        <p:nvSpPr>
          <p:cNvPr id="257" name="Text Box 78">
            <a:extLst>
              <a:ext uri="{FF2B5EF4-FFF2-40B4-BE49-F238E27FC236}">
                <a16:creationId xmlns:a16="http://schemas.microsoft.com/office/drawing/2014/main" id="{369CE47E-1D71-7744-95BB-CAB6F57A655D}"/>
              </a:ext>
            </a:extLst>
          </p:cNvPr>
          <p:cNvSpPr txBox="1">
            <a:spLocks noChangeArrowheads="1"/>
          </p:cNvSpPr>
          <p:nvPr/>
        </p:nvSpPr>
        <p:spPr bwMode="auto">
          <a:xfrm>
            <a:off x="6068436" y="4655509"/>
            <a:ext cx="1313181"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dirty="0">
                <a:solidFill>
                  <a:srgbClr val="000000"/>
                </a:solidFill>
                <a:cs typeface="+mn-cs"/>
              </a:rPr>
              <a:t>(b) packet loss</a:t>
            </a:r>
          </a:p>
        </p:txBody>
      </p:sp>
      <p:grpSp>
        <p:nvGrpSpPr>
          <p:cNvPr id="258" name="Group 81">
            <a:extLst>
              <a:ext uri="{FF2B5EF4-FFF2-40B4-BE49-F238E27FC236}">
                <a16:creationId xmlns:a16="http://schemas.microsoft.com/office/drawing/2014/main" id="{58D1FC7F-D1DB-9742-BCDA-95EAEA7F7541}"/>
              </a:ext>
            </a:extLst>
          </p:cNvPr>
          <p:cNvGrpSpPr>
            <a:grpSpLocks/>
          </p:cNvGrpSpPr>
          <p:nvPr/>
        </p:nvGrpSpPr>
        <p:grpSpPr bwMode="auto">
          <a:xfrm>
            <a:off x="6049343" y="2134491"/>
            <a:ext cx="894159" cy="578644"/>
            <a:chOff x="3726" y="1687"/>
            <a:chExt cx="751" cy="486"/>
          </a:xfrm>
        </p:grpSpPr>
        <p:sp>
          <p:nvSpPr>
            <p:cNvPr id="259" name="Line 66">
              <a:extLst>
                <a:ext uri="{FF2B5EF4-FFF2-40B4-BE49-F238E27FC236}">
                  <a16:creationId xmlns:a16="http://schemas.microsoft.com/office/drawing/2014/main" id="{8586B367-BD51-F743-AED9-6217A75B9EB8}"/>
                </a:ext>
              </a:extLst>
            </p:cNvPr>
            <p:cNvSpPr>
              <a:spLocks noChangeShapeType="1"/>
            </p:cNvSpPr>
            <p:nvPr/>
          </p:nvSpPr>
          <p:spPr bwMode="auto">
            <a:xfrm>
              <a:off x="3726" y="1780"/>
              <a:ext cx="548" cy="148"/>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60" name="Text Box 67">
              <a:extLst>
                <a:ext uri="{FF2B5EF4-FFF2-40B4-BE49-F238E27FC236}">
                  <a16:creationId xmlns:a16="http://schemas.microsoft.com/office/drawing/2014/main" id="{45395DCC-EA5A-E34D-854F-760FBAD59874}"/>
                </a:ext>
              </a:extLst>
            </p:cNvPr>
            <p:cNvSpPr txBox="1">
              <a:spLocks noChangeArrowheads="1"/>
            </p:cNvSpPr>
            <p:nvPr/>
          </p:nvSpPr>
          <p:spPr bwMode="auto">
            <a:xfrm>
              <a:off x="3944" y="1687"/>
              <a:ext cx="39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99"/>
                  </a:solidFill>
                  <a:latin typeface="Arial" charset="0"/>
                  <a:cs typeface="+mn-cs"/>
                </a:rPr>
                <a:t>pkt1</a:t>
              </a:r>
            </a:p>
          </p:txBody>
        </p:sp>
        <p:sp>
          <p:nvSpPr>
            <p:cNvPr id="261" name="Text Box 79">
              <a:extLst>
                <a:ext uri="{FF2B5EF4-FFF2-40B4-BE49-F238E27FC236}">
                  <a16:creationId xmlns:a16="http://schemas.microsoft.com/office/drawing/2014/main" id="{28259E79-639E-E24B-A02E-4313B3CAB50B}"/>
                </a:ext>
              </a:extLst>
            </p:cNvPr>
            <p:cNvSpPr txBox="1">
              <a:spLocks noChangeArrowheads="1"/>
            </p:cNvSpPr>
            <p:nvPr/>
          </p:nvSpPr>
          <p:spPr bwMode="auto">
            <a:xfrm>
              <a:off x="4165" y="1808"/>
              <a:ext cx="25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b="1">
                  <a:solidFill>
                    <a:srgbClr val="FF0000"/>
                  </a:solidFill>
                  <a:cs typeface="+mn-cs"/>
                </a:rPr>
                <a:t>X</a:t>
              </a:r>
            </a:p>
          </p:txBody>
        </p:sp>
        <p:sp>
          <p:nvSpPr>
            <p:cNvPr id="262" name="Text Box 80">
              <a:extLst>
                <a:ext uri="{FF2B5EF4-FFF2-40B4-BE49-F238E27FC236}">
                  <a16:creationId xmlns:a16="http://schemas.microsoft.com/office/drawing/2014/main" id="{8928A415-686E-1940-B399-6DD126A266C2}"/>
                </a:ext>
              </a:extLst>
            </p:cNvPr>
            <p:cNvSpPr txBox="1">
              <a:spLocks noChangeArrowheads="1"/>
            </p:cNvSpPr>
            <p:nvPr/>
          </p:nvSpPr>
          <p:spPr bwMode="auto">
            <a:xfrm>
              <a:off x="4106" y="1940"/>
              <a:ext cx="371"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i="1">
                  <a:solidFill>
                    <a:srgbClr val="FF0000"/>
                  </a:solidFill>
                  <a:cs typeface="+mn-cs"/>
                </a:rPr>
                <a:t>loss</a:t>
              </a:r>
            </a:p>
          </p:txBody>
        </p:sp>
      </p:grpSp>
      <p:grpSp>
        <p:nvGrpSpPr>
          <p:cNvPr id="263" name="Group 86">
            <a:extLst>
              <a:ext uri="{FF2B5EF4-FFF2-40B4-BE49-F238E27FC236}">
                <a16:creationId xmlns:a16="http://schemas.microsoft.com/office/drawing/2014/main" id="{0751228C-C56A-4145-9744-AA4B5D7B422B}"/>
              </a:ext>
            </a:extLst>
          </p:cNvPr>
          <p:cNvGrpSpPr>
            <a:grpSpLocks/>
          </p:cNvGrpSpPr>
          <p:nvPr/>
        </p:nvGrpSpPr>
        <p:grpSpPr bwMode="auto">
          <a:xfrm>
            <a:off x="5960051" y="2361900"/>
            <a:ext cx="91678" cy="775097"/>
            <a:chOff x="3651" y="1878"/>
            <a:chExt cx="78" cy="963"/>
          </a:xfrm>
        </p:grpSpPr>
        <p:sp>
          <p:nvSpPr>
            <p:cNvPr id="264" name="Line 82">
              <a:extLst>
                <a:ext uri="{FF2B5EF4-FFF2-40B4-BE49-F238E27FC236}">
                  <a16:creationId xmlns:a16="http://schemas.microsoft.com/office/drawing/2014/main" id="{3C08A3AA-5F97-BA41-9BF4-A9FAFC6B700B}"/>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65" name="Line 84">
              <a:extLst>
                <a:ext uri="{FF2B5EF4-FFF2-40B4-BE49-F238E27FC236}">
                  <a16:creationId xmlns:a16="http://schemas.microsoft.com/office/drawing/2014/main" id="{4B808BC0-C4AA-8A47-AD7A-9C138A93A79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66" name="Line 85">
              <a:extLst>
                <a:ext uri="{FF2B5EF4-FFF2-40B4-BE49-F238E27FC236}">
                  <a16:creationId xmlns:a16="http://schemas.microsoft.com/office/drawing/2014/main" id="{2D5E6195-4AC0-E644-96BD-40B80CE7C01E}"/>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267" name="Group 88">
            <a:extLst>
              <a:ext uri="{FF2B5EF4-FFF2-40B4-BE49-F238E27FC236}">
                <a16:creationId xmlns:a16="http://schemas.microsoft.com/office/drawing/2014/main" id="{932E32A0-5C3E-3046-BAAA-21A55DF9DD28}"/>
              </a:ext>
            </a:extLst>
          </p:cNvPr>
          <p:cNvGrpSpPr>
            <a:grpSpLocks/>
          </p:cNvGrpSpPr>
          <p:nvPr/>
        </p:nvGrpSpPr>
        <p:grpSpPr bwMode="auto">
          <a:xfrm>
            <a:off x="6056491" y="3103659"/>
            <a:ext cx="1103710" cy="378619"/>
            <a:chOff x="855" y="1710"/>
            <a:chExt cx="927" cy="318"/>
          </a:xfrm>
        </p:grpSpPr>
        <p:sp>
          <p:nvSpPr>
            <p:cNvPr id="268" name="Line 89">
              <a:extLst>
                <a:ext uri="{FF2B5EF4-FFF2-40B4-BE49-F238E27FC236}">
                  <a16:creationId xmlns:a16="http://schemas.microsoft.com/office/drawing/2014/main" id="{B54BB22F-1388-EC44-AB1D-26D4513198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69" name="Text Box 90">
              <a:extLst>
                <a:ext uri="{FF2B5EF4-FFF2-40B4-BE49-F238E27FC236}">
                  <a16:creationId xmlns:a16="http://schemas.microsoft.com/office/drawing/2014/main" id="{0D178261-4D19-EB46-A4F7-AB511FAB3D3B}"/>
                </a:ext>
              </a:extLst>
            </p:cNvPr>
            <p:cNvSpPr txBox="1">
              <a:spLocks noChangeArrowheads="1"/>
            </p:cNvSpPr>
            <p:nvPr/>
          </p:nvSpPr>
          <p:spPr bwMode="auto">
            <a:xfrm>
              <a:off x="1073" y="1710"/>
              <a:ext cx="39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0099"/>
                  </a:solidFill>
                  <a:latin typeface="Arial" charset="0"/>
                  <a:cs typeface="+mn-cs"/>
                </a:rPr>
                <a:t>pkt1</a:t>
              </a:r>
            </a:p>
          </p:txBody>
        </p:sp>
      </p:grpSp>
      <p:grpSp>
        <p:nvGrpSpPr>
          <p:cNvPr id="270" name="Group 92">
            <a:extLst>
              <a:ext uri="{FF2B5EF4-FFF2-40B4-BE49-F238E27FC236}">
                <a16:creationId xmlns:a16="http://schemas.microsoft.com/office/drawing/2014/main" id="{2F31B7A3-D271-8245-A7D0-64CC20F4CE34}"/>
              </a:ext>
            </a:extLst>
          </p:cNvPr>
          <p:cNvGrpSpPr>
            <a:grpSpLocks/>
          </p:cNvGrpSpPr>
          <p:nvPr/>
        </p:nvGrpSpPr>
        <p:grpSpPr bwMode="auto">
          <a:xfrm>
            <a:off x="4927778" y="2821482"/>
            <a:ext cx="1088231" cy="573881"/>
            <a:chOff x="2756" y="2348"/>
            <a:chExt cx="914" cy="482"/>
          </a:xfrm>
        </p:grpSpPr>
        <p:pic>
          <p:nvPicPr>
            <p:cNvPr id="271" name="Picture 87" descr="alarm_clock_ringing">
              <a:extLst>
                <a:ext uri="{FF2B5EF4-FFF2-40B4-BE49-F238E27FC236}">
                  <a16:creationId xmlns:a16="http://schemas.microsoft.com/office/drawing/2014/main" id="{DE9E1E05-3488-EE4B-92F6-451228ABA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Text Box 91">
              <a:extLst>
                <a:ext uri="{FF2B5EF4-FFF2-40B4-BE49-F238E27FC236}">
                  <a16:creationId xmlns:a16="http://schemas.microsoft.com/office/drawing/2014/main" id="{1CAC9FAC-E321-AF48-8EE2-DEA4784FF7C2}"/>
                </a:ext>
              </a:extLst>
            </p:cNvPr>
            <p:cNvSpPr txBox="1">
              <a:spLocks noChangeArrowheads="1"/>
            </p:cNvSpPr>
            <p:nvPr/>
          </p:nvSpPr>
          <p:spPr bwMode="auto">
            <a:xfrm>
              <a:off x="2756" y="2491"/>
              <a:ext cx="914" cy="3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75000"/>
                </a:lnSpc>
                <a:spcBef>
                  <a:spcPct val="0"/>
                </a:spcBef>
                <a:spcAft>
                  <a:spcPct val="0"/>
                </a:spcAft>
                <a:buClrTx/>
                <a:defRPr/>
              </a:pPr>
              <a:r>
                <a:rPr lang="en-US" sz="1350" i="1" dirty="0">
                  <a:solidFill>
                    <a:srgbClr val="FF0000"/>
                  </a:solidFill>
                  <a:cs typeface="+mn-cs"/>
                </a:rPr>
                <a:t>timeout</a:t>
              </a:r>
            </a:p>
            <a:p>
              <a:pPr algn="r" defTabSz="685800" eaLnBrk="0" fontAlgn="base" hangingPunct="0">
                <a:lnSpc>
                  <a:spcPct val="75000"/>
                </a:lnSpc>
                <a:spcBef>
                  <a:spcPct val="0"/>
                </a:spcBef>
                <a:spcAft>
                  <a:spcPct val="0"/>
                </a:spcAft>
                <a:buClrTx/>
                <a:defRPr/>
              </a:pPr>
              <a:r>
                <a:rPr lang="en-US" sz="1350" dirty="0">
                  <a:solidFill>
                    <a:srgbClr val="000000"/>
                  </a:solidFill>
                  <a:cs typeface="+mn-cs"/>
                </a:rPr>
                <a:t>resend pkt1</a:t>
              </a:r>
            </a:p>
          </p:txBody>
        </p:sp>
      </p:grpSp>
      <p:sp>
        <p:nvSpPr>
          <p:cNvPr id="79" name="Slide Number Placeholder 2">
            <a:extLst>
              <a:ext uri="{FF2B5EF4-FFF2-40B4-BE49-F238E27FC236}">
                <a16:creationId xmlns:a16="http://schemas.microsoft.com/office/drawing/2014/main" id="{F263271F-70B3-0945-8ECC-7ADB54458383}"/>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60</a:t>
            </a:fld>
            <a:endParaRPr lang="en-US" dirty="0"/>
          </a:p>
        </p:txBody>
      </p:sp>
    </p:spTree>
    <p:extLst>
      <p:ext uri="{BB962C8B-B14F-4D97-AF65-F5344CB8AC3E}">
        <p14:creationId xmlns:p14="http://schemas.microsoft.com/office/powerpoint/2010/main" val="260942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wipe(left)">
                                      <p:cBhvr>
                                        <p:cTn id="7" dur="500"/>
                                        <p:tgtEl>
                                          <p:spTgt spid="2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09">
                                            <p:txEl>
                                              <p:pRg st="0" end="0"/>
                                            </p:txEl>
                                          </p:spTgt>
                                        </p:tgtEl>
                                        <p:attrNameLst>
                                          <p:attrName>style.visibility</p:attrName>
                                        </p:attrNameLst>
                                      </p:cBhvr>
                                      <p:to>
                                        <p:strVal val="visible"/>
                                      </p:to>
                                    </p:set>
                                    <p:animEffect transition="in" filter="dissolve">
                                      <p:cBhvr>
                                        <p:cTn id="11" dur="500"/>
                                        <p:tgtEl>
                                          <p:spTgt spid="20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dissolve">
                                      <p:cBhvr>
                                        <p:cTn id="16" dur="500"/>
                                        <p:tgtEl>
                                          <p:spTgt spid="20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22"/>
                                        </p:tgtEl>
                                        <p:attrNameLst>
                                          <p:attrName>style.visibility</p:attrName>
                                        </p:attrNameLst>
                                      </p:cBhvr>
                                      <p:to>
                                        <p:strVal val="visible"/>
                                      </p:to>
                                    </p:set>
                                    <p:animEffect transition="in" filter="wipe(right)">
                                      <p:cBhvr>
                                        <p:cTn id="20" dur="500"/>
                                        <p:tgtEl>
                                          <p:spTgt spid="222"/>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204"/>
                                        </p:tgtEl>
                                        <p:attrNameLst>
                                          <p:attrName>style.visibility</p:attrName>
                                        </p:attrNameLst>
                                      </p:cBhvr>
                                      <p:to>
                                        <p:strVal val="visible"/>
                                      </p:to>
                                    </p:set>
                                    <p:animEffect transition="in" filter="dissolve">
                                      <p:cBhvr>
                                        <p:cTn id="24" dur="500"/>
                                        <p:tgtEl>
                                          <p:spTgt spid="20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06"/>
                                        </p:tgtEl>
                                        <p:attrNameLst>
                                          <p:attrName>style.visibility</p:attrName>
                                        </p:attrNameLst>
                                      </p:cBhvr>
                                      <p:to>
                                        <p:strVal val="visible"/>
                                      </p:to>
                                    </p:set>
                                    <p:animEffect transition="in" filter="dissolve">
                                      <p:cBhvr>
                                        <p:cTn id="29" dur="500"/>
                                        <p:tgtEl>
                                          <p:spTgt spid="206"/>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216"/>
                                        </p:tgtEl>
                                        <p:attrNameLst>
                                          <p:attrName>style.visibility</p:attrName>
                                        </p:attrNameLst>
                                      </p:cBhvr>
                                      <p:to>
                                        <p:strVal val="visible"/>
                                      </p:to>
                                    </p:set>
                                    <p:animEffect transition="in" filter="wipe(left)">
                                      <p:cBhvr>
                                        <p:cTn id="33" dur="500"/>
                                        <p:tgtEl>
                                          <p:spTgt spid="216"/>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99">
                                            <p:txEl>
                                              <p:pRg st="0" end="0"/>
                                            </p:txEl>
                                          </p:spTgt>
                                        </p:tgtEl>
                                        <p:attrNameLst>
                                          <p:attrName>style.visibility</p:attrName>
                                        </p:attrNameLst>
                                      </p:cBhvr>
                                      <p:to>
                                        <p:strVal val="visible"/>
                                      </p:to>
                                    </p:set>
                                    <p:animEffect transition="in" filter="dissolve">
                                      <p:cBhvr>
                                        <p:cTn id="37" dur="500"/>
                                        <p:tgtEl>
                                          <p:spTgt spid="199">
                                            <p:txEl>
                                              <p:pRg st="0" end="0"/>
                                            </p:txEl>
                                          </p:spTgt>
                                        </p:tgtEl>
                                      </p:cBhvr>
                                    </p:animEffect>
                                  </p:childTnLst>
                                </p:cTn>
                              </p:par>
                            </p:childTnLst>
                          </p:cTn>
                        </p:par>
                        <p:par>
                          <p:cTn id="38" fill="hold">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202"/>
                                        </p:tgtEl>
                                        <p:attrNameLst>
                                          <p:attrName>style.visibility</p:attrName>
                                        </p:attrNameLst>
                                      </p:cBhvr>
                                      <p:to>
                                        <p:strVal val="visible"/>
                                      </p:to>
                                    </p:set>
                                    <p:animEffect transition="in" filter="dissolve">
                                      <p:cBhvr>
                                        <p:cTn id="41" dur="500"/>
                                        <p:tgtEl>
                                          <p:spTgt spid="202"/>
                                        </p:tgtEl>
                                      </p:cBhvr>
                                    </p:animEffect>
                                  </p:childTnLst>
                                </p:cTn>
                              </p:par>
                            </p:childTnLst>
                          </p:cTn>
                        </p:par>
                        <p:par>
                          <p:cTn id="42" fill="hold">
                            <p:stCondLst>
                              <p:cond delay="2000"/>
                            </p:stCondLst>
                            <p:childTnLst>
                              <p:par>
                                <p:cTn id="43" presetID="22" presetClass="entr" presetSubtype="2" fill="hold" nodeType="after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wipe(right)">
                                      <p:cBhvr>
                                        <p:cTn id="45" dur="500"/>
                                        <p:tgtEl>
                                          <p:spTgt spid="219"/>
                                        </p:tgtEl>
                                      </p:cBhvr>
                                    </p:animEffect>
                                  </p:childTnLst>
                                </p:cTn>
                              </p:par>
                            </p:childTnLst>
                          </p:cTn>
                        </p:par>
                        <p:par>
                          <p:cTn id="46" fill="hold">
                            <p:stCondLst>
                              <p:cond delay="2500"/>
                            </p:stCondLst>
                            <p:childTnLst>
                              <p:par>
                                <p:cTn id="47" presetID="9" presetClass="entr" presetSubtype="0" fill="hold" grpId="0" nodeType="afterEffect">
                                  <p:stCondLst>
                                    <p:cond delay="0"/>
                                  </p:stCondLst>
                                  <p:childTnLst>
                                    <p:set>
                                      <p:cBhvr>
                                        <p:cTn id="48" dur="1" fill="hold">
                                          <p:stCondLst>
                                            <p:cond delay="0"/>
                                          </p:stCondLst>
                                        </p:cTn>
                                        <p:tgtEl>
                                          <p:spTgt spid="207"/>
                                        </p:tgtEl>
                                        <p:attrNameLst>
                                          <p:attrName>style.visibility</p:attrName>
                                        </p:attrNameLst>
                                      </p:cBhvr>
                                      <p:to>
                                        <p:strVal val="visible"/>
                                      </p:to>
                                    </p:set>
                                    <p:animEffect transition="in" filter="dissolve">
                                      <p:cBhvr>
                                        <p:cTn id="49" dur="500"/>
                                        <p:tgtEl>
                                          <p:spTgt spid="207"/>
                                        </p:tgtEl>
                                      </p:cBhvr>
                                    </p:animEffect>
                                  </p:childTnLst>
                                </p:cTn>
                              </p:par>
                            </p:childTnLst>
                          </p:cTn>
                        </p:par>
                        <p:par>
                          <p:cTn id="50" fill="hold">
                            <p:stCondLst>
                              <p:cond delay="3000"/>
                            </p:stCondLst>
                            <p:childTnLst>
                              <p:par>
                                <p:cTn id="51" presetID="9" presetClass="entr" presetSubtype="0" fill="hold" grpId="0" nodeType="after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dissolve">
                                      <p:cBhvr>
                                        <p:cTn id="53" dur="500"/>
                                        <p:tgtEl>
                                          <p:spTgt spid="205"/>
                                        </p:tgtEl>
                                      </p:cBhvr>
                                    </p:animEffect>
                                  </p:childTnLst>
                                </p:cTn>
                              </p:par>
                            </p:childTnLst>
                          </p:cTn>
                        </p:par>
                        <p:par>
                          <p:cTn id="54" fill="hold">
                            <p:stCondLst>
                              <p:cond delay="3500"/>
                            </p:stCondLst>
                            <p:childTnLst>
                              <p:par>
                                <p:cTn id="55" presetID="22" presetClass="entr" presetSubtype="8" fill="hold" nodeType="afterEffect">
                                  <p:stCondLst>
                                    <p:cond delay="0"/>
                                  </p:stCondLst>
                                  <p:childTnLst>
                                    <p:set>
                                      <p:cBhvr>
                                        <p:cTn id="56" dur="1" fill="hold">
                                          <p:stCondLst>
                                            <p:cond delay="0"/>
                                          </p:stCondLst>
                                        </p:cTn>
                                        <p:tgtEl>
                                          <p:spTgt spid="213"/>
                                        </p:tgtEl>
                                        <p:attrNameLst>
                                          <p:attrName>style.visibility</p:attrName>
                                        </p:attrNameLst>
                                      </p:cBhvr>
                                      <p:to>
                                        <p:strVal val="visible"/>
                                      </p:to>
                                    </p:set>
                                    <p:animEffect transition="in" filter="wipe(left)">
                                      <p:cBhvr>
                                        <p:cTn id="57" dur="500"/>
                                        <p:tgtEl>
                                          <p:spTgt spid="213"/>
                                        </p:tgtEl>
                                      </p:cBhvr>
                                    </p:animEffect>
                                  </p:childTnLst>
                                </p:cTn>
                              </p:par>
                            </p:childTnLst>
                          </p:cTn>
                        </p:par>
                        <p:par>
                          <p:cTn id="58" fill="hold">
                            <p:stCondLst>
                              <p:cond delay="4000"/>
                            </p:stCondLst>
                            <p:childTnLst>
                              <p:par>
                                <p:cTn id="59" presetID="9" presetClass="entr" presetSubtype="0" fill="hold" grpId="0" nodeType="afterEffect">
                                  <p:stCondLst>
                                    <p:cond delay="0"/>
                                  </p:stCondLst>
                                  <p:childTnLst>
                                    <p:set>
                                      <p:cBhvr>
                                        <p:cTn id="60" dur="1" fill="hold">
                                          <p:stCondLst>
                                            <p:cond delay="0"/>
                                          </p:stCondLst>
                                        </p:cTn>
                                        <p:tgtEl>
                                          <p:spTgt spid="200"/>
                                        </p:tgtEl>
                                        <p:attrNameLst>
                                          <p:attrName>style.visibility</p:attrName>
                                        </p:attrNameLst>
                                      </p:cBhvr>
                                      <p:to>
                                        <p:strVal val="visible"/>
                                      </p:to>
                                    </p:set>
                                    <p:animEffect transition="in" filter="dissolve">
                                      <p:cBhvr>
                                        <p:cTn id="61" dur="500"/>
                                        <p:tgtEl>
                                          <p:spTgt spid="200"/>
                                        </p:tgtEl>
                                      </p:cBhvr>
                                    </p:animEffect>
                                  </p:childTnLst>
                                </p:cTn>
                              </p:par>
                            </p:childTnLst>
                          </p:cTn>
                        </p:par>
                        <p:par>
                          <p:cTn id="62" fill="hold">
                            <p:stCondLst>
                              <p:cond delay="4500"/>
                            </p:stCondLst>
                            <p:childTnLst>
                              <p:par>
                                <p:cTn id="63" presetID="9" presetClass="entr" presetSubtype="0" fill="hold" nodeType="afterEffect">
                                  <p:stCondLst>
                                    <p:cond delay="0"/>
                                  </p:stCondLst>
                                  <p:childTnLst>
                                    <p:set>
                                      <p:cBhvr>
                                        <p:cTn id="64" dur="1" fill="hold">
                                          <p:stCondLst>
                                            <p:cond delay="0"/>
                                          </p:stCondLst>
                                        </p:cTn>
                                        <p:tgtEl>
                                          <p:spTgt spid="203">
                                            <p:txEl>
                                              <p:pRg st="0" end="0"/>
                                            </p:txEl>
                                          </p:spTgt>
                                        </p:tgtEl>
                                        <p:attrNameLst>
                                          <p:attrName>style.visibility</p:attrName>
                                        </p:attrNameLst>
                                      </p:cBhvr>
                                      <p:to>
                                        <p:strVal val="visible"/>
                                      </p:to>
                                    </p:set>
                                    <p:animEffect transition="in" filter="dissolve">
                                      <p:cBhvr>
                                        <p:cTn id="65" dur="500"/>
                                        <p:tgtEl>
                                          <p:spTgt spid="203">
                                            <p:txEl>
                                              <p:pRg st="0" end="0"/>
                                            </p:txEl>
                                          </p:spTgt>
                                        </p:tgtEl>
                                      </p:cBhvr>
                                    </p:animEffect>
                                  </p:childTnLst>
                                </p:cTn>
                              </p:par>
                            </p:childTnLst>
                          </p:cTn>
                        </p:par>
                        <p:par>
                          <p:cTn id="66" fill="hold">
                            <p:stCondLst>
                              <p:cond delay="5000"/>
                            </p:stCondLst>
                            <p:childTnLst>
                              <p:par>
                                <p:cTn id="67" presetID="22" presetClass="entr" presetSubtype="2" fill="hold" nodeType="after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wipe(right)">
                                      <p:cBhvr>
                                        <p:cTn id="69" dur="500"/>
                                        <p:tgtEl>
                                          <p:spTgt spid="22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42"/>
                                        </p:tgtEl>
                                        <p:attrNameLst>
                                          <p:attrName>style.visibility</p:attrName>
                                        </p:attrNameLst>
                                      </p:cBhvr>
                                      <p:to>
                                        <p:strVal val="visible"/>
                                      </p:to>
                                    </p:set>
                                    <p:animEffect transition="in" filter="wipe(left)">
                                      <p:cBhvr>
                                        <p:cTn id="74" dur="500"/>
                                        <p:tgtEl>
                                          <p:spTgt spid="242"/>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241">
                                            <p:txEl>
                                              <p:pRg st="0" end="0"/>
                                            </p:txEl>
                                          </p:spTgt>
                                        </p:tgtEl>
                                        <p:attrNameLst>
                                          <p:attrName>style.visibility</p:attrName>
                                        </p:attrNameLst>
                                      </p:cBhvr>
                                      <p:to>
                                        <p:strVal val="visible"/>
                                      </p:to>
                                    </p:set>
                                    <p:animEffect transition="in" filter="dissolve">
                                      <p:cBhvr>
                                        <p:cTn id="78" dur="500"/>
                                        <p:tgtEl>
                                          <p:spTgt spid="241">
                                            <p:txEl>
                                              <p:pRg st="0" end="0"/>
                                            </p:txEl>
                                          </p:spTgt>
                                        </p:tgtEl>
                                      </p:cBhvr>
                                    </p:animEffect>
                                  </p:childTnLst>
                                </p:cTn>
                              </p:par>
                            </p:childTnLst>
                          </p:cTn>
                        </p:par>
                        <p:par>
                          <p:cTn id="79" fill="hold">
                            <p:stCondLst>
                              <p:cond delay="1000"/>
                            </p:stCondLst>
                            <p:childTnLst>
                              <p:par>
                                <p:cTn id="80" presetID="9" presetClass="entr" presetSubtype="0" fill="hold" grpId="0"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dissolve">
                                      <p:cBhvr>
                                        <p:cTn id="82" dur="500"/>
                                        <p:tgtEl>
                                          <p:spTgt spid="233"/>
                                        </p:tgtEl>
                                      </p:cBhvr>
                                    </p:animEffect>
                                  </p:childTnLst>
                                </p:cTn>
                              </p:par>
                            </p:childTnLst>
                          </p:cTn>
                        </p:par>
                        <p:par>
                          <p:cTn id="83" fill="hold">
                            <p:stCondLst>
                              <p:cond delay="1500"/>
                            </p:stCondLst>
                            <p:childTnLst>
                              <p:par>
                                <p:cTn id="84" presetID="22" presetClass="entr" presetSubtype="2" fill="hold" nodeType="afterEffect">
                                  <p:stCondLst>
                                    <p:cond delay="0"/>
                                  </p:stCondLst>
                                  <p:childTnLst>
                                    <p:set>
                                      <p:cBhvr>
                                        <p:cTn id="85" dur="1" fill="hold">
                                          <p:stCondLst>
                                            <p:cond delay="0"/>
                                          </p:stCondLst>
                                        </p:cTn>
                                        <p:tgtEl>
                                          <p:spTgt spid="251"/>
                                        </p:tgtEl>
                                        <p:attrNameLst>
                                          <p:attrName>style.visibility</p:attrName>
                                        </p:attrNameLst>
                                      </p:cBhvr>
                                      <p:to>
                                        <p:strVal val="visible"/>
                                      </p:to>
                                    </p:set>
                                    <p:animEffect transition="in" filter="wipe(right)">
                                      <p:cBhvr>
                                        <p:cTn id="86" dur="500"/>
                                        <p:tgtEl>
                                          <p:spTgt spid="251"/>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236"/>
                                        </p:tgtEl>
                                        <p:attrNameLst>
                                          <p:attrName>style.visibility</p:attrName>
                                        </p:attrNameLst>
                                      </p:cBhvr>
                                      <p:to>
                                        <p:strVal val="visible"/>
                                      </p:to>
                                    </p:set>
                                    <p:animEffect transition="in" filter="dissolve">
                                      <p:cBhvr>
                                        <p:cTn id="90" dur="500"/>
                                        <p:tgtEl>
                                          <p:spTgt spid="236"/>
                                        </p:tgtEl>
                                      </p:cBhvr>
                                    </p:animEffect>
                                  </p:childTnLst>
                                </p:cTn>
                              </p:par>
                            </p:childTnLst>
                          </p:cTn>
                        </p:par>
                        <p:par>
                          <p:cTn id="91" fill="hold">
                            <p:stCondLst>
                              <p:cond delay="2500"/>
                            </p:stCondLst>
                            <p:childTnLst>
                              <p:par>
                                <p:cTn id="92" presetID="9" presetClass="entr" presetSubtype="0" fill="hold" grpId="0" nodeType="afterEffect">
                                  <p:stCondLst>
                                    <p:cond delay="0"/>
                                  </p:stCondLst>
                                  <p:childTnLst>
                                    <p:set>
                                      <p:cBhvr>
                                        <p:cTn id="93" dur="1" fill="hold">
                                          <p:stCondLst>
                                            <p:cond delay="0"/>
                                          </p:stCondLst>
                                        </p:cTn>
                                        <p:tgtEl>
                                          <p:spTgt spid="238"/>
                                        </p:tgtEl>
                                        <p:attrNameLst>
                                          <p:attrName>style.visibility</p:attrName>
                                        </p:attrNameLst>
                                      </p:cBhvr>
                                      <p:to>
                                        <p:strVal val="visible"/>
                                      </p:to>
                                    </p:set>
                                    <p:animEffect transition="in" filter="dissolve">
                                      <p:cBhvr>
                                        <p:cTn id="94" dur="500"/>
                                        <p:tgtEl>
                                          <p:spTgt spid="238"/>
                                        </p:tgtEl>
                                      </p:cBhvr>
                                    </p:animEffect>
                                  </p:childTnLst>
                                </p:cTn>
                              </p:par>
                            </p:childTnLst>
                          </p:cTn>
                        </p:par>
                        <p:par>
                          <p:cTn id="95" fill="hold">
                            <p:stCondLst>
                              <p:cond delay="3000"/>
                            </p:stCondLst>
                            <p:childTnLst>
                              <p:par>
                                <p:cTn id="96" presetID="22" presetClass="entr" presetSubtype="8" fill="hold" nodeType="afterEffect">
                                  <p:stCondLst>
                                    <p:cond delay="0"/>
                                  </p:stCondLst>
                                  <p:childTnLst>
                                    <p:set>
                                      <p:cBhvr>
                                        <p:cTn id="97" dur="1" fill="hold">
                                          <p:stCondLst>
                                            <p:cond delay="0"/>
                                          </p:stCondLst>
                                        </p:cTn>
                                        <p:tgtEl>
                                          <p:spTgt spid="258"/>
                                        </p:tgtEl>
                                        <p:attrNameLst>
                                          <p:attrName>style.visibility</p:attrName>
                                        </p:attrNameLst>
                                      </p:cBhvr>
                                      <p:to>
                                        <p:strVal val="visible"/>
                                      </p:to>
                                    </p:set>
                                    <p:animEffect transition="in" filter="wipe(left)">
                                      <p:cBhvr>
                                        <p:cTn id="98" dur="500"/>
                                        <p:tgtEl>
                                          <p:spTgt spid="25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263"/>
                                        </p:tgtEl>
                                        <p:attrNameLst>
                                          <p:attrName>style.visibility</p:attrName>
                                        </p:attrNameLst>
                                      </p:cBhvr>
                                      <p:to>
                                        <p:strVal val="visible"/>
                                      </p:to>
                                    </p:set>
                                    <p:animEffect transition="in" filter="wipe(up)">
                                      <p:cBhvr>
                                        <p:cTn id="103" dur="1000"/>
                                        <p:tgtEl>
                                          <p:spTgt spid="263"/>
                                        </p:tgtEl>
                                      </p:cBhvr>
                                    </p:animEffect>
                                  </p:childTnLst>
                                </p:cTn>
                              </p:par>
                            </p:childTnLst>
                          </p:cTn>
                        </p:par>
                        <p:par>
                          <p:cTn id="104" fill="hold">
                            <p:stCondLst>
                              <p:cond delay="1000"/>
                            </p:stCondLst>
                            <p:childTnLst>
                              <p:par>
                                <p:cTn id="105" presetID="9" presetClass="entr" presetSubtype="0" fill="hold" nodeType="afterEffect">
                                  <p:stCondLst>
                                    <p:cond delay="0"/>
                                  </p:stCondLst>
                                  <p:childTnLst>
                                    <p:set>
                                      <p:cBhvr>
                                        <p:cTn id="106" dur="1" fill="hold">
                                          <p:stCondLst>
                                            <p:cond delay="0"/>
                                          </p:stCondLst>
                                        </p:cTn>
                                        <p:tgtEl>
                                          <p:spTgt spid="270"/>
                                        </p:tgtEl>
                                        <p:attrNameLst>
                                          <p:attrName>style.visibility</p:attrName>
                                        </p:attrNameLst>
                                      </p:cBhvr>
                                      <p:to>
                                        <p:strVal val="visible"/>
                                      </p:to>
                                    </p:set>
                                    <p:animEffect transition="in" filter="dissolve">
                                      <p:cBhvr>
                                        <p:cTn id="107" dur="500"/>
                                        <p:tgtEl>
                                          <p:spTgt spid="27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267"/>
                                        </p:tgtEl>
                                        <p:attrNameLst>
                                          <p:attrName>style.visibility</p:attrName>
                                        </p:attrNameLst>
                                      </p:cBhvr>
                                      <p:to>
                                        <p:strVal val="visible"/>
                                      </p:to>
                                    </p:set>
                                    <p:animEffect transition="in" filter="wipe(left)">
                                      <p:cBhvr>
                                        <p:cTn id="112" dur="500"/>
                                        <p:tgtEl>
                                          <p:spTgt spid="267"/>
                                        </p:tgtEl>
                                      </p:cBhvr>
                                    </p:animEffect>
                                  </p:childTnLst>
                                </p:cTn>
                              </p:par>
                            </p:childTnLst>
                          </p:cTn>
                        </p:par>
                        <p:par>
                          <p:cTn id="113" fill="hold">
                            <p:stCondLst>
                              <p:cond delay="500"/>
                            </p:stCondLst>
                            <p:childTnLst>
                              <p:par>
                                <p:cTn id="114" presetID="9" presetClass="entr" presetSubtype="0" fill="hold" nodeType="afterEffect">
                                  <p:stCondLst>
                                    <p:cond delay="0"/>
                                  </p:stCondLst>
                                  <p:childTnLst>
                                    <p:set>
                                      <p:cBhvr>
                                        <p:cTn id="115" dur="1" fill="hold">
                                          <p:stCondLst>
                                            <p:cond delay="0"/>
                                          </p:stCondLst>
                                        </p:cTn>
                                        <p:tgtEl>
                                          <p:spTgt spid="231">
                                            <p:txEl>
                                              <p:pRg st="0" end="0"/>
                                            </p:txEl>
                                          </p:spTgt>
                                        </p:tgtEl>
                                        <p:attrNameLst>
                                          <p:attrName>style.visibility</p:attrName>
                                        </p:attrNameLst>
                                      </p:cBhvr>
                                      <p:to>
                                        <p:strVal val="visible"/>
                                      </p:to>
                                    </p:set>
                                    <p:animEffect transition="in" filter="dissolve">
                                      <p:cBhvr>
                                        <p:cTn id="116" dur="500"/>
                                        <p:tgtEl>
                                          <p:spTgt spid="231">
                                            <p:txEl>
                                              <p:pRg st="0" end="0"/>
                                            </p:txEl>
                                          </p:spTgt>
                                        </p:tgtEl>
                                      </p:cBhvr>
                                    </p:animEffect>
                                  </p:childTnLst>
                                </p:cTn>
                              </p:par>
                            </p:childTnLst>
                          </p:cTn>
                        </p:par>
                        <p:par>
                          <p:cTn id="117" fill="hold">
                            <p:stCondLst>
                              <p:cond delay="1000"/>
                            </p:stCondLst>
                            <p:childTnLst>
                              <p:par>
                                <p:cTn id="118" presetID="9" presetClass="entr" presetSubtype="0" fill="hold" grpId="0" nodeType="afterEffect">
                                  <p:stCondLst>
                                    <p:cond delay="0"/>
                                  </p:stCondLst>
                                  <p:childTnLst>
                                    <p:set>
                                      <p:cBhvr>
                                        <p:cTn id="119" dur="1" fill="hold">
                                          <p:stCondLst>
                                            <p:cond delay="0"/>
                                          </p:stCondLst>
                                        </p:cTn>
                                        <p:tgtEl>
                                          <p:spTgt spid="234"/>
                                        </p:tgtEl>
                                        <p:attrNameLst>
                                          <p:attrName>style.visibility</p:attrName>
                                        </p:attrNameLst>
                                      </p:cBhvr>
                                      <p:to>
                                        <p:strVal val="visible"/>
                                      </p:to>
                                    </p:set>
                                    <p:animEffect transition="in" filter="dissolve">
                                      <p:cBhvr>
                                        <p:cTn id="120" dur="500"/>
                                        <p:tgtEl>
                                          <p:spTgt spid="234"/>
                                        </p:tgtEl>
                                      </p:cBhvr>
                                    </p:animEffect>
                                  </p:childTnLst>
                                </p:cTn>
                              </p:par>
                            </p:childTnLst>
                          </p:cTn>
                        </p:par>
                        <p:par>
                          <p:cTn id="121" fill="hold">
                            <p:stCondLst>
                              <p:cond delay="1500"/>
                            </p:stCondLst>
                            <p:childTnLst>
                              <p:par>
                                <p:cTn id="122" presetID="22" presetClass="entr" presetSubtype="2" fill="hold" nodeType="afterEffect">
                                  <p:stCondLst>
                                    <p:cond delay="0"/>
                                  </p:stCondLst>
                                  <p:childTnLst>
                                    <p:set>
                                      <p:cBhvr>
                                        <p:cTn id="123" dur="1" fill="hold">
                                          <p:stCondLst>
                                            <p:cond delay="0"/>
                                          </p:stCondLst>
                                        </p:cTn>
                                        <p:tgtEl>
                                          <p:spTgt spid="248"/>
                                        </p:tgtEl>
                                        <p:attrNameLst>
                                          <p:attrName>style.visibility</p:attrName>
                                        </p:attrNameLst>
                                      </p:cBhvr>
                                      <p:to>
                                        <p:strVal val="visible"/>
                                      </p:to>
                                    </p:set>
                                    <p:animEffect transition="in" filter="wipe(right)">
                                      <p:cBhvr>
                                        <p:cTn id="124" dur="500"/>
                                        <p:tgtEl>
                                          <p:spTgt spid="248"/>
                                        </p:tgtEl>
                                      </p:cBhvr>
                                    </p:animEffect>
                                  </p:childTnLst>
                                </p:cTn>
                              </p:par>
                            </p:childTnLst>
                          </p:cTn>
                        </p:par>
                        <p:par>
                          <p:cTn id="125" fill="hold">
                            <p:stCondLst>
                              <p:cond delay="2000"/>
                            </p:stCondLst>
                            <p:childTnLst>
                              <p:par>
                                <p:cTn id="126" presetID="9" presetClass="entr" presetSubtype="0" fill="hold" grpId="0" nodeType="afterEffect">
                                  <p:stCondLst>
                                    <p:cond delay="0"/>
                                  </p:stCondLst>
                                  <p:childTnLst>
                                    <p:set>
                                      <p:cBhvr>
                                        <p:cTn id="127" dur="1" fill="hold">
                                          <p:stCondLst>
                                            <p:cond delay="0"/>
                                          </p:stCondLst>
                                        </p:cTn>
                                        <p:tgtEl>
                                          <p:spTgt spid="239"/>
                                        </p:tgtEl>
                                        <p:attrNameLst>
                                          <p:attrName>style.visibility</p:attrName>
                                        </p:attrNameLst>
                                      </p:cBhvr>
                                      <p:to>
                                        <p:strVal val="visible"/>
                                      </p:to>
                                    </p:set>
                                    <p:animEffect transition="in" filter="dissolve">
                                      <p:cBhvr>
                                        <p:cTn id="128" dur="500"/>
                                        <p:tgtEl>
                                          <p:spTgt spid="239"/>
                                        </p:tgtEl>
                                      </p:cBhvr>
                                    </p:animEffect>
                                  </p:childTnLst>
                                </p:cTn>
                              </p:par>
                            </p:childTnLst>
                          </p:cTn>
                        </p:par>
                        <p:par>
                          <p:cTn id="129" fill="hold">
                            <p:stCondLst>
                              <p:cond delay="2500"/>
                            </p:stCondLst>
                            <p:childTnLst>
                              <p:par>
                                <p:cTn id="130" presetID="9" presetClass="entr" presetSubtype="0" fill="hold" grpId="0" nodeType="afterEffect">
                                  <p:stCondLst>
                                    <p:cond delay="0"/>
                                  </p:stCondLst>
                                  <p:childTnLst>
                                    <p:set>
                                      <p:cBhvr>
                                        <p:cTn id="131" dur="1" fill="hold">
                                          <p:stCondLst>
                                            <p:cond delay="0"/>
                                          </p:stCondLst>
                                        </p:cTn>
                                        <p:tgtEl>
                                          <p:spTgt spid="237"/>
                                        </p:tgtEl>
                                        <p:attrNameLst>
                                          <p:attrName>style.visibility</p:attrName>
                                        </p:attrNameLst>
                                      </p:cBhvr>
                                      <p:to>
                                        <p:strVal val="visible"/>
                                      </p:to>
                                    </p:set>
                                    <p:animEffect transition="in" filter="dissolve">
                                      <p:cBhvr>
                                        <p:cTn id="132" dur="500"/>
                                        <p:tgtEl>
                                          <p:spTgt spid="237"/>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245"/>
                                        </p:tgtEl>
                                        <p:attrNameLst>
                                          <p:attrName>style.visibility</p:attrName>
                                        </p:attrNameLst>
                                      </p:cBhvr>
                                      <p:to>
                                        <p:strVal val="visible"/>
                                      </p:to>
                                    </p:set>
                                    <p:animEffect transition="in" filter="wipe(left)">
                                      <p:cBhvr>
                                        <p:cTn id="136" dur="500"/>
                                        <p:tgtEl>
                                          <p:spTgt spid="245"/>
                                        </p:tgtEl>
                                      </p:cBhvr>
                                    </p:animEffect>
                                  </p:childTnLst>
                                </p:cTn>
                              </p:par>
                            </p:childTnLst>
                          </p:cTn>
                        </p:par>
                        <p:par>
                          <p:cTn id="137" fill="hold">
                            <p:stCondLst>
                              <p:cond delay="3500"/>
                            </p:stCondLst>
                            <p:childTnLst>
                              <p:par>
                                <p:cTn id="138" presetID="9" presetClass="entr" presetSubtype="0" fill="hold" grpId="0" nodeType="afterEffect">
                                  <p:stCondLst>
                                    <p:cond delay="0"/>
                                  </p:stCondLst>
                                  <p:childTnLst>
                                    <p:set>
                                      <p:cBhvr>
                                        <p:cTn id="139" dur="1" fill="hold">
                                          <p:stCondLst>
                                            <p:cond delay="0"/>
                                          </p:stCondLst>
                                        </p:cTn>
                                        <p:tgtEl>
                                          <p:spTgt spid="232"/>
                                        </p:tgtEl>
                                        <p:attrNameLst>
                                          <p:attrName>style.visibility</p:attrName>
                                        </p:attrNameLst>
                                      </p:cBhvr>
                                      <p:to>
                                        <p:strVal val="visible"/>
                                      </p:to>
                                    </p:set>
                                    <p:animEffect transition="in" filter="dissolve">
                                      <p:cBhvr>
                                        <p:cTn id="140" dur="500"/>
                                        <p:tgtEl>
                                          <p:spTgt spid="232"/>
                                        </p:tgtEl>
                                      </p:cBhvr>
                                    </p:animEffect>
                                  </p:childTnLst>
                                </p:cTn>
                              </p:par>
                            </p:childTnLst>
                          </p:cTn>
                        </p:par>
                        <p:par>
                          <p:cTn id="141" fill="hold">
                            <p:stCondLst>
                              <p:cond delay="4000"/>
                            </p:stCondLst>
                            <p:childTnLst>
                              <p:par>
                                <p:cTn id="142" presetID="9" presetClass="entr" presetSubtype="0" fill="hold" nodeType="afterEffect">
                                  <p:stCondLst>
                                    <p:cond delay="0"/>
                                  </p:stCondLst>
                                  <p:childTnLst>
                                    <p:set>
                                      <p:cBhvr>
                                        <p:cTn id="143" dur="1" fill="hold">
                                          <p:stCondLst>
                                            <p:cond delay="0"/>
                                          </p:stCondLst>
                                        </p:cTn>
                                        <p:tgtEl>
                                          <p:spTgt spid="235">
                                            <p:txEl>
                                              <p:pRg st="0" end="0"/>
                                            </p:txEl>
                                          </p:spTgt>
                                        </p:tgtEl>
                                        <p:attrNameLst>
                                          <p:attrName>style.visibility</p:attrName>
                                        </p:attrNameLst>
                                      </p:cBhvr>
                                      <p:to>
                                        <p:strVal val="visible"/>
                                      </p:to>
                                    </p:set>
                                    <p:animEffect transition="in" filter="dissolve">
                                      <p:cBhvr>
                                        <p:cTn id="144" dur="500"/>
                                        <p:tgtEl>
                                          <p:spTgt spid="235">
                                            <p:txEl>
                                              <p:pRg st="0" end="0"/>
                                            </p:txEl>
                                          </p:spTgt>
                                        </p:tgtEl>
                                      </p:cBhvr>
                                    </p:animEffect>
                                  </p:childTnLst>
                                </p:cTn>
                              </p:par>
                            </p:childTnLst>
                          </p:cTn>
                        </p:par>
                        <p:par>
                          <p:cTn id="145" fill="hold">
                            <p:stCondLst>
                              <p:cond delay="4500"/>
                            </p:stCondLst>
                            <p:childTnLst>
                              <p:par>
                                <p:cTn id="146" presetID="22" presetClass="entr" presetSubtype="2" fill="hold" nodeType="afterEffect">
                                  <p:stCondLst>
                                    <p:cond delay="0"/>
                                  </p:stCondLst>
                                  <p:childTnLst>
                                    <p:set>
                                      <p:cBhvr>
                                        <p:cTn id="147" dur="1" fill="hold">
                                          <p:stCondLst>
                                            <p:cond delay="0"/>
                                          </p:stCondLst>
                                        </p:cTn>
                                        <p:tgtEl>
                                          <p:spTgt spid="254"/>
                                        </p:tgtEl>
                                        <p:attrNameLst>
                                          <p:attrName>style.visibility</p:attrName>
                                        </p:attrNameLst>
                                      </p:cBhvr>
                                      <p:to>
                                        <p:strVal val="visible"/>
                                      </p:to>
                                    </p:set>
                                    <p:animEffect transition="in" filter="wipe(right)">
                                      <p:cBhvr>
                                        <p:cTn id="148"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201" grpId="0"/>
      <p:bldP spid="202" grpId="0"/>
      <p:bldP spid="204" grpId="0"/>
      <p:bldP spid="205" grpId="0"/>
      <p:bldP spid="206" grpId="0"/>
      <p:bldP spid="207" grpId="0"/>
      <p:bldP spid="232" grpId="0"/>
      <p:bldP spid="233" grpId="0"/>
      <p:bldP spid="234" grpId="0"/>
      <p:bldP spid="236" grpId="0"/>
      <p:bldP spid="237" grpId="0"/>
      <p:bldP spid="238" grpId="0"/>
      <p:bldP spid="23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rdt3.0 in action</a:t>
            </a:r>
            <a:endParaRPr lang="en-US" dirty="0"/>
          </a:p>
        </p:txBody>
      </p:sp>
      <p:sp>
        <p:nvSpPr>
          <p:cNvPr id="195" name="Text Box 6">
            <a:extLst>
              <a:ext uri="{FF2B5EF4-FFF2-40B4-BE49-F238E27FC236}">
                <a16:creationId xmlns:a16="http://schemas.microsoft.com/office/drawing/2014/main" id="{5A635095-B168-6547-905F-EEE95C499F52}"/>
              </a:ext>
            </a:extLst>
          </p:cNvPr>
          <p:cNvSpPr txBox="1">
            <a:spLocks noChangeArrowheads="1"/>
          </p:cNvSpPr>
          <p:nvPr/>
        </p:nvSpPr>
        <p:spPr bwMode="auto">
          <a:xfrm>
            <a:off x="2829687" y="2337169"/>
            <a:ext cx="803426"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rcv pkt1</a:t>
            </a:r>
          </a:p>
        </p:txBody>
      </p:sp>
      <p:sp>
        <p:nvSpPr>
          <p:cNvPr id="196" name="Text Box 9">
            <a:extLst>
              <a:ext uri="{FF2B5EF4-FFF2-40B4-BE49-F238E27FC236}">
                <a16:creationId xmlns:a16="http://schemas.microsoft.com/office/drawing/2014/main" id="{1E7311AC-A147-DB41-AA1F-73BD95A39E2B}"/>
              </a:ext>
            </a:extLst>
          </p:cNvPr>
          <p:cNvSpPr txBox="1">
            <a:spLocks noChangeArrowheads="1"/>
          </p:cNvSpPr>
          <p:nvPr/>
        </p:nvSpPr>
        <p:spPr bwMode="auto">
          <a:xfrm>
            <a:off x="2828966" y="2506238"/>
            <a:ext cx="952505"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ack1</a:t>
            </a:r>
          </a:p>
        </p:txBody>
      </p:sp>
      <p:sp>
        <p:nvSpPr>
          <p:cNvPr id="273" name="Text Box 14">
            <a:extLst>
              <a:ext uri="{FF2B5EF4-FFF2-40B4-BE49-F238E27FC236}">
                <a16:creationId xmlns:a16="http://schemas.microsoft.com/office/drawing/2014/main" id="{409D0892-9C8F-2149-B834-184894F39DBD}"/>
              </a:ext>
            </a:extLst>
          </p:cNvPr>
          <p:cNvSpPr txBox="1">
            <a:spLocks noChangeArrowheads="1"/>
          </p:cNvSpPr>
          <p:nvPr/>
        </p:nvSpPr>
        <p:spPr bwMode="auto">
          <a:xfrm>
            <a:off x="2816124" y="3399207"/>
            <a:ext cx="1228221" cy="2539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a:solidFill>
                  <a:srgbClr val="000000"/>
                </a:solidFill>
                <a:cs typeface="+mn-cs"/>
              </a:rPr>
              <a:t>(detect duplicate)</a:t>
            </a:r>
          </a:p>
        </p:txBody>
      </p:sp>
      <p:grpSp>
        <p:nvGrpSpPr>
          <p:cNvPr id="274" name="Group 23">
            <a:extLst>
              <a:ext uri="{FF2B5EF4-FFF2-40B4-BE49-F238E27FC236}">
                <a16:creationId xmlns:a16="http://schemas.microsoft.com/office/drawing/2014/main" id="{8D20C6C0-28A0-C246-9D35-B42FDBBFDD8A}"/>
              </a:ext>
            </a:extLst>
          </p:cNvPr>
          <p:cNvGrpSpPr>
            <a:grpSpLocks/>
          </p:cNvGrpSpPr>
          <p:nvPr/>
        </p:nvGrpSpPr>
        <p:grpSpPr bwMode="auto">
          <a:xfrm>
            <a:off x="1755025" y="2166911"/>
            <a:ext cx="1103709" cy="461963"/>
            <a:chOff x="855" y="1710"/>
            <a:chExt cx="927" cy="388"/>
          </a:xfrm>
        </p:grpSpPr>
        <p:sp>
          <p:nvSpPr>
            <p:cNvPr id="275" name="Line 24">
              <a:extLst>
                <a:ext uri="{FF2B5EF4-FFF2-40B4-BE49-F238E27FC236}">
                  <a16:creationId xmlns:a16="http://schemas.microsoft.com/office/drawing/2014/main" id="{AB2C7FF5-194E-424E-A678-F27614F6E314}"/>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76" name="Text Box 25">
              <a:extLst>
                <a:ext uri="{FF2B5EF4-FFF2-40B4-BE49-F238E27FC236}">
                  <a16:creationId xmlns:a16="http://schemas.microsoft.com/office/drawing/2014/main" id="{91B56F05-73A0-CA48-A68C-D3D878B4CB0A}"/>
                </a:ext>
              </a:extLst>
            </p:cNvPr>
            <p:cNvSpPr txBox="1">
              <a:spLocks noChangeArrowheads="1"/>
            </p:cNvSpPr>
            <p:nvPr/>
          </p:nvSpPr>
          <p:spPr bwMode="auto">
            <a:xfrm>
              <a:off x="1094" y="1710"/>
              <a:ext cx="358" cy="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0099"/>
                  </a:solidFill>
                  <a:latin typeface="Arial" charset="0"/>
                  <a:cs typeface="+mn-cs"/>
                </a:rPr>
                <a:t>pkt1</a:t>
              </a:r>
            </a:p>
          </p:txBody>
        </p:sp>
      </p:grpSp>
      <p:sp>
        <p:nvSpPr>
          <p:cNvPr id="277" name="Text Box 36">
            <a:extLst>
              <a:ext uri="{FF2B5EF4-FFF2-40B4-BE49-F238E27FC236}">
                <a16:creationId xmlns:a16="http://schemas.microsoft.com/office/drawing/2014/main" id="{A10D19C6-F703-1A41-91CC-A3820207AF15}"/>
              </a:ext>
            </a:extLst>
          </p:cNvPr>
          <p:cNvSpPr txBox="1">
            <a:spLocks noChangeArrowheads="1"/>
          </p:cNvSpPr>
          <p:nvPr/>
        </p:nvSpPr>
        <p:spPr bwMode="auto">
          <a:xfrm>
            <a:off x="988023" y="1131066"/>
            <a:ext cx="755336"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i="1" u="sng">
                <a:solidFill>
                  <a:srgbClr val="000099"/>
                </a:solidFill>
                <a:cs typeface="+mn-cs"/>
              </a:rPr>
              <a:t>sender</a:t>
            </a:r>
          </a:p>
        </p:txBody>
      </p:sp>
      <p:sp>
        <p:nvSpPr>
          <p:cNvPr id="278" name="Text Box 37">
            <a:extLst>
              <a:ext uri="{FF2B5EF4-FFF2-40B4-BE49-F238E27FC236}">
                <a16:creationId xmlns:a16="http://schemas.microsoft.com/office/drawing/2014/main" id="{4D23E56F-4BAF-244A-8268-3064BA9B2FD9}"/>
              </a:ext>
            </a:extLst>
          </p:cNvPr>
          <p:cNvSpPr txBox="1">
            <a:spLocks noChangeArrowheads="1"/>
          </p:cNvSpPr>
          <p:nvPr/>
        </p:nvSpPr>
        <p:spPr bwMode="auto">
          <a:xfrm>
            <a:off x="2819723" y="1127495"/>
            <a:ext cx="853119"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i="1" u="sng">
                <a:solidFill>
                  <a:srgbClr val="008000"/>
                </a:solidFill>
                <a:cs typeface="+mn-cs"/>
              </a:rPr>
              <a:t>receiver</a:t>
            </a:r>
          </a:p>
        </p:txBody>
      </p:sp>
      <p:sp>
        <p:nvSpPr>
          <p:cNvPr id="279" name="Text Box 38">
            <a:extLst>
              <a:ext uri="{FF2B5EF4-FFF2-40B4-BE49-F238E27FC236}">
                <a16:creationId xmlns:a16="http://schemas.microsoft.com/office/drawing/2014/main" id="{BCD18C35-AE28-B84F-8B95-BD8971D6ACDF}"/>
              </a:ext>
            </a:extLst>
          </p:cNvPr>
          <p:cNvSpPr txBox="1">
            <a:spLocks noChangeArrowheads="1"/>
          </p:cNvSpPr>
          <p:nvPr/>
        </p:nvSpPr>
        <p:spPr bwMode="auto">
          <a:xfrm>
            <a:off x="2827306" y="3197991"/>
            <a:ext cx="803426"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rcv pkt1</a:t>
            </a:r>
          </a:p>
        </p:txBody>
      </p:sp>
      <p:sp>
        <p:nvSpPr>
          <p:cNvPr id="280" name="Text Box 39">
            <a:extLst>
              <a:ext uri="{FF2B5EF4-FFF2-40B4-BE49-F238E27FC236}">
                <a16:creationId xmlns:a16="http://schemas.microsoft.com/office/drawing/2014/main" id="{E1A9B504-FFF2-AA46-A3DC-EBAD335B427B}"/>
              </a:ext>
            </a:extLst>
          </p:cNvPr>
          <p:cNvSpPr txBox="1">
            <a:spLocks noChangeArrowheads="1"/>
          </p:cNvSpPr>
          <p:nvPr/>
        </p:nvSpPr>
        <p:spPr bwMode="auto">
          <a:xfrm>
            <a:off x="2824925" y="3945703"/>
            <a:ext cx="803426"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rcv pkt0</a:t>
            </a:r>
          </a:p>
        </p:txBody>
      </p:sp>
      <p:sp>
        <p:nvSpPr>
          <p:cNvPr id="281" name="Text Box 40">
            <a:extLst>
              <a:ext uri="{FF2B5EF4-FFF2-40B4-BE49-F238E27FC236}">
                <a16:creationId xmlns:a16="http://schemas.microsoft.com/office/drawing/2014/main" id="{A05E70F9-FA7E-6B48-AC70-41697A63C5FE}"/>
              </a:ext>
            </a:extLst>
          </p:cNvPr>
          <p:cNvSpPr txBox="1">
            <a:spLocks noChangeArrowheads="1"/>
          </p:cNvSpPr>
          <p:nvPr/>
        </p:nvSpPr>
        <p:spPr bwMode="auto">
          <a:xfrm>
            <a:off x="2821822" y="1831153"/>
            <a:ext cx="952505"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ack0</a:t>
            </a:r>
          </a:p>
        </p:txBody>
      </p:sp>
      <p:sp>
        <p:nvSpPr>
          <p:cNvPr id="282" name="Text Box 41">
            <a:extLst>
              <a:ext uri="{FF2B5EF4-FFF2-40B4-BE49-F238E27FC236}">
                <a16:creationId xmlns:a16="http://schemas.microsoft.com/office/drawing/2014/main" id="{E564A8A2-3558-EE42-9AC7-2523324BDAF0}"/>
              </a:ext>
            </a:extLst>
          </p:cNvPr>
          <p:cNvSpPr txBox="1">
            <a:spLocks noChangeArrowheads="1"/>
          </p:cNvSpPr>
          <p:nvPr/>
        </p:nvSpPr>
        <p:spPr bwMode="auto">
          <a:xfrm>
            <a:off x="2836110" y="3514697"/>
            <a:ext cx="952505"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ack1</a:t>
            </a:r>
          </a:p>
        </p:txBody>
      </p:sp>
      <p:sp>
        <p:nvSpPr>
          <p:cNvPr id="283" name="Text Box 42">
            <a:extLst>
              <a:ext uri="{FF2B5EF4-FFF2-40B4-BE49-F238E27FC236}">
                <a16:creationId xmlns:a16="http://schemas.microsoft.com/office/drawing/2014/main" id="{DEF916D1-809A-BA40-A5B1-34E2FDDEEA8D}"/>
              </a:ext>
            </a:extLst>
          </p:cNvPr>
          <p:cNvSpPr txBox="1">
            <a:spLocks noChangeArrowheads="1"/>
          </p:cNvSpPr>
          <p:nvPr/>
        </p:nvSpPr>
        <p:spPr bwMode="auto">
          <a:xfrm>
            <a:off x="2819441" y="4092151"/>
            <a:ext cx="952505"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ack0</a:t>
            </a:r>
          </a:p>
        </p:txBody>
      </p:sp>
      <p:sp>
        <p:nvSpPr>
          <p:cNvPr id="284" name="Text Box 43">
            <a:extLst>
              <a:ext uri="{FF2B5EF4-FFF2-40B4-BE49-F238E27FC236}">
                <a16:creationId xmlns:a16="http://schemas.microsoft.com/office/drawing/2014/main" id="{5231F227-2FF2-3443-8341-ED4D7B878332}"/>
              </a:ext>
            </a:extLst>
          </p:cNvPr>
          <p:cNvSpPr txBox="1">
            <a:spLocks noChangeArrowheads="1"/>
          </p:cNvSpPr>
          <p:nvPr/>
        </p:nvSpPr>
        <p:spPr bwMode="auto">
          <a:xfrm>
            <a:off x="933730" y="2018082"/>
            <a:ext cx="821059"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rcv ack0</a:t>
            </a:r>
          </a:p>
        </p:txBody>
      </p:sp>
      <p:sp>
        <p:nvSpPr>
          <p:cNvPr id="285" name="Text Box 44">
            <a:extLst>
              <a:ext uri="{FF2B5EF4-FFF2-40B4-BE49-F238E27FC236}">
                <a16:creationId xmlns:a16="http://schemas.microsoft.com/office/drawing/2014/main" id="{57F09442-8520-6346-9555-BA6B8892F737}"/>
              </a:ext>
            </a:extLst>
          </p:cNvPr>
          <p:cNvSpPr txBox="1">
            <a:spLocks noChangeArrowheads="1"/>
          </p:cNvSpPr>
          <p:nvPr/>
        </p:nvSpPr>
        <p:spPr bwMode="auto">
          <a:xfrm>
            <a:off x="817292" y="3796876"/>
            <a:ext cx="934872"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pkt0</a:t>
            </a:r>
          </a:p>
        </p:txBody>
      </p:sp>
      <p:sp>
        <p:nvSpPr>
          <p:cNvPr id="286" name="Text Box 45">
            <a:extLst>
              <a:ext uri="{FF2B5EF4-FFF2-40B4-BE49-F238E27FC236}">
                <a16:creationId xmlns:a16="http://schemas.microsoft.com/office/drawing/2014/main" id="{6246AD45-20D9-A842-8A93-203B089C2816}"/>
              </a:ext>
            </a:extLst>
          </p:cNvPr>
          <p:cNvSpPr txBox="1">
            <a:spLocks noChangeArrowheads="1"/>
          </p:cNvSpPr>
          <p:nvPr/>
        </p:nvSpPr>
        <p:spPr bwMode="auto">
          <a:xfrm>
            <a:off x="817292" y="2182388"/>
            <a:ext cx="934872"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pkt1</a:t>
            </a:r>
          </a:p>
        </p:txBody>
      </p:sp>
      <p:sp>
        <p:nvSpPr>
          <p:cNvPr id="287" name="Text Box 46">
            <a:extLst>
              <a:ext uri="{FF2B5EF4-FFF2-40B4-BE49-F238E27FC236}">
                <a16:creationId xmlns:a16="http://schemas.microsoft.com/office/drawing/2014/main" id="{B3446ADC-6E33-9A4A-8580-704E895E6A43}"/>
              </a:ext>
            </a:extLst>
          </p:cNvPr>
          <p:cNvSpPr txBox="1">
            <a:spLocks noChangeArrowheads="1"/>
          </p:cNvSpPr>
          <p:nvPr/>
        </p:nvSpPr>
        <p:spPr bwMode="auto">
          <a:xfrm>
            <a:off x="925396" y="3617091"/>
            <a:ext cx="821059"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rcv ack1</a:t>
            </a:r>
          </a:p>
        </p:txBody>
      </p:sp>
      <p:sp>
        <p:nvSpPr>
          <p:cNvPr id="288" name="Text Box 47">
            <a:extLst>
              <a:ext uri="{FF2B5EF4-FFF2-40B4-BE49-F238E27FC236}">
                <a16:creationId xmlns:a16="http://schemas.microsoft.com/office/drawing/2014/main" id="{1584F6F9-F103-DA4E-8931-3BF82548B1A2}"/>
              </a:ext>
            </a:extLst>
          </p:cNvPr>
          <p:cNvSpPr txBox="1">
            <a:spLocks noChangeArrowheads="1"/>
          </p:cNvSpPr>
          <p:nvPr/>
        </p:nvSpPr>
        <p:spPr bwMode="auto">
          <a:xfrm>
            <a:off x="808958" y="1460869"/>
            <a:ext cx="934872"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pkt0</a:t>
            </a:r>
          </a:p>
        </p:txBody>
      </p:sp>
      <p:sp>
        <p:nvSpPr>
          <p:cNvPr id="289" name="Text Box 48">
            <a:extLst>
              <a:ext uri="{FF2B5EF4-FFF2-40B4-BE49-F238E27FC236}">
                <a16:creationId xmlns:a16="http://schemas.microsoft.com/office/drawing/2014/main" id="{383B815A-927A-6E4B-999F-39A6ADC85C5A}"/>
              </a:ext>
            </a:extLst>
          </p:cNvPr>
          <p:cNvSpPr txBox="1">
            <a:spLocks noChangeArrowheads="1"/>
          </p:cNvSpPr>
          <p:nvPr/>
        </p:nvSpPr>
        <p:spPr bwMode="auto">
          <a:xfrm>
            <a:off x="2816591" y="1672801"/>
            <a:ext cx="803426"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rcv pkt0</a:t>
            </a:r>
          </a:p>
        </p:txBody>
      </p:sp>
      <p:grpSp>
        <p:nvGrpSpPr>
          <p:cNvPr id="290" name="Group 49">
            <a:extLst>
              <a:ext uri="{FF2B5EF4-FFF2-40B4-BE49-F238E27FC236}">
                <a16:creationId xmlns:a16="http://schemas.microsoft.com/office/drawing/2014/main" id="{8562259A-164F-BC42-B6F5-14769677AAE8}"/>
              </a:ext>
            </a:extLst>
          </p:cNvPr>
          <p:cNvGrpSpPr>
            <a:grpSpLocks/>
          </p:cNvGrpSpPr>
          <p:nvPr/>
        </p:nvGrpSpPr>
        <p:grpSpPr bwMode="auto">
          <a:xfrm>
            <a:off x="1747881" y="1513257"/>
            <a:ext cx="1103709" cy="384572"/>
            <a:chOff x="850" y="1159"/>
            <a:chExt cx="927" cy="323"/>
          </a:xfrm>
        </p:grpSpPr>
        <p:sp>
          <p:nvSpPr>
            <p:cNvPr id="291" name="Line 50">
              <a:extLst>
                <a:ext uri="{FF2B5EF4-FFF2-40B4-BE49-F238E27FC236}">
                  <a16:creationId xmlns:a16="http://schemas.microsoft.com/office/drawing/2014/main" id="{DED07D6B-2A85-524C-803C-3B4D7CAF3684}"/>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92" name="Text Box 51">
              <a:extLst>
                <a:ext uri="{FF2B5EF4-FFF2-40B4-BE49-F238E27FC236}">
                  <a16:creationId xmlns:a16="http://schemas.microsoft.com/office/drawing/2014/main" id="{CD69A5B9-BD2D-004E-9C70-23F8747697BB}"/>
                </a:ext>
              </a:extLst>
            </p:cNvPr>
            <p:cNvSpPr txBox="1">
              <a:spLocks noChangeArrowheads="1"/>
            </p:cNvSpPr>
            <p:nvPr/>
          </p:nvSpPr>
          <p:spPr bwMode="auto">
            <a:xfrm>
              <a:off x="1079" y="1159"/>
              <a:ext cx="39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0099"/>
                  </a:solidFill>
                  <a:latin typeface="Arial" charset="0"/>
                  <a:cs typeface="+mn-cs"/>
                </a:rPr>
                <a:t>pkt0</a:t>
              </a:r>
            </a:p>
          </p:txBody>
        </p:sp>
      </p:grpSp>
      <p:grpSp>
        <p:nvGrpSpPr>
          <p:cNvPr id="293" name="Group 52">
            <a:extLst>
              <a:ext uri="{FF2B5EF4-FFF2-40B4-BE49-F238E27FC236}">
                <a16:creationId xmlns:a16="http://schemas.microsoft.com/office/drawing/2014/main" id="{4B96DCED-77AA-4D43-95F9-63AB2DDBE966}"/>
              </a:ext>
            </a:extLst>
          </p:cNvPr>
          <p:cNvGrpSpPr>
            <a:grpSpLocks/>
          </p:cNvGrpSpPr>
          <p:nvPr/>
        </p:nvGrpSpPr>
        <p:grpSpPr bwMode="auto">
          <a:xfrm>
            <a:off x="1743119" y="3774254"/>
            <a:ext cx="1103709" cy="365522"/>
            <a:chOff x="846" y="2253"/>
            <a:chExt cx="927" cy="307"/>
          </a:xfrm>
        </p:grpSpPr>
        <p:sp>
          <p:nvSpPr>
            <p:cNvPr id="294" name="Line 53">
              <a:extLst>
                <a:ext uri="{FF2B5EF4-FFF2-40B4-BE49-F238E27FC236}">
                  <a16:creationId xmlns:a16="http://schemas.microsoft.com/office/drawing/2014/main" id="{AAD90053-D3F5-F24C-92AC-BBDD518066AC}"/>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95" name="Text Box 54">
              <a:extLst>
                <a:ext uri="{FF2B5EF4-FFF2-40B4-BE49-F238E27FC236}">
                  <a16:creationId xmlns:a16="http://schemas.microsoft.com/office/drawing/2014/main" id="{D8FC3F0C-42E9-D444-ACA6-A378F3C24F00}"/>
                </a:ext>
              </a:extLst>
            </p:cNvPr>
            <p:cNvSpPr txBox="1">
              <a:spLocks noChangeArrowheads="1"/>
            </p:cNvSpPr>
            <p:nvPr/>
          </p:nvSpPr>
          <p:spPr bwMode="auto">
            <a:xfrm>
              <a:off x="1076" y="2253"/>
              <a:ext cx="39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0099"/>
                  </a:solidFill>
                  <a:latin typeface="Arial" charset="0"/>
                  <a:cs typeface="+mn-cs"/>
                </a:rPr>
                <a:t>pkt0</a:t>
              </a:r>
            </a:p>
          </p:txBody>
        </p:sp>
      </p:grpSp>
      <p:grpSp>
        <p:nvGrpSpPr>
          <p:cNvPr id="296" name="Group 55">
            <a:extLst>
              <a:ext uri="{FF2B5EF4-FFF2-40B4-BE49-F238E27FC236}">
                <a16:creationId xmlns:a16="http://schemas.microsoft.com/office/drawing/2014/main" id="{24203F03-FCBF-6540-BB8B-EC539536546D}"/>
              </a:ext>
            </a:extLst>
          </p:cNvPr>
          <p:cNvGrpSpPr>
            <a:grpSpLocks/>
          </p:cNvGrpSpPr>
          <p:nvPr/>
        </p:nvGrpSpPr>
        <p:grpSpPr bwMode="auto">
          <a:xfrm>
            <a:off x="1743119" y="3476597"/>
            <a:ext cx="1103709" cy="353616"/>
            <a:chOff x="846" y="2003"/>
            <a:chExt cx="927" cy="297"/>
          </a:xfrm>
        </p:grpSpPr>
        <p:sp>
          <p:nvSpPr>
            <p:cNvPr id="297" name="Line 56">
              <a:extLst>
                <a:ext uri="{FF2B5EF4-FFF2-40B4-BE49-F238E27FC236}">
                  <a16:creationId xmlns:a16="http://schemas.microsoft.com/office/drawing/2014/main" id="{503FC297-DE1B-4C41-A8CE-1137B0A2DB26}"/>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98" name="Text Box 57">
              <a:extLst>
                <a:ext uri="{FF2B5EF4-FFF2-40B4-BE49-F238E27FC236}">
                  <a16:creationId xmlns:a16="http://schemas.microsoft.com/office/drawing/2014/main" id="{8F988178-9347-4A46-8B60-8D8AF00EC5D3}"/>
                </a:ext>
              </a:extLst>
            </p:cNvPr>
            <p:cNvSpPr txBox="1">
              <a:spLocks noChangeArrowheads="1"/>
            </p:cNvSpPr>
            <p:nvPr/>
          </p:nvSpPr>
          <p:spPr bwMode="auto">
            <a:xfrm>
              <a:off x="1071" y="2003"/>
              <a:ext cx="42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8000"/>
                  </a:solidFill>
                  <a:latin typeface="Arial" charset="0"/>
                  <a:cs typeface="+mn-cs"/>
                </a:rPr>
                <a:t>ack1</a:t>
              </a:r>
            </a:p>
          </p:txBody>
        </p:sp>
      </p:grpSp>
      <p:grpSp>
        <p:nvGrpSpPr>
          <p:cNvPr id="299" name="Group 58">
            <a:extLst>
              <a:ext uri="{FF2B5EF4-FFF2-40B4-BE49-F238E27FC236}">
                <a16:creationId xmlns:a16="http://schemas.microsoft.com/office/drawing/2014/main" id="{1CE09882-0DDF-F14F-827F-637288F4016A}"/>
              </a:ext>
            </a:extLst>
          </p:cNvPr>
          <p:cNvGrpSpPr>
            <a:grpSpLocks/>
          </p:cNvGrpSpPr>
          <p:nvPr/>
        </p:nvGrpSpPr>
        <p:grpSpPr bwMode="auto">
          <a:xfrm>
            <a:off x="1737165" y="1888303"/>
            <a:ext cx="1103710" cy="461963"/>
            <a:chOff x="841" y="1474"/>
            <a:chExt cx="927" cy="388"/>
          </a:xfrm>
        </p:grpSpPr>
        <p:sp>
          <p:nvSpPr>
            <p:cNvPr id="300" name="Line 59">
              <a:extLst>
                <a:ext uri="{FF2B5EF4-FFF2-40B4-BE49-F238E27FC236}">
                  <a16:creationId xmlns:a16="http://schemas.microsoft.com/office/drawing/2014/main" id="{B7E84F08-D45F-3E4B-BF03-DAEF18A24CD4}"/>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301" name="Text Box 60">
              <a:extLst>
                <a:ext uri="{FF2B5EF4-FFF2-40B4-BE49-F238E27FC236}">
                  <a16:creationId xmlns:a16="http://schemas.microsoft.com/office/drawing/2014/main" id="{CE717B46-7D6B-DF45-A6E9-79E5D50205AC}"/>
                </a:ext>
              </a:extLst>
            </p:cNvPr>
            <p:cNvSpPr txBox="1">
              <a:spLocks noChangeArrowheads="1"/>
            </p:cNvSpPr>
            <p:nvPr/>
          </p:nvSpPr>
          <p:spPr bwMode="auto">
            <a:xfrm>
              <a:off x="1089" y="1474"/>
              <a:ext cx="386" cy="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8000"/>
                  </a:solidFill>
                  <a:latin typeface="Arial" charset="0"/>
                  <a:cs typeface="+mn-cs"/>
                </a:rPr>
                <a:t>ack0</a:t>
              </a:r>
            </a:p>
          </p:txBody>
        </p:sp>
      </p:grpSp>
      <p:grpSp>
        <p:nvGrpSpPr>
          <p:cNvPr id="302" name="Group 61">
            <a:extLst>
              <a:ext uri="{FF2B5EF4-FFF2-40B4-BE49-F238E27FC236}">
                <a16:creationId xmlns:a16="http://schemas.microsoft.com/office/drawing/2014/main" id="{3E6AD5AC-94ED-974B-873C-94815E36AD2F}"/>
              </a:ext>
            </a:extLst>
          </p:cNvPr>
          <p:cNvGrpSpPr>
            <a:grpSpLocks/>
          </p:cNvGrpSpPr>
          <p:nvPr/>
        </p:nvGrpSpPr>
        <p:grpSpPr bwMode="auto">
          <a:xfrm>
            <a:off x="1732403" y="4115963"/>
            <a:ext cx="1103710" cy="346472"/>
            <a:chOff x="837" y="2540"/>
            <a:chExt cx="927" cy="291"/>
          </a:xfrm>
        </p:grpSpPr>
        <p:sp>
          <p:nvSpPr>
            <p:cNvPr id="303" name="Line 62">
              <a:extLst>
                <a:ext uri="{FF2B5EF4-FFF2-40B4-BE49-F238E27FC236}">
                  <a16:creationId xmlns:a16="http://schemas.microsoft.com/office/drawing/2014/main" id="{38E324B9-A111-5A40-AC68-D6C9C91F60FB}"/>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304" name="Text Box 63">
              <a:extLst>
                <a:ext uri="{FF2B5EF4-FFF2-40B4-BE49-F238E27FC236}">
                  <a16:creationId xmlns:a16="http://schemas.microsoft.com/office/drawing/2014/main" id="{7A059B4B-B11C-B640-906E-CE9430C87E54}"/>
                </a:ext>
              </a:extLst>
            </p:cNvPr>
            <p:cNvSpPr txBox="1">
              <a:spLocks noChangeArrowheads="1"/>
            </p:cNvSpPr>
            <p:nvPr/>
          </p:nvSpPr>
          <p:spPr bwMode="auto">
            <a:xfrm>
              <a:off x="1065" y="2540"/>
              <a:ext cx="42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8000"/>
                  </a:solidFill>
                  <a:latin typeface="Arial" charset="0"/>
                  <a:cs typeface="+mn-cs"/>
                </a:rPr>
                <a:t>ack0</a:t>
              </a:r>
            </a:p>
          </p:txBody>
        </p:sp>
      </p:grpSp>
      <p:sp>
        <p:nvSpPr>
          <p:cNvPr id="305" name="Text Box 64">
            <a:extLst>
              <a:ext uri="{FF2B5EF4-FFF2-40B4-BE49-F238E27FC236}">
                <a16:creationId xmlns:a16="http://schemas.microsoft.com/office/drawing/2014/main" id="{B354EC4B-A0CC-554E-9AF4-6B26CE89E83C}"/>
              </a:ext>
            </a:extLst>
          </p:cNvPr>
          <p:cNvSpPr txBox="1">
            <a:spLocks noChangeArrowheads="1"/>
          </p:cNvSpPr>
          <p:nvPr/>
        </p:nvSpPr>
        <p:spPr bwMode="auto">
          <a:xfrm>
            <a:off x="1552285" y="4650553"/>
            <a:ext cx="1103187"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(c) ACK loss</a:t>
            </a:r>
          </a:p>
        </p:txBody>
      </p:sp>
      <p:grpSp>
        <p:nvGrpSpPr>
          <p:cNvPr id="306" name="Group 81">
            <a:extLst>
              <a:ext uri="{FF2B5EF4-FFF2-40B4-BE49-F238E27FC236}">
                <a16:creationId xmlns:a16="http://schemas.microsoft.com/office/drawing/2014/main" id="{F0BA1E0C-D158-AD48-808B-0CA4BE37C566}"/>
              </a:ext>
            </a:extLst>
          </p:cNvPr>
          <p:cNvGrpSpPr>
            <a:grpSpLocks/>
          </p:cNvGrpSpPr>
          <p:nvPr/>
        </p:nvGrpSpPr>
        <p:grpSpPr bwMode="auto">
          <a:xfrm>
            <a:off x="1922904" y="2466948"/>
            <a:ext cx="933450" cy="564357"/>
            <a:chOff x="1304" y="1931"/>
            <a:chExt cx="784" cy="474"/>
          </a:xfrm>
        </p:grpSpPr>
        <p:sp>
          <p:nvSpPr>
            <p:cNvPr id="307" name="Line 27">
              <a:extLst>
                <a:ext uri="{FF2B5EF4-FFF2-40B4-BE49-F238E27FC236}">
                  <a16:creationId xmlns:a16="http://schemas.microsoft.com/office/drawing/2014/main" id="{22D759EC-1570-E14E-A705-1C29B01A88C0}"/>
                </a:ext>
              </a:extLst>
            </p:cNvPr>
            <p:cNvSpPr>
              <a:spLocks noChangeShapeType="1"/>
            </p:cNvSpPr>
            <p:nvPr/>
          </p:nvSpPr>
          <p:spPr bwMode="auto">
            <a:xfrm flipH="1">
              <a:off x="1514" y="2031"/>
              <a:ext cx="574" cy="13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08" name="Text Box 28">
              <a:extLst>
                <a:ext uri="{FF2B5EF4-FFF2-40B4-BE49-F238E27FC236}">
                  <a16:creationId xmlns:a16="http://schemas.microsoft.com/office/drawing/2014/main" id="{EC8706FB-0F57-5F44-9CC9-6AD3D0C5C5AE}"/>
                </a:ext>
              </a:extLst>
            </p:cNvPr>
            <p:cNvSpPr txBox="1">
              <a:spLocks noChangeArrowheads="1"/>
            </p:cNvSpPr>
            <p:nvPr/>
          </p:nvSpPr>
          <p:spPr bwMode="auto">
            <a:xfrm>
              <a:off x="1435" y="1931"/>
              <a:ext cx="42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8000"/>
                  </a:solidFill>
                  <a:latin typeface="Arial" charset="0"/>
                  <a:cs typeface="+mn-cs"/>
                </a:rPr>
                <a:t>ack1</a:t>
              </a:r>
            </a:p>
          </p:txBody>
        </p:sp>
        <p:sp>
          <p:nvSpPr>
            <p:cNvPr id="309" name="Text Box 68">
              <a:extLst>
                <a:ext uri="{FF2B5EF4-FFF2-40B4-BE49-F238E27FC236}">
                  <a16:creationId xmlns:a16="http://schemas.microsoft.com/office/drawing/2014/main" id="{FA39AC61-1540-1D40-8578-6A512366144A}"/>
                </a:ext>
              </a:extLst>
            </p:cNvPr>
            <p:cNvSpPr txBox="1">
              <a:spLocks noChangeArrowheads="1"/>
            </p:cNvSpPr>
            <p:nvPr/>
          </p:nvSpPr>
          <p:spPr bwMode="auto">
            <a:xfrm>
              <a:off x="1363" y="2040"/>
              <a:ext cx="25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b="1">
                  <a:solidFill>
                    <a:srgbClr val="FF0000"/>
                  </a:solidFill>
                  <a:cs typeface="+mn-cs"/>
                </a:rPr>
                <a:t>X</a:t>
              </a:r>
            </a:p>
          </p:txBody>
        </p:sp>
        <p:sp>
          <p:nvSpPr>
            <p:cNvPr id="310" name="Text Box 69">
              <a:extLst>
                <a:ext uri="{FF2B5EF4-FFF2-40B4-BE49-F238E27FC236}">
                  <a16:creationId xmlns:a16="http://schemas.microsoft.com/office/drawing/2014/main" id="{DD1F8E52-8BD2-B048-B07C-1EE5ECD6A0B6}"/>
                </a:ext>
              </a:extLst>
            </p:cNvPr>
            <p:cNvSpPr txBox="1">
              <a:spLocks noChangeArrowheads="1"/>
            </p:cNvSpPr>
            <p:nvPr/>
          </p:nvSpPr>
          <p:spPr bwMode="auto">
            <a:xfrm>
              <a:off x="1304" y="2172"/>
              <a:ext cx="371"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i="1">
                  <a:solidFill>
                    <a:srgbClr val="FF0000"/>
                  </a:solidFill>
                  <a:cs typeface="+mn-cs"/>
                </a:rPr>
                <a:t>loss</a:t>
              </a:r>
            </a:p>
          </p:txBody>
        </p:sp>
      </p:grpSp>
      <p:grpSp>
        <p:nvGrpSpPr>
          <p:cNvPr id="311" name="Group 70">
            <a:extLst>
              <a:ext uri="{FF2B5EF4-FFF2-40B4-BE49-F238E27FC236}">
                <a16:creationId xmlns:a16="http://schemas.microsoft.com/office/drawing/2014/main" id="{0F4BECD0-A491-8F40-BFEC-E8C9A042D61A}"/>
              </a:ext>
            </a:extLst>
          </p:cNvPr>
          <p:cNvGrpSpPr>
            <a:grpSpLocks/>
          </p:cNvGrpSpPr>
          <p:nvPr/>
        </p:nvGrpSpPr>
        <p:grpSpPr bwMode="auto">
          <a:xfrm>
            <a:off x="1664538" y="2396701"/>
            <a:ext cx="91678" cy="775097"/>
            <a:chOff x="3651" y="1878"/>
            <a:chExt cx="78" cy="963"/>
          </a:xfrm>
        </p:grpSpPr>
        <p:sp>
          <p:nvSpPr>
            <p:cNvPr id="312" name="Line 71">
              <a:extLst>
                <a:ext uri="{FF2B5EF4-FFF2-40B4-BE49-F238E27FC236}">
                  <a16:creationId xmlns:a16="http://schemas.microsoft.com/office/drawing/2014/main" id="{3800A286-BA79-AD44-9BC2-67E3AA25AB56}"/>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13" name="Line 72">
              <a:extLst>
                <a:ext uri="{FF2B5EF4-FFF2-40B4-BE49-F238E27FC236}">
                  <a16:creationId xmlns:a16="http://schemas.microsoft.com/office/drawing/2014/main" id="{EECA67B2-EE21-9647-A7E2-99B65DF6B8E7}"/>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14" name="Line 73">
              <a:extLst>
                <a:ext uri="{FF2B5EF4-FFF2-40B4-BE49-F238E27FC236}">
                  <a16:creationId xmlns:a16="http://schemas.microsoft.com/office/drawing/2014/main" id="{C7DAF5BE-8E96-1645-A520-09432F543BA1}"/>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315" name="Group 74">
            <a:extLst>
              <a:ext uri="{FF2B5EF4-FFF2-40B4-BE49-F238E27FC236}">
                <a16:creationId xmlns:a16="http://schemas.microsoft.com/office/drawing/2014/main" id="{1BEFF8A5-9012-6D4A-9013-3C02315FB8E9}"/>
              </a:ext>
            </a:extLst>
          </p:cNvPr>
          <p:cNvGrpSpPr>
            <a:grpSpLocks/>
          </p:cNvGrpSpPr>
          <p:nvPr/>
        </p:nvGrpSpPr>
        <p:grpSpPr bwMode="auto">
          <a:xfrm>
            <a:off x="1760978" y="3138460"/>
            <a:ext cx="1103710" cy="378619"/>
            <a:chOff x="855" y="1710"/>
            <a:chExt cx="927" cy="318"/>
          </a:xfrm>
        </p:grpSpPr>
        <p:sp>
          <p:nvSpPr>
            <p:cNvPr id="316" name="Line 75">
              <a:extLst>
                <a:ext uri="{FF2B5EF4-FFF2-40B4-BE49-F238E27FC236}">
                  <a16:creationId xmlns:a16="http://schemas.microsoft.com/office/drawing/2014/main" id="{31B804E1-5043-E048-A6C7-2C9ABAF18B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317" name="Text Box 76">
              <a:extLst>
                <a:ext uri="{FF2B5EF4-FFF2-40B4-BE49-F238E27FC236}">
                  <a16:creationId xmlns:a16="http://schemas.microsoft.com/office/drawing/2014/main" id="{F8255321-E596-D34A-BD87-A23F4355FA6A}"/>
                </a:ext>
              </a:extLst>
            </p:cNvPr>
            <p:cNvSpPr txBox="1">
              <a:spLocks noChangeArrowheads="1"/>
            </p:cNvSpPr>
            <p:nvPr/>
          </p:nvSpPr>
          <p:spPr bwMode="auto">
            <a:xfrm>
              <a:off x="1073" y="1710"/>
              <a:ext cx="39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a:solidFill>
                    <a:srgbClr val="000099"/>
                  </a:solidFill>
                  <a:latin typeface="Arial" charset="0"/>
                  <a:cs typeface="+mn-cs"/>
                </a:rPr>
                <a:t>pkt1</a:t>
              </a:r>
            </a:p>
          </p:txBody>
        </p:sp>
      </p:grpSp>
      <p:grpSp>
        <p:nvGrpSpPr>
          <p:cNvPr id="318" name="Group 77">
            <a:extLst>
              <a:ext uri="{FF2B5EF4-FFF2-40B4-BE49-F238E27FC236}">
                <a16:creationId xmlns:a16="http://schemas.microsoft.com/office/drawing/2014/main" id="{D0861418-8DD8-9E45-9C41-C33C40AF1238}"/>
              </a:ext>
            </a:extLst>
          </p:cNvPr>
          <p:cNvGrpSpPr>
            <a:grpSpLocks/>
          </p:cNvGrpSpPr>
          <p:nvPr/>
        </p:nvGrpSpPr>
        <p:grpSpPr bwMode="auto">
          <a:xfrm>
            <a:off x="632264" y="2856282"/>
            <a:ext cx="1088231" cy="573881"/>
            <a:chOff x="2756" y="2348"/>
            <a:chExt cx="914" cy="482"/>
          </a:xfrm>
        </p:grpSpPr>
        <p:pic>
          <p:nvPicPr>
            <p:cNvPr id="319" name="Picture 78" descr="alarm_clock_ringing">
              <a:extLst>
                <a:ext uri="{FF2B5EF4-FFF2-40B4-BE49-F238E27FC236}">
                  <a16:creationId xmlns:a16="http://schemas.microsoft.com/office/drawing/2014/main" id="{CA0CA6DF-4FBE-6743-93FF-E0C9F335D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 name="Text Box 79">
              <a:extLst>
                <a:ext uri="{FF2B5EF4-FFF2-40B4-BE49-F238E27FC236}">
                  <a16:creationId xmlns:a16="http://schemas.microsoft.com/office/drawing/2014/main" id="{82C9EDC8-20F1-B14C-A40E-35B14CA33EE3}"/>
                </a:ext>
              </a:extLst>
            </p:cNvPr>
            <p:cNvSpPr txBox="1">
              <a:spLocks noChangeArrowheads="1"/>
            </p:cNvSpPr>
            <p:nvPr/>
          </p:nvSpPr>
          <p:spPr bwMode="auto">
            <a:xfrm>
              <a:off x="2756" y="2491"/>
              <a:ext cx="914" cy="3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75000"/>
                </a:lnSpc>
                <a:spcBef>
                  <a:spcPct val="0"/>
                </a:spcBef>
                <a:spcAft>
                  <a:spcPct val="0"/>
                </a:spcAft>
                <a:buClrTx/>
                <a:defRPr/>
              </a:pPr>
              <a:r>
                <a:rPr lang="en-US" sz="1350" i="1">
                  <a:solidFill>
                    <a:srgbClr val="FF0000"/>
                  </a:solidFill>
                  <a:cs typeface="+mn-cs"/>
                </a:rPr>
                <a:t>timeout</a:t>
              </a:r>
            </a:p>
            <a:p>
              <a:pPr algn="r" defTabSz="685800" eaLnBrk="0" fontAlgn="base" hangingPunct="0">
                <a:lnSpc>
                  <a:spcPct val="75000"/>
                </a:lnSpc>
                <a:spcBef>
                  <a:spcPct val="0"/>
                </a:spcBef>
                <a:spcAft>
                  <a:spcPct val="0"/>
                </a:spcAft>
                <a:buClrTx/>
                <a:defRPr/>
              </a:pPr>
              <a:r>
                <a:rPr lang="en-US" sz="1350">
                  <a:solidFill>
                    <a:srgbClr val="000000"/>
                  </a:solidFill>
                  <a:cs typeface="+mn-cs"/>
                </a:rPr>
                <a:t>resend pkt1</a:t>
              </a:r>
            </a:p>
          </p:txBody>
        </p:sp>
      </p:grpSp>
      <p:sp>
        <p:nvSpPr>
          <p:cNvPr id="321" name="Text Box 82">
            <a:extLst>
              <a:ext uri="{FF2B5EF4-FFF2-40B4-BE49-F238E27FC236}">
                <a16:creationId xmlns:a16="http://schemas.microsoft.com/office/drawing/2014/main" id="{C3BC6622-0188-3B48-9C96-F9E517E26A75}"/>
              </a:ext>
            </a:extLst>
          </p:cNvPr>
          <p:cNvSpPr txBox="1">
            <a:spLocks noChangeArrowheads="1"/>
          </p:cNvSpPr>
          <p:nvPr/>
        </p:nvSpPr>
        <p:spPr bwMode="auto">
          <a:xfrm>
            <a:off x="7092635" y="1983553"/>
            <a:ext cx="803426"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rcv pkt1</a:t>
            </a:r>
          </a:p>
        </p:txBody>
      </p:sp>
      <p:sp>
        <p:nvSpPr>
          <p:cNvPr id="322" name="Text Box 83">
            <a:extLst>
              <a:ext uri="{FF2B5EF4-FFF2-40B4-BE49-F238E27FC236}">
                <a16:creationId xmlns:a16="http://schemas.microsoft.com/office/drawing/2014/main" id="{E5238B09-CD9D-F446-B43E-64ED2305BCA1}"/>
              </a:ext>
            </a:extLst>
          </p:cNvPr>
          <p:cNvSpPr txBox="1">
            <a:spLocks noChangeArrowheads="1"/>
          </p:cNvSpPr>
          <p:nvPr/>
        </p:nvSpPr>
        <p:spPr bwMode="auto">
          <a:xfrm>
            <a:off x="7091913" y="2152622"/>
            <a:ext cx="952505"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ack1</a:t>
            </a:r>
          </a:p>
        </p:txBody>
      </p:sp>
      <p:sp>
        <p:nvSpPr>
          <p:cNvPr id="323" name="Text Box 84">
            <a:extLst>
              <a:ext uri="{FF2B5EF4-FFF2-40B4-BE49-F238E27FC236}">
                <a16:creationId xmlns:a16="http://schemas.microsoft.com/office/drawing/2014/main" id="{E3231EF7-5B96-594B-87F0-6BCB45F9A675}"/>
              </a:ext>
            </a:extLst>
          </p:cNvPr>
          <p:cNvSpPr txBox="1">
            <a:spLocks noChangeArrowheads="1"/>
          </p:cNvSpPr>
          <p:nvPr/>
        </p:nvSpPr>
        <p:spPr bwMode="auto">
          <a:xfrm>
            <a:off x="7048781" y="3124796"/>
            <a:ext cx="1228221" cy="2539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(detect duplicate)</a:t>
            </a:r>
          </a:p>
        </p:txBody>
      </p:sp>
      <p:grpSp>
        <p:nvGrpSpPr>
          <p:cNvPr id="324" name="Group 85">
            <a:extLst>
              <a:ext uri="{FF2B5EF4-FFF2-40B4-BE49-F238E27FC236}">
                <a16:creationId xmlns:a16="http://schemas.microsoft.com/office/drawing/2014/main" id="{66501723-D8A6-084B-9A24-1F0DB083080C}"/>
              </a:ext>
            </a:extLst>
          </p:cNvPr>
          <p:cNvGrpSpPr>
            <a:grpSpLocks/>
          </p:cNvGrpSpPr>
          <p:nvPr/>
        </p:nvGrpSpPr>
        <p:grpSpPr bwMode="auto">
          <a:xfrm>
            <a:off x="6017972" y="1888305"/>
            <a:ext cx="1103709" cy="461963"/>
            <a:chOff x="855" y="1773"/>
            <a:chExt cx="927" cy="388"/>
          </a:xfrm>
        </p:grpSpPr>
        <p:sp>
          <p:nvSpPr>
            <p:cNvPr id="325" name="Line 86">
              <a:extLst>
                <a:ext uri="{FF2B5EF4-FFF2-40B4-BE49-F238E27FC236}">
                  <a16:creationId xmlns:a16="http://schemas.microsoft.com/office/drawing/2014/main" id="{359487AF-0120-2342-A4AE-46F977FFF250}"/>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326" name="Text Box 87">
              <a:extLst>
                <a:ext uri="{FF2B5EF4-FFF2-40B4-BE49-F238E27FC236}">
                  <a16:creationId xmlns:a16="http://schemas.microsoft.com/office/drawing/2014/main" id="{FFBC575A-0945-E543-9B9D-B6458E74F86E}"/>
                </a:ext>
              </a:extLst>
            </p:cNvPr>
            <p:cNvSpPr txBox="1">
              <a:spLocks noChangeArrowheads="1"/>
            </p:cNvSpPr>
            <p:nvPr/>
          </p:nvSpPr>
          <p:spPr bwMode="auto">
            <a:xfrm>
              <a:off x="1094" y="1773"/>
              <a:ext cx="358" cy="388"/>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dirty="0">
                  <a:solidFill>
                    <a:srgbClr val="000099"/>
                  </a:solidFill>
                  <a:latin typeface="Arial" charset="0"/>
                  <a:cs typeface="+mn-cs"/>
                </a:rPr>
                <a:t>pkt1</a:t>
              </a:r>
            </a:p>
          </p:txBody>
        </p:sp>
      </p:grpSp>
      <p:sp>
        <p:nvSpPr>
          <p:cNvPr id="327" name="Text Box 88">
            <a:extLst>
              <a:ext uri="{FF2B5EF4-FFF2-40B4-BE49-F238E27FC236}">
                <a16:creationId xmlns:a16="http://schemas.microsoft.com/office/drawing/2014/main" id="{14273DE0-71B8-4647-B8BB-454BDE001869}"/>
              </a:ext>
            </a:extLst>
          </p:cNvPr>
          <p:cNvSpPr txBox="1">
            <a:spLocks noChangeArrowheads="1"/>
          </p:cNvSpPr>
          <p:nvPr/>
        </p:nvSpPr>
        <p:spPr bwMode="auto">
          <a:xfrm>
            <a:off x="5250971" y="777451"/>
            <a:ext cx="755336"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i="1" u="sng">
                <a:solidFill>
                  <a:srgbClr val="000099"/>
                </a:solidFill>
                <a:cs typeface="+mn-cs"/>
              </a:rPr>
              <a:t>sender</a:t>
            </a:r>
          </a:p>
        </p:txBody>
      </p:sp>
      <p:sp>
        <p:nvSpPr>
          <p:cNvPr id="328" name="Text Box 89">
            <a:extLst>
              <a:ext uri="{FF2B5EF4-FFF2-40B4-BE49-F238E27FC236}">
                <a16:creationId xmlns:a16="http://schemas.microsoft.com/office/drawing/2014/main" id="{AE034630-EC82-F846-80B5-78E6A28DE77D}"/>
              </a:ext>
            </a:extLst>
          </p:cNvPr>
          <p:cNvSpPr txBox="1">
            <a:spLocks noChangeArrowheads="1"/>
          </p:cNvSpPr>
          <p:nvPr/>
        </p:nvSpPr>
        <p:spPr bwMode="auto">
          <a:xfrm>
            <a:off x="7082670" y="773879"/>
            <a:ext cx="853119"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i="1" u="sng">
                <a:solidFill>
                  <a:srgbClr val="008000"/>
                </a:solidFill>
                <a:cs typeface="+mn-cs"/>
              </a:rPr>
              <a:t>receiver</a:t>
            </a:r>
          </a:p>
        </p:txBody>
      </p:sp>
      <p:sp>
        <p:nvSpPr>
          <p:cNvPr id="329" name="Text Box 90">
            <a:extLst>
              <a:ext uri="{FF2B5EF4-FFF2-40B4-BE49-F238E27FC236}">
                <a16:creationId xmlns:a16="http://schemas.microsoft.com/office/drawing/2014/main" id="{EC7192DE-620F-2C47-A0BA-1234EA121795}"/>
              </a:ext>
            </a:extLst>
          </p:cNvPr>
          <p:cNvSpPr txBox="1">
            <a:spLocks noChangeArrowheads="1"/>
          </p:cNvSpPr>
          <p:nvPr/>
        </p:nvSpPr>
        <p:spPr bwMode="auto">
          <a:xfrm>
            <a:off x="7098451" y="2914876"/>
            <a:ext cx="803426"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dirty="0" err="1">
                <a:solidFill>
                  <a:srgbClr val="000000"/>
                </a:solidFill>
                <a:cs typeface="+mn-cs"/>
              </a:rPr>
              <a:t>rcv</a:t>
            </a:r>
            <a:r>
              <a:rPr lang="en-US" sz="1350" dirty="0">
                <a:solidFill>
                  <a:srgbClr val="000000"/>
                </a:solidFill>
                <a:cs typeface="+mn-cs"/>
              </a:rPr>
              <a:t> pkt1</a:t>
            </a:r>
          </a:p>
        </p:txBody>
      </p:sp>
      <p:sp>
        <p:nvSpPr>
          <p:cNvPr id="330" name="Text Box 92">
            <a:extLst>
              <a:ext uri="{FF2B5EF4-FFF2-40B4-BE49-F238E27FC236}">
                <a16:creationId xmlns:a16="http://schemas.microsoft.com/office/drawing/2014/main" id="{98A83875-EF54-F448-ABB1-BD64BDA4FBFD}"/>
              </a:ext>
            </a:extLst>
          </p:cNvPr>
          <p:cNvSpPr txBox="1">
            <a:spLocks noChangeArrowheads="1"/>
          </p:cNvSpPr>
          <p:nvPr/>
        </p:nvSpPr>
        <p:spPr bwMode="auto">
          <a:xfrm>
            <a:off x="7084770" y="1477538"/>
            <a:ext cx="952505"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ack0</a:t>
            </a:r>
          </a:p>
        </p:txBody>
      </p:sp>
      <p:sp>
        <p:nvSpPr>
          <p:cNvPr id="331" name="Text Box 95">
            <a:extLst>
              <a:ext uri="{FF2B5EF4-FFF2-40B4-BE49-F238E27FC236}">
                <a16:creationId xmlns:a16="http://schemas.microsoft.com/office/drawing/2014/main" id="{37B1F438-FDEF-B347-8509-9B348C6264D6}"/>
              </a:ext>
            </a:extLst>
          </p:cNvPr>
          <p:cNvSpPr txBox="1">
            <a:spLocks noChangeArrowheads="1"/>
          </p:cNvSpPr>
          <p:nvPr/>
        </p:nvSpPr>
        <p:spPr bwMode="auto">
          <a:xfrm>
            <a:off x="5196677" y="1664466"/>
            <a:ext cx="821059"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rcv ack0</a:t>
            </a:r>
          </a:p>
        </p:txBody>
      </p:sp>
      <p:sp>
        <p:nvSpPr>
          <p:cNvPr id="332" name="Text Box 97">
            <a:extLst>
              <a:ext uri="{FF2B5EF4-FFF2-40B4-BE49-F238E27FC236}">
                <a16:creationId xmlns:a16="http://schemas.microsoft.com/office/drawing/2014/main" id="{81910B15-5127-7D44-BEAC-A0E4CE19C41A}"/>
              </a:ext>
            </a:extLst>
          </p:cNvPr>
          <p:cNvSpPr txBox="1">
            <a:spLocks noChangeArrowheads="1"/>
          </p:cNvSpPr>
          <p:nvPr/>
        </p:nvSpPr>
        <p:spPr bwMode="auto">
          <a:xfrm>
            <a:off x="5080240" y="1828772"/>
            <a:ext cx="934872"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pkt1</a:t>
            </a:r>
          </a:p>
        </p:txBody>
      </p:sp>
      <p:sp>
        <p:nvSpPr>
          <p:cNvPr id="333" name="Text Box 99">
            <a:extLst>
              <a:ext uri="{FF2B5EF4-FFF2-40B4-BE49-F238E27FC236}">
                <a16:creationId xmlns:a16="http://schemas.microsoft.com/office/drawing/2014/main" id="{D1B7D9CA-3570-4040-A714-50B92DB38D55}"/>
              </a:ext>
            </a:extLst>
          </p:cNvPr>
          <p:cNvSpPr txBox="1">
            <a:spLocks noChangeArrowheads="1"/>
          </p:cNvSpPr>
          <p:nvPr/>
        </p:nvSpPr>
        <p:spPr bwMode="auto">
          <a:xfrm>
            <a:off x="5071906" y="1107253"/>
            <a:ext cx="934872"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send pkt0</a:t>
            </a:r>
          </a:p>
        </p:txBody>
      </p:sp>
      <p:sp>
        <p:nvSpPr>
          <p:cNvPr id="334" name="Text Box 100">
            <a:extLst>
              <a:ext uri="{FF2B5EF4-FFF2-40B4-BE49-F238E27FC236}">
                <a16:creationId xmlns:a16="http://schemas.microsoft.com/office/drawing/2014/main" id="{3B58509A-B160-2248-9833-A4B82A2ED789}"/>
              </a:ext>
            </a:extLst>
          </p:cNvPr>
          <p:cNvSpPr txBox="1">
            <a:spLocks noChangeArrowheads="1"/>
          </p:cNvSpPr>
          <p:nvPr/>
        </p:nvSpPr>
        <p:spPr bwMode="auto">
          <a:xfrm>
            <a:off x="7079538" y="1319185"/>
            <a:ext cx="803426"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rcv pkt0</a:t>
            </a:r>
          </a:p>
        </p:txBody>
      </p:sp>
      <p:grpSp>
        <p:nvGrpSpPr>
          <p:cNvPr id="335" name="Group 101">
            <a:extLst>
              <a:ext uri="{FF2B5EF4-FFF2-40B4-BE49-F238E27FC236}">
                <a16:creationId xmlns:a16="http://schemas.microsoft.com/office/drawing/2014/main" id="{C65F9F6B-9C52-A645-BBA1-4B4911D27DAB}"/>
              </a:ext>
            </a:extLst>
          </p:cNvPr>
          <p:cNvGrpSpPr>
            <a:grpSpLocks/>
          </p:cNvGrpSpPr>
          <p:nvPr/>
        </p:nvGrpSpPr>
        <p:grpSpPr bwMode="auto">
          <a:xfrm>
            <a:off x="6010829" y="1244174"/>
            <a:ext cx="1103709" cy="300038"/>
            <a:chOff x="850" y="1230"/>
            <a:chExt cx="927" cy="252"/>
          </a:xfrm>
        </p:grpSpPr>
        <p:sp>
          <p:nvSpPr>
            <p:cNvPr id="336" name="Line 102">
              <a:extLst>
                <a:ext uri="{FF2B5EF4-FFF2-40B4-BE49-F238E27FC236}">
                  <a16:creationId xmlns:a16="http://schemas.microsoft.com/office/drawing/2014/main" id="{5A223C03-CC68-654E-9A77-795B0F835221}"/>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337" name="Text Box 103">
              <a:extLst>
                <a:ext uri="{FF2B5EF4-FFF2-40B4-BE49-F238E27FC236}">
                  <a16:creationId xmlns:a16="http://schemas.microsoft.com/office/drawing/2014/main" id="{591D93B9-CEB9-B448-93B7-CBCC3D56D0EA}"/>
                </a:ext>
              </a:extLst>
            </p:cNvPr>
            <p:cNvSpPr txBox="1">
              <a:spLocks noChangeArrowheads="1"/>
            </p:cNvSpPr>
            <p:nvPr/>
          </p:nvSpPr>
          <p:spPr bwMode="auto">
            <a:xfrm>
              <a:off x="1061" y="1230"/>
              <a:ext cx="399" cy="233"/>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dirty="0">
                  <a:solidFill>
                    <a:srgbClr val="000099"/>
                  </a:solidFill>
                  <a:latin typeface="Arial" charset="0"/>
                  <a:cs typeface="+mn-cs"/>
                </a:rPr>
                <a:t>pkt0</a:t>
              </a:r>
            </a:p>
          </p:txBody>
        </p:sp>
      </p:grpSp>
      <p:grpSp>
        <p:nvGrpSpPr>
          <p:cNvPr id="338" name="Group 110">
            <a:extLst>
              <a:ext uri="{FF2B5EF4-FFF2-40B4-BE49-F238E27FC236}">
                <a16:creationId xmlns:a16="http://schemas.microsoft.com/office/drawing/2014/main" id="{5327191E-BAE7-194F-AD6B-E343DF47D015}"/>
              </a:ext>
            </a:extLst>
          </p:cNvPr>
          <p:cNvGrpSpPr>
            <a:grpSpLocks/>
          </p:cNvGrpSpPr>
          <p:nvPr/>
        </p:nvGrpSpPr>
        <p:grpSpPr bwMode="auto">
          <a:xfrm>
            <a:off x="6000113" y="1598987"/>
            <a:ext cx="1103710" cy="461963"/>
            <a:chOff x="841" y="1528"/>
            <a:chExt cx="927" cy="388"/>
          </a:xfrm>
        </p:grpSpPr>
        <p:sp>
          <p:nvSpPr>
            <p:cNvPr id="339" name="Line 111">
              <a:extLst>
                <a:ext uri="{FF2B5EF4-FFF2-40B4-BE49-F238E27FC236}">
                  <a16:creationId xmlns:a16="http://schemas.microsoft.com/office/drawing/2014/main" id="{AC100DD9-0DC5-4040-8A3A-1923DC14B2CB}"/>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340" name="Text Box 112">
              <a:extLst>
                <a:ext uri="{FF2B5EF4-FFF2-40B4-BE49-F238E27FC236}">
                  <a16:creationId xmlns:a16="http://schemas.microsoft.com/office/drawing/2014/main" id="{BD326CF1-CC46-8A42-BB2F-F6ECEEBE434A}"/>
                </a:ext>
              </a:extLst>
            </p:cNvPr>
            <p:cNvSpPr txBox="1">
              <a:spLocks noChangeArrowheads="1"/>
            </p:cNvSpPr>
            <p:nvPr/>
          </p:nvSpPr>
          <p:spPr bwMode="auto">
            <a:xfrm>
              <a:off x="1089" y="1528"/>
              <a:ext cx="386" cy="388"/>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dirty="0">
                  <a:solidFill>
                    <a:srgbClr val="008000"/>
                  </a:solidFill>
                  <a:latin typeface="Arial" charset="0"/>
                  <a:cs typeface="+mn-cs"/>
                </a:rPr>
                <a:t>ack0</a:t>
              </a:r>
            </a:p>
          </p:txBody>
        </p:sp>
      </p:grpSp>
      <p:sp>
        <p:nvSpPr>
          <p:cNvPr id="341" name="Text Box 116">
            <a:extLst>
              <a:ext uri="{FF2B5EF4-FFF2-40B4-BE49-F238E27FC236}">
                <a16:creationId xmlns:a16="http://schemas.microsoft.com/office/drawing/2014/main" id="{C179E490-5BA4-5340-B780-1B5B090700B1}"/>
              </a:ext>
            </a:extLst>
          </p:cNvPr>
          <p:cNvSpPr txBox="1">
            <a:spLocks noChangeArrowheads="1"/>
          </p:cNvSpPr>
          <p:nvPr/>
        </p:nvSpPr>
        <p:spPr bwMode="auto">
          <a:xfrm>
            <a:off x="5185458" y="4650483"/>
            <a:ext cx="2977098"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dirty="0">
                <a:solidFill>
                  <a:srgbClr val="000000"/>
                </a:solidFill>
                <a:cs typeface="+mn-cs"/>
              </a:rPr>
              <a:t>(d) premature timeout/ delayed ACK</a:t>
            </a:r>
          </a:p>
        </p:txBody>
      </p:sp>
      <p:grpSp>
        <p:nvGrpSpPr>
          <p:cNvPr id="342" name="Group 122">
            <a:extLst>
              <a:ext uri="{FF2B5EF4-FFF2-40B4-BE49-F238E27FC236}">
                <a16:creationId xmlns:a16="http://schemas.microsoft.com/office/drawing/2014/main" id="{688804A7-0649-2A4D-B422-8C5736350BF8}"/>
              </a:ext>
            </a:extLst>
          </p:cNvPr>
          <p:cNvGrpSpPr>
            <a:grpSpLocks/>
          </p:cNvGrpSpPr>
          <p:nvPr/>
        </p:nvGrpSpPr>
        <p:grpSpPr bwMode="auto">
          <a:xfrm>
            <a:off x="5927485" y="2043085"/>
            <a:ext cx="91678" cy="775097"/>
            <a:chOff x="3651" y="1878"/>
            <a:chExt cx="78" cy="963"/>
          </a:xfrm>
        </p:grpSpPr>
        <p:sp>
          <p:nvSpPr>
            <p:cNvPr id="343" name="Line 123">
              <a:extLst>
                <a:ext uri="{FF2B5EF4-FFF2-40B4-BE49-F238E27FC236}">
                  <a16:creationId xmlns:a16="http://schemas.microsoft.com/office/drawing/2014/main" id="{BF323BE9-D061-6D4A-B1D7-D5E84F9BF270}"/>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44" name="Line 124">
              <a:extLst>
                <a:ext uri="{FF2B5EF4-FFF2-40B4-BE49-F238E27FC236}">
                  <a16:creationId xmlns:a16="http://schemas.microsoft.com/office/drawing/2014/main" id="{10D5C035-1EBE-4A4B-B8F1-CF66C5C4103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45" name="Line 125">
              <a:extLst>
                <a:ext uri="{FF2B5EF4-FFF2-40B4-BE49-F238E27FC236}">
                  <a16:creationId xmlns:a16="http://schemas.microsoft.com/office/drawing/2014/main" id="{0EBA7DAD-11A2-F14D-A517-3B3F7222A539}"/>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346" name="Group 126">
            <a:extLst>
              <a:ext uri="{FF2B5EF4-FFF2-40B4-BE49-F238E27FC236}">
                <a16:creationId xmlns:a16="http://schemas.microsoft.com/office/drawing/2014/main" id="{B70BA022-65A5-4B43-BE01-DB5029C7BB0A}"/>
              </a:ext>
            </a:extLst>
          </p:cNvPr>
          <p:cNvGrpSpPr>
            <a:grpSpLocks/>
          </p:cNvGrpSpPr>
          <p:nvPr/>
        </p:nvGrpSpPr>
        <p:grpSpPr bwMode="auto">
          <a:xfrm>
            <a:off x="6023925" y="2890817"/>
            <a:ext cx="1103710" cy="277417"/>
            <a:chOff x="855" y="1799"/>
            <a:chExt cx="927" cy="233"/>
          </a:xfrm>
        </p:grpSpPr>
        <p:sp>
          <p:nvSpPr>
            <p:cNvPr id="347" name="Line 127">
              <a:extLst>
                <a:ext uri="{FF2B5EF4-FFF2-40B4-BE49-F238E27FC236}">
                  <a16:creationId xmlns:a16="http://schemas.microsoft.com/office/drawing/2014/main" id="{AD191456-37D1-A040-995D-0B74A7DCA3C9}"/>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348" name="Text Box 128">
              <a:extLst>
                <a:ext uri="{FF2B5EF4-FFF2-40B4-BE49-F238E27FC236}">
                  <a16:creationId xmlns:a16="http://schemas.microsoft.com/office/drawing/2014/main" id="{84500C9D-A61F-374E-AC7B-DB3E026212A6}"/>
                </a:ext>
              </a:extLst>
            </p:cNvPr>
            <p:cNvSpPr txBox="1">
              <a:spLocks noChangeArrowheads="1"/>
            </p:cNvSpPr>
            <p:nvPr/>
          </p:nvSpPr>
          <p:spPr bwMode="auto">
            <a:xfrm>
              <a:off x="1100" y="1799"/>
              <a:ext cx="399" cy="233"/>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dirty="0">
                  <a:solidFill>
                    <a:srgbClr val="000099"/>
                  </a:solidFill>
                  <a:latin typeface="Arial" charset="0"/>
                  <a:cs typeface="+mn-cs"/>
                </a:rPr>
                <a:t>pkt1</a:t>
              </a:r>
            </a:p>
          </p:txBody>
        </p:sp>
      </p:grpSp>
      <p:grpSp>
        <p:nvGrpSpPr>
          <p:cNvPr id="349" name="Group 129">
            <a:extLst>
              <a:ext uri="{FF2B5EF4-FFF2-40B4-BE49-F238E27FC236}">
                <a16:creationId xmlns:a16="http://schemas.microsoft.com/office/drawing/2014/main" id="{06ADBC4E-4170-0642-9773-7507C6CC3A52}"/>
              </a:ext>
            </a:extLst>
          </p:cNvPr>
          <p:cNvGrpSpPr>
            <a:grpSpLocks/>
          </p:cNvGrpSpPr>
          <p:nvPr/>
        </p:nvGrpSpPr>
        <p:grpSpPr bwMode="auto">
          <a:xfrm>
            <a:off x="4895212" y="2502664"/>
            <a:ext cx="1088231" cy="573882"/>
            <a:chOff x="2756" y="2348"/>
            <a:chExt cx="914" cy="482"/>
          </a:xfrm>
        </p:grpSpPr>
        <p:pic>
          <p:nvPicPr>
            <p:cNvPr id="350" name="Picture 130" descr="alarm_clock_ringing">
              <a:extLst>
                <a:ext uri="{FF2B5EF4-FFF2-40B4-BE49-F238E27FC236}">
                  <a16:creationId xmlns:a16="http://schemas.microsoft.com/office/drawing/2014/main" id="{52E16AA2-A1DE-B149-8FC7-03FD3D9B1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Text Box 131">
              <a:extLst>
                <a:ext uri="{FF2B5EF4-FFF2-40B4-BE49-F238E27FC236}">
                  <a16:creationId xmlns:a16="http://schemas.microsoft.com/office/drawing/2014/main" id="{0A05FBC0-8C50-6F4D-9F72-5369556DE4EB}"/>
                </a:ext>
              </a:extLst>
            </p:cNvPr>
            <p:cNvSpPr txBox="1">
              <a:spLocks noChangeArrowheads="1"/>
            </p:cNvSpPr>
            <p:nvPr/>
          </p:nvSpPr>
          <p:spPr bwMode="auto">
            <a:xfrm>
              <a:off x="2756" y="2491"/>
              <a:ext cx="914" cy="3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75000"/>
                </a:lnSpc>
                <a:spcBef>
                  <a:spcPct val="0"/>
                </a:spcBef>
                <a:spcAft>
                  <a:spcPct val="0"/>
                </a:spcAft>
                <a:buClrTx/>
                <a:defRPr/>
              </a:pPr>
              <a:r>
                <a:rPr lang="en-US" sz="1350" i="1">
                  <a:solidFill>
                    <a:srgbClr val="FF0000"/>
                  </a:solidFill>
                  <a:cs typeface="+mn-cs"/>
                </a:rPr>
                <a:t>timeout</a:t>
              </a:r>
            </a:p>
            <a:p>
              <a:pPr algn="r" defTabSz="685800" eaLnBrk="0" fontAlgn="base" hangingPunct="0">
                <a:lnSpc>
                  <a:spcPct val="75000"/>
                </a:lnSpc>
                <a:spcBef>
                  <a:spcPct val="0"/>
                </a:spcBef>
                <a:spcAft>
                  <a:spcPct val="0"/>
                </a:spcAft>
                <a:buClrTx/>
                <a:defRPr/>
              </a:pPr>
              <a:r>
                <a:rPr lang="en-US" sz="1350">
                  <a:solidFill>
                    <a:srgbClr val="000000"/>
                  </a:solidFill>
                  <a:cs typeface="+mn-cs"/>
                </a:rPr>
                <a:t>resend pkt1</a:t>
              </a:r>
            </a:p>
          </p:txBody>
        </p:sp>
      </p:grpSp>
      <p:grpSp>
        <p:nvGrpSpPr>
          <p:cNvPr id="352" name="Group 133">
            <a:extLst>
              <a:ext uri="{FF2B5EF4-FFF2-40B4-BE49-F238E27FC236}">
                <a16:creationId xmlns:a16="http://schemas.microsoft.com/office/drawing/2014/main" id="{4FAA3600-FCAA-8B42-84D1-FB85323188F4}"/>
              </a:ext>
            </a:extLst>
          </p:cNvPr>
          <p:cNvGrpSpPr>
            <a:grpSpLocks/>
          </p:cNvGrpSpPr>
          <p:nvPr/>
        </p:nvGrpSpPr>
        <p:grpSpPr bwMode="auto">
          <a:xfrm>
            <a:off x="6435667" y="2232395"/>
            <a:ext cx="683636" cy="564356"/>
            <a:chOff x="4186" y="1705"/>
            <a:chExt cx="598" cy="453"/>
          </a:xfrm>
        </p:grpSpPr>
        <p:sp>
          <p:nvSpPr>
            <p:cNvPr id="353" name="Line 118">
              <a:extLst>
                <a:ext uri="{FF2B5EF4-FFF2-40B4-BE49-F238E27FC236}">
                  <a16:creationId xmlns:a16="http://schemas.microsoft.com/office/drawing/2014/main" id="{AE11BC12-265B-1C4B-8FAB-0FA75A29EEB2}"/>
                </a:ext>
              </a:extLst>
            </p:cNvPr>
            <p:cNvSpPr>
              <a:spLocks noChangeShapeType="1"/>
            </p:cNvSpPr>
            <p:nvPr/>
          </p:nvSpPr>
          <p:spPr bwMode="auto">
            <a:xfrm flipH="1">
              <a:off x="4343" y="1705"/>
              <a:ext cx="441" cy="329"/>
            </a:xfrm>
            <a:prstGeom prst="line">
              <a:avLst/>
            </a:prstGeom>
            <a:noFill/>
            <a:ln w="28575">
              <a:solidFill>
                <a:srgbClr val="008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355" name="Line 132">
              <a:extLst>
                <a:ext uri="{FF2B5EF4-FFF2-40B4-BE49-F238E27FC236}">
                  <a16:creationId xmlns:a16="http://schemas.microsoft.com/office/drawing/2014/main" id="{BFF7F0A8-A357-7748-BD1E-51A7A3E5988B}"/>
                </a:ext>
              </a:extLst>
            </p:cNvPr>
            <p:cNvSpPr>
              <a:spLocks noChangeShapeType="1"/>
            </p:cNvSpPr>
            <p:nvPr/>
          </p:nvSpPr>
          <p:spPr bwMode="auto">
            <a:xfrm flipH="1">
              <a:off x="4186" y="2047"/>
              <a:ext cx="146" cy="111"/>
            </a:xfrm>
            <a:prstGeom prst="line">
              <a:avLst/>
            </a:prstGeom>
            <a:noFill/>
            <a:ln w="28575">
              <a:solidFill>
                <a:srgbClr val="008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354" name="Text Box 119">
              <a:extLst>
                <a:ext uri="{FF2B5EF4-FFF2-40B4-BE49-F238E27FC236}">
                  <a16:creationId xmlns:a16="http://schemas.microsoft.com/office/drawing/2014/main" id="{D0B7F72D-FD32-8D47-B9FD-0C7A1B80B4A1}"/>
                </a:ext>
              </a:extLst>
            </p:cNvPr>
            <p:cNvSpPr txBox="1">
              <a:spLocks noChangeArrowheads="1"/>
            </p:cNvSpPr>
            <p:nvPr/>
          </p:nvSpPr>
          <p:spPr bwMode="auto">
            <a:xfrm>
              <a:off x="4223" y="1846"/>
              <a:ext cx="460" cy="22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dirty="0">
                  <a:solidFill>
                    <a:srgbClr val="008000"/>
                  </a:solidFill>
                  <a:latin typeface="Arial" charset="0"/>
                  <a:cs typeface="+mn-cs"/>
                </a:rPr>
                <a:t>ack1</a:t>
              </a:r>
            </a:p>
          </p:txBody>
        </p:sp>
      </p:grpSp>
      <p:sp>
        <p:nvSpPr>
          <p:cNvPr id="356" name="Line 136">
            <a:extLst>
              <a:ext uri="{FF2B5EF4-FFF2-40B4-BE49-F238E27FC236}">
                <a16:creationId xmlns:a16="http://schemas.microsoft.com/office/drawing/2014/main" id="{61D6DAB1-4B37-C740-BD43-4568C5241A0C}"/>
              </a:ext>
            </a:extLst>
          </p:cNvPr>
          <p:cNvSpPr>
            <a:spLocks noChangeShapeType="1"/>
          </p:cNvSpPr>
          <p:nvPr/>
        </p:nvSpPr>
        <p:spPr bwMode="auto">
          <a:xfrm flipH="1">
            <a:off x="5941773" y="2640779"/>
            <a:ext cx="682228" cy="554831"/>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nvGrpSpPr>
          <p:cNvPr id="5" name="Group 4">
            <a:extLst>
              <a:ext uri="{FF2B5EF4-FFF2-40B4-BE49-F238E27FC236}">
                <a16:creationId xmlns:a16="http://schemas.microsoft.com/office/drawing/2014/main" id="{C4E4C24E-2B71-FB43-956D-60F8AEF3370B}"/>
              </a:ext>
            </a:extLst>
          </p:cNvPr>
          <p:cNvGrpSpPr/>
          <p:nvPr/>
        </p:nvGrpSpPr>
        <p:grpSpPr>
          <a:xfrm>
            <a:off x="6009502" y="3232093"/>
            <a:ext cx="2028164" cy="560520"/>
            <a:chOff x="8162097" y="4679496"/>
            <a:chExt cx="2704218" cy="747361"/>
          </a:xfrm>
        </p:grpSpPr>
        <p:grpSp>
          <p:nvGrpSpPr>
            <p:cNvPr id="362" name="Group 150">
              <a:extLst>
                <a:ext uri="{FF2B5EF4-FFF2-40B4-BE49-F238E27FC236}">
                  <a16:creationId xmlns:a16="http://schemas.microsoft.com/office/drawing/2014/main" id="{8A649C16-501A-A644-A5FA-AE7129DDC14A}"/>
                </a:ext>
              </a:extLst>
            </p:cNvPr>
            <p:cNvGrpSpPr>
              <a:grpSpLocks/>
            </p:cNvGrpSpPr>
            <p:nvPr/>
          </p:nvGrpSpPr>
          <p:grpSpPr bwMode="auto">
            <a:xfrm>
              <a:off x="8162097" y="4974418"/>
              <a:ext cx="1471613" cy="452439"/>
              <a:chOff x="2229" y="3467"/>
              <a:chExt cx="927" cy="285"/>
            </a:xfrm>
          </p:grpSpPr>
          <p:sp>
            <p:nvSpPr>
              <p:cNvPr id="382" name="Line 108">
                <a:extLst>
                  <a:ext uri="{FF2B5EF4-FFF2-40B4-BE49-F238E27FC236}">
                    <a16:creationId xmlns:a16="http://schemas.microsoft.com/office/drawing/2014/main" id="{DB733CF3-EAC6-CC4F-B21E-9FB8C5502566}"/>
                  </a:ext>
                </a:extLst>
              </p:cNvPr>
              <p:cNvSpPr>
                <a:spLocks noChangeShapeType="1"/>
              </p:cNvSpPr>
              <p:nvPr/>
            </p:nvSpPr>
            <p:spPr bwMode="auto">
              <a:xfrm flipH="1">
                <a:off x="2229" y="3467"/>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83" name="Text Box 109">
                <a:extLst>
                  <a:ext uri="{FF2B5EF4-FFF2-40B4-BE49-F238E27FC236}">
                    <a16:creationId xmlns:a16="http://schemas.microsoft.com/office/drawing/2014/main" id="{BB517B3D-28EB-8444-8C05-95403AFF543F}"/>
                  </a:ext>
                </a:extLst>
              </p:cNvPr>
              <p:cNvSpPr txBox="1">
                <a:spLocks noChangeArrowheads="1"/>
              </p:cNvSpPr>
              <p:nvPr/>
            </p:nvSpPr>
            <p:spPr bwMode="auto">
              <a:xfrm>
                <a:off x="2315" y="3519"/>
                <a:ext cx="427" cy="233"/>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a:solidFill>
                      <a:srgbClr val="008000"/>
                    </a:solidFill>
                    <a:latin typeface="Arial" charset="0"/>
                    <a:cs typeface="+mn-cs"/>
                  </a:rPr>
                  <a:t>ack1</a:t>
                </a:r>
              </a:p>
            </p:txBody>
          </p:sp>
        </p:grpSp>
        <p:sp>
          <p:nvSpPr>
            <p:cNvPr id="358" name="Text Box 93">
              <a:extLst>
                <a:ext uri="{FF2B5EF4-FFF2-40B4-BE49-F238E27FC236}">
                  <a16:creationId xmlns:a16="http://schemas.microsoft.com/office/drawing/2014/main" id="{0A5BAC0E-26A7-304A-9845-BD850E809ABB}"/>
                </a:ext>
              </a:extLst>
            </p:cNvPr>
            <p:cNvSpPr txBox="1">
              <a:spLocks noChangeArrowheads="1"/>
            </p:cNvSpPr>
            <p:nvPr/>
          </p:nvSpPr>
          <p:spPr bwMode="auto">
            <a:xfrm>
              <a:off x="9596309" y="4679496"/>
              <a:ext cx="127000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dirty="0">
                  <a:solidFill>
                    <a:srgbClr val="000000"/>
                  </a:solidFill>
                  <a:cs typeface="+mn-cs"/>
                </a:rPr>
                <a:t>send ack1</a:t>
              </a:r>
            </a:p>
          </p:txBody>
        </p:sp>
      </p:grpSp>
      <p:grpSp>
        <p:nvGrpSpPr>
          <p:cNvPr id="6" name="Group 5">
            <a:extLst>
              <a:ext uri="{FF2B5EF4-FFF2-40B4-BE49-F238E27FC236}">
                <a16:creationId xmlns:a16="http://schemas.microsoft.com/office/drawing/2014/main" id="{31C21A72-3E29-1946-B909-D85D4A552D56}"/>
              </a:ext>
            </a:extLst>
          </p:cNvPr>
          <p:cNvGrpSpPr/>
          <p:nvPr/>
        </p:nvGrpSpPr>
        <p:grpSpPr>
          <a:xfrm>
            <a:off x="5077247" y="3115146"/>
            <a:ext cx="2928937" cy="853682"/>
            <a:chOff x="6919087" y="4523564"/>
            <a:chExt cx="3905248" cy="1138243"/>
          </a:xfrm>
        </p:grpSpPr>
        <p:grpSp>
          <p:nvGrpSpPr>
            <p:cNvPr id="364" name="Group 137">
              <a:extLst>
                <a:ext uri="{FF2B5EF4-FFF2-40B4-BE49-F238E27FC236}">
                  <a16:creationId xmlns:a16="http://schemas.microsoft.com/office/drawing/2014/main" id="{3BF75B33-1A77-E24B-AABE-7E5C56D0D788}"/>
                </a:ext>
              </a:extLst>
            </p:cNvPr>
            <p:cNvGrpSpPr>
              <a:grpSpLocks/>
            </p:cNvGrpSpPr>
            <p:nvPr/>
          </p:nvGrpSpPr>
          <p:grpSpPr bwMode="auto">
            <a:xfrm>
              <a:off x="6919087" y="4523564"/>
              <a:ext cx="1246188" cy="642939"/>
              <a:chOff x="2808" y="3285"/>
              <a:chExt cx="785" cy="405"/>
            </a:xfrm>
          </p:grpSpPr>
          <p:sp>
            <p:nvSpPr>
              <p:cNvPr id="378" name="Text Box 134">
                <a:extLst>
                  <a:ext uri="{FF2B5EF4-FFF2-40B4-BE49-F238E27FC236}">
                    <a16:creationId xmlns:a16="http://schemas.microsoft.com/office/drawing/2014/main" id="{057A15E3-B733-174D-BE7C-2996FC261991}"/>
                  </a:ext>
                </a:extLst>
              </p:cNvPr>
              <p:cNvSpPr txBox="1">
                <a:spLocks noChangeArrowheads="1"/>
              </p:cNvSpPr>
              <p:nvPr/>
            </p:nvSpPr>
            <p:spPr bwMode="auto">
              <a:xfrm>
                <a:off x="2808" y="3438"/>
                <a:ext cx="78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dirty="0">
                    <a:solidFill>
                      <a:srgbClr val="000000"/>
                    </a:solidFill>
                    <a:cs typeface="+mn-cs"/>
                  </a:rPr>
                  <a:t>send pkt0</a:t>
                </a:r>
              </a:p>
            </p:txBody>
          </p:sp>
          <p:sp>
            <p:nvSpPr>
              <p:cNvPr id="379" name="Text Box 135">
                <a:extLst>
                  <a:ext uri="{FF2B5EF4-FFF2-40B4-BE49-F238E27FC236}">
                    <a16:creationId xmlns:a16="http://schemas.microsoft.com/office/drawing/2014/main" id="{D294B6DF-F9F6-C245-9C1E-7E3DCD5BFC7B}"/>
                  </a:ext>
                </a:extLst>
              </p:cNvPr>
              <p:cNvSpPr txBox="1">
                <a:spLocks noChangeArrowheads="1"/>
              </p:cNvSpPr>
              <p:nvPr/>
            </p:nvSpPr>
            <p:spPr bwMode="auto">
              <a:xfrm>
                <a:off x="2893" y="3285"/>
                <a:ext cx="690"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dirty="0" err="1">
                    <a:solidFill>
                      <a:srgbClr val="000000"/>
                    </a:solidFill>
                    <a:cs typeface="+mn-cs"/>
                  </a:rPr>
                  <a:t>rcv</a:t>
                </a:r>
                <a:r>
                  <a:rPr lang="en-US" sz="1350" dirty="0">
                    <a:solidFill>
                      <a:srgbClr val="000000"/>
                    </a:solidFill>
                    <a:cs typeface="+mn-cs"/>
                  </a:rPr>
                  <a:t> ack1</a:t>
                </a:r>
              </a:p>
            </p:txBody>
          </p:sp>
        </p:grpSp>
        <p:grpSp>
          <p:nvGrpSpPr>
            <p:cNvPr id="365" name="Group 138">
              <a:extLst>
                <a:ext uri="{FF2B5EF4-FFF2-40B4-BE49-F238E27FC236}">
                  <a16:creationId xmlns:a16="http://schemas.microsoft.com/office/drawing/2014/main" id="{CAC9BF03-EEEF-2846-B090-FAE6750AF122}"/>
                </a:ext>
              </a:extLst>
            </p:cNvPr>
            <p:cNvGrpSpPr>
              <a:grpSpLocks/>
            </p:cNvGrpSpPr>
            <p:nvPr/>
          </p:nvGrpSpPr>
          <p:grpSpPr bwMode="auto">
            <a:xfrm>
              <a:off x="8073197" y="4747083"/>
              <a:ext cx="1547813" cy="446403"/>
              <a:chOff x="850" y="1229"/>
              <a:chExt cx="927" cy="253"/>
            </a:xfrm>
          </p:grpSpPr>
          <p:sp>
            <p:nvSpPr>
              <p:cNvPr id="376" name="Line 139">
                <a:extLst>
                  <a:ext uri="{FF2B5EF4-FFF2-40B4-BE49-F238E27FC236}">
                    <a16:creationId xmlns:a16="http://schemas.microsoft.com/office/drawing/2014/main" id="{908F9E2B-E1F1-0444-8DD2-B8396679EF06}"/>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77" name="Text Box 140">
                <a:extLst>
                  <a:ext uri="{FF2B5EF4-FFF2-40B4-BE49-F238E27FC236}">
                    <a16:creationId xmlns:a16="http://schemas.microsoft.com/office/drawing/2014/main" id="{74AAB4FF-F9B2-8644-9770-40F6B7F6DC97}"/>
                  </a:ext>
                </a:extLst>
              </p:cNvPr>
              <p:cNvSpPr txBox="1">
                <a:spLocks noChangeArrowheads="1"/>
              </p:cNvSpPr>
              <p:nvPr/>
            </p:nvSpPr>
            <p:spPr bwMode="auto">
              <a:xfrm>
                <a:off x="994" y="1229"/>
                <a:ext cx="379" cy="209"/>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a:solidFill>
                      <a:srgbClr val="000099"/>
                    </a:solidFill>
                    <a:latin typeface="Arial" charset="0"/>
                    <a:cs typeface="+mn-cs"/>
                  </a:rPr>
                  <a:t>pkt0</a:t>
                </a:r>
              </a:p>
            </p:txBody>
          </p:sp>
        </p:grpSp>
        <p:grpSp>
          <p:nvGrpSpPr>
            <p:cNvPr id="366" name="Group 142">
              <a:extLst>
                <a:ext uri="{FF2B5EF4-FFF2-40B4-BE49-F238E27FC236}">
                  <a16:creationId xmlns:a16="http://schemas.microsoft.com/office/drawing/2014/main" id="{61F81DDD-D8CA-1E44-9759-5F540FE71068}"/>
                </a:ext>
              </a:extLst>
            </p:cNvPr>
            <p:cNvGrpSpPr>
              <a:grpSpLocks/>
            </p:cNvGrpSpPr>
            <p:nvPr/>
          </p:nvGrpSpPr>
          <p:grpSpPr bwMode="auto">
            <a:xfrm>
              <a:off x="9547985" y="5037918"/>
              <a:ext cx="1276350" cy="623889"/>
              <a:chOff x="4740" y="2985"/>
              <a:chExt cx="804" cy="393"/>
            </a:xfrm>
          </p:grpSpPr>
          <p:sp>
            <p:nvSpPr>
              <p:cNvPr id="374" name="Text Box 143">
                <a:extLst>
                  <a:ext uri="{FF2B5EF4-FFF2-40B4-BE49-F238E27FC236}">
                    <a16:creationId xmlns:a16="http://schemas.microsoft.com/office/drawing/2014/main" id="{6C499832-2FEA-2247-A1D4-C7CE568CC494}"/>
                  </a:ext>
                </a:extLst>
              </p:cNvPr>
              <p:cNvSpPr txBox="1">
                <a:spLocks noChangeArrowheads="1"/>
              </p:cNvSpPr>
              <p:nvPr/>
            </p:nvSpPr>
            <p:spPr bwMode="auto">
              <a:xfrm>
                <a:off x="4740" y="2985"/>
                <a:ext cx="67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dirty="0" err="1">
                    <a:solidFill>
                      <a:srgbClr val="000000"/>
                    </a:solidFill>
                    <a:cs typeface="+mn-cs"/>
                  </a:rPr>
                  <a:t>rcv</a:t>
                </a:r>
                <a:r>
                  <a:rPr lang="en-US" sz="1350" dirty="0">
                    <a:solidFill>
                      <a:srgbClr val="000000"/>
                    </a:solidFill>
                    <a:cs typeface="+mn-cs"/>
                  </a:rPr>
                  <a:t> pkt0</a:t>
                </a:r>
              </a:p>
            </p:txBody>
          </p:sp>
          <p:sp>
            <p:nvSpPr>
              <p:cNvPr id="375" name="Text Box 144">
                <a:extLst>
                  <a:ext uri="{FF2B5EF4-FFF2-40B4-BE49-F238E27FC236}">
                    <a16:creationId xmlns:a16="http://schemas.microsoft.com/office/drawing/2014/main" id="{23A45435-E6D5-7641-819A-FA71E59CB02C}"/>
                  </a:ext>
                </a:extLst>
              </p:cNvPr>
              <p:cNvSpPr txBox="1">
                <a:spLocks noChangeArrowheads="1"/>
              </p:cNvSpPr>
              <p:nvPr/>
            </p:nvSpPr>
            <p:spPr bwMode="auto">
              <a:xfrm>
                <a:off x="4744" y="3126"/>
                <a:ext cx="800"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dirty="0">
                    <a:solidFill>
                      <a:srgbClr val="000000"/>
                    </a:solidFill>
                    <a:cs typeface="+mn-cs"/>
                  </a:rPr>
                  <a:t>send ack0</a:t>
                </a:r>
              </a:p>
            </p:txBody>
          </p:sp>
        </p:grpSp>
      </p:grpSp>
      <p:grpSp>
        <p:nvGrpSpPr>
          <p:cNvPr id="367" name="Group 149">
            <a:extLst>
              <a:ext uri="{FF2B5EF4-FFF2-40B4-BE49-F238E27FC236}">
                <a16:creationId xmlns:a16="http://schemas.microsoft.com/office/drawing/2014/main" id="{69EE8DE9-3381-624C-9ABB-652457E2824C}"/>
              </a:ext>
            </a:extLst>
          </p:cNvPr>
          <p:cNvGrpSpPr>
            <a:grpSpLocks/>
          </p:cNvGrpSpPr>
          <p:nvPr/>
        </p:nvGrpSpPr>
        <p:grpSpPr bwMode="auto">
          <a:xfrm>
            <a:off x="6026169" y="3725927"/>
            <a:ext cx="1092994" cy="366713"/>
            <a:chOff x="3839" y="2850"/>
            <a:chExt cx="918" cy="308"/>
          </a:xfrm>
        </p:grpSpPr>
        <p:sp>
          <p:nvSpPr>
            <p:cNvPr id="372" name="Line 146">
              <a:extLst>
                <a:ext uri="{FF2B5EF4-FFF2-40B4-BE49-F238E27FC236}">
                  <a16:creationId xmlns:a16="http://schemas.microsoft.com/office/drawing/2014/main" id="{B42EE784-BAAA-7648-8C27-518F3E7EDD07}"/>
                </a:ext>
              </a:extLst>
            </p:cNvPr>
            <p:cNvSpPr>
              <a:spLocks noChangeShapeType="1"/>
            </p:cNvSpPr>
            <p:nvPr/>
          </p:nvSpPr>
          <p:spPr bwMode="auto">
            <a:xfrm flipH="1">
              <a:off x="3839" y="2850"/>
              <a:ext cx="918" cy="30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73" name="Text Box 147">
              <a:extLst>
                <a:ext uri="{FF2B5EF4-FFF2-40B4-BE49-F238E27FC236}">
                  <a16:creationId xmlns:a16="http://schemas.microsoft.com/office/drawing/2014/main" id="{0E52013C-7BAA-344E-9018-CA884EE49126}"/>
                </a:ext>
              </a:extLst>
            </p:cNvPr>
            <p:cNvSpPr txBox="1">
              <a:spLocks noChangeArrowheads="1"/>
            </p:cNvSpPr>
            <p:nvPr/>
          </p:nvSpPr>
          <p:spPr bwMode="auto">
            <a:xfrm>
              <a:off x="4083" y="2873"/>
              <a:ext cx="427" cy="233"/>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a:solidFill>
                    <a:srgbClr val="008000"/>
                  </a:solidFill>
                  <a:latin typeface="Arial" charset="0"/>
                  <a:cs typeface="+mn-cs"/>
                </a:rPr>
                <a:t>ack0</a:t>
              </a:r>
            </a:p>
          </p:txBody>
        </p:sp>
      </p:grpSp>
      <p:grpSp>
        <p:nvGrpSpPr>
          <p:cNvPr id="120" name="Group 85">
            <a:extLst>
              <a:ext uri="{FF2B5EF4-FFF2-40B4-BE49-F238E27FC236}">
                <a16:creationId xmlns:a16="http://schemas.microsoft.com/office/drawing/2014/main" id="{EF03F5C0-9E1B-6F4D-827D-841E2D21FDD8}"/>
              </a:ext>
            </a:extLst>
          </p:cNvPr>
          <p:cNvGrpSpPr>
            <a:grpSpLocks/>
          </p:cNvGrpSpPr>
          <p:nvPr/>
        </p:nvGrpSpPr>
        <p:grpSpPr bwMode="auto">
          <a:xfrm>
            <a:off x="6019846" y="4102204"/>
            <a:ext cx="1103709" cy="461964"/>
            <a:chOff x="855" y="1799"/>
            <a:chExt cx="927" cy="388"/>
          </a:xfrm>
        </p:grpSpPr>
        <p:sp>
          <p:nvSpPr>
            <p:cNvPr id="121" name="Line 86">
              <a:extLst>
                <a:ext uri="{FF2B5EF4-FFF2-40B4-BE49-F238E27FC236}">
                  <a16:creationId xmlns:a16="http://schemas.microsoft.com/office/drawing/2014/main" id="{CFBE0624-2276-5A40-AD6C-765B8E1D5A7A}"/>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22" name="Text Box 87">
              <a:extLst>
                <a:ext uri="{FF2B5EF4-FFF2-40B4-BE49-F238E27FC236}">
                  <a16:creationId xmlns:a16="http://schemas.microsoft.com/office/drawing/2014/main" id="{6E5D70F9-C765-DD43-99D5-1E3FD4E8B868}"/>
                </a:ext>
              </a:extLst>
            </p:cNvPr>
            <p:cNvSpPr txBox="1">
              <a:spLocks noChangeArrowheads="1"/>
            </p:cNvSpPr>
            <p:nvPr/>
          </p:nvSpPr>
          <p:spPr bwMode="auto">
            <a:xfrm>
              <a:off x="1129" y="1799"/>
              <a:ext cx="358" cy="388"/>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dirty="0">
                  <a:solidFill>
                    <a:srgbClr val="000099"/>
                  </a:solidFill>
                  <a:latin typeface="Arial" charset="0"/>
                  <a:cs typeface="+mn-cs"/>
                </a:rPr>
                <a:t>pkt1</a:t>
              </a:r>
            </a:p>
          </p:txBody>
        </p:sp>
      </p:grpSp>
      <p:grpSp>
        <p:nvGrpSpPr>
          <p:cNvPr id="3" name="Group 2">
            <a:extLst>
              <a:ext uri="{FF2B5EF4-FFF2-40B4-BE49-F238E27FC236}">
                <a16:creationId xmlns:a16="http://schemas.microsoft.com/office/drawing/2014/main" id="{32D39F4C-0ABF-C94E-A0DB-A97913E78570}"/>
              </a:ext>
            </a:extLst>
          </p:cNvPr>
          <p:cNvGrpSpPr/>
          <p:nvPr/>
        </p:nvGrpSpPr>
        <p:grpSpPr>
          <a:xfrm>
            <a:off x="5218301" y="3604982"/>
            <a:ext cx="821059" cy="438289"/>
            <a:chOff x="6253062" y="5452590"/>
            <a:chExt cx="1094745" cy="584384"/>
          </a:xfrm>
        </p:grpSpPr>
        <p:sp>
          <p:nvSpPr>
            <p:cNvPr id="359" name="Text Box 96">
              <a:extLst>
                <a:ext uri="{FF2B5EF4-FFF2-40B4-BE49-F238E27FC236}">
                  <a16:creationId xmlns:a16="http://schemas.microsoft.com/office/drawing/2014/main" id="{0B9EBE4A-F7AC-D14C-AD4E-0FA449FA991D}"/>
                </a:ext>
              </a:extLst>
            </p:cNvPr>
            <p:cNvSpPr txBox="1">
              <a:spLocks noChangeArrowheads="1"/>
            </p:cNvSpPr>
            <p:nvPr/>
          </p:nvSpPr>
          <p:spPr bwMode="auto">
            <a:xfrm>
              <a:off x="6309414" y="5698420"/>
              <a:ext cx="878873"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(ignore)</a:t>
              </a:r>
            </a:p>
          </p:txBody>
        </p:sp>
        <p:sp>
          <p:nvSpPr>
            <p:cNvPr id="123" name="Text Box 98">
              <a:extLst>
                <a:ext uri="{FF2B5EF4-FFF2-40B4-BE49-F238E27FC236}">
                  <a16:creationId xmlns:a16="http://schemas.microsoft.com/office/drawing/2014/main" id="{0DE35C6C-6D99-814C-B88E-A2943030E4F5}"/>
                </a:ext>
              </a:extLst>
            </p:cNvPr>
            <p:cNvSpPr txBox="1">
              <a:spLocks noChangeArrowheads="1"/>
            </p:cNvSpPr>
            <p:nvPr/>
          </p:nvSpPr>
          <p:spPr bwMode="auto">
            <a:xfrm>
              <a:off x="6253062" y="5452590"/>
              <a:ext cx="1094745" cy="4001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dirty="0" err="1">
                  <a:solidFill>
                    <a:srgbClr val="000000"/>
                  </a:solidFill>
                  <a:cs typeface="+mn-cs"/>
                </a:rPr>
                <a:t>rcv</a:t>
              </a:r>
              <a:r>
                <a:rPr lang="en-US" sz="1350" dirty="0">
                  <a:solidFill>
                    <a:srgbClr val="000000"/>
                  </a:solidFill>
                  <a:cs typeface="+mn-cs"/>
                </a:rPr>
                <a:t> ack1</a:t>
              </a:r>
            </a:p>
          </p:txBody>
        </p:sp>
      </p:grpSp>
      <p:sp>
        <p:nvSpPr>
          <p:cNvPr id="113" name="Slide Number Placeholder 2">
            <a:extLst>
              <a:ext uri="{FF2B5EF4-FFF2-40B4-BE49-F238E27FC236}">
                <a16:creationId xmlns:a16="http://schemas.microsoft.com/office/drawing/2014/main" id="{7706DBAD-0F0D-AC43-90D8-C4A8FC7233B5}"/>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61</a:t>
            </a:fld>
            <a:endParaRPr lang="en-US" dirty="0"/>
          </a:p>
        </p:txBody>
      </p:sp>
    </p:spTree>
    <p:extLst>
      <p:ext uri="{BB962C8B-B14F-4D97-AF65-F5344CB8AC3E}">
        <p14:creationId xmlns:p14="http://schemas.microsoft.com/office/powerpoint/2010/main" val="317681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wipe(left)">
                                      <p:cBhvr>
                                        <p:cTn id="7" dur="500"/>
                                        <p:tgtEl>
                                          <p:spTgt spid="29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89">
                                            <p:txEl>
                                              <p:pRg st="0" end="0"/>
                                            </p:txEl>
                                          </p:spTgt>
                                        </p:tgtEl>
                                        <p:attrNameLst>
                                          <p:attrName>style.visibility</p:attrName>
                                        </p:attrNameLst>
                                      </p:cBhvr>
                                      <p:to>
                                        <p:strVal val="visible"/>
                                      </p:to>
                                    </p:set>
                                    <p:animEffect transition="in" filter="dissolve">
                                      <p:cBhvr>
                                        <p:cTn id="11" dur="500"/>
                                        <p:tgtEl>
                                          <p:spTgt spid="289">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dissolve">
                                      <p:cBhvr>
                                        <p:cTn id="15" dur="500"/>
                                        <p:tgtEl>
                                          <p:spTgt spid="28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99"/>
                                        </p:tgtEl>
                                        <p:attrNameLst>
                                          <p:attrName>style.visibility</p:attrName>
                                        </p:attrNameLst>
                                      </p:cBhvr>
                                      <p:to>
                                        <p:strVal val="visible"/>
                                      </p:to>
                                    </p:set>
                                    <p:animEffect transition="in" filter="wipe(right)">
                                      <p:cBhvr>
                                        <p:cTn id="19" dur="500"/>
                                        <p:tgtEl>
                                          <p:spTgt spid="299"/>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84"/>
                                        </p:tgtEl>
                                        <p:attrNameLst>
                                          <p:attrName>style.visibility</p:attrName>
                                        </p:attrNameLst>
                                      </p:cBhvr>
                                      <p:to>
                                        <p:strVal val="visible"/>
                                      </p:to>
                                    </p:set>
                                    <p:animEffect transition="in" filter="dissolve">
                                      <p:cBhvr>
                                        <p:cTn id="23" dur="500"/>
                                        <p:tgtEl>
                                          <p:spTgt spid="284"/>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86"/>
                                        </p:tgtEl>
                                        <p:attrNameLst>
                                          <p:attrName>style.visibility</p:attrName>
                                        </p:attrNameLst>
                                      </p:cBhvr>
                                      <p:to>
                                        <p:strVal val="visible"/>
                                      </p:to>
                                    </p:set>
                                    <p:animEffect transition="in" filter="dissolve">
                                      <p:cBhvr>
                                        <p:cTn id="27" dur="500"/>
                                        <p:tgtEl>
                                          <p:spTgt spid="286"/>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74"/>
                                        </p:tgtEl>
                                        <p:attrNameLst>
                                          <p:attrName>style.visibility</p:attrName>
                                        </p:attrNameLst>
                                      </p:cBhvr>
                                      <p:to>
                                        <p:strVal val="visible"/>
                                      </p:to>
                                    </p:set>
                                    <p:animEffect transition="in" filter="wipe(left)">
                                      <p:cBhvr>
                                        <p:cTn id="31" dur="500"/>
                                        <p:tgtEl>
                                          <p:spTgt spid="274"/>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195">
                                            <p:txEl>
                                              <p:pRg st="0" end="0"/>
                                            </p:txEl>
                                          </p:spTgt>
                                        </p:tgtEl>
                                        <p:attrNameLst>
                                          <p:attrName>style.visibility</p:attrName>
                                        </p:attrNameLst>
                                      </p:cBhvr>
                                      <p:to>
                                        <p:strVal val="visible"/>
                                      </p:to>
                                    </p:set>
                                    <p:animEffect transition="in" filter="dissolve">
                                      <p:cBhvr>
                                        <p:cTn id="35" dur="500"/>
                                        <p:tgtEl>
                                          <p:spTgt spid="195">
                                            <p:txEl>
                                              <p:pRg st="0" end="0"/>
                                            </p:txEl>
                                          </p:spTgt>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196"/>
                                        </p:tgtEl>
                                        <p:attrNameLst>
                                          <p:attrName>style.visibility</p:attrName>
                                        </p:attrNameLst>
                                      </p:cBhvr>
                                      <p:to>
                                        <p:strVal val="visible"/>
                                      </p:to>
                                    </p:set>
                                    <p:animEffect transition="in" filter="dissolve">
                                      <p:cBhvr>
                                        <p:cTn id="39" dur="500"/>
                                        <p:tgtEl>
                                          <p:spTgt spid="19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306"/>
                                        </p:tgtEl>
                                        <p:attrNameLst>
                                          <p:attrName>style.visibility</p:attrName>
                                        </p:attrNameLst>
                                      </p:cBhvr>
                                      <p:to>
                                        <p:strVal val="visible"/>
                                      </p:to>
                                    </p:set>
                                    <p:animEffect transition="in" filter="wipe(right)">
                                      <p:cBhvr>
                                        <p:cTn id="43" dur="500"/>
                                        <p:tgtEl>
                                          <p:spTgt spid="30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311"/>
                                        </p:tgtEl>
                                        <p:attrNameLst>
                                          <p:attrName>style.visibility</p:attrName>
                                        </p:attrNameLst>
                                      </p:cBhvr>
                                      <p:to>
                                        <p:strVal val="visible"/>
                                      </p:to>
                                    </p:set>
                                    <p:animEffect transition="in" filter="wipe(up)">
                                      <p:cBhvr>
                                        <p:cTn id="48" dur="1000"/>
                                        <p:tgtEl>
                                          <p:spTgt spid="311"/>
                                        </p:tgtEl>
                                      </p:cBhvr>
                                    </p:animEffect>
                                  </p:childTnLst>
                                </p:cTn>
                              </p:par>
                            </p:childTnLst>
                          </p:cTn>
                        </p:par>
                        <p:par>
                          <p:cTn id="49" fill="hold">
                            <p:stCondLst>
                              <p:cond delay="1000"/>
                            </p:stCondLst>
                            <p:childTnLst>
                              <p:par>
                                <p:cTn id="50" presetID="9" presetClass="entr" presetSubtype="0" fill="hold" nodeType="afterEffect">
                                  <p:stCondLst>
                                    <p:cond delay="0"/>
                                  </p:stCondLst>
                                  <p:childTnLst>
                                    <p:set>
                                      <p:cBhvr>
                                        <p:cTn id="51" dur="1" fill="hold">
                                          <p:stCondLst>
                                            <p:cond delay="0"/>
                                          </p:stCondLst>
                                        </p:cTn>
                                        <p:tgtEl>
                                          <p:spTgt spid="318"/>
                                        </p:tgtEl>
                                        <p:attrNameLst>
                                          <p:attrName>style.visibility</p:attrName>
                                        </p:attrNameLst>
                                      </p:cBhvr>
                                      <p:to>
                                        <p:strVal val="visible"/>
                                      </p:to>
                                    </p:set>
                                    <p:animEffect transition="in" filter="dissolve">
                                      <p:cBhvr>
                                        <p:cTn id="52" dur="500"/>
                                        <p:tgtEl>
                                          <p:spTgt spid="3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15"/>
                                        </p:tgtEl>
                                        <p:attrNameLst>
                                          <p:attrName>style.visibility</p:attrName>
                                        </p:attrNameLst>
                                      </p:cBhvr>
                                      <p:to>
                                        <p:strVal val="visible"/>
                                      </p:to>
                                    </p:set>
                                    <p:animEffect transition="in" filter="wipe(left)">
                                      <p:cBhvr>
                                        <p:cTn id="57" dur="500"/>
                                        <p:tgtEl>
                                          <p:spTgt spid="315"/>
                                        </p:tgtEl>
                                      </p:cBhvr>
                                    </p:animEffect>
                                  </p:childTnLst>
                                </p:cTn>
                              </p:par>
                            </p:childTnLst>
                          </p:cTn>
                        </p:par>
                        <p:par>
                          <p:cTn id="58" fill="hold">
                            <p:stCondLst>
                              <p:cond delay="500"/>
                            </p:stCondLst>
                            <p:childTnLst>
                              <p:par>
                                <p:cTn id="59" presetID="9" presetClass="entr" presetSubtype="0" fill="hold" nodeType="afterEffect">
                                  <p:stCondLst>
                                    <p:cond delay="0"/>
                                  </p:stCondLst>
                                  <p:childTnLst>
                                    <p:set>
                                      <p:cBhvr>
                                        <p:cTn id="60" dur="1" fill="hold">
                                          <p:stCondLst>
                                            <p:cond delay="0"/>
                                          </p:stCondLst>
                                        </p:cTn>
                                        <p:tgtEl>
                                          <p:spTgt spid="279">
                                            <p:txEl>
                                              <p:pRg st="0" end="0"/>
                                            </p:txEl>
                                          </p:spTgt>
                                        </p:tgtEl>
                                        <p:attrNameLst>
                                          <p:attrName>style.visibility</p:attrName>
                                        </p:attrNameLst>
                                      </p:cBhvr>
                                      <p:to>
                                        <p:strVal val="visible"/>
                                      </p:to>
                                    </p:set>
                                    <p:animEffect transition="in" filter="dissolve">
                                      <p:cBhvr>
                                        <p:cTn id="61" dur="500"/>
                                        <p:tgtEl>
                                          <p:spTgt spid="279">
                                            <p:txEl>
                                              <p:pRg st="0" end="0"/>
                                            </p:tx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3"/>
                                        </p:tgtEl>
                                        <p:attrNameLst>
                                          <p:attrName>style.visibility</p:attrName>
                                        </p:attrNameLst>
                                      </p:cBhvr>
                                      <p:to>
                                        <p:strVal val="visible"/>
                                      </p:to>
                                    </p:set>
                                    <p:animEffect transition="in" filter="dissolve">
                                      <p:cBhvr>
                                        <p:cTn id="64" dur="500"/>
                                        <p:tgtEl>
                                          <p:spTgt spid="273"/>
                                        </p:tgtEl>
                                      </p:cBhvr>
                                    </p:animEffect>
                                  </p:childTnLst>
                                </p:cTn>
                              </p:par>
                            </p:childTnLst>
                          </p:cTn>
                        </p:par>
                        <p:par>
                          <p:cTn id="65" fill="hold">
                            <p:stCondLst>
                              <p:cond delay="1000"/>
                            </p:stCondLst>
                            <p:childTnLst>
                              <p:par>
                                <p:cTn id="66" presetID="9" presetClass="entr" presetSubtype="0" fill="hold" grpId="0" nodeType="afterEffect">
                                  <p:stCondLst>
                                    <p:cond delay="0"/>
                                  </p:stCondLst>
                                  <p:childTnLst>
                                    <p:set>
                                      <p:cBhvr>
                                        <p:cTn id="67" dur="1" fill="hold">
                                          <p:stCondLst>
                                            <p:cond delay="0"/>
                                          </p:stCondLst>
                                        </p:cTn>
                                        <p:tgtEl>
                                          <p:spTgt spid="282"/>
                                        </p:tgtEl>
                                        <p:attrNameLst>
                                          <p:attrName>style.visibility</p:attrName>
                                        </p:attrNameLst>
                                      </p:cBhvr>
                                      <p:to>
                                        <p:strVal val="visible"/>
                                      </p:to>
                                    </p:set>
                                    <p:animEffect transition="in" filter="dissolve">
                                      <p:cBhvr>
                                        <p:cTn id="68" dur="500"/>
                                        <p:tgtEl>
                                          <p:spTgt spid="282"/>
                                        </p:tgtEl>
                                      </p:cBhvr>
                                    </p:animEffect>
                                  </p:childTnLst>
                                </p:cTn>
                              </p:par>
                            </p:childTnLst>
                          </p:cTn>
                        </p:par>
                        <p:par>
                          <p:cTn id="69" fill="hold">
                            <p:stCondLst>
                              <p:cond delay="1500"/>
                            </p:stCondLst>
                            <p:childTnLst>
                              <p:par>
                                <p:cTn id="70" presetID="22" presetClass="entr" presetSubtype="2" fill="hold" nodeType="afterEffect">
                                  <p:stCondLst>
                                    <p:cond delay="0"/>
                                  </p:stCondLst>
                                  <p:childTnLst>
                                    <p:set>
                                      <p:cBhvr>
                                        <p:cTn id="71" dur="1" fill="hold">
                                          <p:stCondLst>
                                            <p:cond delay="0"/>
                                          </p:stCondLst>
                                        </p:cTn>
                                        <p:tgtEl>
                                          <p:spTgt spid="296"/>
                                        </p:tgtEl>
                                        <p:attrNameLst>
                                          <p:attrName>style.visibility</p:attrName>
                                        </p:attrNameLst>
                                      </p:cBhvr>
                                      <p:to>
                                        <p:strVal val="visible"/>
                                      </p:to>
                                    </p:set>
                                    <p:animEffect transition="in" filter="wipe(right)">
                                      <p:cBhvr>
                                        <p:cTn id="72" dur="500"/>
                                        <p:tgtEl>
                                          <p:spTgt spid="296"/>
                                        </p:tgtEl>
                                      </p:cBhvr>
                                    </p:animEffect>
                                  </p:childTnLst>
                                </p:cTn>
                              </p:par>
                            </p:childTnLst>
                          </p:cTn>
                        </p:par>
                        <p:par>
                          <p:cTn id="73" fill="hold">
                            <p:stCondLst>
                              <p:cond delay="2000"/>
                            </p:stCondLst>
                            <p:childTnLst>
                              <p:par>
                                <p:cTn id="74" presetID="9" presetClass="entr" presetSubtype="0" fill="hold" grpId="0" nodeType="afterEffect">
                                  <p:stCondLst>
                                    <p:cond delay="0"/>
                                  </p:stCondLst>
                                  <p:childTnLst>
                                    <p:set>
                                      <p:cBhvr>
                                        <p:cTn id="75" dur="1" fill="hold">
                                          <p:stCondLst>
                                            <p:cond delay="0"/>
                                          </p:stCondLst>
                                        </p:cTn>
                                        <p:tgtEl>
                                          <p:spTgt spid="287"/>
                                        </p:tgtEl>
                                        <p:attrNameLst>
                                          <p:attrName>style.visibility</p:attrName>
                                        </p:attrNameLst>
                                      </p:cBhvr>
                                      <p:to>
                                        <p:strVal val="visible"/>
                                      </p:to>
                                    </p:set>
                                    <p:animEffect transition="in" filter="dissolve">
                                      <p:cBhvr>
                                        <p:cTn id="76" dur="500"/>
                                        <p:tgtEl>
                                          <p:spTgt spid="287"/>
                                        </p:tgtEl>
                                      </p:cBhvr>
                                    </p:animEffect>
                                  </p:childTnLst>
                                </p:cTn>
                              </p:par>
                            </p:childTnLst>
                          </p:cTn>
                        </p:par>
                        <p:par>
                          <p:cTn id="77" fill="hold">
                            <p:stCondLst>
                              <p:cond delay="2500"/>
                            </p:stCondLst>
                            <p:childTnLst>
                              <p:par>
                                <p:cTn id="78" presetID="9" presetClass="entr" presetSubtype="0" fill="hold" grpId="0" nodeType="afterEffect">
                                  <p:stCondLst>
                                    <p:cond delay="0"/>
                                  </p:stCondLst>
                                  <p:childTnLst>
                                    <p:set>
                                      <p:cBhvr>
                                        <p:cTn id="79" dur="1" fill="hold">
                                          <p:stCondLst>
                                            <p:cond delay="0"/>
                                          </p:stCondLst>
                                        </p:cTn>
                                        <p:tgtEl>
                                          <p:spTgt spid="285"/>
                                        </p:tgtEl>
                                        <p:attrNameLst>
                                          <p:attrName>style.visibility</p:attrName>
                                        </p:attrNameLst>
                                      </p:cBhvr>
                                      <p:to>
                                        <p:strVal val="visible"/>
                                      </p:to>
                                    </p:set>
                                    <p:animEffect transition="in" filter="dissolve">
                                      <p:cBhvr>
                                        <p:cTn id="80" dur="500"/>
                                        <p:tgtEl>
                                          <p:spTgt spid="285"/>
                                        </p:tgtEl>
                                      </p:cBhvr>
                                    </p:animEffect>
                                  </p:childTnLst>
                                </p:cTn>
                              </p:par>
                            </p:childTnLst>
                          </p:cTn>
                        </p:par>
                        <p:par>
                          <p:cTn id="81" fill="hold">
                            <p:stCondLst>
                              <p:cond delay="3000"/>
                            </p:stCondLst>
                            <p:childTnLst>
                              <p:par>
                                <p:cTn id="82" presetID="22" presetClass="entr" presetSubtype="8" fill="hold" nodeType="afterEffect">
                                  <p:stCondLst>
                                    <p:cond delay="0"/>
                                  </p:stCondLst>
                                  <p:childTnLst>
                                    <p:set>
                                      <p:cBhvr>
                                        <p:cTn id="83" dur="1" fill="hold">
                                          <p:stCondLst>
                                            <p:cond delay="0"/>
                                          </p:stCondLst>
                                        </p:cTn>
                                        <p:tgtEl>
                                          <p:spTgt spid="293"/>
                                        </p:tgtEl>
                                        <p:attrNameLst>
                                          <p:attrName>style.visibility</p:attrName>
                                        </p:attrNameLst>
                                      </p:cBhvr>
                                      <p:to>
                                        <p:strVal val="visible"/>
                                      </p:to>
                                    </p:set>
                                    <p:animEffect transition="in" filter="wipe(left)">
                                      <p:cBhvr>
                                        <p:cTn id="84" dur="500"/>
                                        <p:tgtEl>
                                          <p:spTgt spid="293"/>
                                        </p:tgtEl>
                                      </p:cBhvr>
                                    </p:animEffect>
                                  </p:childTnLst>
                                </p:cTn>
                              </p:par>
                            </p:childTnLst>
                          </p:cTn>
                        </p:par>
                        <p:par>
                          <p:cTn id="85" fill="hold">
                            <p:stCondLst>
                              <p:cond delay="3500"/>
                            </p:stCondLst>
                            <p:childTnLst>
                              <p:par>
                                <p:cTn id="86" presetID="9" presetClass="entr" presetSubtype="0" fill="hold" grpId="0" nodeType="afterEffect">
                                  <p:stCondLst>
                                    <p:cond delay="0"/>
                                  </p:stCondLst>
                                  <p:childTnLst>
                                    <p:set>
                                      <p:cBhvr>
                                        <p:cTn id="87" dur="1" fill="hold">
                                          <p:stCondLst>
                                            <p:cond delay="0"/>
                                          </p:stCondLst>
                                        </p:cTn>
                                        <p:tgtEl>
                                          <p:spTgt spid="280"/>
                                        </p:tgtEl>
                                        <p:attrNameLst>
                                          <p:attrName>style.visibility</p:attrName>
                                        </p:attrNameLst>
                                      </p:cBhvr>
                                      <p:to>
                                        <p:strVal val="visible"/>
                                      </p:to>
                                    </p:set>
                                    <p:animEffect transition="in" filter="dissolve">
                                      <p:cBhvr>
                                        <p:cTn id="88" dur="500"/>
                                        <p:tgtEl>
                                          <p:spTgt spid="280"/>
                                        </p:tgtEl>
                                      </p:cBhvr>
                                    </p:animEffect>
                                  </p:childTnLst>
                                </p:cTn>
                              </p:par>
                            </p:childTnLst>
                          </p:cTn>
                        </p:par>
                        <p:par>
                          <p:cTn id="89" fill="hold">
                            <p:stCondLst>
                              <p:cond delay="4000"/>
                            </p:stCondLst>
                            <p:childTnLst>
                              <p:par>
                                <p:cTn id="90" presetID="9" presetClass="entr" presetSubtype="0" fill="hold" nodeType="afterEffect">
                                  <p:stCondLst>
                                    <p:cond delay="0"/>
                                  </p:stCondLst>
                                  <p:childTnLst>
                                    <p:set>
                                      <p:cBhvr>
                                        <p:cTn id="91" dur="1" fill="hold">
                                          <p:stCondLst>
                                            <p:cond delay="0"/>
                                          </p:stCondLst>
                                        </p:cTn>
                                        <p:tgtEl>
                                          <p:spTgt spid="283">
                                            <p:txEl>
                                              <p:pRg st="0" end="0"/>
                                            </p:txEl>
                                          </p:spTgt>
                                        </p:tgtEl>
                                        <p:attrNameLst>
                                          <p:attrName>style.visibility</p:attrName>
                                        </p:attrNameLst>
                                      </p:cBhvr>
                                      <p:to>
                                        <p:strVal val="visible"/>
                                      </p:to>
                                    </p:set>
                                    <p:animEffect transition="in" filter="dissolve">
                                      <p:cBhvr>
                                        <p:cTn id="92" dur="500"/>
                                        <p:tgtEl>
                                          <p:spTgt spid="283">
                                            <p:txEl>
                                              <p:pRg st="0" end="0"/>
                                            </p:txEl>
                                          </p:spTgt>
                                        </p:tgtEl>
                                      </p:cBhvr>
                                    </p:animEffect>
                                  </p:childTnLst>
                                </p:cTn>
                              </p:par>
                            </p:childTnLst>
                          </p:cTn>
                        </p:par>
                        <p:par>
                          <p:cTn id="93" fill="hold">
                            <p:stCondLst>
                              <p:cond delay="4500"/>
                            </p:stCondLst>
                            <p:childTnLst>
                              <p:par>
                                <p:cTn id="94" presetID="22" presetClass="entr" presetSubtype="2" fill="hold" nodeType="afterEffect">
                                  <p:stCondLst>
                                    <p:cond delay="0"/>
                                  </p:stCondLst>
                                  <p:childTnLst>
                                    <p:set>
                                      <p:cBhvr>
                                        <p:cTn id="95" dur="1" fill="hold">
                                          <p:stCondLst>
                                            <p:cond delay="0"/>
                                          </p:stCondLst>
                                        </p:cTn>
                                        <p:tgtEl>
                                          <p:spTgt spid="302"/>
                                        </p:tgtEl>
                                        <p:attrNameLst>
                                          <p:attrName>style.visibility</p:attrName>
                                        </p:attrNameLst>
                                      </p:cBhvr>
                                      <p:to>
                                        <p:strVal val="visible"/>
                                      </p:to>
                                    </p:set>
                                    <p:animEffect transition="in" filter="wipe(right)">
                                      <p:cBhvr>
                                        <p:cTn id="96" dur="500"/>
                                        <p:tgtEl>
                                          <p:spTgt spid="30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35"/>
                                        </p:tgtEl>
                                        <p:attrNameLst>
                                          <p:attrName>style.visibility</p:attrName>
                                        </p:attrNameLst>
                                      </p:cBhvr>
                                      <p:to>
                                        <p:strVal val="visible"/>
                                      </p:to>
                                    </p:set>
                                    <p:animEffect transition="in" filter="wipe(left)">
                                      <p:cBhvr>
                                        <p:cTn id="101" dur="500"/>
                                        <p:tgtEl>
                                          <p:spTgt spid="335"/>
                                        </p:tgtEl>
                                      </p:cBhvr>
                                    </p:animEffect>
                                  </p:childTnLst>
                                </p:cTn>
                              </p:par>
                            </p:childTnLst>
                          </p:cTn>
                        </p:par>
                        <p:par>
                          <p:cTn id="102" fill="hold">
                            <p:stCondLst>
                              <p:cond delay="500"/>
                            </p:stCondLst>
                            <p:childTnLst>
                              <p:par>
                                <p:cTn id="103" presetID="9" presetClass="entr" presetSubtype="0" fill="hold" nodeType="afterEffect">
                                  <p:stCondLst>
                                    <p:cond delay="0"/>
                                  </p:stCondLst>
                                  <p:childTnLst>
                                    <p:set>
                                      <p:cBhvr>
                                        <p:cTn id="104" dur="1" fill="hold">
                                          <p:stCondLst>
                                            <p:cond delay="0"/>
                                          </p:stCondLst>
                                        </p:cTn>
                                        <p:tgtEl>
                                          <p:spTgt spid="334">
                                            <p:txEl>
                                              <p:pRg st="0" end="0"/>
                                            </p:txEl>
                                          </p:spTgt>
                                        </p:tgtEl>
                                        <p:attrNameLst>
                                          <p:attrName>style.visibility</p:attrName>
                                        </p:attrNameLst>
                                      </p:cBhvr>
                                      <p:to>
                                        <p:strVal val="visible"/>
                                      </p:to>
                                    </p:set>
                                    <p:animEffect transition="in" filter="dissolve">
                                      <p:cBhvr>
                                        <p:cTn id="105" dur="500"/>
                                        <p:tgtEl>
                                          <p:spTgt spid="334">
                                            <p:txEl>
                                              <p:pRg st="0" end="0"/>
                                            </p:txEl>
                                          </p:spTgt>
                                        </p:tgtEl>
                                      </p:cBhvr>
                                    </p:animEffect>
                                  </p:childTnLst>
                                </p:cTn>
                              </p:par>
                            </p:childTnLst>
                          </p:cTn>
                        </p:par>
                        <p:par>
                          <p:cTn id="106" fill="hold">
                            <p:stCondLst>
                              <p:cond delay="1000"/>
                            </p:stCondLst>
                            <p:childTnLst>
                              <p:par>
                                <p:cTn id="107" presetID="9" presetClass="entr" presetSubtype="0" fill="hold" grpId="0" nodeType="afterEffect">
                                  <p:stCondLst>
                                    <p:cond delay="0"/>
                                  </p:stCondLst>
                                  <p:childTnLst>
                                    <p:set>
                                      <p:cBhvr>
                                        <p:cTn id="108" dur="1" fill="hold">
                                          <p:stCondLst>
                                            <p:cond delay="0"/>
                                          </p:stCondLst>
                                        </p:cTn>
                                        <p:tgtEl>
                                          <p:spTgt spid="330"/>
                                        </p:tgtEl>
                                        <p:attrNameLst>
                                          <p:attrName>style.visibility</p:attrName>
                                        </p:attrNameLst>
                                      </p:cBhvr>
                                      <p:to>
                                        <p:strVal val="visible"/>
                                      </p:to>
                                    </p:set>
                                    <p:animEffect transition="in" filter="dissolve">
                                      <p:cBhvr>
                                        <p:cTn id="109" dur="500"/>
                                        <p:tgtEl>
                                          <p:spTgt spid="330"/>
                                        </p:tgtEl>
                                      </p:cBhvr>
                                    </p:animEffect>
                                  </p:childTnLst>
                                </p:cTn>
                              </p:par>
                            </p:childTnLst>
                          </p:cTn>
                        </p:par>
                        <p:par>
                          <p:cTn id="110" fill="hold">
                            <p:stCondLst>
                              <p:cond delay="1500"/>
                            </p:stCondLst>
                            <p:childTnLst>
                              <p:par>
                                <p:cTn id="111" presetID="22" presetClass="entr" presetSubtype="2" fill="hold" nodeType="afterEffect">
                                  <p:stCondLst>
                                    <p:cond delay="0"/>
                                  </p:stCondLst>
                                  <p:childTnLst>
                                    <p:set>
                                      <p:cBhvr>
                                        <p:cTn id="112" dur="1" fill="hold">
                                          <p:stCondLst>
                                            <p:cond delay="0"/>
                                          </p:stCondLst>
                                        </p:cTn>
                                        <p:tgtEl>
                                          <p:spTgt spid="338"/>
                                        </p:tgtEl>
                                        <p:attrNameLst>
                                          <p:attrName>style.visibility</p:attrName>
                                        </p:attrNameLst>
                                      </p:cBhvr>
                                      <p:to>
                                        <p:strVal val="visible"/>
                                      </p:to>
                                    </p:set>
                                    <p:animEffect transition="in" filter="wipe(right)">
                                      <p:cBhvr>
                                        <p:cTn id="113" dur="500"/>
                                        <p:tgtEl>
                                          <p:spTgt spid="338"/>
                                        </p:tgtEl>
                                      </p:cBhvr>
                                    </p:animEffect>
                                  </p:childTnLst>
                                </p:cTn>
                              </p:par>
                            </p:childTnLst>
                          </p:cTn>
                        </p:par>
                        <p:par>
                          <p:cTn id="114" fill="hold">
                            <p:stCondLst>
                              <p:cond delay="2000"/>
                            </p:stCondLst>
                            <p:childTnLst>
                              <p:par>
                                <p:cTn id="115" presetID="9" presetClass="entr" presetSubtype="0" fill="hold" grpId="0" nodeType="afterEffect">
                                  <p:stCondLst>
                                    <p:cond delay="0"/>
                                  </p:stCondLst>
                                  <p:childTnLst>
                                    <p:set>
                                      <p:cBhvr>
                                        <p:cTn id="116" dur="1" fill="hold">
                                          <p:stCondLst>
                                            <p:cond delay="0"/>
                                          </p:stCondLst>
                                        </p:cTn>
                                        <p:tgtEl>
                                          <p:spTgt spid="331"/>
                                        </p:tgtEl>
                                        <p:attrNameLst>
                                          <p:attrName>style.visibility</p:attrName>
                                        </p:attrNameLst>
                                      </p:cBhvr>
                                      <p:to>
                                        <p:strVal val="visible"/>
                                      </p:to>
                                    </p:set>
                                    <p:animEffect transition="in" filter="dissolve">
                                      <p:cBhvr>
                                        <p:cTn id="117" dur="500"/>
                                        <p:tgtEl>
                                          <p:spTgt spid="331"/>
                                        </p:tgtEl>
                                      </p:cBhvr>
                                    </p:animEffect>
                                  </p:childTnLst>
                                </p:cTn>
                              </p:par>
                            </p:childTnLst>
                          </p:cTn>
                        </p:par>
                        <p:par>
                          <p:cTn id="118" fill="hold">
                            <p:stCondLst>
                              <p:cond delay="2500"/>
                            </p:stCondLst>
                            <p:childTnLst>
                              <p:par>
                                <p:cTn id="119" presetID="9" presetClass="entr" presetSubtype="0" fill="hold" grpId="0" nodeType="afterEffect">
                                  <p:stCondLst>
                                    <p:cond delay="0"/>
                                  </p:stCondLst>
                                  <p:childTnLst>
                                    <p:set>
                                      <p:cBhvr>
                                        <p:cTn id="120" dur="1" fill="hold">
                                          <p:stCondLst>
                                            <p:cond delay="0"/>
                                          </p:stCondLst>
                                        </p:cTn>
                                        <p:tgtEl>
                                          <p:spTgt spid="332"/>
                                        </p:tgtEl>
                                        <p:attrNameLst>
                                          <p:attrName>style.visibility</p:attrName>
                                        </p:attrNameLst>
                                      </p:cBhvr>
                                      <p:to>
                                        <p:strVal val="visible"/>
                                      </p:to>
                                    </p:set>
                                    <p:animEffect transition="in" filter="dissolve">
                                      <p:cBhvr>
                                        <p:cTn id="121" dur="500"/>
                                        <p:tgtEl>
                                          <p:spTgt spid="332"/>
                                        </p:tgtEl>
                                      </p:cBhvr>
                                    </p:animEffect>
                                  </p:childTnLst>
                                </p:cTn>
                              </p:par>
                            </p:childTnLst>
                          </p:cTn>
                        </p:par>
                        <p:par>
                          <p:cTn id="122" fill="hold">
                            <p:stCondLst>
                              <p:cond delay="3000"/>
                            </p:stCondLst>
                            <p:childTnLst>
                              <p:par>
                                <p:cTn id="123" presetID="22" presetClass="entr" presetSubtype="8" fill="hold" nodeType="afterEffect">
                                  <p:stCondLst>
                                    <p:cond delay="0"/>
                                  </p:stCondLst>
                                  <p:childTnLst>
                                    <p:set>
                                      <p:cBhvr>
                                        <p:cTn id="124" dur="1" fill="hold">
                                          <p:stCondLst>
                                            <p:cond delay="0"/>
                                          </p:stCondLst>
                                        </p:cTn>
                                        <p:tgtEl>
                                          <p:spTgt spid="324"/>
                                        </p:tgtEl>
                                        <p:attrNameLst>
                                          <p:attrName>style.visibility</p:attrName>
                                        </p:attrNameLst>
                                      </p:cBhvr>
                                      <p:to>
                                        <p:strVal val="visible"/>
                                      </p:to>
                                    </p:set>
                                    <p:animEffect transition="in" filter="wipe(left)">
                                      <p:cBhvr>
                                        <p:cTn id="125" dur="500"/>
                                        <p:tgtEl>
                                          <p:spTgt spid="324"/>
                                        </p:tgtEl>
                                      </p:cBhvr>
                                    </p:animEffect>
                                  </p:childTnLst>
                                </p:cTn>
                              </p:par>
                            </p:childTnLst>
                          </p:cTn>
                        </p:par>
                        <p:par>
                          <p:cTn id="126" fill="hold">
                            <p:stCondLst>
                              <p:cond delay="3500"/>
                            </p:stCondLst>
                            <p:childTnLst>
                              <p:par>
                                <p:cTn id="127" presetID="9" presetClass="entr" presetSubtype="0" fill="hold" nodeType="afterEffect">
                                  <p:stCondLst>
                                    <p:cond delay="0"/>
                                  </p:stCondLst>
                                  <p:childTnLst>
                                    <p:set>
                                      <p:cBhvr>
                                        <p:cTn id="128" dur="1" fill="hold">
                                          <p:stCondLst>
                                            <p:cond delay="0"/>
                                          </p:stCondLst>
                                        </p:cTn>
                                        <p:tgtEl>
                                          <p:spTgt spid="321">
                                            <p:txEl>
                                              <p:pRg st="0" end="0"/>
                                            </p:txEl>
                                          </p:spTgt>
                                        </p:tgtEl>
                                        <p:attrNameLst>
                                          <p:attrName>style.visibility</p:attrName>
                                        </p:attrNameLst>
                                      </p:cBhvr>
                                      <p:to>
                                        <p:strVal val="visible"/>
                                      </p:to>
                                    </p:set>
                                    <p:animEffect transition="in" filter="dissolve">
                                      <p:cBhvr>
                                        <p:cTn id="129" dur="500"/>
                                        <p:tgtEl>
                                          <p:spTgt spid="321">
                                            <p:txEl>
                                              <p:pRg st="0" end="0"/>
                                            </p:txEl>
                                          </p:spTgt>
                                        </p:tgtEl>
                                      </p:cBhvr>
                                    </p:animEffect>
                                  </p:childTnLst>
                                </p:cTn>
                              </p:par>
                            </p:childTnLst>
                          </p:cTn>
                        </p:par>
                        <p:par>
                          <p:cTn id="130" fill="hold">
                            <p:stCondLst>
                              <p:cond delay="4000"/>
                            </p:stCondLst>
                            <p:childTnLst>
                              <p:par>
                                <p:cTn id="131" presetID="9" presetClass="entr" presetSubtype="0" fill="hold" grpId="0" nodeType="afterEffect">
                                  <p:stCondLst>
                                    <p:cond delay="0"/>
                                  </p:stCondLst>
                                  <p:childTnLst>
                                    <p:set>
                                      <p:cBhvr>
                                        <p:cTn id="132" dur="1" fill="hold">
                                          <p:stCondLst>
                                            <p:cond delay="0"/>
                                          </p:stCondLst>
                                        </p:cTn>
                                        <p:tgtEl>
                                          <p:spTgt spid="322"/>
                                        </p:tgtEl>
                                        <p:attrNameLst>
                                          <p:attrName>style.visibility</p:attrName>
                                        </p:attrNameLst>
                                      </p:cBhvr>
                                      <p:to>
                                        <p:strVal val="visible"/>
                                      </p:to>
                                    </p:set>
                                    <p:animEffect transition="in" filter="dissolve">
                                      <p:cBhvr>
                                        <p:cTn id="133" dur="500"/>
                                        <p:tgtEl>
                                          <p:spTgt spid="322"/>
                                        </p:tgtEl>
                                      </p:cBhvr>
                                    </p:animEffect>
                                  </p:childTnLst>
                                </p:cTn>
                              </p:par>
                            </p:childTnLst>
                          </p:cTn>
                        </p:par>
                        <p:par>
                          <p:cTn id="134" fill="hold">
                            <p:stCondLst>
                              <p:cond delay="4500"/>
                            </p:stCondLst>
                            <p:childTnLst>
                              <p:par>
                                <p:cTn id="135" presetID="22" presetClass="entr" presetSubtype="1" fill="hold" nodeType="afterEffect">
                                  <p:stCondLst>
                                    <p:cond delay="0"/>
                                  </p:stCondLst>
                                  <p:childTnLst>
                                    <p:set>
                                      <p:cBhvr>
                                        <p:cTn id="136" dur="1" fill="hold">
                                          <p:stCondLst>
                                            <p:cond delay="0"/>
                                          </p:stCondLst>
                                        </p:cTn>
                                        <p:tgtEl>
                                          <p:spTgt spid="342"/>
                                        </p:tgtEl>
                                        <p:attrNameLst>
                                          <p:attrName>style.visibility</p:attrName>
                                        </p:attrNameLst>
                                      </p:cBhvr>
                                      <p:to>
                                        <p:strVal val="visible"/>
                                      </p:to>
                                    </p:set>
                                    <p:animEffect transition="in" filter="wipe(up)">
                                      <p:cBhvr>
                                        <p:cTn id="137" dur="1000"/>
                                        <p:tgtEl>
                                          <p:spTgt spid="342"/>
                                        </p:tgtEl>
                                      </p:cBhvr>
                                    </p:animEffect>
                                  </p:childTnLst>
                                </p:cTn>
                              </p:par>
                              <p:par>
                                <p:cTn id="138" presetID="22" presetClass="entr" presetSubtype="1" fill="hold" nodeType="withEffect">
                                  <p:stCondLst>
                                    <p:cond delay="0"/>
                                  </p:stCondLst>
                                  <p:childTnLst>
                                    <p:set>
                                      <p:cBhvr>
                                        <p:cTn id="139" dur="1" fill="hold">
                                          <p:stCondLst>
                                            <p:cond delay="0"/>
                                          </p:stCondLst>
                                        </p:cTn>
                                        <p:tgtEl>
                                          <p:spTgt spid="352"/>
                                        </p:tgtEl>
                                        <p:attrNameLst>
                                          <p:attrName>style.visibility</p:attrName>
                                        </p:attrNameLst>
                                      </p:cBhvr>
                                      <p:to>
                                        <p:strVal val="visible"/>
                                      </p:to>
                                    </p:set>
                                    <p:animEffect transition="in" filter="wipe(up)">
                                      <p:cBhvr>
                                        <p:cTn id="140" dur="500"/>
                                        <p:tgtEl>
                                          <p:spTgt spid="352"/>
                                        </p:tgtEl>
                                      </p:cBhvr>
                                    </p:animEffect>
                                  </p:childTnLst>
                                </p:cTn>
                              </p:par>
                            </p:childTnLst>
                          </p:cTn>
                        </p:par>
                        <p:par>
                          <p:cTn id="141" fill="hold">
                            <p:stCondLst>
                              <p:cond delay="5500"/>
                            </p:stCondLst>
                            <p:childTnLst>
                              <p:par>
                                <p:cTn id="142" presetID="9" presetClass="entr" presetSubtype="0" fill="hold" nodeType="afterEffect">
                                  <p:stCondLst>
                                    <p:cond delay="0"/>
                                  </p:stCondLst>
                                  <p:childTnLst>
                                    <p:set>
                                      <p:cBhvr>
                                        <p:cTn id="143" dur="1" fill="hold">
                                          <p:stCondLst>
                                            <p:cond delay="0"/>
                                          </p:stCondLst>
                                        </p:cTn>
                                        <p:tgtEl>
                                          <p:spTgt spid="349"/>
                                        </p:tgtEl>
                                        <p:attrNameLst>
                                          <p:attrName>style.visibility</p:attrName>
                                        </p:attrNameLst>
                                      </p:cBhvr>
                                      <p:to>
                                        <p:strVal val="visible"/>
                                      </p:to>
                                    </p:set>
                                    <p:animEffect transition="in" filter="dissolve">
                                      <p:cBhvr>
                                        <p:cTn id="144" dur="500"/>
                                        <p:tgtEl>
                                          <p:spTgt spid="34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346"/>
                                        </p:tgtEl>
                                        <p:attrNameLst>
                                          <p:attrName>style.visibility</p:attrName>
                                        </p:attrNameLst>
                                      </p:cBhvr>
                                      <p:to>
                                        <p:strVal val="visible"/>
                                      </p:to>
                                    </p:set>
                                    <p:animEffect transition="in" filter="wipe(left)">
                                      <p:cBhvr>
                                        <p:cTn id="149" dur="500"/>
                                        <p:tgtEl>
                                          <p:spTgt spid="346"/>
                                        </p:tgtEl>
                                      </p:cBhvr>
                                    </p:animEffect>
                                  </p:childTnLst>
                                </p:cTn>
                              </p:par>
                              <p:par>
                                <p:cTn id="150" presetID="22" presetClass="entr" presetSubtype="1" fill="hold" nodeType="withEffect">
                                  <p:stCondLst>
                                    <p:cond delay="0"/>
                                  </p:stCondLst>
                                  <p:childTnLst>
                                    <p:set>
                                      <p:cBhvr>
                                        <p:cTn id="151" dur="1" fill="hold">
                                          <p:stCondLst>
                                            <p:cond delay="0"/>
                                          </p:stCondLst>
                                        </p:cTn>
                                        <p:tgtEl>
                                          <p:spTgt spid="356"/>
                                        </p:tgtEl>
                                        <p:attrNameLst>
                                          <p:attrName>style.visibility</p:attrName>
                                        </p:attrNameLst>
                                      </p:cBhvr>
                                      <p:to>
                                        <p:strVal val="visible"/>
                                      </p:to>
                                    </p:set>
                                    <p:animEffect transition="in" filter="wipe(up)">
                                      <p:cBhvr>
                                        <p:cTn id="152" dur="500"/>
                                        <p:tgtEl>
                                          <p:spTgt spid="356"/>
                                        </p:tgtEl>
                                      </p:cBhvr>
                                    </p:animEffect>
                                  </p:childTnLst>
                                </p:cTn>
                              </p:par>
                            </p:childTnLst>
                          </p:cTn>
                        </p:par>
                        <p:par>
                          <p:cTn id="153" fill="hold">
                            <p:stCondLst>
                              <p:cond delay="500"/>
                            </p:stCondLst>
                            <p:childTnLst>
                              <p:par>
                                <p:cTn id="154" presetID="9" presetClass="entr" presetSubtype="0" fill="hold" nodeType="afterEffect">
                                  <p:stCondLst>
                                    <p:cond delay="0"/>
                                  </p:stCondLst>
                                  <p:childTnLst>
                                    <p:set>
                                      <p:cBhvr>
                                        <p:cTn id="155" dur="1" fill="hold">
                                          <p:stCondLst>
                                            <p:cond delay="0"/>
                                          </p:stCondLst>
                                        </p:cTn>
                                        <p:tgtEl>
                                          <p:spTgt spid="329">
                                            <p:txEl>
                                              <p:pRg st="0" end="0"/>
                                            </p:txEl>
                                          </p:spTgt>
                                        </p:tgtEl>
                                        <p:attrNameLst>
                                          <p:attrName>style.visibility</p:attrName>
                                        </p:attrNameLst>
                                      </p:cBhvr>
                                      <p:to>
                                        <p:strVal val="visible"/>
                                      </p:to>
                                    </p:set>
                                    <p:animEffect transition="in" filter="dissolve">
                                      <p:cBhvr>
                                        <p:cTn id="156" dur="500"/>
                                        <p:tgtEl>
                                          <p:spTgt spid="329">
                                            <p:txEl>
                                              <p:pRg st="0" end="0"/>
                                            </p:txEl>
                                          </p:spTgt>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323"/>
                                        </p:tgtEl>
                                        <p:attrNameLst>
                                          <p:attrName>style.visibility</p:attrName>
                                        </p:attrNameLst>
                                      </p:cBhvr>
                                      <p:to>
                                        <p:strVal val="visible"/>
                                      </p:to>
                                    </p:set>
                                    <p:animEffect transition="in" filter="dissolve">
                                      <p:cBhvr>
                                        <p:cTn id="159" dur="500"/>
                                        <p:tgtEl>
                                          <p:spTgt spid="323"/>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5"/>
                                        </p:tgtEl>
                                        <p:attrNameLst>
                                          <p:attrName>style.visibility</p:attrName>
                                        </p:attrNameLst>
                                      </p:cBhvr>
                                      <p:to>
                                        <p:strVal val="visible"/>
                                      </p:to>
                                    </p:set>
                                    <p:animEffect transition="in" filter="wipe(right)">
                                      <p:cBhvr>
                                        <p:cTn id="164" dur="500"/>
                                        <p:tgtEl>
                                          <p:spTgt spid="5"/>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nodeType="clickEffect">
                                  <p:stCondLst>
                                    <p:cond delay="0"/>
                                  </p:stCondLst>
                                  <p:childTnLst>
                                    <p:set>
                                      <p:cBhvr>
                                        <p:cTn id="168" dur="1" fill="hold">
                                          <p:stCondLst>
                                            <p:cond delay="0"/>
                                          </p:stCondLst>
                                        </p:cTn>
                                        <p:tgtEl>
                                          <p:spTgt spid="6"/>
                                        </p:tgtEl>
                                        <p:attrNameLst>
                                          <p:attrName>style.visibility</p:attrName>
                                        </p:attrNameLst>
                                      </p:cBhvr>
                                      <p:to>
                                        <p:strVal val="visible"/>
                                      </p:to>
                                    </p:set>
                                    <p:animEffect transition="in" filter="wipe(left)">
                                      <p:cBhvr>
                                        <p:cTn id="169" dur="500"/>
                                        <p:tgtEl>
                                          <p:spTgt spid="6"/>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2" fill="hold" nodeType="clickEffect">
                                  <p:stCondLst>
                                    <p:cond delay="0"/>
                                  </p:stCondLst>
                                  <p:childTnLst>
                                    <p:set>
                                      <p:cBhvr>
                                        <p:cTn id="173" dur="1" fill="hold">
                                          <p:stCondLst>
                                            <p:cond delay="0"/>
                                          </p:stCondLst>
                                        </p:cTn>
                                        <p:tgtEl>
                                          <p:spTgt spid="367"/>
                                        </p:tgtEl>
                                        <p:attrNameLst>
                                          <p:attrName>style.visibility</p:attrName>
                                        </p:attrNameLst>
                                      </p:cBhvr>
                                      <p:to>
                                        <p:strVal val="visible"/>
                                      </p:to>
                                    </p:set>
                                    <p:animEffect transition="in" filter="wipe(right)">
                                      <p:cBhvr>
                                        <p:cTn id="174" dur="500"/>
                                        <p:tgtEl>
                                          <p:spTgt spid="367"/>
                                        </p:tgtEl>
                                      </p:cBhvr>
                                    </p:animEffect>
                                  </p:childTnLst>
                                </p:cTn>
                              </p:par>
                            </p:childTnLst>
                          </p:cTn>
                        </p:par>
                        <p:par>
                          <p:cTn id="175" fill="hold">
                            <p:stCondLst>
                              <p:cond delay="500"/>
                            </p:stCondLst>
                            <p:childTnLst>
                              <p:par>
                                <p:cTn id="176" presetID="22" presetClass="entr" presetSubtype="8" fill="hold" nodeType="afterEffect">
                                  <p:stCondLst>
                                    <p:cond delay="0"/>
                                  </p:stCondLst>
                                  <p:childTnLst>
                                    <p:set>
                                      <p:cBhvr>
                                        <p:cTn id="177" dur="1" fill="hold">
                                          <p:stCondLst>
                                            <p:cond delay="0"/>
                                          </p:stCondLst>
                                        </p:cTn>
                                        <p:tgtEl>
                                          <p:spTgt spid="120"/>
                                        </p:tgtEl>
                                        <p:attrNameLst>
                                          <p:attrName>style.visibility</p:attrName>
                                        </p:attrNameLst>
                                      </p:cBhvr>
                                      <p:to>
                                        <p:strVal val="visible"/>
                                      </p:to>
                                    </p:set>
                                    <p:animEffect transition="in" filter="wipe(left)">
                                      <p:cBhvr>
                                        <p:cTn id="178" dur="500"/>
                                        <p:tgtEl>
                                          <p:spTgt spid="120"/>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3"/>
                                        </p:tgtEl>
                                        <p:attrNameLst>
                                          <p:attrName>style.visibility</p:attrName>
                                        </p:attrNameLst>
                                      </p:cBhvr>
                                      <p:to>
                                        <p:strVal val="visible"/>
                                      </p:to>
                                    </p:set>
                                    <p:animEffect transition="in" filter="dissolve">
                                      <p:cBhvr>
                                        <p:cTn id="18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273" grpId="0"/>
      <p:bldP spid="280" grpId="0"/>
      <p:bldP spid="281" grpId="0"/>
      <p:bldP spid="282" grpId="0"/>
      <p:bldP spid="284" grpId="0"/>
      <p:bldP spid="285" grpId="0"/>
      <p:bldP spid="286" grpId="0"/>
      <p:bldP spid="287" grpId="0"/>
      <p:bldP spid="322" grpId="0"/>
      <p:bldP spid="323" grpId="0"/>
      <p:bldP spid="330" grpId="0"/>
      <p:bldP spid="331" grpId="0"/>
      <p:bldP spid="33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Performance of rdt3.0 </a:t>
            </a:r>
            <a:r>
              <a:rPr lang="en-US" sz="2400" dirty="0"/>
              <a:t>(stop-and-wait)</a:t>
            </a:r>
            <a:endParaRPr lang="en-US" dirty="0"/>
          </a:p>
        </p:txBody>
      </p:sp>
      <p:sp>
        <p:nvSpPr>
          <p:cNvPr id="121" name="Rectangle 3">
            <a:extLst>
              <a:ext uri="{FF2B5EF4-FFF2-40B4-BE49-F238E27FC236}">
                <a16:creationId xmlns:a16="http://schemas.microsoft.com/office/drawing/2014/main" id="{FDDA46F1-23DA-904A-99AA-BA36ED7A6857}"/>
              </a:ext>
            </a:extLst>
          </p:cNvPr>
          <p:cNvSpPr txBox="1">
            <a:spLocks noChangeArrowheads="1"/>
          </p:cNvSpPr>
          <p:nvPr/>
        </p:nvSpPr>
        <p:spPr>
          <a:xfrm>
            <a:off x="652736" y="1838785"/>
            <a:ext cx="7899594" cy="783392"/>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7181" indent="-209550" defTabSz="685800">
              <a:spcBef>
                <a:spcPts val="750"/>
              </a:spcBef>
              <a:buFont typeface="Wingdings" charset="2"/>
              <a:buChar char="§"/>
              <a:defRPr/>
            </a:pPr>
            <a:r>
              <a:rPr lang="en-US" sz="2400" dirty="0">
                <a:solidFill>
                  <a:prstClr val="black"/>
                </a:solidFill>
                <a:latin typeface="Calibri" panose="020F0502020204030204"/>
              </a:rPr>
              <a:t>example: 1 Gbps link, 15 </a:t>
            </a:r>
            <a:r>
              <a:rPr lang="en-US" sz="2400" dirty="0" err="1">
                <a:solidFill>
                  <a:prstClr val="black"/>
                </a:solidFill>
                <a:latin typeface="Calibri" panose="020F0502020204030204"/>
              </a:rPr>
              <a:t>ms</a:t>
            </a:r>
            <a:r>
              <a:rPr lang="en-US" sz="2400" dirty="0">
                <a:solidFill>
                  <a:prstClr val="black"/>
                </a:solidFill>
                <a:latin typeface="Calibri" panose="020F0502020204030204"/>
              </a:rPr>
              <a:t> prop. delay, 8000 bit packet</a:t>
            </a:r>
            <a:endParaRPr lang="en-US" sz="2100" dirty="0">
              <a:solidFill>
                <a:prstClr val="black"/>
              </a:solidFill>
              <a:latin typeface="Calibri" panose="020F0502020204030204"/>
            </a:endParaRPr>
          </a:p>
        </p:txBody>
      </p:sp>
      <p:sp>
        <p:nvSpPr>
          <p:cNvPr id="122" name="Rectangle 4">
            <a:extLst>
              <a:ext uri="{FF2B5EF4-FFF2-40B4-BE49-F238E27FC236}">
                <a16:creationId xmlns:a16="http://schemas.microsoft.com/office/drawing/2014/main" id="{04DE9E77-9329-F04E-A15C-5F38550FB2FA}"/>
              </a:ext>
            </a:extLst>
          </p:cNvPr>
          <p:cNvSpPr>
            <a:spLocks noChangeArrowheads="1"/>
          </p:cNvSpPr>
          <p:nvPr/>
        </p:nvSpPr>
        <p:spPr bwMode="auto">
          <a:xfrm>
            <a:off x="402620" y="1104671"/>
            <a:ext cx="8064440" cy="357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688975" indent="-231775">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516731" lvl="1" indent="-173831" defTabSz="685800">
              <a:lnSpc>
                <a:spcPct val="85000"/>
              </a:lnSpc>
              <a:spcBef>
                <a:spcPct val="20000"/>
              </a:spcBef>
              <a:buClr>
                <a:srgbClr val="000099"/>
              </a:buClr>
              <a:buFont typeface="Wingdings" pitchFamily="2" charset="2"/>
              <a:buChar char="§"/>
              <a:defRPr/>
            </a:pPr>
            <a:r>
              <a:rPr lang="en-US" altLang="en-US" sz="2400" i="1" kern="1200" dirty="0">
                <a:solidFill>
                  <a:prstClr val="black"/>
                </a:solidFill>
                <a:latin typeface="Calibri" panose="020F0502020204030204"/>
                <a:cs typeface="+mn-cs"/>
              </a:rPr>
              <a:t>U </a:t>
            </a:r>
            <a:r>
              <a:rPr lang="en-US" altLang="en-US" sz="2400" i="1" kern="1200" baseline="-25000" dirty="0">
                <a:solidFill>
                  <a:prstClr val="black"/>
                </a:solidFill>
                <a:latin typeface="Calibri" panose="020F0502020204030204"/>
                <a:cs typeface="+mn-cs"/>
              </a:rPr>
              <a:t>sender</a:t>
            </a:r>
            <a:r>
              <a:rPr lang="en-US" altLang="en-US" sz="2400" kern="1200" dirty="0">
                <a:solidFill>
                  <a:prstClr val="black"/>
                </a:solidFill>
                <a:latin typeface="Calibri" panose="020F0502020204030204"/>
                <a:cs typeface="+mn-cs"/>
              </a:rPr>
              <a:t>: </a:t>
            </a:r>
            <a:r>
              <a:rPr lang="en-US" altLang="en-US" sz="2400" i="1" kern="1200" dirty="0">
                <a:solidFill>
                  <a:srgbClr val="CC0000"/>
                </a:solidFill>
                <a:latin typeface="Calibri" panose="020F0502020204030204"/>
                <a:cs typeface="+mn-cs"/>
              </a:rPr>
              <a:t>utilization</a:t>
            </a:r>
            <a:r>
              <a:rPr lang="en-US" altLang="en-US" sz="2400" kern="1200" dirty="0">
                <a:solidFill>
                  <a:prstClr val="black"/>
                </a:solidFill>
                <a:latin typeface="Calibri" panose="020F0502020204030204"/>
                <a:cs typeface="+mn-cs"/>
              </a:rPr>
              <a:t> – fraction of time sender busy sending</a:t>
            </a:r>
          </a:p>
        </p:txBody>
      </p:sp>
      <p:grpSp>
        <p:nvGrpSpPr>
          <p:cNvPr id="125" name="Group 24">
            <a:extLst>
              <a:ext uri="{FF2B5EF4-FFF2-40B4-BE49-F238E27FC236}">
                <a16:creationId xmlns:a16="http://schemas.microsoft.com/office/drawing/2014/main" id="{276312A9-6509-DC4A-B34D-FF403C6ACCF6}"/>
              </a:ext>
            </a:extLst>
          </p:cNvPr>
          <p:cNvGrpSpPr>
            <a:grpSpLocks/>
          </p:cNvGrpSpPr>
          <p:nvPr/>
        </p:nvGrpSpPr>
        <p:grpSpPr bwMode="auto">
          <a:xfrm>
            <a:off x="1337009" y="2645153"/>
            <a:ext cx="4339828" cy="635794"/>
            <a:chOff x="137" y="1675"/>
            <a:chExt cx="3645" cy="534"/>
          </a:xfrm>
        </p:grpSpPr>
        <p:sp>
          <p:nvSpPr>
            <p:cNvPr id="126" name="Text Box 10">
              <a:extLst>
                <a:ext uri="{FF2B5EF4-FFF2-40B4-BE49-F238E27FC236}">
                  <a16:creationId xmlns:a16="http://schemas.microsoft.com/office/drawing/2014/main" id="{F8134D58-7EAB-C542-A474-3D41F6C9577D}"/>
                </a:ext>
              </a:extLst>
            </p:cNvPr>
            <p:cNvSpPr txBox="1">
              <a:spLocks noChangeArrowheads="1"/>
            </p:cNvSpPr>
            <p:nvPr/>
          </p:nvSpPr>
          <p:spPr bwMode="auto">
            <a:xfrm>
              <a:off x="137" y="1795"/>
              <a:ext cx="686"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800" i="1" kern="1200" dirty="0" err="1">
                  <a:solidFill>
                    <a:prstClr val="black"/>
                  </a:solidFill>
                  <a:latin typeface="Calibri" panose="020F0502020204030204"/>
                  <a:cs typeface="+mn-cs"/>
                </a:rPr>
                <a:t>D</a:t>
              </a:r>
              <a:r>
                <a:rPr lang="en-US" sz="1800" i="1" kern="1200" baseline="-25000" dirty="0" err="1">
                  <a:solidFill>
                    <a:prstClr val="black"/>
                  </a:solidFill>
                  <a:latin typeface="Calibri" panose="020F0502020204030204"/>
                  <a:cs typeface="+mn-cs"/>
                </a:rPr>
                <a:t>trans</a:t>
              </a:r>
              <a:r>
                <a:rPr lang="en-US" sz="1800" i="1" kern="1200" dirty="0">
                  <a:solidFill>
                    <a:prstClr val="black"/>
                  </a:solidFill>
                  <a:latin typeface="Calibri" panose="020F0502020204030204"/>
                  <a:cs typeface="+mn-cs"/>
                </a:rPr>
                <a:t> =</a:t>
              </a:r>
            </a:p>
          </p:txBody>
        </p:sp>
        <p:grpSp>
          <p:nvGrpSpPr>
            <p:cNvPr id="127" name="Group 14">
              <a:extLst>
                <a:ext uri="{FF2B5EF4-FFF2-40B4-BE49-F238E27FC236}">
                  <a16:creationId xmlns:a16="http://schemas.microsoft.com/office/drawing/2014/main" id="{A1CD218D-EFB4-7747-AA6F-A8CADF318971}"/>
                </a:ext>
              </a:extLst>
            </p:cNvPr>
            <p:cNvGrpSpPr>
              <a:grpSpLocks/>
            </p:cNvGrpSpPr>
            <p:nvPr/>
          </p:nvGrpSpPr>
          <p:grpSpPr bwMode="auto">
            <a:xfrm>
              <a:off x="827" y="1677"/>
              <a:ext cx="260" cy="518"/>
              <a:chOff x="155" y="2937"/>
              <a:chExt cx="260" cy="518"/>
            </a:xfrm>
          </p:grpSpPr>
          <p:sp>
            <p:nvSpPr>
              <p:cNvPr id="136" name="Text Box 11">
                <a:extLst>
                  <a:ext uri="{FF2B5EF4-FFF2-40B4-BE49-F238E27FC236}">
                    <a16:creationId xmlns:a16="http://schemas.microsoft.com/office/drawing/2014/main" id="{212B965A-7A53-E448-A951-4473C08E3FC2}"/>
                  </a:ext>
                </a:extLst>
              </p:cNvPr>
              <p:cNvSpPr txBox="1">
                <a:spLocks noChangeArrowheads="1"/>
              </p:cNvSpPr>
              <p:nvPr/>
            </p:nvSpPr>
            <p:spPr bwMode="auto">
              <a:xfrm>
                <a:off x="176" y="2937"/>
                <a:ext cx="237"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800" i="1" kern="1200">
                    <a:solidFill>
                      <a:prstClr val="black"/>
                    </a:solidFill>
                    <a:latin typeface="Calibri" panose="020F0502020204030204"/>
                    <a:cs typeface="+mn-cs"/>
                  </a:rPr>
                  <a:t>L</a:t>
                </a:r>
              </a:p>
            </p:txBody>
          </p:sp>
          <p:sp>
            <p:nvSpPr>
              <p:cNvPr id="137" name="Text Box 12">
                <a:extLst>
                  <a:ext uri="{FF2B5EF4-FFF2-40B4-BE49-F238E27FC236}">
                    <a16:creationId xmlns:a16="http://schemas.microsoft.com/office/drawing/2014/main" id="{C0714D4B-8571-E443-B70B-3B39AC0A694F}"/>
                  </a:ext>
                </a:extLst>
              </p:cNvPr>
              <p:cNvSpPr txBox="1">
                <a:spLocks noChangeArrowheads="1"/>
              </p:cNvSpPr>
              <p:nvPr/>
            </p:nvSpPr>
            <p:spPr bwMode="auto">
              <a:xfrm>
                <a:off x="155" y="3145"/>
                <a:ext cx="260"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800" i="1" kern="1200">
                    <a:solidFill>
                      <a:prstClr val="black"/>
                    </a:solidFill>
                    <a:latin typeface="Calibri" panose="020F0502020204030204"/>
                    <a:cs typeface="+mn-cs"/>
                  </a:rPr>
                  <a:t>R</a:t>
                </a:r>
              </a:p>
            </p:txBody>
          </p:sp>
          <p:sp>
            <p:nvSpPr>
              <p:cNvPr id="138" name="Line 13">
                <a:extLst>
                  <a:ext uri="{FF2B5EF4-FFF2-40B4-BE49-F238E27FC236}">
                    <a16:creationId xmlns:a16="http://schemas.microsoft.com/office/drawing/2014/main" id="{487E8E54-B689-7340-8E19-EEBA8D6E7B88}"/>
                  </a:ext>
                </a:extLst>
              </p:cNvPr>
              <p:cNvSpPr>
                <a:spLocks noChangeShapeType="1"/>
              </p:cNvSpPr>
              <p:nvPr/>
            </p:nvSpPr>
            <p:spPr bwMode="auto">
              <a:xfrm>
                <a:off x="204" y="3192"/>
                <a:ext cx="186"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Calibri" panose="020F0502020204030204"/>
                  <a:ea typeface="ＭＳ Ｐゴシック" charset="0"/>
                  <a:cs typeface="+mn-cs"/>
                </a:endParaRPr>
              </a:p>
            </p:txBody>
          </p:sp>
        </p:grpSp>
        <p:grpSp>
          <p:nvGrpSpPr>
            <p:cNvPr id="128" name="Group 19">
              <a:extLst>
                <a:ext uri="{FF2B5EF4-FFF2-40B4-BE49-F238E27FC236}">
                  <a16:creationId xmlns:a16="http://schemas.microsoft.com/office/drawing/2014/main" id="{458C4EA2-733B-9843-BEDB-1D21ADD2E2DA}"/>
                </a:ext>
              </a:extLst>
            </p:cNvPr>
            <p:cNvGrpSpPr>
              <a:grpSpLocks/>
            </p:cNvGrpSpPr>
            <p:nvPr/>
          </p:nvGrpSpPr>
          <p:grpSpPr bwMode="auto">
            <a:xfrm>
              <a:off x="1233" y="1675"/>
              <a:ext cx="1225" cy="534"/>
              <a:chOff x="1401" y="1693"/>
              <a:chExt cx="1225" cy="534"/>
            </a:xfrm>
          </p:grpSpPr>
          <p:sp>
            <p:nvSpPr>
              <p:cNvPr id="132" name="Text Box 6">
                <a:extLst>
                  <a:ext uri="{FF2B5EF4-FFF2-40B4-BE49-F238E27FC236}">
                    <a16:creationId xmlns:a16="http://schemas.microsoft.com/office/drawing/2014/main" id="{9DB04C83-679A-3C40-AE3F-F5626A9A46D1}"/>
                  </a:ext>
                </a:extLst>
              </p:cNvPr>
              <p:cNvSpPr txBox="1">
                <a:spLocks noChangeArrowheads="1"/>
              </p:cNvSpPr>
              <p:nvPr/>
            </p:nvSpPr>
            <p:spPr bwMode="auto">
              <a:xfrm>
                <a:off x="2085" y="1748"/>
                <a:ext cx="191" cy="2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500" kern="1200">
                    <a:solidFill>
                      <a:prstClr val="black"/>
                    </a:solidFill>
                    <a:latin typeface="Calibri" panose="020F0502020204030204"/>
                    <a:cs typeface="+mn-cs"/>
                  </a:rPr>
                  <a:t> </a:t>
                </a:r>
                <a:endParaRPr lang="en-US" sz="1800" kern="1200">
                  <a:solidFill>
                    <a:prstClr val="black"/>
                  </a:solidFill>
                  <a:latin typeface="Calibri" panose="020F0502020204030204"/>
                  <a:cs typeface="+mn-cs"/>
                </a:endParaRPr>
              </a:p>
            </p:txBody>
          </p:sp>
          <p:sp>
            <p:nvSpPr>
              <p:cNvPr id="133" name="Text Box 16">
                <a:extLst>
                  <a:ext uri="{FF2B5EF4-FFF2-40B4-BE49-F238E27FC236}">
                    <a16:creationId xmlns:a16="http://schemas.microsoft.com/office/drawing/2014/main" id="{9A4E21FE-242E-F24A-8DFD-378A92E72AEE}"/>
                  </a:ext>
                </a:extLst>
              </p:cNvPr>
              <p:cNvSpPr txBox="1">
                <a:spLocks noChangeArrowheads="1"/>
              </p:cNvSpPr>
              <p:nvPr/>
            </p:nvSpPr>
            <p:spPr bwMode="auto">
              <a:xfrm>
                <a:off x="1563" y="1693"/>
                <a:ext cx="877"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800" i="1" kern="1200" dirty="0">
                    <a:solidFill>
                      <a:prstClr val="black"/>
                    </a:solidFill>
                    <a:latin typeface="Calibri" panose="020F0502020204030204"/>
                    <a:cs typeface="+mn-cs"/>
                  </a:rPr>
                  <a:t>8000 bits</a:t>
                </a:r>
              </a:p>
            </p:txBody>
          </p:sp>
          <p:sp>
            <p:nvSpPr>
              <p:cNvPr id="134" name="Text Box 17">
                <a:extLst>
                  <a:ext uri="{FF2B5EF4-FFF2-40B4-BE49-F238E27FC236}">
                    <a16:creationId xmlns:a16="http://schemas.microsoft.com/office/drawing/2014/main" id="{261ED350-3F07-A542-906D-6B34A19F57B4}"/>
                  </a:ext>
                </a:extLst>
              </p:cNvPr>
              <p:cNvSpPr txBox="1">
                <a:spLocks noChangeArrowheads="1"/>
              </p:cNvSpPr>
              <p:nvPr/>
            </p:nvSpPr>
            <p:spPr bwMode="auto">
              <a:xfrm>
                <a:off x="1401" y="1917"/>
                <a:ext cx="1225"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800" i="1" kern="1200" dirty="0">
                    <a:solidFill>
                      <a:prstClr val="black"/>
                    </a:solidFill>
                    <a:latin typeface="Calibri" panose="020F0502020204030204"/>
                    <a:cs typeface="+mn-cs"/>
                  </a:rPr>
                  <a:t>10</a:t>
                </a:r>
                <a:r>
                  <a:rPr lang="en-US" sz="1800" i="1" kern="1200" baseline="30000" dirty="0">
                    <a:solidFill>
                      <a:prstClr val="black"/>
                    </a:solidFill>
                    <a:latin typeface="Calibri" panose="020F0502020204030204"/>
                    <a:cs typeface="+mn-cs"/>
                  </a:rPr>
                  <a:t>9 </a:t>
                </a:r>
                <a:r>
                  <a:rPr lang="en-US" sz="1800" i="1" kern="1200" dirty="0">
                    <a:solidFill>
                      <a:prstClr val="black"/>
                    </a:solidFill>
                    <a:latin typeface="Calibri" panose="020F0502020204030204"/>
                    <a:cs typeface="+mn-cs"/>
                  </a:rPr>
                  <a:t>bits/sec</a:t>
                </a:r>
              </a:p>
            </p:txBody>
          </p:sp>
          <p:sp>
            <p:nvSpPr>
              <p:cNvPr id="135" name="Line 18">
                <a:extLst>
                  <a:ext uri="{FF2B5EF4-FFF2-40B4-BE49-F238E27FC236}">
                    <a16:creationId xmlns:a16="http://schemas.microsoft.com/office/drawing/2014/main" id="{EDB1D7D2-C87C-9F49-A2A1-833D85EAB9F9}"/>
                  </a:ext>
                </a:extLst>
              </p:cNvPr>
              <p:cNvSpPr>
                <a:spLocks noChangeShapeType="1"/>
              </p:cNvSpPr>
              <p:nvPr/>
            </p:nvSpPr>
            <p:spPr bwMode="auto">
              <a:xfrm>
                <a:off x="1604" y="1950"/>
                <a:ext cx="97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Calibri" panose="020F0502020204030204"/>
                  <a:ea typeface="ＭＳ Ｐゴシック" charset="0"/>
                  <a:cs typeface="+mn-cs"/>
                </a:endParaRPr>
              </a:p>
            </p:txBody>
          </p:sp>
        </p:grpSp>
        <p:sp>
          <p:nvSpPr>
            <p:cNvPr id="129" name="Text Box 20">
              <a:extLst>
                <a:ext uri="{FF2B5EF4-FFF2-40B4-BE49-F238E27FC236}">
                  <a16:creationId xmlns:a16="http://schemas.microsoft.com/office/drawing/2014/main" id="{93AC931A-E76C-A440-8E87-B489914F35FD}"/>
                </a:ext>
              </a:extLst>
            </p:cNvPr>
            <p:cNvSpPr txBox="1">
              <a:spLocks noChangeArrowheads="1"/>
            </p:cNvSpPr>
            <p:nvPr/>
          </p:nvSpPr>
          <p:spPr bwMode="auto">
            <a:xfrm>
              <a:off x="1093" y="1789"/>
              <a:ext cx="252"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800" kern="1200">
                  <a:solidFill>
                    <a:prstClr val="black"/>
                  </a:solidFill>
                  <a:latin typeface="Calibri" panose="020F0502020204030204"/>
                  <a:cs typeface="+mn-cs"/>
                </a:rPr>
                <a:t>=</a:t>
              </a:r>
            </a:p>
          </p:txBody>
        </p:sp>
        <p:sp>
          <p:nvSpPr>
            <p:cNvPr id="130" name="Text Box 22">
              <a:extLst>
                <a:ext uri="{FF2B5EF4-FFF2-40B4-BE49-F238E27FC236}">
                  <a16:creationId xmlns:a16="http://schemas.microsoft.com/office/drawing/2014/main" id="{14ADD697-C49B-F141-9DE7-07AC5BD26EA5}"/>
                </a:ext>
              </a:extLst>
            </p:cNvPr>
            <p:cNvSpPr txBox="1">
              <a:spLocks noChangeArrowheads="1"/>
            </p:cNvSpPr>
            <p:nvPr/>
          </p:nvSpPr>
          <p:spPr bwMode="auto">
            <a:xfrm>
              <a:off x="2509" y="1789"/>
              <a:ext cx="252"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800" kern="1200">
                  <a:solidFill>
                    <a:prstClr val="black"/>
                  </a:solidFill>
                  <a:latin typeface="Calibri" panose="020F0502020204030204"/>
                  <a:cs typeface="+mn-cs"/>
                </a:rPr>
                <a:t>=</a:t>
              </a:r>
            </a:p>
          </p:txBody>
        </p:sp>
        <p:sp>
          <p:nvSpPr>
            <p:cNvPr id="131" name="Text Box 23">
              <a:extLst>
                <a:ext uri="{FF2B5EF4-FFF2-40B4-BE49-F238E27FC236}">
                  <a16:creationId xmlns:a16="http://schemas.microsoft.com/office/drawing/2014/main" id="{108AD146-F5D0-F14B-AF3A-D8ADCB55A4C6}"/>
                </a:ext>
              </a:extLst>
            </p:cNvPr>
            <p:cNvSpPr txBox="1">
              <a:spLocks noChangeArrowheads="1"/>
            </p:cNvSpPr>
            <p:nvPr/>
          </p:nvSpPr>
          <p:spPr bwMode="auto">
            <a:xfrm>
              <a:off x="2715" y="1777"/>
              <a:ext cx="1067"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800" i="1" kern="1200">
                  <a:solidFill>
                    <a:prstClr val="black"/>
                  </a:solidFill>
                  <a:latin typeface="Calibri" panose="020F0502020204030204"/>
                  <a:cs typeface="+mn-cs"/>
                </a:rPr>
                <a:t>8 microsecs</a:t>
              </a:r>
            </a:p>
          </p:txBody>
        </p:sp>
      </p:grpSp>
      <p:sp>
        <p:nvSpPr>
          <p:cNvPr id="20" name="Rectangle 3">
            <a:extLst>
              <a:ext uri="{FF2B5EF4-FFF2-40B4-BE49-F238E27FC236}">
                <a16:creationId xmlns:a16="http://schemas.microsoft.com/office/drawing/2014/main" id="{B3DFFB42-6FBF-BC4B-ABC2-8ADE611947F8}"/>
              </a:ext>
            </a:extLst>
          </p:cNvPr>
          <p:cNvSpPr txBox="1">
            <a:spLocks noChangeArrowheads="1"/>
          </p:cNvSpPr>
          <p:nvPr/>
        </p:nvSpPr>
        <p:spPr>
          <a:xfrm>
            <a:off x="621807" y="2372633"/>
            <a:ext cx="7292512" cy="783392"/>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7706" lvl="1" indent="-342900" defTabSz="685800">
              <a:spcBef>
                <a:spcPts val="750"/>
              </a:spcBef>
              <a:buClr>
                <a:srgbClr val="0000A3"/>
              </a:buClr>
              <a:defRPr/>
            </a:pPr>
            <a:r>
              <a:rPr lang="en-US" sz="2100" dirty="0">
                <a:solidFill>
                  <a:prstClr val="black"/>
                </a:solidFill>
                <a:latin typeface="Calibri" panose="020F0502020204030204"/>
              </a:rPr>
              <a:t>t</a:t>
            </a:r>
            <a:r>
              <a:rPr lang="en-US" sz="2100" dirty="0" err="1">
                <a:solidFill>
                  <a:prstClr val="black"/>
                </a:solidFill>
                <a:latin typeface="Calibri" panose="020F0502020204030204"/>
              </a:rPr>
              <a:t>ime</a:t>
            </a:r>
            <a:r>
              <a:rPr lang="en-US" sz="2100" dirty="0">
                <a:solidFill>
                  <a:prstClr val="black"/>
                </a:solidFill>
                <a:latin typeface="Calibri" panose="020F0502020204030204"/>
              </a:rPr>
              <a:t> to transmit packet into channel:</a:t>
            </a:r>
          </a:p>
        </p:txBody>
      </p:sp>
      <p:sp>
        <p:nvSpPr>
          <p:cNvPr id="21" name="Slide Number Placeholder 2">
            <a:extLst>
              <a:ext uri="{FF2B5EF4-FFF2-40B4-BE49-F238E27FC236}">
                <a16:creationId xmlns:a16="http://schemas.microsoft.com/office/drawing/2014/main" id="{5A944CFA-EDBD-154A-A022-BFEE848C7BD3}"/>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62</a:t>
            </a:fld>
            <a:endParaRPr lang="en-US" dirty="0"/>
          </a:p>
        </p:txBody>
      </p:sp>
    </p:spTree>
    <p:extLst>
      <p:ext uri="{BB962C8B-B14F-4D97-AF65-F5344CB8AC3E}">
        <p14:creationId xmlns:p14="http://schemas.microsoft.com/office/powerpoint/2010/main" val="259503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1">
                                            <p:txEl>
                                              <p:pRg st="0" end="0"/>
                                            </p:txEl>
                                          </p:spTgt>
                                        </p:tgtEl>
                                        <p:attrNameLst>
                                          <p:attrName>style.visibility</p:attrName>
                                        </p:attrNameLst>
                                      </p:cBhvr>
                                      <p:to>
                                        <p:strVal val="visible"/>
                                      </p:to>
                                    </p:set>
                                    <p:animEffect transition="in" filter="dissolve">
                                      <p:cBhvr>
                                        <p:cTn id="12" dur="500"/>
                                        <p:tgtEl>
                                          <p:spTgt spid="1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dissolve">
                                      <p:cBhvr>
                                        <p:cTn id="17" dur="500"/>
                                        <p:tgtEl>
                                          <p:spTgt spid="12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dissolve">
                                      <p:cBhvr>
                                        <p:cTn id="20"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build="p"/>
      <p:bldP spid="122" grpId="0"/>
      <p:bldP spid="20"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rdt3.0: stop-and-wait operation</a:t>
            </a:r>
            <a:endParaRPr lang="en-US" dirty="0"/>
          </a:p>
        </p:txBody>
      </p:sp>
      <p:grpSp>
        <p:nvGrpSpPr>
          <p:cNvPr id="4" name="Group 3">
            <a:extLst>
              <a:ext uri="{FF2B5EF4-FFF2-40B4-BE49-F238E27FC236}">
                <a16:creationId xmlns:a16="http://schemas.microsoft.com/office/drawing/2014/main" id="{1E77F652-670F-A845-B285-3845722C99C1}"/>
              </a:ext>
            </a:extLst>
          </p:cNvPr>
          <p:cNvGrpSpPr/>
          <p:nvPr/>
        </p:nvGrpSpPr>
        <p:grpSpPr>
          <a:xfrm>
            <a:off x="2391083" y="1077516"/>
            <a:ext cx="6547247" cy="2437209"/>
            <a:chOff x="1660525" y="1638643"/>
            <a:chExt cx="8729662" cy="3249612"/>
          </a:xfrm>
        </p:grpSpPr>
        <p:sp>
          <p:nvSpPr>
            <p:cNvPr id="50" name="Line 3">
              <a:extLst>
                <a:ext uri="{FF2B5EF4-FFF2-40B4-BE49-F238E27FC236}">
                  <a16:creationId xmlns:a16="http://schemas.microsoft.com/office/drawing/2014/main" id="{65EF62F5-AF0F-154C-9C6E-93BB51897ED0}"/>
                </a:ext>
              </a:extLst>
            </p:cNvPr>
            <p:cNvSpPr>
              <a:spLocks noChangeShapeType="1"/>
            </p:cNvSpPr>
            <p:nvPr/>
          </p:nvSpPr>
          <p:spPr bwMode="auto">
            <a:xfrm>
              <a:off x="4984750" y="2194268"/>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51" name="Text Box 4">
              <a:extLst>
                <a:ext uri="{FF2B5EF4-FFF2-40B4-BE49-F238E27FC236}">
                  <a16:creationId xmlns:a16="http://schemas.microsoft.com/office/drawing/2014/main" id="{9C568413-E7C8-034A-A01A-070E583EFD90}"/>
                </a:ext>
              </a:extLst>
            </p:cNvPr>
            <p:cNvSpPr txBox="1">
              <a:spLocks noChangeArrowheads="1"/>
            </p:cNvSpPr>
            <p:nvPr/>
          </p:nvSpPr>
          <p:spPr bwMode="auto">
            <a:xfrm>
              <a:off x="1660525" y="1989480"/>
              <a:ext cx="3232150"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first packet bit transmitted, t = 0</a:t>
              </a:r>
            </a:p>
          </p:txBody>
        </p:sp>
        <p:sp>
          <p:nvSpPr>
            <p:cNvPr id="52" name="Line 5">
              <a:extLst>
                <a:ext uri="{FF2B5EF4-FFF2-40B4-BE49-F238E27FC236}">
                  <a16:creationId xmlns:a16="http://schemas.microsoft.com/office/drawing/2014/main" id="{1F5607F9-D0CE-8742-843E-05AFCDCA2F20}"/>
                </a:ext>
              </a:extLst>
            </p:cNvPr>
            <p:cNvSpPr>
              <a:spLocks noChangeShapeType="1"/>
            </p:cNvSpPr>
            <p:nvPr/>
          </p:nvSpPr>
          <p:spPr bwMode="auto">
            <a:xfrm>
              <a:off x="4973637" y="1975193"/>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53" name="Line 6">
              <a:extLst>
                <a:ext uri="{FF2B5EF4-FFF2-40B4-BE49-F238E27FC236}">
                  <a16:creationId xmlns:a16="http://schemas.microsoft.com/office/drawing/2014/main" id="{D5AC1D3D-9418-5F46-82ED-FBA189A71398}"/>
                </a:ext>
              </a:extLst>
            </p:cNvPr>
            <p:cNvSpPr>
              <a:spLocks noChangeShapeType="1"/>
            </p:cNvSpPr>
            <p:nvPr/>
          </p:nvSpPr>
          <p:spPr bwMode="auto">
            <a:xfrm>
              <a:off x="7200900" y="1987893"/>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54" name="Text Box 7">
              <a:extLst>
                <a:ext uri="{FF2B5EF4-FFF2-40B4-BE49-F238E27FC236}">
                  <a16:creationId xmlns:a16="http://schemas.microsoft.com/office/drawing/2014/main" id="{1AA39350-7ADC-E840-B7FD-CAF65C7EFE9B}"/>
                </a:ext>
              </a:extLst>
            </p:cNvPr>
            <p:cNvSpPr txBox="1">
              <a:spLocks noChangeArrowheads="1"/>
            </p:cNvSpPr>
            <p:nvPr/>
          </p:nvSpPr>
          <p:spPr bwMode="auto">
            <a:xfrm>
              <a:off x="4445000" y="1638643"/>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sender</a:t>
              </a:r>
              <a:endParaRPr lang="en-US" altLang="en-US" sz="1200" kern="1200">
                <a:solidFill>
                  <a:srgbClr val="000000"/>
                </a:solidFill>
                <a:latin typeface="Times New Roman" panose="02020603050405020304" pitchFamily="18" charset="0"/>
                <a:cs typeface="+mn-cs"/>
              </a:endParaRPr>
            </a:p>
          </p:txBody>
        </p:sp>
        <p:sp>
          <p:nvSpPr>
            <p:cNvPr id="55" name="Text Box 8">
              <a:extLst>
                <a:ext uri="{FF2B5EF4-FFF2-40B4-BE49-F238E27FC236}">
                  <a16:creationId xmlns:a16="http://schemas.microsoft.com/office/drawing/2014/main" id="{388F41A8-01FA-884F-8140-E9FD1F2C6849}"/>
                </a:ext>
              </a:extLst>
            </p:cNvPr>
            <p:cNvSpPr txBox="1">
              <a:spLocks noChangeArrowheads="1"/>
            </p:cNvSpPr>
            <p:nvPr/>
          </p:nvSpPr>
          <p:spPr bwMode="auto">
            <a:xfrm>
              <a:off x="6623050" y="1638643"/>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receiver</a:t>
              </a:r>
              <a:endParaRPr lang="en-US" altLang="en-US" sz="1200" kern="1200">
                <a:solidFill>
                  <a:srgbClr val="000000"/>
                </a:solidFill>
                <a:latin typeface="Times New Roman" panose="02020603050405020304" pitchFamily="18" charset="0"/>
                <a:cs typeface="+mn-cs"/>
              </a:endParaRPr>
            </a:p>
          </p:txBody>
        </p:sp>
        <p:sp>
          <p:nvSpPr>
            <p:cNvPr id="56" name="Line 9">
              <a:extLst>
                <a:ext uri="{FF2B5EF4-FFF2-40B4-BE49-F238E27FC236}">
                  <a16:creationId xmlns:a16="http://schemas.microsoft.com/office/drawing/2014/main" id="{4E1B3F21-B373-CA48-9AD5-5632396CBD83}"/>
                </a:ext>
              </a:extLst>
            </p:cNvPr>
            <p:cNvSpPr>
              <a:spLocks noChangeShapeType="1"/>
            </p:cNvSpPr>
            <p:nvPr/>
          </p:nvSpPr>
          <p:spPr bwMode="auto">
            <a:xfrm>
              <a:off x="4997450" y="2189505"/>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57" name="Line 10">
              <a:extLst>
                <a:ext uri="{FF2B5EF4-FFF2-40B4-BE49-F238E27FC236}">
                  <a16:creationId xmlns:a16="http://schemas.microsoft.com/office/drawing/2014/main" id="{89DD14FE-5B5B-3B43-8920-2EDFA30D8A61}"/>
                </a:ext>
              </a:extLst>
            </p:cNvPr>
            <p:cNvSpPr>
              <a:spLocks noChangeShapeType="1"/>
            </p:cNvSpPr>
            <p:nvPr/>
          </p:nvSpPr>
          <p:spPr bwMode="auto">
            <a:xfrm>
              <a:off x="5002212" y="4300880"/>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58" name="Line 11">
              <a:extLst>
                <a:ext uri="{FF2B5EF4-FFF2-40B4-BE49-F238E27FC236}">
                  <a16:creationId xmlns:a16="http://schemas.microsoft.com/office/drawing/2014/main" id="{0833BE20-CC42-354E-8D97-D533E108B5A2}"/>
                </a:ext>
              </a:extLst>
            </p:cNvPr>
            <p:cNvSpPr>
              <a:spLocks noChangeShapeType="1"/>
            </p:cNvSpPr>
            <p:nvPr/>
          </p:nvSpPr>
          <p:spPr bwMode="auto">
            <a:xfrm flipV="1">
              <a:off x="5002212" y="3357905"/>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59" name="Freeform 12">
              <a:extLst>
                <a:ext uri="{FF2B5EF4-FFF2-40B4-BE49-F238E27FC236}">
                  <a16:creationId xmlns:a16="http://schemas.microsoft.com/office/drawing/2014/main" id="{6DCE969D-C1B5-6B4F-8E82-11FE17209698}"/>
                </a:ext>
              </a:extLst>
            </p:cNvPr>
            <p:cNvSpPr>
              <a:spLocks/>
            </p:cNvSpPr>
            <p:nvPr/>
          </p:nvSpPr>
          <p:spPr bwMode="auto">
            <a:xfrm>
              <a:off x="4979987" y="2187918"/>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0" name="Line 13">
              <a:extLst>
                <a:ext uri="{FF2B5EF4-FFF2-40B4-BE49-F238E27FC236}">
                  <a16:creationId xmlns:a16="http://schemas.microsoft.com/office/drawing/2014/main" id="{71ECF681-371C-214F-B431-3EBF5FCA54AB}"/>
                </a:ext>
              </a:extLst>
            </p:cNvPr>
            <p:cNvSpPr>
              <a:spLocks noChangeShapeType="1"/>
            </p:cNvSpPr>
            <p:nvPr/>
          </p:nvSpPr>
          <p:spPr bwMode="auto">
            <a:xfrm flipH="1">
              <a:off x="4835525" y="218791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1" name="Line 14">
              <a:extLst>
                <a:ext uri="{FF2B5EF4-FFF2-40B4-BE49-F238E27FC236}">
                  <a16:creationId xmlns:a16="http://schemas.microsoft.com/office/drawing/2014/main" id="{D5FC9E24-2362-D949-AD1B-27FDE18130E6}"/>
                </a:ext>
              </a:extLst>
            </p:cNvPr>
            <p:cNvSpPr>
              <a:spLocks noChangeShapeType="1"/>
            </p:cNvSpPr>
            <p:nvPr/>
          </p:nvSpPr>
          <p:spPr bwMode="auto">
            <a:xfrm flipH="1">
              <a:off x="4835525" y="242921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2" name="Line 15">
              <a:extLst>
                <a:ext uri="{FF2B5EF4-FFF2-40B4-BE49-F238E27FC236}">
                  <a16:creationId xmlns:a16="http://schemas.microsoft.com/office/drawing/2014/main" id="{8E885B36-6DC7-A647-8328-79BA2FEF9ABC}"/>
                </a:ext>
              </a:extLst>
            </p:cNvPr>
            <p:cNvSpPr>
              <a:spLocks noChangeShapeType="1"/>
            </p:cNvSpPr>
            <p:nvPr/>
          </p:nvSpPr>
          <p:spPr bwMode="auto">
            <a:xfrm flipH="1">
              <a:off x="4846637" y="4288180"/>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3" name="Text Box 16">
              <a:extLst>
                <a:ext uri="{FF2B5EF4-FFF2-40B4-BE49-F238E27FC236}">
                  <a16:creationId xmlns:a16="http://schemas.microsoft.com/office/drawing/2014/main" id="{C1807A2B-4600-F444-94CF-68DC8044B38C}"/>
                </a:ext>
              </a:extLst>
            </p:cNvPr>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eaLnBrk="0" fontAlgn="base" hangingPunct="0">
                <a:spcBef>
                  <a:spcPct val="0"/>
                </a:spcBef>
                <a:spcAft>
                  <a:spcPct val="0"/>
                </a:spcAft>
                <a:buClrTx/>
                <a:defRPr/>
              </a:pPr>
              <a:r>
                <a:rPr lang="en-US" altLang="en-US" sz="1200" kern="1200">
                  <a:solidFill>
                    <a:srgbClr val="CC0000"/>
                  </a:solidFill>
                  <a:latin typeface="Arial" panose="020B0604020202020204" pitchFamily="34" charset="0"/>
                  <a:cs typeface="+mn-cs"/>
                </a:rPr>
                <a:t>RTT</a:t>
              </a:r>
              <a:r>
                <a:rPr lang="en-US" altLang="en-US" sz="750" kern="1200">
                  <a:solidFill>
                    <a:srgbClr val="000000"/>
                  </a:solidFill>
                  <a:latin typeface="Arial" panose="020B0604020202020204" pitchFamily="34" charset="0"/>
                  <a:cs typeface="+mn-cs"/>
                </a:rPr>
                <a:t> </a:t>
              </a:r>
              <a:endParaRPr lang="en-US" altLang="en-US" sz="1800" kern="1200">
                <a:solidFill>
                  <a:srgbClr val="000000"/>
                </a:solidFill>
                <a:latin typeface="Times New Roman" panose="02020603050405020304" pitchFamily="18" charset="0"/>
                <a:cs typeface="+mn-cs"/>
              </a:endParaRPr>
            </a:p>
          </p:txBody>
        </p:sp>
        <p:sp>
          <p:nvSpPr>
            <p:cNvPr id="64" name="Line 17">
              <a:extLst>
                <a:ext uri="{FF2B5EF4-FFF2-40B4-BE49-F238E27FC236}">
                  <a16:creationId xmlns:a16="http://schemas.microsoft.com/office/drawing/2014/main" id="{4CA4ACE4-80D6-094A-B612-CEDFE371375D}"/>
                </a:ext>
              </a:extLst>
            </p:cNvPr>
            <p:cNvSpPr>
              <a:spLocks noChangeShapeType="1"/>
            </p:cNvSpPr>
            <p:nvPr/>
          </p:nvSpPr>
          <p:spPr bwMode="auto">
            <a:xfrm>
              <a:off x="4870450" y="346903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5" name="Line 18">
              <a:extLst>
                <a:ext uri="{FF2B5EF4-FFF2-40B4-BE49-F238E27FC236}">
                  <a16:creationId xmlns:a16="http://schemas.microsoft.com/office/drawing/2014/main" id="{86419EA2-8CA9-1949-935B-FB9C7863AF80}"/>
                </a:ext>
              </a:extLst>
            </p:cNvPr>
            <p:cNvSpPr>
              <a:spLocks noChangeShapeType="1"/>
            </p:cNvSpPr>
            <p:nvPr/>
          </p:nvSpPr>
          <p:spPr bwMode="auto">
            <a:xfrm flipV="1">
              <a:off x="4875212" y="245144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6" name="Line 20">
              <a:extLst>
                <a:ext uri="{FF2B5EF4-FFF2-40B4-BE49-F238E27FC236}">
                  <a16:creationId xmlns:a16="http://schemas.microsoft.com/office/drawing/2014/main" id="{F450D6B2-ED0C-2A4C-8BFC-156E65F46CE8}"/>
                </a:ext>
              </a:extLst>
            </p:cNvPr>
            <p:cNvSpPr>
              <a:spLocks noChangeShapeType="1"/>
            </p:cNvSpPr>
            <p:nvPr/>
          </p:nvSpPr>
          <p:spPr bwMode="auto">
            <a:xfrm flipH="1">
              <a:off x="7188200" y="3102318"/>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7" name="Text Box 21">
              <a:extLst>
                <a:ext uri="{FF2B5EF4-FFF2-40B4-BE49-F238E27FC236}">
                  <a16:creationId xmlns:a16="http://schemas.microsoft.com/office/drawing/2014/main" id="{08BE5E72-86FD-8A42-9396-059DB3F761FB}"/>
                </a:ext>
              </a:extLst>
            </p:cNvPr>
            <p:cNvSpPr txBox="1">
              <a:spLocks noChangeArrowheads="1"/>
            </p:cNvSpPr>
            <p:nvPr/>
          </p:nvSpPr>
          <p:spPr bwMode="auto">
            <a:xfrm>
              <a:off x="7269162" y="2926105"/>
              <a:ext cx="2425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first packet bit arrives</a:t>
              </a:r>
              <a:endParaRPr lang="en-US" altLang="en-US" sz="1200" kern="1200">
                <a:solidFill>
                  <a:srgbClr val="000000"/>
                </a:solidFill>
                <a:latin typeface="Times New Roman" panose="02020603050405020304" pitchFamily="18" charset="0"/>
                <a:cs typeface="+mn-cs"/>
              </a:endParaRPr>
            </a:p>
          </p:txBody>
        </p:sp>
        <p:sp>
          <p:nvSpPr>
            <p:cNvPr id="68" name="Line 22">
              <a:extLst>
                <a:ext uri="{FF2B5EF4-FFF2-40B4-BE49-F238E27FC236}">
                  <a16:creationId xmlns:a16="http://schemas.microsoft.com/office/drawing/2014/main" id="{B416D5CF-1045-E44E-A7DD-0F2BA9A28495}"/>
                </a:ext>
              </a:extLst>
            </p:cNvPr>
            <p:cNvSpPr>
              <a:spLocks noChangeShapeType="1"/>
            </p:cNvSpPr>
            <p:nvPr/>
          </p:nvSpPr>
          <p:spPr bwMode="auto">
            <a:xfrm>
              <a:off x="7212012" y="3351555"/>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9" name="Text Box 23">
              <a:extLst>
                <a:ext uri="{FF2B5EF4-FFF2-40B4-BE49-F238E27FC236}">
                  <a16:creationId xmlns:a16="http://schemas.microsoft.com/office/drawing/2014/main" id="{EA1933E4-20F7-C442-A192-A24ACB88B227}"/>
                </a:ext>
              </a:extLst>
            </p:cNvPr>
            <p:cNvSpPr txBox="1">
              <a:spLocks noChangeArrowheads="1"/>
            </p:cNvSpPr>
            <p:nvPr/>
          </p:nvSpPr>
          <p:spPr bwMode="auto">
            <a:xfrm>
              <a:off x="7275512" y="3178518"/>
              <a:ext cx="31146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last packet bit arrives, send ACK</a:t>
              </a:r>
              <a:endParaRPr lang="en-US" altLang="en-US" sz="1200" kern="1200">
                <a:solidFill>
                  <a:srgbClr val="000000"/>
                </a:solidFill>
                <a:latin typeface="Times New Roman" panose="02020603050405020304" pitchFamily="18" charset="0"/>
                <a:cs typeface="+mn-cs"/>
              </a:endParaRPr>
            </a:p>
          </p:txBody>
        </p:sp>
        <p:sp>
          <p:nvSpPr>
            <p:cNvPr id="70" name="Text Box 24">
              <a:extLst>
                <a:ext uri="{FF2B5EF4-FFF2-40B4-BE49-F238E27FC236}">
                  <a16:creationId xmlns:a16="http://schemas.microsoft.com/office/drawing/2014/main" id="{E280E208-423C-5A4D-B4AD-4087BED29014}"/>
                </a:ext>
              </a:extLst>
            </p:cNvPr>
            <p:cNvSpPr txBox="1">
              <a:spLocks noChangeArrowheads="1"/>
            </p:cNvSpPr>
            <p:nvPr/>
          </p:nvSpPr>
          <p:spPr bwMode="auto">
            <a:xfrm>
              <a:off x="2252662" y="3961155"/>
              <a:ext cx="26860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ACK arrives, send next </a:t>
              </a:r>
            </a:p>
            <a:p>
              <a:pPr algn="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packet, </a:t>
              </a:r>
              <a:r>
                <a:rPr lang="en-US" altLang="en-US" sz="1200" kern="1200">
                  <a:solidFill>
                    <a:srgbClr val="CC0000"/>
                  </a:solidFill>
                  <a:latin typeface="Arial" panose="020B0604020202020204" pitchFamily="34" charset="0"/>
                  <a:cs typeface="+mn-cs"/>
                </a:rPr>
                <a:t>t = RTT + L / R</a:t>
              </a:r>
              <a:endParaRPr lang="en-US" altLang="en-US" sz="1200" kern="1200">
                <a:solidFill>
                  <a:srgbClr val="CC0000"/>
                </a:solidFill>
                <a:latin typeface="Times New Roman" panose="02020603050405020304" pitchFamily="18" charset="0"/>
                <a:cs typeface="+mn-cs"/>
              </a:endParaRPr>
            </a:p>
          </p:txBody>
        </p:sp>
        <p:sp>
          <p:nvSpPr>
            <p:cNvPr id="71" name="Freeform 25">
              <a:extLst>
                <a:ext uri="{FF2B5EF4-FFF2-40B4-BE49-F238E27FC236}">
                  <a16:creationId xmlns:a16="http://schemas.microsoft.com/office/drawing/2014/main" id="{A4A7A1DD-E270-2148-B390-9D3198E6E533}"/>
                </a:ext>
              </a:extLst>
            </p:cNvPr>
            <p:cNvSpPr>
              <a:spLocks/>
            </p:cNvSpPr>
            <p:nvPr/>
          </p:nvSpPr>
          <p:spPr bwMode="auto">
            <a:xfrm>
              <a:off x="4997450" y="4296118"/>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72" name="Group 26">
              <a:extLst>
                <a:ext uri="{FF2B5EF4-FFF2-40B4-BE49-F238E27FC236}">
                  <a16:creationId xmlns:a16="http://schemas.microsoft.com/office/drawing/2014/main" id="{9CA64688-75A8-D347-9FA8-19BC93D4C937}"/>
                </a:ext>
              </a:extLst>
            </p:cNvPr>
            <p:cNvGrpSpPr>
              <a:grpSpLocks/>
            </p:cNvGrpSpPr>
            <p:nvPr/>
          </p:nvGrpSpPr>
          <p:grpSpPr bwMode="auto">
            <a:xfrm>
              <a:off x="4991100" y="4288180"/>
              <a:ext cx="1281112" cy="534988"/>
              <a:chOff x="12315" y="13225"/>
              <a:chExt cx="2775" cy="913"/>
            </a:xfrm>
          </p:grpSpPr>
          <p:sp>
            <p:nvSpPr>
              <p:cNvPr id="73" name="Line 27">
                <a:extLst>
                  <a:ext uri="{FF2B5EF4-FFF2-40B4-BE49-F238E27FC236}">
                    <a16:creationId xmlns:a16="http://schemas.microsoft.com/office/drawing/2014/main" id="{3615449C-C628-4A4E-8FD9-6CEA1CB5AF4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74" name="Line 28">
                <a:extLst>
                  <a:ext uri="{FF2B5EF4-FFF2-40B4-BE49-F238E27FC236}">
                    <a16:creationId xmlns:a16="http://schemas.microsoft.com/office/drawing/2014/main" id="{BC197F6C-E6E2-CC4F-B4CD-24052A68CF6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sp>
          <p:nvSpPr>
            <p:cNvPr id="75" name="Line 29">
              <a:extLst>
                <a:ext uri="{FF2B5EF4-FFF2-40B4-BE49-F238E27FC236}">
                  <a16:creationId xmlns:a16="http://schemas.microsoft.com/office/drawing/2014/main" id="{C09632D7-180D-4B4F-9D42-55DC28E6A66C}"/>
                </a:ext>
              </a:extLst>
            </p:cNvPr>
            <p:cNvSpPr>
              <a:spLocks noChangeShapeType="1"/>
            </p:cNvSpPr>
            <p:nvPr/>
          </p:nvSpPr>
          <p:spPr bwMode="auto">
            <a:xfrm>
              <a:off x="4991100" y="4529480"/>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76" name="Line 30">
              <a:extLst>
                <a:ext uri="{FF2B5EF4-FFF2-40B4-BE49-F238E27FC236}">
                  <a16:creationId xmlns:a16="http://schemas.microsoft.com/office/drawing/2014/main" id="{0C325B2C-A250-0F40-9312-8A7316454882}"/>
                </a:ext>
              </a:extLst>
            </p:cNvPr>
            <p:cNvSpPr>
              <a:spLocks noChangeShapeType="1"/>
            </p:cNvSpPr>
            <p:nvPr/>
          </p:nvSpPr>
          <p:spPr bwMode="auto">
            <a:xfrm>
              <a:off x="5314950" y="4653305"/>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sp>
        <p:nvSpPr>
          <p:cNvPr id="31" name="Slide Number Placeholder 2">
            <a:extLst>
              <a:ext uri="{FF2B5EF4-FFF2-40B4-BE49-F238E27FC236}">
                <a16:creationId xmlns:a16="http://schemas.microsoft.com/office/drawing/2014/main" id="{144B575B-9218-5E41-8DF6-C242B94C8BED}"/>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63</a:t>
            </a:fld>
            <a:endParaRPr lang="en-US" dirty="0"/>
          </a:p>
        </p:txBody>
      </p:sp>
    </p:spTree>
    <p:extLst>
      <p:ext uri="{BB962C8B-B14F-4D97-AF65-F5344CB8AC3E}">
        <p14:creationId xmlns:p14="http://schemas.microsoft.com/office/powerpoint/2010/main" val="2942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rdt3.0: stop-and-wait operation</a:t>
            </a:r>
            <a:endParaRPr lang="en-US" dirty="0"/>
          </a:p>
        </p:txBody>
      </p:sp>
      <p:sp>
        <p:nvSpPr>
          <p:cNvPr id="50" name="Line 3">
            <a:extLst>
              <a:ext uri="{FF2B5EF4-FFF2-40B4-BE49-F238E27FC236}">
                <a16:creationId xmlns:a16="http://schemas.microsoft.com/office/drawing/2014/main" id="{65EF62F5-AF0F-154C-9C6E-93BB51897ED0}"/>
              </a:ext>
            </a:extLst>
          </p:cNvPr>
          <p:cNvSpPr>
            <a:spLocks noChangeShapeType="1"/>
          </p:cNvSpPr>
          <p:nvPr/>
        </p:nvSpPr>
        <p:spPr bwMode="auto">
          <a:xfrm>
            <a:off x="4892320" y="1494235"/>
            <a:ext cx="1670447" cy="69175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52" name="Line 5">
            <a:extLst>
              <a:ext uri="{FF2B5EF4-FFF2-40B4-BE49-F238E27FC236}">
                <a16:creationId xmlns:a16="http://schemas.microsoft.com/office/drawing/2014/main" id="{1F5607F9-D0CE-8742-843E-05AFCDCA2F20}"/>
              </a:ext>
            </a:extLst>
          </p:cNvPr>
          <p:cNvSpPr>
            <a:spLocks noChangeShapeType="1"/>
          </p:cNvSpPr>
          <p:nvPr/>
        </p:nvSpPr>
        <p:spPr bwMode="auto">
          <a:xfrm>
            <a:off x="4883985" y="1329928"/>
            <a:ext cx="17860" cy="218479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53" name="Line 6">
            <a:extLst>
              <a:ext uri="{FF2B5EF4-FFF2-40B4-BE49-F238E27FC236}">
                <a16:creationId xmlns:a16="http://schemas.microsoft.com/office/drawing/2014/main" id="{D5AC1D3D-9418-5F46-82ED-FBA189A71398}"/>
              </a:ext>
            </a:extLst>
          </p:cNvPr>
          <p:cNvSpPr>
            <a:spLocks noChangeShapeType="1"/>
          </p:cNvSpPr>
          <p:nvPr/>
        </p:nvSpPr>
        <p:spPr bwMode="auto">
          <a:xfrm>
            <a:off x="6554433" y="1339454"/>
            <a:ext cx="16669" cy="216812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54" name="Text Box 7">
            <a:extLst>
              <a:ext uri="{FF2B5EF4-FFF2-40B4-BE49-F238E27FC236}">
                <a16:creationId xmlns:a16="http://schemas.microsoft.com/office/drawing/2014/main" id="{1AA39350-7ADC-E840-B7FD-CAF65C7EFE9B}"/>
              </a:ext>
            </a:extLst>
          </p:cNvPr>
          <p:cNvSpPr txBox="1">
            <a:spLocks noChangeArrowheads="1"/>
          </p:cNvSpPr>
          <p:nvPr/>
        </p:nvSpPr>
        <p:spPr bwMode="auto">
          <a:xfrm>
            <a:off x="4487508" y="1077516"/>
            <a:ext cx="664369" cy="263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sender</a:t>
            </a:r>
            <a:endParaRPr lang="en-US" altLang="en-US" sz="1200" kern="1200">
              <a:solidFill>
                <a:srgbClr val="000000"/>
              </a:solidFill>
              <a:latin typeface="Times New Roman" panose="02020603050405020304" pitchFamily="18" charset="0"/>
              <a:cs typeface="+mn-cs"/>
            </a:endParaRPr>
          </a:p>
        </p:txBody>
      </p:sp>
      <p:sp>
        <p:nvSpPr>
          <p:cNvPr id="55" name="Text Box 8">
            <a:extLst>
              <a:ext uri="{FF2B5EF4-FFF2-40B4-BE49-F238E27FC236}">
                <a16:creationId xmlns:a16="http://schemas.microsoft.com/office/drawing/2014/main" id="{388F41A8-01FA-884F-8140-E9FD1F2C6849}"/>
              </a:ext>
            </a:extLst>
          </p:cNvPr>
          <p:cNvSpPr txBox="1">
            <a:spLocks noChangeArrowheads="1"/>
          </p:cNvSpPr>
          <p:nvPr/>
        </p:nvSpPr>
        <p:spPr bwMode="auto">
          <a:xfrm>
            <a:off x="6121045" y="1077516"/>
            <a:ext cx="709613" cy="263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receiver</a:t>
            </a:r>
            <a:endParaRPr lang="en-US" altLang="en-US" sz="1200" kern="1200">
              <a:solidFill>
                <a:srgbClr val="000000"/>
              </a:solidFill>
              <a:latin typeface="Times New Roman" panose="02020603050405020304" pitchFamily="18" charset="0"/>
              <a:cs typeface="+mn-cs"/>
            </a:endParaRPr>
          </a:p>
        </p:txBody>
      </p:sp>
      <p:sp>
        <p:nvSpPr>
          <p:cNvPr id="56" name="Line 9">
            <a:extLst>
              <a:ext uri="{FF2B5EF4-FFF2-40B4-BE49-F238E27FC236}">
                <a16:creationId xmlns:a16="http://schemas.microsoft.com/office/drawing/2014/main" id="{4E1B3F21-B373-CA48-9AD5-5632396CBD83}"/>
              </a:ext>
            </a:extLst>
          </p:cNvPr>
          <p:cNvSpPr>
            <a:spLocks noChangeShapeType="1"/>
          </p:cNvSpPr>
          <p:nvPr/>
        </p:nvSpPr>
        <p:spPr bwMode="auto">
          <a:xfrm>
            <a:off x="4901845" y="1490663"/>
            <a:ext cx="1643063" cy="238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57" name="Line 10">
            <a:extLst>
              <a:ext uri="{FF2B5EF4-FFF2-40B4-BE49-F238E27FC236}">
                <a16:creationId xmlns:a16="http://schemas.microsoft.com/office/drawing/2014/main" id="{89DD14FE-5B5B-3B43-8920-2EDFA30D8A61}"/>
              </a:ext>
            </a:extLst>
          </p:cNvPr>
          <p:cNvSpPr>
            <a:spLocks noChangeShapeType="1"/>
          </p:cNvSpPr>
          <p:nvPr/>
        </p:nvSpPr>
        <p:spPr bwMode="auto">
          <a:xfrm>
            <a:off x="4905416" y="3074194"/>
            <a:ext cx="1644254"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58" name="Line 11">
            <a:extLst>
              <a:ext uri="{FF2B5EF4-FFF2-40B4-BE49-F238E27FC236}">
                <a16:creationId xmlns:a16="http://schemas.microsoft.com/office/drawing/2014/main" id="{0833BE20-CC42-354E-8D97-D533E108B5A2}"/>
              </a:ext>
            </a:extLst>
          </p:cNvPr>
          <p:cNvSpPr>
            <a:spLocks noChangeShapeType="1"/>
          </p:cNvSpPr>
          <p:nvPr/>
        </p:nvSpPr>
        <p:spPr bwMode="auto">
          <a:xfrm flipV="1">
            <a:off x="4905416" y="2366962"/>
            <a:ext cx="1657350" cy="6917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59" name="Freeform 12">
            <a:extLst>
              <a:ext uri="{FF2B5EF4-FFF2-40B4-BE49-F238E27FC236}">
                <a16:creationId xmlns:a16="http://schemas.microsoft.com/office/drawing/2014/main" id="{6DCE969D-C1B5-6B4F-8E82-11FE17209698}"/>
              </a:ext>
            </a:extLst>
          </p:cNvPr>
          <p:cNvSpPr>
            <a:spLocks/>
          </p:cNvSpPr>
          <p:nvPr/>
        </p:nvSpPr>
        <p:spPr bwMode="auto">
          <a:xfrm>
            <a:off x="4888748" y="1489472"/>
            <a:ext cx="1674019" cy="866775"/>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0" name="Line 13">
            <a:extLst>
              <a:ext uri="{FF2B5EF4-FFF2-40B4-BE49-F238E27FC236}">
                <a16:creationId xmlns:a16="http://schemas.microsoft.com/office/drawing/2014/main" id="{71ECF681-371C-214F-B431-3EBF5FCA54AB}"/>
              </a:ext>
            </a:extLst>
          </p:cNvPr>
          <p:cNvSpPr>
            <a:spLocks noChangeShapeType="1"/>
          </p:cNvSpPr>
          <p:nvPr/>
        </p:nvSpPr>
        <p:spPr bwMode="auto">
          <a:xfrm flipH="1">
            <a:off x="4780401" y="1489472"/>
            <a:ext cx="9882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1" name="Line 14">
            <a:extLst>
              <a:ext uri="{FF2B5EF4-FFF2-40B4-BE49-F238E27FC236}">
                <a16:creationId xmlns:a16="http://schemas.microsoft.com/office/drawing/2014/main" id="{D5FC9E24-2362-D949-AD1B-27FDE18130E6}"/>
              </a:ext>
            </a:extLst>
          </p:cNvPr>
          <p:cNvSpPr>
            <a:spLocks noChangeShapeType="1"/>
          </p:cNvSpPr>
          <p:nvPr/>
        </p:nvSpPr>
        <p:spPr bwMode="auto">
          <a:xfrm flipH="1">
            <a:off x="4780401" y="1670447"/>
            <a:ext cx="9882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2" name="Line 15">
            <a:extLst>
              <a:ext uri="{FF2B5EF4-FFF2-40B4-BE49-F238E27FC236}">
                <a16:creationId xmlns:a16="http://schemas.microsoft.com/office/drawing/2014/main" id="{8E885B36-6DC7-A647-8328-79BA2FEF9ABC}"/>
              </a:ext>
            </a:extLst>
          </p:cNvPr>
          <p:cNvSpPr>
            <a:spLocks noChangeShapeType="1"/>
          </p:cNvSpPr>
          <p:nvPr/>
        </p:nvSpPr>
        <p:spPr bwMode="auto">
          <a:xfrm flipH="1">
            <a:off x="4788735" y="3064669"/>
            <a:ext cx="1000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6" name="Line 20">
            <a:extLst>
              <a:ext uri="{FF2B5EF4-FFF2-40B4-BE49-F238E27FC236}">
                <a16:creationId xmlns:a16="http://schemas.microsoft.com/office/drawing/2014/main" id="{F450D6B2-ED0C-2A4C-8BFC-156E65F46CE8}"/>
              </a:ext>
            </a:extLst>
          </p:cNvPr>
          <p:cNvSpPr>
            <a:spLocks noChangeShapeType="1"/>
          </p:cNvSpPr>
          <p:nvPr/>
        </p:nvSpPr>
        <p:spPr bwMode="auto">
          <a:xfrm flipH="1">
            <a:off x="6544907" y="2175272"/>
            <a:ext cx="1000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8" name="Line 22">
            <a:extLst>
              <a:ext uri="{FF2B5EF4-FFF2-40B4-BE49-F238E27FC236}">
                <a16:creationId xmlns:a16="http://schemas.microsoft.com/office/drawing/2014/main" id="{B416D5CF-1045-E44E-A7DD-0F2BA9A28495}"/>
              </a:ext>
            </a:extLst>
          </p:cNvPr>
          <p:cNvSpPr>
            <a:spLocks noChangeShapeType="1"/>
          </p:cNvSpPr>
          <p:nvPr/>
        </p:nvSpPr>
        <p:spPr bwMode="auto">
          <a:xfrm>
            <a:off x="6562766" y="2362200"/>
            <a:ext cx="952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71" name="Freeform 25">
            <a:extLst>
              <a:ext uri="{FF2B5EF4-FFF2-40B4-BE49-F238E27FC236}">
                <a16:creationId xmlns:a16="http://schemas.microsoft.com/office/drawing/2014/main" id="{A4A7A1DD-E270-2148-B390-9D3198E6E533}"/>
              </a:ext>
            </a:extLst>
          </p:cNvPr>
          <p:cNvSpPr>
            <a:spLocks/>
          </p:cNvSpPr>
          <p:nvPr/>
        </p:nvSpPr>
        <p:spPr bwMode="auto">
          <a:xfrm>
            <a:off x="4901845" y="3070622"/>
            <a:ext cx="1064419" cy="433388"/>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72" name="Group 26">
            <a:extLst>
              <a:ext uri="{FF2B5EF4-FFF2-40B4-BE49-F238E27FC236}">
                <a16:creationId xmlns:a16="http://schemas.microsoft.com/office/drawing/2014/main" id="{9CA64688-75A8-D347-9FA8-19BC93D4C937}"/>
              </a:ext>
            </a:extLst>
          </p:cNvPr>
          <p:cNvGrpSpPr>
            <a:grpSpLocks/>
          </p:cNvGrpSpPr>
          <p:nvPr/>
        </p:nvGrpSpPr>
        <p:grpSpPr bwMode="auto">
          <a:xfrm>
            <a:off x="4897082" y="3064669"/>
            <a:ext cx="960834" cy="401241"/>
            <a:chOff x="12315" y="13225"/>
            <a:chExt cx="2775" cy="913"/>
          </a:xfrm>
        </p:grpSpPr>
        <p:sp>
          <p:nvSpPr>
            <p:cNvPr id="73" name="Line 27">
              <a:extLst>
                <a:ext uri="{FF2B5EF4-FFF2-40B4-BE49-F238E27FC236}">
                  <a16:creationId xmlns:a16="http://schemas.microsoft.com/office/drawing/2014/main" id="{3615449C-C628-4A4E-8FD9-6CEA1CB5AF4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74" name="Line 28">
              <a:extLst>
                <a:ext uri="{FF2B5EF4-FFF2-40B4-BE49-F238E27FC236}">
                  <a16:creationId xmlns:a16="http://schemas.microsoft.com/office/drawing/2014/main" id="{BC197F6C-E6E2-CC4F-B4CD-24052A68CF6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sp>
        <p:nvSpPr>
          <p:cNvPr id="75" name="Line 29">
            <a:extLst>
              <a:ext uri="{FF2B5EF4-FFF2-40B4-BE49-F238E27FC236}">
                <a16:creationId xmlns:a16="http://schemas.microsoft.com/office/drawing/2014/main" id="{C09632D7-180D-4B4F-9D42-55DC28E6A66C}"/>
              </a:ext>
            </a:extLst>
          </p:cNvPr>
          <p:cNvSpPr>
            <a:spLocks noChangeShapeType="1"/>
          </p:cNvSpPr>
          <p:nvPr/>
        </p:nvSpPr>
        <p:spPr bwMode="auto">
          <a:xfrm>
            <a:off x="4897082" y="3245644"/>
            <a:ext cx="238125" cy="928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76" name="Line 30">
            <a:extLst>
              <a:ext uri="{FF2B5EF4-FFF2-40B4-BE49-F238E27FC236}">
                <a16:creationId xmlns:a16="http://schemas.microsoft.com/office/drawing/2014/main" id="{0C325B2C-A250-0F40-9312-8A7316454882}"/>
              </a:ext>
            </a:extLst>
          </p:cNvPr>
          <p:cNvSpPr>
            <a:spLocks noChangeShapeType="1"/>
          </p:cNvSpPr>
          <p:nvPr/>
        </p:nvSpPr>
        <p:spPr bwMode="auto">
          <a:xfrm>
            <a:off x="5139970" y="3338512"/>
            <a:ext cx="406003" cy="176213"/>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9" name="Group 8">
            <a:extLst>
              <a:ext uri="{FF2B5EF4-FFF2-40B4-BE49-F238E27FC236}">
                <a16:creationId xmlns:a16="http://schemas.microsoft.com/office/drawing/2014/main" id="{CC6AF9F3-99D9-6F40-B127-7A6785C46B41}"/>
              </a:ext>
            </a:extLst>
          </p:cNvPr>
          <p:cNvGrpSpPr/>
          <p:nvPr/>
        </p:nvGrpSpPr>
        <p:grpSpPr>
          <a:xfrm>
            <a:off x="1683459" y="1516978"/>
            <a:ext cx="1005118" cy="471190"/>
            <a:chOff x="749300" y="3009900"/>
            <a:chExt cx="1340157" cy="628253"/>
          </a:xfrm>
        </p:grpSpPr>
        <p:sp>
          <p:nvSpPr>
            <p:cNvPr id="3" name="TextBox 2">
              <a:extLst>
                <a:ext uri="{FF2B5EF4-FFF2-40B4-BE49-F238E27FC236}">
                  <a16:creationId xmlns:a16="http://schemas.microsoft.com/office/drawing/2014/main" id="{721E4313-1A1A-3A42-AC4C-44CC986CCAC5}"/>
                </a:ext>
              </a:extLst>
            </p:cNvPr>
            <p:cNvSpPr txBox="1"/>
            <p:nvPr/>
          </p:nvSpPr>
          <p:spPr>
            <a:xfrm>
              <a:off x="749300" y="3022600"/>
              <a:ext cx="1178099" cy="615553"/>
            </a:xfrm>
            <a:prstGeom prst="rect">
              <a:avLst/>
            </a:prstGeom>
            <a:noFill/>
          </p:spPr>
          <p:txBody>
            <a:bodyPr wrap="none" rtlCol="0">
              <a:spAutoFit/>
            </a:bodyPr>
            <a:lstStyle/>
            <a:p>
              <a:pPr defTabSz="685800">
                <a:buClrTx/>
                <a:defRPr/>
              </a:pPr>
              <a:r>
                <a:rPr lang="en-US" sz="2400" kern="1200" dirty="0" err="1">
                  <a:solidFill>
                    <a:prstClr val="black"/>
                  </a:solidFill>
                  <a:latin typeface="Calibri" panose="020F0502020204030204"/>
                  <a:ea typeface="+mn-ea"/>
                  <a:cs typeface="+mn-cs"/>
                </a:rPr>
                <a:t>U</a:t>
              </a:r>
              <a:r>
                <a:rPr lang="en-US" sz="2100" kern="1200" baseline="-25000" dirty="0" err="1">
                  <a:solidFill>
                    <a:prstClr val="black"/>
                  </a:solidFill>
                  <a:latin typeface="Calibri" panose="020F0502020204030204"/>
                  <a:ea typeface="+mn-ea"/>
                  <a:cs typeface="+mn-cs"/>
                </a:rPr>
                <a:t>sender</a:t>
              </a:r>
              <a:endParaRPr lang="en-US" sz="2100" kern="1200" baseline="-25000" dirty="0">
                <a:solidFill>
                  <a:prstClr val="black"/>
                </a:solidFill>
                <a:latin typeface="Calibri" panose="020F0502020204030204"/>
                <a:ea typeface="+mn-ea"/>
                <a:cs typeface="+mn-cs"/>
              </a:endParaRPr>
            </a:p>
          </p:txBody>
        </p:sp>
        <p:sp>
          <p:nvSpPr>
            <p:cNvPr id="6" name="TextBox 5">
              <a:extLst>
                <a:ext uri="{FF2B5EF4-FFF2-40B4-BE49-F238E27FC236}">
                  <a16:creationId xmlns:a16="http://schemas.microsoft.com/office/drawing/2014/main" id="{8C13E07F-DCC8-5C42-B670-E68B309E1374}"/>
                </a:ext>
              </a:extLst>
            </p:cNvPr>
            <p:cNvSpPr txBox="1"/>
            <p:nvPr/>
          </p:nvSpPr>
          <p:spPr>
            <a:xfrm>
              <a:off x="1663700" y="3009900"/>
              <a:ext cx="425757" cy="553997"/>
            </a:xfrm>
            <a:prstGeom prst="rect">
              <a:avLst/>
            </a:prstGeom>
            <a:noFill/>
          </p:spPr>
          <p:txBody>
            <a:bodyPr wrap="none" rtlCol="0">
              <a:spAutoFit/>
            </a:bodyPr>
            <a:lstStyle/>
            <a:p>
              <a:pPr defTabSz="685800">
                <a:buClrTx/>
                <a:defRPr/>
              </a:pPr>
              <a:r>
                <a:rPr lang="en-US" sz="2100" kern="1200" dirty="0">
                  <a:solidFill>
                    <a:prstClr val="black"/>
                  </a:solidFill>
                  <a:latin typeface="Calibri" panose="020F0502020204030204"/>
                  <a:ea typeface="+mn-ea"/>
                  <a:cs typeface="+mn-cs"/>
                </a:rPr>
                <a:t>=</a:t>
              </a:r>
            </a:p>
          </p:txBody>
        </p:sp>
      </p:grpSp>
      <p:sp>
        <p:nvSpPr>
          <p:cNvPr id="36" name="TextBox 35">
            <a:extLst>
              <a:ext uri="{FF2B5EF4-FFF2-40B4-BE49-F238E27FC236}">
                <a16:creationId xmlns:a16="http://schemas.microsoft.com/office/drawing/2014/main" id="{72394E0F-C5BE-F842-A8F0-CE5EB7D410B7}"/>
              </a:ext>
            </a:extLst>
          </p:cNvPr>
          <p:cNvSpPr txBox="1"/>
          <p:nvPr/>
        </p:nvSpPr>
        <p:spPr>
          <a:xfrm>
            <a:off x="3016959" y="1326478"/>
            <a:ext cx="670376" cy="415498"/>
          </a:xfrm>
          <a:prstGeom prst="rect">
            <a:avLst/>
          </a:prstGeom>
          <a:noFill/>
        </p:spPr>
        <p:txBody>
          <a:bodyPr wrap="none" rtlCol="0">
            <a:spAutoFit/>
          </a:bodyPr>
          <a:lstStyle/>
          <a:p>
            <a:pPr defTabSz="685800">
              <a:buClrTx/>
              <a:defRPr/>
            </a:pPr>
            <a:r>
              <a:rPr lang="en-US" sz="2100" kern="1200" dirty="0">
                <a:solidFill>
                  <a:prstClr val="black"/>
                </a:solidFill>
                <a:latin typeface="Calibri" panose="020F0502020204030204"/>
                <a:ea typeface="+mn-ea"/>
                <a:cs typeface="+mn-cs"/>
              </a:rPr>
              <a:t>L / R</a:t>
            </a:r>
          </a:p>
        </p:txBody>
      </p:sp>
      <p:sp>
        <p:nvSpPr>
          <p:cNvPr id="37" name="TextBox 36">
            <a:extLst>
              <a:ext uri="{FF2B5EF4-FFF2-40B4-BE49-F238E27FC236}">
                <a16:creationId xmlns:a16="http://schemas.microsoft.com/office/drawing/2014/main" id="{6C6C6FA9-6BC1-BE4F-985A-814A76374A78}"/>
              </a:ext>
            </a:extLst>
          </p:cNvPr>
          <p:cNvSpPr txBox="1"/>
          <p:nvPr/>
        </p:nvSpPr>
        <p:spPr>
          <a:xfrm>
            <a:off x="2674059" y="1736053"/>
            <a:ext cx="594458" cy="415498"/>
          </a:xfrm>
          <a:prstGeom prst="rect">
            <a:avLst/>
          </a:prstGeom>
          <a:noFill/>
        </p:spPr>
        <p:txBody>
          <a:bodyPr wrap="none" rtlCol="0">
            <a:spAutoFit/>
          </a:bodyPr>
          <a:lstStyle/>
          <a:p>
            <a:pPr defTabSz="685800">
              <a:buClrTx/>
              <a:defRPr/>
            </a:pPr>
            <a:r>
              <a:rPr lang="en-US" sz="2100" kern="1200" dirty="0">
                <a:solidFill>
                  <a:prstClr val="black"/>
                </a:solidFill>
                <a:latin typeface="Calibri" panose="020F0502020204030204"/>
                <a:ea typeface="+mn-ea"/>
                <a:cs typeface="+mn-cs"/>
              </a:rPr>
              <a:t>RTT</a:t>
            </a:r>
          </a:p>
        </p:txBody>
      </p:sp>
      <p:cxnSp>
        <p:nvCxnSpPr>
          <p:cNvPr id="8" name="Straight Connector 7">
            <a:extLst>
              <a:ext uri="{FF2B5EF4-FFF2-40B4-BE49-F238E27FC236}">
                <a16:creationId xmlns:a16="http://schemas.microsoft.com/office/drawing/2014/main" id="{1471EC5E-49D5-C845-A523-BB2BA82777FB}"/>
              </a:ext>
            </a:extLst>
          </p:cNvPr>
          <p:cNvCxnSpPr/>
          <p:nvPr/>
        </p:nvCxnSpPr>
        <p:spPr>
          <a:xfrm>
            <a:off x="2740734" y="1736053"/>
            <a:ext cx="116205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9EBE743-5B5A-CB4C-ADBF-D607BDC87774}"/>
              </a:ext>
            </a:extLst>
          </p:cNvPr>
          <p:cNvGrpSpPr/>
          <p:nvPr/>
        </p:nvGrpSpPr>
        <p:grpSpPr>
          <a:xfrm>
            <a:off x="4291054" y="1676191"/>
            <a:ext cx="635794" cy="1395603"/>
            <a:chOff x="4183062" y="2436876"/>
            <a:chExt cx="847725" cy="1860804"/>
          </a:xfrm>
        </p:grpSpPr>
        <p:sp>
          <p:nvSpPr>
            <p:cNvPr id="63" name="Text Box 16">
              <a:extLst>
                <a:ext uri="{FF2B5EF4-FFF2-40B4-BE49-F238E27FC236}">
                  <a16:creationId xmlns:a16="http://schemas.microsoft.com/office/drawing/2014/main" id="{C1807A2B-4600-F444-94CF-68DC8044B38C}"/>
                </a:ext>
              </a:extLst>
            </p:cNvPr>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eaLnBrk="0" fontAlgn="base" hangingPunct="0">
                <a:spcBef>
                  <a:spcPct val="0"/>
                </a:spcBef>
                <a:spcAft>
                  <a:spcPct val="0"/>
                </a:spcAft>
                <a:buClrTx/>
                <a:defRPr/>
              </a:pPr>
              <a:r>
                <a:rPr lang="en-US" altLang="en-US" sz="1200" kern="1200" dirty="0">
                  <a:solidFill>
                    <a:srgbClr val="CC0000"/>
                  </a:solidFill>
                  <a:latin typeface="Arial" panose="020B0604020202020204" pitchFamily="34" charset="0"/>
                  <a:cs typeface="+mn-cs"/>
                </a:rPr>
                <a:t>RTT</a:t>
              </a:r>
              <a:r>
                <a:rPr lang="en-US" altLang="en-US" sz="750" kern="1200" dirty="0">
                  <a:solidFill>
                    <a:srgbClr val="000000"/>
                  </a:solidFill>
                  <a:latin typeface="Arial" panose="020B0604020202020204" pitchFamily="34" charset="0"/>
                  <a:cs typeface="+mn-cs"/>
                </a:rPr>
                <a:t> </a:t>
              </a:r>
              <a:endParaRPr lang="en-US" altLang="en-US" sz="1800" kern="1200" dirty="0">
                <a:solidFill>
                  <a:srgbClr val="000000"/>
                </a:solidFill>
                <a:latin typeface="Times New Roman" panose="02020603050405020304" pitchFamily="18" charset="0"/>
                <a:cs typeface="+mn-cs"/>
              </a:endParaRPr>
            </a:p>
          </p:txBody>
        </p:sp>
        <p:sp>
          <p:nvSpPr>
            <p:cNvPr id="64" name="Line 17">
              <a:extLst>
                <a:ext uri="{FF2B5EF4-FFF2-40B4-BE49-F238E27FC236}">
                  <a16:creationId xmlns:a16="http://schemas.microsoft.com/office/drawing/2014/main" id="{4CA4ACE4-80D6-094A-B612-CEDFE371375D}"/>
                </a:ext>
              </a:extLst>
            </p:cNvPr>
            <p:cNvSpPr>
              <a:spLocks noChangeShapeType="1"/>
            </p:cNvSpPr>
            <p:nvPr/>
          </p:nvSpPr>
          <p:spPr bwMode="auto">
            <a:xfrm>
              <a:off x="4870450" y="346903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65" name="Line 18">
              <a:extLst>
                <a:ext uri="{FF2B5EF4-FFF2-40B4-BE49-F238E27FC236}">
                  <a16:creationId xmlns:a16="http://schemas.microsoft.com/office/drawing/2014/main" id="{86419EA2-8CA9-1949-935B-FB9C7863AF80}"/>
                </a:ext>
              </a:extLst>
            </p:cNvPr>
            <p:cNvSpPr>
              <a:spLocks noChangeShapeType="1"/>
            </p:cNvSpPr>
            <p:nvPr/>
          </p:nvSpPr>
          <p:spPr bwMode="auto">
            <a:xfrm flipV="1">
              <a:off x="4875212" y="245144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A49C2C2C-CE28-5843-8415-9EE09E6947FC}"/>
                </a:ext>
              </a:extLst>
            </p:cNvPr>
            <p:cNvSpPr/>
            <p:nvPr/>
          </p:nvSpPr>
          <p:spPr>
            <a:xfrm>
              <a:off x="4421124" y="2436876"/>
              <a:ext cx="77724" cy="186080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nvGrpSpPr>
          <p:cNvPr id="12" name="Group 11">
            <a:extLst>
              <a:ext uri="{FF2B5EF4-FFF2-40B4-BE49-F238E27FC236}">
                <a16:creationId xmlns:a16="http://schemas.microsoft.com/office/drawing/2014/main" id="{959E1995-34BF-7E4C-A8E6-79D6D91B735F}"/>
              </a:ext>
            </a:extLst>
          </p:cNvPr>
          <p:cNvGrpSpPr/>
          <p:nvPr/>
        </p:nvGrpSpPr>
        <p:grpSpPr>
          <a:xfrm>
            <a:off x="4303306" y="1456336"/>
            <a:ext cx="635794" cy="252413"/>
            <a:chOff x="4199398" y="2143737"/>
            <a:chExt cx="847725" cy="336550"/>
          </a:xfrm>
        </p:grpSpPr>
        <p:sp>
          <p:nvSpPr>
            <p:cNvPr id="34" name="Text Box 16">
              <a:extLst>
                <a:ext uri="{FF2B5EF4-FFF2-40B4-BE49-F238E27FC236}">
                  <a16:creationId xmlns:a16="http://schemas.microsoft.com/office/drawing/2014/main" id="{CE11628B-6BAA-5F4D-83D0-1C375AA4B545}"/>
                </a:ext>
              </a:extLst>
            </p:cNvPr>
            <p:cNvSpPr txBox="1">
              <a:spLocks noChangeArrowheads="1"/>
            </p:cNvSpPr>
            <p:nvPr/>
          </p:nvSpPr>
          <p:spPr bwMode="auto">
            <a:xfrm>
              <a:off x="4199398" y="2143737"/>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eaLnBrk="0" fontAlgn="base" hangingPunct="0">
                <a:spcBef>
                  <a:spcPct val="0"/>
                </a:spcBef>
                <a:spcAft>
                  <a:spcPct val="0"/>
                </a:spcAft>
                <a:buClrTx/>
                <a:defRPr/>
              </a:pPr>
              <a:r>
                <a:rPr lang="en-US" altLang="en-US" sz="1200" kern="1200" dirty="0">
                  <a:solidFill>
                    <a:srgbClr val="CC0000"/>
                  </a:solidFill>
                  <a:latin typeface="Arial" panose="020B0604020202020204" pitchFamily="34" charset="0"/>
                  <a:cs typeface="+mn-cs"/>
                </a:rPr>
                <a:t>L/R</a:t>
              </a:r>
              <a:endParaRPr lang="en-US" altLang="en-US" sz="1800" kern="1200" dirty="0">
                <a:solidFill>
                  <a:srgbClr val="000000"/>
                </a:solidFill>
                <a:latin typeface="Times New Roman" panose="02020603050405020304" pitchFamily="18" charset="0"/>
                <a:cs typeface="+mn-cs"/>
              </a:endParaRPr>
            </a:p>
          </p:txBody>
        </p:sp>
        <p:sp>
          <p:nvSpPr>
            <p:cNvPr id="42" name="Rectangle 41">
              <a:extLst>
                <a:ext uri="{FF2B5EF4-FFF2-40B4-BE49-F238E27FC236}">
                  <a16:creationId xmlns:a16="http://schemas.microsoft.com/office/drawing/2014/main" id="{3925C961-57CF-D349-AB32-A9692749F035}"/>
                </a:ext>
              </a:extLst>
            </p:cNvPr>
            <p:cNvSpPr/>
            <p:nvPr/>
          </p:nvSpPr>
          <p:spPr>
            <a:xfrm>
              <a:off x="4418854" y="2180844"/>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sp>
        <p:nvSpPr>
          <p:cNvPr id="43" name="TextBox 42">
            <a:extLst>
              <a:ext uri="{FF2B5EF4-FFF2-40B4-BE49-F238E27FC236}">
                <a16:creationId xmlns:a16="http://schemas.microsoft.com/office/drawing/2014/main" id="{075CB59D-6E37-644B-87A0-86A5D61EB620}"/>
              </a:ext>
            </a:extLst>
          </p:cNvPr>
          <p:cNvSpPr txBox="1"/>
          <p:nvPr/>
        </p:nvSpPr>
        <p:spPr>
          <a:xfrm>
            <a:off x="3131260" y="1736053"/>
            <a:ext cx="865943" cy="415498"/>
          </a:xfrm>
          <a:prstGeom prst="rect">
            <a:avLst/>
          </a:prstGeom>
          <a:noFill/>
        </p:spPr>
        <p:txBody>
          <a:bodyPr wrap="none" rtlCol="0">
            <a:spAutoFit/>
          </a:bodyPr>
          <a:lstStyle/>
          <a:p>
            <a:pPr defTabSz="685800">
              <a:buClrTx/>
              <a:defRPr/>
            </a:pPr>
            <a:r>
              <a:rPr lang="en-US" sz="2100" kern="1200" dirty="0">
                <a:solidFill>
                  <a:prstClr val="black"/>
                </a:solidFill>
                <a:latin typeface="Calibri" panose="020F0502020204030204"/>
                <a:ea typeface="+mn-ea"/>
                <a:cs typeface="+mn-cs"/>
              </a:rPr>
              <a:t>+ L / R</a:t>
            </a:r>
          </a:p>
        </p:txBody>
      </p:sp>
      <p:grpSp>
        <p:nvGrpSpPr>
          <p:cNvPr id="19" name="Group 18">
            <a:extLst>
              <a:ext uri="{FF2B5EF4-FFF2-40B4-BE49-F238E27FC236}">
                <a16:creationId xmlns:a16="http://schemas.microsoft.com/office/drawing/2014/main" id="{6A4AEDD2-EED9-9242-A1CE-295F5C6A03DB}"/>
              </a:ext>
            </a:extLst>
          </p:cNvPr>
          <p:cNvGrpSpPr/>
          <p:nvPr/>
        </p:nvGrpSpPr>
        <p:grpSpPr>
          <a:xfrm>
            <a:off x="2367189" y="2210627"/>
            <a:ext cx="1376395" cy="1120348"/>
            <a:chOff x="1660939" y="3934767"/>
            <a:chExt cx="1835193" cy="1493797"/>
          </a:xfrm>
        </p:grpSpPr>
        <p:sp>
          <p:nvSpPr>
            <p:cNvPr id="13" name="TextBox 12">
              <a:extLst>
                <a:ext uri="{FF2B5EF4-FFF2-40B4-BE49-F238E27FC236}">
                  <a16:creationId xmlns:a16="http://schemas.microsoft.com/office/drawing/2014/main" id="{80101E67-F8E3-5F43-87A5-EEE3F55BCF5A}"/>
                </a:ext>
              </a:extLst>
            </p:cNvPr>
            <p:cNvSpPr txBox="1"/>
            <p:nvPr/>
          </p:nvSpPr>
          <p:spPr>
            <a:xfrm>
              <a:off x="1673639" y="4856491"/>
              <a:ext cx="425757" cy="553997"/>
            </a:xfrm>
            <a:prstGeom prst="rect">
              <a:avLst/>
            </a:prstGeom>
            <a:noFill/>
          </p:spPr>
          <p:txBody>
            <a:bodyPr wrap="none" rtlCol="0">
              <a:spAutoFit/>
            </a:bodyPr>
            <a:lstStyle/>
            <a:p>
              <a:pPr defTabSz="685800">
                <a:buClrTx/>
                <a:defRPr/>
              </a:pPr>
              <a:r>
                <a:rPr lang="en-US" sz="2100" kern="1200" dirty="0">
                  <a:solidFill>
                    <a:prstClr val="black"/>
                  </a:solidFill>
                  <a:latin typeface="Calibri" panose="020F0502020204030204"/>
                  <a:ea typeface="+mn-ea"/>
                  <a:cs typeface="+mn-cs"/>
                </a:rPr>
                <a:t>=</a:t>
              </a:r>
            </a:p>
          </p:txBody>
        </p:sp>
        <p:sp>
          <p:nvSpPr>
            <p:cNvPr id="47" name="TextBox 46">
              <a:extLst>
                <a:ext uri="{FF2B5EF4-FFF2-40B4-BE49-F238E27FC236}">
                  <a16:creationId xmlns:a16="http://schemas.microsoft.com/office/drawing/2014/main" id="{E3ADC375-683E-5F46-8229-0B251E9F0CDD}"/>
                </a:ext>
              </a:extLst>
            </p:cNvPr>
            <p:cNvSpPr txBox="1"/>
            <p:nvPr/>
          </p:nvSpPr>
          <p:spPr>
            <a:xfrm>
              <a:off x="2070100" y="4874567"/>
              <a:ext cx="1426032" cy="553997"/>
            </a:xfrm>
            <a:prstGeom prst="rect">
              <a:avLst/>
            </a:prstGeom>
            <a:noFill/>
          </p:spPr>
          <p:txBody>
            <a:bodyPr wrap="none" rtlCol="0">
              <a:spAutoFit/>
            </a:bodyPr>
            <a:lstStyle/>
            <a:p>
              <a:pPr defTabSz="685800">
                <a:buClrTx/>
                <a:defRPr/>
              </a:pPr>
              <a:r>
                <a:rPr lang="en-US" sz="2100" kern="1200" dirty="0">
                  <a:solidFill>
                    <a:prstClr val="black"/>
                  </a:solidFill>
                  <a:latin typeface="Calibri" panose="020F0502020204030204"/>
                  <a:ea typeface="+mn-ea"/>
                  <a:cs typeface="+mn-cs"/>
                </a:rPr>
                <a:t>0.00027</a:t>
              </a:r>
            </a:p>
          </p:txBody>
        </p:sp>
        <p:grpSp>
          <p:nvGrpSpPr>
            <p:cNvPr id="18" name="Group 17">
              <a:extLst>
                <a:ext uri="{FF2B5EF4-FFF2-40B4-BE49-F238E27FC236}">
                  <a16:creationId xmlns:a16="http://schemas.microsoft.com/office/drawing/2014/main" id="{9AD14E5C-D408-D34F-A4E3-3FF2736B1748}"/>
                </a:ext>
              </a:extLst>
            </p:cNvPr>
            <p:cNvGrpSpPr/>
            <p:nvPr/>
          </p:nvGrpSpPr>
          <p:grpSpPr>
            <a:xfrm>
              <a:off x="1660939" y="3934767"/>
              <a:ext cx="1537856" cy="898843"/>
              <a:chOff x="1660939" y="3795067"/>
              <a:chExt cx="1537856" cy="898843"/>
            </a:xfrm>
          </p:grpSpPr>
          <p:sp>
            <p:nvSpPr>
              <p:cNvPr id="79" name="TextBox 78">
                <a:extLst>
                  <a:ext uri="{FF2B5EF4-FFF2-40B4-BE49-F238E27FC236}">
                    <a16:creationId xmlns:a16="http://schemas.microsoft.com/office/drawing/2014/main" id="{52A82ED6-4EB6-9646-9813-CD52285AEECC}"/>
                  </a:ext>
                </a:extLst>
              </p:cNvPr>
              <p:cNvSpPr txBox="1"/>
              <p:nvPr/>
            </p:nvSpPr>
            <p:spPr>
              <a:xfrm>
                <a:off x="1660939" y="3952558"/>
                <a:ext cx="425757" cy="553997"/>
              </a:xfrm>
              <a:prstGeom prst="rect">
                <a:avLst/>
              </a:prstGeom>
              <a:noFill/>
            </p:spPr>
            <p:txBody>
              <a:bodyPr wrap="none" rtlCol="0">
                <a:spAutoFit/>
              </a:bodyPr>
              <a:lstStyle/>
              <a:p>
                <a:pPr defTabSz="685800">
                  <a:buClrTx/>
                  <a:defRPr/>
                </a:pPr>
                <a:r>
                  <a:rPr lang="en-US" sz="2100" kern="1200" dirty="0">
                    <a:solidFill>
                      <a:prstClr val="black"/>
                    </a:solidFill>
                    <a:latin typeface="Calibri" panose="020F0502020204030204"/>
                    <a:ea typeface="+mn-ea"/>
                    <a:cs typeface="+mn-cs"/>
                  </a:rPr>
                  <a:t>=</a:t>
                </a:r>
              </a:p>
            </p:txBody>
          </p:sp>
          <p:grpSp>
            <p:nvGrpSpPr>
              <p:cNvPr id="17" name="Group 16">
                <a:extLst>
                  <a:ext uri="{FF2B5EF4-FFF2-40B4-BE49-F238E27FC236}">
                    <a16:creationId xmlns:a16="http://schemas.microsoft.com/office/drawing/2014/main" id="{2D5D5FF4-838F-754C-8978-6526E35349A3}"/>
                  </a:ext>
                </a:extLst>
              </p:cNvPr>
              <p:cNvGrpSpPr/>
              <p:nvPr/>
            </p:nvGrpSpPr>
            <p:grpSpPr>
              <a:xfrm>
                <a:off x="2095500" y="3795067"/>
                <a:ext cx="1103295" cy="898843"/>
                <a:chOff x="2032000" y="3795067"/>
                <a:chExt cx="1103295" cy="898843"/>
              </a:xfrm>
            </p:grpSpPr>
            <p:sp>
              <p:nvSpPr>
                <p:cNvPr id="80" name="TextBox 79">
                  <a:extLst>
                    <a:ext uri="{FF2B5EF4-FFF2-40B4-BE49-F238E27FC236}">
                      <a16:creationId xmlns:a16="http://schemas.microsoft.com/office/drawing/2014/main" id="{E983D372-880E-BD47-AF86-736C61470D97}"/>
                    </a:ext>
                  </a:extLst>
                </p:cNvPr>
                <p:cNvSpPr txBox="1"/>
                <p:nvPr/>
              </p:nvSpPr>
              <p:spPr>
                <a:xfrm>
                  <a:off x="2146300" y="3795067"/>
                  <a:ext cx="791243" cy="492443"/>
                </a:xfrm>
                <a:prstGeom prst="rect">
                  <a:avLst/>
                </a:prstGeom>
                <a:noFill/>
              </p:spPr>
              <p:txBody>
                <a:bodyPr wrap="none" rtlCol="0">
                  <a:spAutoFit/>
                </a:bodyPr>
                <a:lstStyle/>
                <a:p>
                  <a:pPr defTabSz="685800">
                    <a:buClrTx/>
                    <a:defRPr/>
                  </a:pPr>
                  <a:r>
                    <a:rPr lang="en-US" sz="1800" kern="1200" dirty="0">
                      <a:solidFill>
                        <a:prstClr val="black"/>
                      </a:solidFill>
                      <a:latin typeface="Calibri" panose="020F0502020204030204"/>
                      <a:ea typeface="+mn-ea"/>
                      <a:cs typeface="+mn-cs"/>
                    </a:rPr>
                    <a:t>.008</a:t>
                  </a:r>
                </a:p>
              </p:txBody>
            </p:sp>
            <p:sp>
              <p:nvSpPr>
                <p:cNvPr id="81" name="TextBox 80">
                  <a:extLst>
                    <a:ext uri="{FF2B5EF4-FFF2-40B4-BE49-F238E27FC236}">
                      <a16:creationId xmlns:a16="http://schemas.microsoft.com/office/drawing/2014/main" id="{C1BDCBB7-422E-9B44-86BF-FE476616B58A}"/>
                    </a:ext>
                  </a:extLst>
                </p:cNvPr>
                <p:cNvSpPr txBox="1"/>
                <p:nvPr/>
              </p:nvSpPr>
              <p:spPr>
                <a:xfrm>
                  <a:off x="2032000" y="4201467"/>
                  <a:ext cx="1103295" cy="492443"/>
                </a:xfrm>
                <a:prstGeom prst="rect">
                  <a:avLst/>
                </a:prstGeom>
                <a:noFill/>
              </p:spPr>
              <p:txBody>
                <a:bodyPr wrap="none" rtlCol="0">
                  <a:spAutoFit/>
                </a:bodyPr>
                <a:lstStyle/>
                <a:p>
                  <a:pPr defTabSz="685800">
                    <a:buClrTx/>
                    <a:defRPr/>
                  </a:pPr>
                  <a:r>
                    <a:rPr lang="en-US" sz="1800" kern="1200" dirty="0">
                      <a:solidFill>
                        <a:prstClr val="black"/>
                      </a:solidFill>
                      <a:latin typeface="Calibri" panose="020F0502020204030204"/>
                      <a:ea typeface="+mn-ea"/>
                      <a:cs typeface="+mn-cs"/>
                    </a:rPr>
                    <a:t>30.008</a:t>
                  </a:r>
                </a:p>
              </p:txBody>
            </p:sp>
            <p:cxnSp>
              <p:nvCxnSpPr>
                <p:cNvPr id="82" name="Straight Connector 81">
                  <a:extLst>
                    <a:ext uri="{FF2B5EF4-FFF2-40B4-BE49-F238E27FC236}">
                      <a16:creationId xmlns:a16="http://schemas.microsoft.com/office/drawing/2014/main" id="{BBAC316F-2A0D-B744-BBEB-CB399528A356}"/>
                    </a:ext>
                  </a:extLst>
                </p:cNvPr>
                <p:cNvCxnSpPr/>
                <p:nvPr/>
              </p:nvCxnSpPr>
              <p:spPr>
                <a:xfrm>
                  <a:off x="2120900" y="4239567"/>
                  <a:ext cx="825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85" name="Rectangle 84">
            <a:extLst>
              <a:ext uri="{FF2B5EF4-FFF2-40B4-BE49-F238E27FC236}">
                <a16:creationId xmlns:a16="http://schemas.microsoft.com/office/drawing/2014/main" id="{6A30693C-EFD3-504D-9986-8B04D7557A03}"/>
              </a:ext>
            </a:extLst>
          </p:cNvPr>
          <p:cNvSpPr/>
          <p:nvPr/>
        </p:nvSpPr>
        <p:spPr>
          <a:xfrm>
            <a:off x="4296448" y="1484167"/>
            <a:ext cx="64008" cy="1851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 name="TextBox 3">
            <a:extLst>
              <a:ext uri="{FF2B5EF4-FFF2-40B4-BE49-F238E27FC236}">
                <a16:creationId xmlns:a16="http://schemas.microsoft.com/office/drawing/2014/main" id="{E7907A72-228A-0E4D-9982-EED66F10F557}"/>
              </a:ext>
            </a:extLst>
          </p:cNvPr>
          <p:cNvSpPr txBox="1"/>
          <p:nvPr/>
        </p:nvSpPr>
        <p:spPr>
          <a:xfrm>
            <a:off x="914400" y="3791433"/>
            <a:ext cx="7645998" cy="946413"/>
          </a:xfrm>
          <a:prstGeom prst="rect">
            <a:avLst/>
          </a:prstGeom>
          <a:noFill/>
        </p:spPr>
        <p:txBody>
          <a:bodyPr wrap="square" rtlCol="0">
            <a:spAutoFit/>
          </a:bodyPr>
          <a:lstStyle/>
          <a:p>
            <a:pPr marL="215504" indent="-215504" defTabSz="685800">
              <a:buClr>
                <a:srgbClr val="0013A3"/>
              </a:buClr>
              <a:buFont typeface="Wingdings" pitchFamily="2" charset="2"/>
              <a:buChar char="§"/>
              <a:defRPr/>
            </a:pPr>
            <a:r>
              <a:rPr lang="en-US" sz="2100" kern="1200" dirty="0" err="1">
                <a:solidFill>
                  <a:prstClr val="black"/>
                </a:solidFill>
                <a:latin typeface="Calibri" panose="020F0502020204030204"/>
                <a:ea typeface="+mn-ea"/>
                <a:cs typeface="+mn-cs"/>
              </a:rPr>
              <a:t>rdt</a:t>
            </a:r>
            <a:r>
              <a:rPr lang="en-US" sz="2100" kern="1200" dirty="0">
                <a:solidFill>
                  <a:prstClr val="black"/>
                </a:solidFill>
                <a:latin typeface="Calibri" panose="020F0502020204030204"/>
                <a:ea typeface="+mn-ea"/>
                <a:cs typeface="+mn-cs"/>
              </a:rPr>
              <a:t> 3.0 protocol performance stinks!</a:t>
            </a:r>
          </a:p>
          <a:p>
            <a:pPr marL="215504" indent="-215504" defTabSz="685800">
              <a:buClr>
                <a:srgbClr val="0013A3"/>
              </a:buClr>
              <a:buFont typeface="Wingdings" pitchFamily="2" charset="2"/>
              <a:buChar char="§"/>
              <a:defRPr/>
            </a:pPr>
            <a:r>
              <a:rPr lang="en-US" sz="2100" kern="1200" dirty="0">
                <a:solidFill>
                  <a:prstClr val="black"/>
                </a:solidFill>
                <a:latin typeface="Calibri" panose="020F0502020204030204"/>
                <a:ea typeface="+mn-ea"/>
                <a:cs typeface="+mn-cs"/>
              </a:rPr>
              <a:t>Protocol limits performance of underlying infrastructure (channel)</a:t>
            </a:r>
          </a:p>
          <a:p>
            <a:pPr defTabSz="685800">
              <a:buClrTx/>
              <a:defRPr/>
            </a:pPr>
            <a:endParaRPr lang="en-US" sz="1350" kern="1200" dirty="0">
              <a:solidFill>
                <a:prstClr val="black"/>
              </a:solidFill>
              <a:latin typeface="Calibri" panose="020F0502020204030204"/>
              <a:ea typeface="+mn-ea"/>
              <a:cs typeface="+mn-cs"/>
            </a:endParaRPr>
          </a:p>
        </p:txBody>
      </p:sp>
      <p:sp>
        <p:nvSpPr>
          <p:cNvPr id="49" name="Slide Number Placeholder 2">
            <a:extLst>
              <a:ext uri="{FF2B5EF4-FFF2-40B4-BE49-F238E27FC236}">
                <a16:creationId xmlns:a16="http://schemas.microsoft.com/office/drawing/2014/main" id="{CB5285FE-6F5F-D849-A9CB-EEFE33B31B9B}"/>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64</a:t>
            </a:fld>
            <a:endParaRPr lang="en-US" dirty="0"/>
          </a:p>
        </p:txBody>
      </p:sp>
    </p:spTree>
    <p:extLst>
      <p:ext uri="{BB962C8B-B14F-4D97-AF65-F5344CB8AC3E}">
        <p14:creationId xmlns:p14="http://schemas.microsoft.com/office/powerpoint/2010/main" val="262219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dissolve">
                                      <p:cBhvr>
                                        <p:cTn id="12" dur="500"/>
                                        <p:tgtEl>
                                          <p:spTgt spid="37"/>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dissolv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dissolve">
                                      <p:cBhvr>
                                        <p:cTn id="31" dur="500"/>
                                        <p:tgtEl>
                                          <p:spTgt spid="85"/>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dissolv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3" grpId="0"/>
      <p:bldP spid="85" grpId="0" animBg="1"/>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rdt3.0: pipelined protocols operation</a:t>
            </a:r>
            <a:endParaRPr lang="en-US" dirty="0"/>
          </a:p>
        </p:txBody>
      </p:sp>
      <p:sp>
        <p:nvSpPr>
          <p:cNvPr id="78" name="Rectangle 3">
            <a:extLst>
              <a:ext uri="{FF2B5EF4-FFF2-40B4-BE49-F238E27FC236}">
                <a16:creationId xmlns:a16="http://schemas.microsoft.com/office/drawing/2014/main" id="{58138FEE-B5E2-DF48-8378-96F53EA03F37}"/>
              </a:ext>
            </a:extLst>
          </p:cNvPr>
          <p:cNvSpPr txBox="1">
            <a:spLocks noChangeArrowheads="1"/>
          </p:cNvSpPr>
          <p:nvPr/>
        </p:nvSpPr>
        <p:spPr>
          <a:xfrm>
            <a:off x="541917" y="984658"/>
            <a:ext cx="8241620" cy="1524889"/>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None/>
              <a:defRPr/>
            </a:pPr>
            <a:r>
              <a:rPr lang="en-US" altLang="en-US" sz="2100" dirty="0">
                <a:solidFill>
                  <a:srgbClr val="CC0000"/>
                </a:solidFill>
                <a:latin typeface="Calibri" panose="020F0502020204030204"/>
                <a:ea typeface="ＭＳ Ｐゴシック" panose="020B0600070205080204" pitchFamily="34" charset="-128"/>
              </a:rPr>
              <a:t>pipelining:</a:t>
            </a:r>
            <a:r>
              <a:rPr lang="en-US" altLang="en-US" sz="2100" dirty="0">
                <a:solidFill>
                  <a:prstClr val="black"/>
                </a:solidFill>
                <a:latin typeface="Calibri" panose="020F0502020204030204"/>
                <a:ea typeface="ＭＳ Ｐゴシック" panose="020B0600070205080204" pitchFamily="34" charset="-128"/>
              </a:rPr>
              <a:t> sender allows multiple, “</a:t>
            </a:r>
            <a:r>
              <a:rPr lang="en-US" altLang="ja-JP" sz="2100" dirty="0">
                <a:solidFill>
                  <a:prstClr val="black"/>
                </a:solidFill>
                <a:latin typeface="Calibri" panose="020F0502020204030204"/>
                <a:ea typeface="ＭＳ Ｐゴシック" panose="020B0600070205080204" pitchFamily="34" charset="-128"/>
              </a:rPr>
              <a:t>in-flight”, yet-to-be-acknowledged packets</a:t>
            </a:r>
          </a:p>
          <a:p>
            <a:pPr marL="521494" lvl="1" indent="-173831" defTabSz="685800">
              <a:spcBef>
                <a:spcPts val="375"/>
              </a:spcBef>
              <a:defRPr/>
            </a:pPr>
            <a:r>
              <a:rPr lang="en-US" altLang="en-US" sz="1800" dirty="0">
                <a:solidFill>
                  <a:prstClr val="black"/>
                </a:solidFill>
                <a:latin typeface="Calibri" panose="020F0502020204030204"/>
                <a:ea typeface="ＭＳ Ｐゴシック" panose="020B0600070205080204" pitchFamily="34" charset="-128"/>
              </a:rPr>
              <a:t>range of sequence numbers must be increased</a:t>
            </a:r>
          </a:p>
          <a:p>
            <a:pPr marL="521494" lvl="1" indent="-173831" defTabSz="685800">
              <a:spcBef>
                <a:spcPts val="375"/>
              </a:spcBef>
              <a:defRPr/>
            </a:pPr>
            <a:r>
              <a:rPr lang="en-US" altLang="en-US" sz="1800" dirty="0">
                <a:solidFill>
                  <a:prstClr val="black"/>
                </a:solidFill>
                <a:latin typeface="Calibri" panose="020F0502020204030204"/>
                <a:ea typeface="ＭＳ Ｐゴシック" panose="020B0600070205080204" pitchFamily="34" charset="-128"/>
              </a:rPr>
              <a:t>buffering at sender and/or receiver</a:t>
            </a:r>
          </a:p>
        </p:txBody>
      </p:sp>
      <p:grpSp>
        <p:nvGrpSpPr>
          <p:cNvPr id="4" name="Group 3">
            <a:extLst>
              <a:ext uri="{FF2B5EF4-FFF2-40B4-BE49-F238E27FC236}">
                <a16:creationId xmlns:a16="http://schemas.microsoft.com/office/drawing/2014/main" id="{4B5D14E0-A0D3-934D-BBAE-EEDB9CC51924}"/>
              </a:ext>
            </a:extLst>
          </p:cNvPr>
          <p:cNvGrpSpPr/>
          <p:nvPr/>
        </p:nvGrpSpPr>
        <p:grpSpPr>
          <a:xfrm>
            <a:off x="2187178" y="2244950"/>
            <a:ext cx="4769644" cy="1777604"/>
            <a:chOff x="1673403" y="3019025"/>
            <a:chExt cx="6359525" cy="2370138"/>
          </a:xfrm>
        </p:grpSpPr>
        <p:pic>
          <p:nvPicPr>
            <p:cNvPr id="80" name="Picture 5" descr="rdt_pipelined1">
              <a:extLst>
                <a:ext uri="{FF2B5EF4-FFF2-40B4-BE49-F238E27FC236}">
                  <a16:creationId xmlns:a16="http://schemas.microsoft.com/office/drawing/2014/main" id="{2F295627-AEBF-DA46-A59F-B81177F03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03" y="3019025"/>
              <a:ext cx="610552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44">
              <a:extLst>
                <a:ext uri="{FF2B5EF4-FFF2-40B4-BE49-F238E27FC236}">
                  <a16:creationId xmlns:a16="http://schemas.microsoft.com/office/drawing/2014/main" id="{1111BB3D-3EE3-524B-ADDE-3374E7ACC18F}"/>
                </a:ext>
              </a:extLst>
            </p:cNvPr>
            <p:cNvGrpSpPr>
              <a:grpSpLocks/>
            </p:cNvGrpSpPr>
            <p:nvPr/>
          </p:nvGrpSpPr>
          <p:grpSpPr bwMode="auto">
            <a:xfrm>
              <a:off x="1673403" y="3696888"/>
              <a:ext cx="469900" cy="465137"/>
              <a:chOff x="881" y="2283"/>
              <a:chExt cx="296" cy="293"/>
            </a:xfrm>
          </p:grpSpPr>
          <p:sp>
            <p:nvSpPr>
              <p:cNvPr id="82" name="Rectangle 43">
                <a:extLst>
                  <a:ext uri="{FF2B5EF4-FFF2-40B4-BE49-F238E27FC236}">
                    <a16:creationId xmlns:a16="http://schemas.microsoft.com/office/drawing/2014/main" id="{10716B48-25E1-7F4D-87AA-377041B56237}"/>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nvGrpSpPr>
              <p:cNvPr id="83" name="Group 36">
                <a:extLst>
                  <a:ext uri="{FF2B5EF4-FFF2-40B4-BE49-F238E27FC236}">
                    <a16:creationId xmlns:a16="http://schemas.microsoft.com/office/drawing/2014/main" id="{F805DF4F-95A4-BD4D-AD9B-A0F477F1C32B}"/>
                  </a:ext>
                </a:extLst>
              </p:cNvPr>
              <p:cNvGrpSpPr>
                <a:grpSpLocks/>
              </p:cNvGrpSpPr>
              <p:nvPr/>
            </p:nvGrpSpPr>
            <p:grpSpPr bwMode="auto">
              <a:xfrm flipH="1">
                <a:off x="881" y="2283"/>
                <a:ext cx="296" cy="293"/>
                <a:chOff x="2839" y="3501"/>
                <a:chExt cx="755" cy="803"/>
              </a:xfrm>
            </p:grpSpPr>
            <p:pic>
              <p:nvPicPr>
                <p:cNvPr id="84" name="Picture 37" descr="desktop_computer_stylized_medium">
                  <a:extLst>
                    <a:ext uri="{FF2B5EF4-FFF2-40B4-BE49-F238E27FC236}">
                      <a16:creationId xmlns:a16="http://schemas.microsoft.com/office/drawing/2014/main" id="{85D0573B-AA1D-C647-947D-E75FC498BE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Freeform 38">
                  <a:extLst>
                    <a:ext uri="{FF2B5EF4-FFF2-40B4-BE49-F238E27FC236}">
                      <a16:creationId xmlns:a16="http://schemas.microsoft.com/office/drawing/2014/main" id="{D280CE14-8944-254D-8B1F-894AD27B66D3}"/>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grpSp>
        </p:grpSp>
        <p:sp>
          <p:nvSpPr>
            <p:cNvPr id="86" name="Freeform 48">
              <a:extLst>
                <a:ext uri="{FF2B5EF4-FFF2-40B4-BE49-F238E27FC236}">
                  <a16:creationId xmlns:a16="http://schemas.microsoft.com/office/drawing/2014/main" id="{A1C3D94C-83E9-0F40-97E5-B369E086816C}"/>
                </a:ext>
              </a:extLst>
            </p:cNvPr>
            <p:cNvSpPr>
              <a:spLocks/>
            </p:cNvSpPr>
            <p:nvPr/>
          </p:nvSpPr>
          <p:spPr bwMode="auto">
            <a:xfrm>
              <a:off x="7613828" y="3709588"/>
              <a:ext cx="185737" cy="431800"/>
            </a:xfrm>
            <a:custGeom>
              <a:avLst/>
              <a:gdLst>
                <a:gd name="T0" fmla="*/ 2147483647 w 117"/>
                <a:gd name="T1" fmla="*/ 2147483647 h 272"/>
                <a:gd name="T2" fmla="*/ 2147483647 w 117"/>
                <a:gd name="T3" fmla="*/ 2147483647 h 272"/>
                <a:gd name="T4" fmla="*/ 2147483647 w 117"/>
                <a:gd name="T5" fmla="*/ 2147483647 h 272"/>
                <a:gd name="T6" fmla="*/ 0 w 117"/>
                <a:gd name="T7" fmla="*/ 2147483647 h 272"/>
                <a:gd name="T8" fmla="*/ 2147483647 w 117"/>
                <a:gd name="T9" fmla="*/ 2147483647 h 272"/>
                <a:gd name="T10" fmla="*/ 2147483647 w 117"/>
                <a:gd name="T11" fmla="*/ 2147483647 h 272"/>
                <a:gd name="T12" fmla="*/ 2147483647 w 117"/>
                <a:gd name="T13" fmla="*/ 0 h 272"/>
                <a:gd name="T14" fmla="*/ 2147483647 w 117"/>
                <a:gd name="T15" fmla="*/ 2147483647 h 2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7" h="272">
                  <a:moveTo>
                    <a:pt x="6" y="6"/>
                  </a:moveTo>
                  <a:lnTo>
                    <a:pt x="3" y="77"/>
                  </a:lnTo>
                  <a:lnTo>
                    <a:pt x="59" y="120"/>
                  </a:lnTo>
                  <a:lnTo>
                    <a:pt x="0" y="146"/>
                  </a:lnTo>
                  <a:lnTo>
                    <a:pt x="3" y="270"/>
                  </a:lnTo>
                  <a:lnTo>
                    <a:pt x="117" y="272"/>
                  </a:lnTo>
                  <a:lnTo>
                    <a:pt x="114" y="0"/>
                  </a:lnTo>
                  <a:lnTo>
                    <a:pt x="6" y="6"/>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grpSp>
          <p:nvGrpSpPr>
            <p:cNvPr id="87" name="Group 50">
              <a:extLst>
                <a:ext uri="{FF2B5EF4-FFF2-40B4-BE49-F238E27FC236}">
                  <a16:creationId xmlns:a16="http://schemas.microsoft.com/office/drawing/2014/main" id="{605457C9-55E9-234B-AF40-1C2CEC7BD520}"/>
                </a:ext>
              </a:extLst>
            </p:cNvPr>
            <p:cNvGrpSpPr>
              <a:grpSpLocks/>
            </p:cNvGrpSpPr>
            <p:nvPr/>
          </p:nvGrpSpPr>
          <p:grpSpPr bwMode="auto">
            <a:xfrm>
              <a:off x="4784903" y="3714350"/>
              <a:ext cx="469900" cy="465138"/>
              <a:chOff x="881" y="2283"/>
              <a:chExt cx="296" cy="293"/>
            </a:xfrm>
          </p:grpSpPr>
          <p:sp>
            <p:nvSpPr>
              <p:cNvPr id="88" name="Rectangle 51">
                <a:extLst>
                  <a:ext uri="{FF2B5EF4-FFF2-40B4-BE49-F238E27FC236}">
                    <a16:creationId xmlns:a16="http://schemas.microsoft.com/office/drawing/2014/main" id="{5A66C211-A318-FD43-B1DC-494380C212A1}"/>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nvGrpSpPr>
              <p:cNvPr id="89" name="Group 52">
                <a:extLst>
                  <a:ext uri="{FF2B5EF4-FFF2-40B4-BE49-F238E27FC236}">
                    <a16:creationId xmlns:a16="http://schemas.microsoft.com/office/drawing/2014/main" id="{028FC7D3-7EE7-2840-8091-94C524E05F4E}"/>
                  </a:ext>
                </a:extLst>
              </p:cNvPr>
              <p:cNvGrpSpPr>
                <a:grpSpLocks/>
              </p:cNvGrpSpPr>
              <p:nvPr/>
            </p:nvGrpSpPr>
            <p:grpSpPr bwMode="auto">
              <a:xfrm flipH="1">
                <a:off x="881" y="2283"/>
                <a:ext cx="296" cy="293"/>
                <a:chOff x="2839" y="3501"/>
                <a:chExt cx="755" cy="803"/>
              </a:xfrm>
            </p:grpSpPr>
            <p:pic>
              <p:nvPicPr>
                <p:cNvPr id="90" name="Picture 53" descr="desktop_computer_stylized_medium">
                  <a:extLst>
                    <a:ext uri="{FF2B5EF4-FFF2-40B4-BE49-F238E27FC236}">
                      <a16:creationId xmlns:a16="http://schemas.microsoft.com/office/drawing/2014/main" id="{5DF1881B-0BF4-AD42-A217-8A59265F1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54">
                  <a:extLst>
                    <a:ext uri="{FF2B5EF4-FFF2-40B4-BE49-F238E27FC236}">
                      <a16:creationId xmlns:a16="http://schemas.microsoft.com/office/drawing/2014/main" id="{70153128-AD53-344E-AC41-31C4A7A688E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grpSp>
        </p:grpSp>
        <p:grpSp>
          <p:nvGrpSpPr>
            <p:cNvPr id="92" name="Group 55">
              <a:extLst>
                <a:ext uri="{FF2B5EF4-FFF2-40B4-BE49-F238E27FC236}">
                  <a16:creationId xmlns:a16="http://schemas.microsoft.com/office/drawing/2014/main" id="{BC8220C0-F289-EA49-A8E3-C57D20507ACD}"/>
                </a:ext>
              </a:extLst>
            </p:cNvPr>
            <p:cNvGrpSpPr>
              <a:grpSpLocks/>
            </p:cNvGrpSpPr>
            <p:nvPr/>
          </p:nvGrpSpPr>
          <p:grpSpPr bwMode="auto">
            <a:xfrm>
              <a:off x="4493546" y="3633388"/>
              <a:ext cx="223838" cy="501650"/>
              <a:chOff x="4140" y="429"/>
              <a:chExt cx="1425" cy="2396"/>
            </a:xfrm>
          </p:grpSpPr>
          <p:sp>
            <p:nvSpPr>
              <p:cNvPr id="93" name="Freeform 56">
                <a:extLst>
                  <a:ext uri="{FF2B5EF4-FFF2-40B4-BE49-F238E27FC236}">
                    <a16:creationId xmlns:a16="http://schemas.microsoft.com/office/drawing/2014/main" id="{4F76258E-0BBD-8E40-98DF-823F02EF9AC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94" name="Rectangle 57">
                <a:extLst>
                  <a:ext uri="{FF2B5EF4-FFF2-40B4-BE49-F238E27FC236}">
                    <a16:creationId xmlns:a16="http://schemas.microsoft.com/office/drawing/2014/main" id="{7ED94245-5F5F-444B-9321-EDC0812D8D8E}"/>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95" name="Freeform 58">
                <a:extLst>
                  <a:ext uri="{FF2B5EF4-FFF2-40B4-BE49-F238E27FC236}">
                    <a16:creationId xmlns:a16="http://schemas.microsoft.com/office/drawing/2014/main" id="{1F9330A9-C80A-E34C-9993-F9F6EFA2E932}"/>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96" name="Freeform 59">
                <a:extLst>
                  <a:ext uri="{FF2B5EF4-FFF2-40B4-BE49-F238E27FC236}">
                    <a16:creationId xmlns:a16="http://schemas.microsoft.com/office/drawing/2014/main" id="{EED46AB6-5210-284B-BD15-CC7F3CC066F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97" name="Rectangle 60">
                <a:extLst>
                  <a:ext uri="{FF2B5EF4-FFF2-40B4-BE49-F238E27FC236}">
                    <a16:creationId xmlns:a16="http://schemas.microsoft.com/office/drawing/2014/main" id="{FCD372CD-8E16-EB40-BCB5-6518B2E541EE}"/>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nvGrpSpPr>
              <p:cNvPr id="98" name="Group 61">
                <a:extLst>
                  <a:ext uri="{FF2B5EF4-FFF2-40B4-BE49-F238E27FC236}">
                    <a16:creationId xmlns:a16="http://schemas.microsoft.com/office/drawing/2014/main" id="{A9F56FC0-6211-5447-8838-1C3E5659D8CC}"/>
                  </a:ext>
                </a:extLst>
              </p:cNvPr>
              <p:cNvGrpSpPr>
                <a:grpSpLocks/>
              </p:cNvGrpSpPr>
              <p:nvPr/>
            </p:nvGrpSpPr>
            <p:grpSpPr bwMode="auto">
              <a:xfrm>
                <a:off x="4749" y="668"/>
                <a:ext cx="581" cy="145"/>
                <a:chOff x="614" y="2568"/>
                <a:chExt cx="725" cy="139"/>
              </a:xfrm>
            </p:grpSpPr>
            <p:sp>
              <p:nvSpPr>
                <p:cNvPr id="141" name="AutoShape 62">
                  <a:extLst>
                    <a:ext uri="{FF2B5EF4-FFF2-40B4-BE49-F238E27FC236}">
                      <a16:creationId xmlns:a16="http://schemas.microsoft.com/office/drawing/2014/main" id="{B2006563-73E3-C341-BE69-A2D714EE0E00}"/>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42" name="AutoShape 63">
                  <a:extLst>
                    <a:ext uri="{FF2B5EF4-FFF2-40B4-BE49-F238E27FC236}">
                      <a16:creationId xmlns:a16="http://schemas.microsoft.com/office/drawing/2014/main" id="{452EDF48-634C-DC4E-976C-1E4013FE6563}"/>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sp>
            <p:nvSpPr>
              <p:cNvPr id="99" name="Rectangle 64">
                <a:extLst>
                  <a:ext uri="{FF2B5EF4-FFF2-40B4-BE49-F238E27FC236}">
                    <a16:creationId xmlns:a16="http://schemas.microsoft.com/office/drawing/2014/main" id="{517F2B13-C563-4E43-B2A5-C5BD2544BCE8}"/>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nvGrpSpPr>
              <p:cNvPr id="100" name="Group 65">
                <a:extLst>
                  <a:ext uri="{FF2B5EF4-FFF2-40B4-BE49-F238E27FC236}">
                    <a16:creationId xmlns:a16="http://schemas.microsoft.com/office/drawing/2014/main" id="{4ED80E09-23D9-1444-A08C-74DBBD9F351B}"/>
                  </a:ext>
                </a:extLst>
              </p:cNvPr>
              <p:cNvGrpSpPr>
                <a:grpSpLocks/>
              </p:cNvGrpSpPr>
              <p:nvPr/>
            </p:nvGrpSpPr>
            <p:grpSpPr bwMode="auto">
              <a:xfrm>
                <a:off x="4747" y="994"/>
                <a:ext cx="581" cy="134"/>
                <a:chOff x="614" y="2568"/>
                <a:chExt cx="725" cy="139"/>
              </a:xfrm>
            </p:grpSpPr>
            <p:sp>
              <p:nvSpPr>
                <p:cNvPr id="139" name="AutoShape 66">
                  <a:extLst>
                    <a:ext uri="{FF2B5EF4-FFF2-40B4-BE49-F238E27FC236}">
                      <a16:creationId xmlns:a16="http://schemas.microsoft.com/office/drawing/2014/main" id="{BD5E8DEF-A6A7-524F-A3E8-38105351EF54}"/>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40" name="AutoShape 67">
                  <a:extLst>
                    <a:ext uri="{FF2B5EF4-FFF2-40B4-BE49-F238E27FC236}">
                      <a16:creationId xmlns:a16="http://schemas.microsoft.com/office/drawing/2014/main" id="{83CE605A-8B9B-FF4A-ADD9-77EFF07CEC97}"/>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sp>
            <p:nvSpPr>
              <p:cNvPr id="101" name="Rectangle 68">
                <a:extLst>
                  <a:ext uri="{FF2B5EF4-FFF2-40B4-BE49-F238E27FC236}">
                    <a16:creationId xmlns:a16="http://schemas.microsoft.com/office/drawing/2014/main" id="{13298108-AEB2-9C4B-9F8E-E0273C39A75B}"/>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02" name="Rectangle 69">
                <a:extLst>
                  <a:ext uri="{FF2B5EF4-FFF2-40B4-BE49-F238E27FC236}">
                    <a16:creationId xmlns:a16="http://schemas.microsoft.com/office/drawing/2014/main" id="{998350A7-0615-C644-9F45-39D62BDB9867}"/>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nvGrpSpPr>
              <p:cNvPr id="103" name="Group 70">
                <a:extLst>
                  <a:ext uri="{FF2B5EF4-FFF2-40B4-BE49-F238E27FC236}">
                    <a16:creationId xmlns:a16="http://schemas.microsoft.com/office/drawing/2014/main" id="{B66F256F-0190-C34D-B1CF-5EC3FBA6E08D}"/>
                  </a:ext>
                </a:extLst>
              </p:cNvPr>
              <p:cNvGrpSpPr>
                <a:grpSpLocks/>
              </p:cNvGrpSpPr>
              <p:nvPr/>
            </p:nvGrpSpPr>
            <p:grpSpPr bwMode="auto">
              <a:xfrm>
                <a:off x="4735" y="1627"/>
                <a:ext cx="582" cy="151"/>
                <a:chOff x="614" y="2568"/>
                <a:chExt cx="725" cy="139"/>
              </a:xfrm>
            </p:grpSpPr>
            <p:sp>
              <p:nvSpPr>
                <p:cNvPr id="119" name="AutoShape 71">
                  <a:extLst>
                    <a:ext uri="{FF2B5EF4-FFF2-40B4-BE49-F238E27FC236}">
                      <a16:creationId xmlns:a16="http://schemas.microsoft.com/office/drawing/2014/main" id="{B44DED58-257C-B64B-BAD6-1093812EF734}"/>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20" name="AutoShape 72">
                  <a:extLst>
                    <a:ext uri="{FF2B5EF4-FFF2-40B4-BE49-F238E27FC236}">
                      <a16:creationId xmlns:a16="http://schemas.microsoft.com/office/drawing/2014/main" id="{17264758-5A11-0143-AA34-8D5FF585E9F0}"/>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sp>
            <p:nvSpPr>
              <p:cNvPr id="104" name="Freeform 73">
                <a:extLst>
                  <a:ext uri="{FF2B5EF4-FFF2-40B4-BE49-F238E27FC236}">
                    <a16:creationId xmlns:a16="http://schemas.microsoft.com/office/drawing/2014/main" id="{F9396AFF-50A0-E543-85ED-A1775DCAB5BB}"/>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105" name="Group 74">
                <a:extLst>
                  <a:ext uri="{FF2B5EF4-FFF2-40B4-BE49-F238E27FC236}">
                    <a16:creationId xmlns:a16="http://schemas.microsoft.com/office/drawing/2014/main" id="{EFAA059B-DB96-6A46-B4E6-8F3321F53126}"/>
                  </a:ext>
                </a:extLst>
              </p:cNvPr>
              <p:cNvGrpSpPr>
                <a:grpSpLocks/>
              </p:cNvGrpSpPr>
              <p:nvPr/>
            </p:nvGrpSpPr>
            <p:grpSpPr bwMode="auto">
              <a:xfrm>
                <a:off x="4739" y="1327"/>
                <a:ext cx="582" cy="139"/>
                <a:chOff x="614" y="2568"/>
                <a:chExt cx="725" cy="139"/>
              </a:xfrm>
            </p:grpSpPr>
            <p:sp>
              <p:nvSpPr>
                <p:cNvPr id="117" name="AutoShape 75">
                  <a:extLst>
                    <a:ext uri="{FF2B5EF4-FFF2-40B4-BE49-F238E27FC236}">
                      <a16:creationId xmlns:a16="http://schemas.microsoft.com/office/drawing/2014/main" id="{83348DAB-4511-F04F-BD32-D337DF959B21}"/>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18" name="AutoShape 76">
                  <a:extLst>
                    <a:ext uri="{FF2B5EF4-FFF2-40B4-BE49-F238E27FC236}">
                      <a16:creationId xmlns:a16="http://schemas.microsoft.com/office/drawing/2014/main" id="{A1C8B31D-3D51-2648-9688-2AEA89487C8D}"/>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sp>
            <p:nvSpPr>
              <p:cNvPr id="106" name="Rectangle 77">
                <a:extLst>
                  <a:ext uri="{FF2B5EF4-FFF2-40B4-BE49-F238E27FC236}">
                    <a16:creationId xmlns:a16="http://schemas.microsoft.com/office/drawing/2014/main" id="{7EF69E7C-0C67-7148-8FE3-54101303E382}"/>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07" name="Freeform 78">
                <a:extLst>
                  <a:ext uri="{FF2B5EF4-FFF2-40B4-BE49-F238E27FC236}">
                    <a16:creationId xmlns:a16="http://schemas.microsoft.com/office/drawing/2014/main" id="{FBDFC7A2-78F6-6B42-8CB8-7F23EE4E35C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08" name="Freeform 79">
                <a:extLst>
                  <a:ext uri="{FF2B5EF4-FFF2-40B4-BE49-F238E27FC236}">
                    <a16:creationId xmlns:a16="http://schemas.microsoft.com/office/drawing/2014/main" id="{CC939040-7BF3-9046-BF6A-0458E0E2ED5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09" name="Oval 80">
                <a:extLst>
                  <a:ext uri="{FF2B5EF4-FFF2-40B4-BE49-F238E27FC236}">
                    <a16:creationId xmlns:a16="http://schemas.microsoft.com/office/drawing/2014/main" id="{D3889CB4-554F-C549-9233-410F2A7029F0}"/>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10" name="Freeform 81">
                <a:extLst>
                  <a:ext uri="{FF2B5EF4-FFF2-40B4-BE49-F238E27FC236}">
                    <a16:creationId xmlns:a16="http://schemas.microsoft.com/office/drawing/2014/main" id="{01CB4D71-6B24-D14B-8E88-E20AA937EAC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11" name="AutoShape 82">
                <a:extLst>
                  <a:ext uri="{FF2B5EF4-FFF2-40B4-BE49-F238E27FC236}">
                    <a16:creationId xmlns:a16="http://schemas.microsoft.com/office/drawing/2014/main" id="{765BBEDF-3C6B-1040-8B52-503C49ECEE41}"/>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12" name="AutoShape 83">
                <a:extLst>
                  <a:ext uri="{FF2B5EF4-FFF2-40B4-BE49-F238E27FC236}">
                    <a16:creationId xmlns:a16="http://schemas.microsoft.com/office/drawing/2014/main" id="{6FAE78A0-65F7-5C4E-B7EA-70A785714C79}"/>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13" name="Oval 84">
                <a:extLst>
                  <a:ext uri="{FF2B5EF4-FFF2-40B4-BE49-F238E27FC236}">
                    <a16:creationId xmlns:a16="http://schemas.microsoft.com/office/drawing/2014/main" id="{AABAB6CF-26FB-E547-93D6-6BFF67172415}"/>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14" name="Oval 85">
                <a:extLst>
                  <a:ext uri="{FF2B5EF4-FFF2-40B4-BE49-F238E27FC236}">
                    <a16:creationId xmlns:a16="http://schemas.microsoft.com/office/drawing/2014/main" id="{EE66FB07-9865-0B46-8669-F1B01050BFB9}"/>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srgbClr val="FF0000"/>
                  </a:solidFill>
                  <a:latin typeface="Arial" charset="0"/>
                  <a:ea typeface="ＭＳ Ｐゴシック" charset="0"/>
                  <a:cs typeface="Arial" charset="0"/>
                </a:endParaRPr>
              </a:p>
            </p:txBody>
          </p:sp>
          <p:sp>
            <p:nvSpPr>
              <p:cNvPr id="115" name="Oval 86">
                <a:extLst>
                  <a:ext uri="{FF2B5EF4-FFF2-40B4-BE49-F238E27FC236}">
                    <a16:creationId xmlns:a16="http://schemas.microsoft.com/office/drawing/2014/main" id="{5A789240-A8CA-A84D-A9E3-BD6D3717368B}"/>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16" name="Rectangle 87">
                <a:extLst>
                  <a:ext uri="{FF2B5EF4-FFF2-40B4-BE49-F238E27FC236}">
                    <a16:creationId xmlns:a16="http://schemas.microsoft.com/office/drawing/2014/main" id="{A762B790-F441-E240-934E-A9664B2F5399}"/>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grpSp>
          <p:nvGrpSpPr>
            <p:cNvPr id="143" name="Group 88">
              <a:extLst>
                <a:ext uri="{FF2B5EF4-FFF2-40B4-BE49-F238E27FC236}">
                  <a16:creationId xmlns:a16="http://schemas.microsoft.com/office/drawing/2014/main" id="{17DC5732-628F-6741-852D-2CBD1EC0FDEB}"/>
                </a:ext>
              </a:extLst>
            </p:cNvPr>
            <p:cNvGrpSpPr>
              <a:grpSpLocks/>
            </p:cNvGrpSpPr>
            <p:nvPr/>
          </p:nvGrpSpPr>
          <p:grpSpPr bwMode="auto">
            <a:xfrm>
              <a:off x="7659865" y="3576238"/>
              <a:ext cx="223838" cy="501650"/>
              <a:chOff x="4140" y="429"/>
              <a:chExt cx="1425" cy="2396"/>
            </a:xfrm>
          </p:grpSpPr>
          <p:sp>
            <p:nvSpPr>
              <p:cNvPr id="144" name="Freeform 89">
                <a:extLst>
                  <a:ext uri="{FF2B5EF4-FFF2-40B4-BE49-F238E27FC236}">
                    <a16:creationId xmlns:a16="http://schemas.microsoft.com/office/drawing/2014/main" id="{66258626-CF43-4144-AFB5-A001FE5BE71D}"/>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45" name="Rectangle 90">
                <a:extLst>
                  <a:ext uri="{FF2B5EF4-FFF2-40B4-BE49-F238E27FC236}">
                    <a16:creationId xmlns:a16="http://schemas.microsoft.com/office/drawing/2014/main" id="{75E92CB8-71C3-E048-84D7-F08068A4723B}"/>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46" name="Freeform 91">
                <a:extLst>
                  <a:ext uri="{FF2B5EF4-FFF2-40B4-BE49-F238E27FC236}">
                    <a16:creationId xmlns:a16="http://schemas.microsoft.com/office/drawing/2014/main" id="{71C22EB9-D8A4-F04F-A304-D772EEAB70F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47" name="Freeform 92">
                <a:extLst>
                  <a:ext uri="{FF2B5EF4-FFF2-40B4-BE49-F238E27FC236}">
                    <a16:creationId xmlns:a16="http://schemas.microsoft.com/office/drawing/2014/main" id="{A649EF14-8235-8B4A-8B8B-3AC2B2B64C7B}"/>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48" name="Rectangle 93">
                <a:extLst>
                  <a:ext uri="{FF2B5EF4-FFF2-40B4-BE49-F238E27FC236}">
                    <a16:creationId xmlns:a16="http://schemas.microsoft.com/office/drawing/2014/main" id="{2C3B9489-DBCD-1B41-A1E0-9939F842AA3D}"/>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nvGrpSpPr>
              <p:cNvPr id="149" name="Group 94">
                <a:extLst>
                  <a:ext uri="{FF2B5EF4-FFF2-40B4-BE49-F238E27FC236}">
                    <a16:creationId xmlns:a16="http://schemas.microsoft.com/office/drawing/2014/main" id="{5EA53608-D5A4-FB4B-8294-6D9D65EFF00C}"/>
                  </a:ext>
                </a:extLst>
              </p:cNvPr>
              <p:cNvGrpSpPr>
                <a:grpSpLocks/>
              </p:cNvGrpSpPr>
              <p:nvPr/>
            </p:nvGrpSpPr>
            <p:grpSpPr bwMode="auto">
              <a:xfrm>
                <a:off x="4749" y="668"/>
                <a:ext cx="581" cy="145"/>
                <a:chOff x="614" y="2568"/>
                <a:chExt cx="725" cy="139"/>
              </a:xfrm>
            </p:grpSpPr>
            <p:sp>
              <p:nvSpPr>
                <p:cNvPr id="174" name="AutoShape 95">
                  <a:extLst>
                    <a:ext uri="{FF2B5EF4-FFF2-40B4-BE49-F238E27FC236}">
                      <a16:creationId xmlns:a16="http://schemas.microsoft.com/office/drawing/2014/main" id="{AED3F1D5-BB8C-254E-83E5-6EAB6528B99F}"/>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75" name="AutoShape 96">
                  <a:extLst>
                    <a:ext uri="{FF2B5EF4-FFF2-40B4-BE49-F238E27FC236}">
                      <a16:creationId xmlns:a16="http://schemas.microsoft.com/office/drawing/2014/main" id="{942D2E9F-6E36-084E-9FBC-AD82CA243A50}"/>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sp>
            <p:nvSpPr>
              <p:cNvPr id="150" name="Rectangle 97">
                <a:extLst>
                  <a:ext uri="{FF2B5EF4-FFF2-40B4-BE49-F238E27FC236}">
                    <a16:creationId xmlns:a16="http://schemas.microsoft.com/office/drawing/2014/main" id="{E8FF0B53-6745-A84C-89E0-B850FA20B8A6}"/>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nvGrpSpPr>
              <p:cNvPr id="151" name="Group 98">
                <a:extLst>
                  <a:ext uri="{FF2B5EF4-FFF2-40B4-BE49-F238E27FC236}">
                    <a16:creationId xmlns:a16="http://schemas.microsoft.com/office/drawing/2014/main" id="{3E1DFAB8-85DC-9B47-A3FC-17FA76E4DB95}"/>
                  </a:ext>
                </a:extLst>
              </p:cNvPr>
              <p:cNvGrpSpPr>
                <a:grpSpLocks/>
              </p:cNvGrpSpPr>
              <p:nvPr/>
            </p:nvGrpSpPr>
            <p:grpSpPr bwMode="auto">
              <a:xfrm>
                <a:off x="4747" y="994"/>
                <a:ext cx="581" cy="134"/>
                <a:chOff x="614" y="2568"/>
                <a:chExt cx="725" cy="139"/>
              </a:xfrm>
            </p:grpSpPr>
            <p:sp>
              <p:nvSpPr>
                <p:cNvPr id="172" name="AutoShape 99">
                  <a:extLst>
                    <a:ext uri="{FF2B5EF4-FFF2-40B4-BE49-F238E27FC236}">
                      <a16:creationId xmlns:a16="http://schemas.microsoft.com/office/drawing/2014/main" id="{9B63DA8A-7611-6449-A57A-B40172E56E2A}"/>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73" name="AutoShape 100">
                  <a:extLst>
                    <a:ext uri="{FF2B5EF4-FFF2-40B4-BE49-F238E27FC236}">
                      <a16:creationId xmlns:a16="http://schemas.microsoft.com/office/drawing/2014/main" id="{AB3060D8-D09B-3F4B-AEE4-AEE61862CA56}"/>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sp>
            <p:nvSpPr>
              <p:cNvPr id="152" name="Rectangle 101">
                <a:extLst>
                  <a:ext uri="{FF2B5EF4-FFF2-40B4-BE49-F238E27FC236}">
                    <a16:creationId xmlns:a16="http://schemas.microsoft.com/office/drawing/2014/main" id="{3C0F1872-3B7D-4A41-8B0C-E81E4AC44AD7}"/>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53" name="Rectangle 102">
                <a:extLst>
                  <a:ext uri="{FF2B5EF4-FFF2-40B4-BE49-F238E27FC236}">
                    <a16:creationId xmlns:a16="http://schemas.microsoft.com/office/drawing/2014/main" id="{660918F1-C396-1647-B4E6-234CB13D9502}"/>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nvGrpSpPr>
              <p:cNvPr id="154" name="Group 103">
                <a:extLst>
                  <a:ext uri="{FF2B5EF4-FFF2-40B4-BE49-F238E27FC236}">
                    <a16:creationId xmlns:a16="http://schemas.microsoft.com/office/drawing/2014/main" id="{A148F5A9-0478-8F4F-89E7-8C39446345C2}"/>
                  </a:ext>
                </a:extLst>
              </p:cNvPr>
              <p:cNvGrpSpPr>
                <a:grpSpLocks/>
              </p:cNvGrpSpPr>
              <p:nvPr/>
            </p:nvGrpSpPr>
            <p:grpSpPr bwMode="auto">
              <a:xfrm>
                <a:off x="4735" y="1627"/>
                <a:ext cx="582" cy="151"/>
                <a:chOff x="614" y="2568"/>
                <a:chExt cx="725" cy="139"/>
              </a:xfrm>
            </p:grpSpPr>
            <p:sp>
              <p:nvSpPr>
                <p:cNvPr id="170" name="AutoShape 104">
                  <a:extLst>
                    <a:ext uri="{FF2B5EF4-FFF2-40B4-BE49-F238E27FC236}">
                      <a16:creationId xmlns:a16="http://schemas.microsoft.com/office/drawing/2014/main" id="{80F9D10C-B532-B14A-B8EA-13E7BE80A42A}"/>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71" name="AutoShape 105">
                  <a:extLst>
                    <a:ext uri="{FF2B5EF4-FFF2-40B4-BE49-F238E27FC236}">
                      <a16:creationId xmlns:a16="http://schemas.microsoft.com/office/drawing/2014/main" id="{88383691-0F9A-5544-9926-129A049B8A9C}"/>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sp>
            <p:nvSpPr>
              <p:cNvPr id="155" name="Freeform 106">
                <a:extLst>
                  <a:ext uri="{FF2B5EF4-FFF2-40B4-BE49-F238E27FC236}">
                    <a16:creationId xmlns:a16="http://schemas.microsoft.com/office/drawing/2014/main" id="{5F307D13-C702-C846-AAC3-1F59F5B9637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156" name="Group 107">
                <a:extLst>
                  <a:ext uri="{FF2B5EF4-FFF2-40B4-BE49-F238E27FC236}">
                    <a16:creationId xmlns:a16="http://schemas.microsoft.com/office/drawing/2014/main" id="{26FB1383-43C2-B14E-B7B3-0D43473DA491}"/>
                  </a:ext>
                </a:extLst>
              </p:cNvPr>
              <p:cNvGrpSpPr>
                <a:grpSpLocks/>
              </p:cNvGrpSpPr>
              <p:nvPr/>
            </p:nvGrpSpPr>
            <p:grpSpPr bwMode="auto">
              <a:xfrm>
                <a:off x="4739" y="1327"/>
                <a:ext cx="582" cy="139"/>
                <a:chOff x="614" y="2568"/>
                <a:chExt cx="725" cy="139"/>
              </a:xfrm>
            </p:grpSpPr>
            <p:sp>
              <p:nvSpPr>
                <p:cNvPr id="168" name="AutoShape 108">
                  <a:extLst>
                    <a:ext uri="{FF2B5EF4-FFF2-40B4-BE49-F238E27FC236}">
                      <a16:creationId xmlns:a16="http://schemas.microsoft.com/office/drawing/2014/main" id="{D061EDA9-2C53-BE45-915E-589037D84565}"/>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69" name="AutoShape 109">
                  <a:extLst>
                    <a:ext uri="{FF2B5EF4-FFF2-40B4-BE49-F238E27FC236}">
                      <a16:creationId xmlns:a16="http://schemas.microsoft.com/office/drawing/2014/main" id="{998AB447-94FE-834C-84AB-CB37AB3038DB}"/>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sp>
            <p:nvSpPr>
              <p:cNvPr id="157" name="Rectangle 110">
                <a:extLst>
                  <a:ext uri="{FF2B5EF4-FFF2-40B4-BE49-F238E27FC236}">
                    <a16:creationId xmlns:a16="http://schemas.microsoft.com/office/drawing/2014/main" id="{7E161FDF-4931-A54D-9200-97C2E9F03CFB}"/>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58" name="Freeform 111">
                <a:extLst>
                  <a:ext uri="{FF2B5EF4-FFF2-40B4-BE49-F238E27FC236}">
                    <a16:creationId xmlns:a16="http://schemas.microsoft.com/office/drawing/2014/main" id="{6F205231-B042-214A-BAF1-BBBFAAE8657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59" name="Freeform 112">
                <a:extLst>
                  <a:ext uri="{FF2B5EF4-FFF2-40B4-BE49-F238E27FC236}">
                    <a16:creationId xmlns:a16="http://schemas.microsoft.com/office/drawing/2014/main" id="{2C9F0014-AAE6-1E42-B6A0-5FDBFB0943C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60" name="Oval 113">
                <a:extLst>
                  <a:ext uri="{FF2B5EF4-FFF2-40B4-BE49-F238E27FC236}">
                    <a16:creationId xmlns:a16="http://schemas.microsoft.com/office/drawing/2014/main" id="{8553CA72-700C-7E4C-96EA-C8E02AC51709}"/>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61" name="Freeform 114">
                <a:extLst>
                  <a:ext uri="{FF2B5EF4-FFF2-40B4-BE49-F238E27FC236}">
                    <a16:creationId xmlns:a16="http://schemas.microsoft.com/office/drawing/2014/main" id="{E1B0C7DC-C796-224B-95BB-EA9A64983E6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62" name="AutoShape 115">
                <a:extLst>
                  <a:ext uri="{FF2B5EF4-FFF2-40B4-BE49-F238E27FC236}">
                    <a16:creationId xmlns:a16="http://schemas.microsoft.com/office/drawing/2014/main" id="{38969B4B-14F8-4C4B-9F4D-1C9709448CC3}"/>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63" name="AutoShape 116">
                <a:extLst>
                  <a:ext uri="{FF2B5EF4-FFF2-40B4-BE49-F238E27FC236}">
                    <a16:creationId xmlns:a16="http://schemas.microsoft.com/office/drawing/2014/main" id="{20FB94C7-96EF-D64F-9AEA-E2F1422FE2D0}"/>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64" name="Oval 117">
                <a:extLst>
                  <a:ext uri="{FF2B5EF4-FFF2-40B4-BE49-F238E27FC236}">
                    <a16:creationId xmlns:a16="http://schemas.microsoft.com/office/drawing/2014/main" id="{307DF5A4-259A-DC44-9789-8EE924382397}"/>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65" name="Oval 118">
                <a:extLst>
                  <a:ext uri="{FF2B5EF4-FFF2-40B4-BE49-F238E27FC236}">
                    <a16:creationId xmlns:a16="http://schemas.microsoft.com/office/drawing/2014/main" id="{6D1DB86E-92BD-2544-B8B1-844EDAE5784B}"/>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srgbClr val="FF0000"/>
                  </a:solidFill>
                  <a:latin typeface="Arial" charset="0"/>
                  <a:ea typeface="ＭＳ Ｐゴシック" charset="0"/>
                  <a:cs typeface="Arial" charset="0"/>
                </a:endParaRPr>
              </a:p>
            </p:txBody>
          </p:sp>
          <p:sp>
            <p:nvSpPr>
              <p:cNvPr id="166" name="Oval 119">
                <a:extLst>
                  <a:ext uri="{FF2B5EF4-FFF2-40B4-BE49-F238E27FC236}">
                    <a16:creationId xmlns:a16="http://schemas.microsoft.com/office/drawing/2014/main" id="{B13B6B0E-57D8-B54A-814C-263EB46D92DD}"/>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67" name="Rectangle 120">
                <a:extLst>
                  <a:ext uri="{FF2B5EF4-FFF2-40B4-BE49-F238E27FC236}">
                    <a16:creationId xmlns:a16="http://schemas.microsoft.com/office/drawing/2014/main" id="{270171A8-F5A4-F640-8B20-2A908A8BA70C}"/>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grpSp>
      <p:sp>
        <p:nvSpPr>
          <p:cNvPr id="6" name="Freeform 5">
            <a:extLst>
              <a:ext uri="{FF2B5EF4-FFF2-40B4-BE49-F238E27FC236}">
                <a16:creationId xmlns:a16="http://schemas.microsoft.com/office/drawing/2014/main" id="{E31BA10A-DEA2-4D4B-AB0D-89FB36E5C7B3}"/>
              </a:ext>
            </a:extLst>
          </p:cNvPr>
          <p:cNvSpPr/>
          <p:nvPr/>
        </p:nvSpPr>
        <p:spPr>
          <a:xfrm>
            <a:off x="4552122" y="2206487"/>
            <a:ext cx="2812774" cy="1868556"/>
          </a:xfrm>
          <a:custGeom>
            <a:avLst/>
            <a:gdLst>
              <a:gd name="connsiteX0" fmla="*/ 331304 w 3750365"/>
              <a:gd name="connsiteY0" fmla="*/ 0 h 2491408"/>
              <a:gd name="connsiteX1" fmla="*/ 0 w 3750365"/>
              <a:gd name="connsiteY1" fmla="*/ 861391 h 2491408"/>
              <a:gd name="connsiteX2" fmla="*/ 13252 w 3750365"/>
              <a:gd name="connsiteY2" fmla="*/ 1378226 h 2491408"/>
              <a:gd name="connsiteX3" fmla="*/ 26504 w 3750365"/>
              <a:gd name="connsiteY3" fmla="*/ 2491408 h 2491408"/>
              <a:gd name="connsiteX4" fmla="*/ 3750365 w 3750365"/>
              <a:gd name="connsiteY4" fmla="*/ 2451652 h 2491408"/>
              <a:gd name="connsiteX5" fmla="*/ 3723861 w 3750365"/>
              <a:gd name="connsiteY5" fmla="*/ 79513 h 2491408"/>
              <a:gd name="connsiteX6" fmla="*/ 331304 w 3750365"/>
              <a:gd name="connsiteY6" fmla="*/ 0 h 249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365" h="2491408">
                <a:moveTo>
                  <a:pt x="331304" y="0"/>
                </a:moveTo>
                <a:lnTo>
                  <a:pt x="0" y="861391"/>
                </a:lnTo>
                <a:lnTo>
                  <a:pt x="13252" y="1378226"/>
                </a:lnTo>
                <a:lnTo>
                  <a:pt x="26504" y="2491408"/>
                </a:lnTo>
                <a:lnTo>
                  <a:pt x="3750365" y="2451652"/>
                </a:lnTo>
                <a:lnTo>
                  <a:pt x="3723861" y="79513"/>
                </a:lnTo>
                <a:lnTo>
                  <a:pt x="3313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21" name="Slide Number Placeholder 2">
            <a:extLst>
              <a:ext uri="{FF2B5EF4-FFF2-40B4-BE49-F238E27FC236}">
                <a16:creationId xmlns:a16="http://schemas.microsoft.com/office/drawing/2014/main" id="{1DCC9415-F6BD-EB4B-8CBA-8543440AF94D}"/>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65</a:t>
            </a:fld>
            <a:endParaRPr lang="en-US" dirty="0"/>
          </a:p>
        </p:txBody>
      </p:sp>
    </p:spTree>
    <p:extLst>
      <p:ext uri="{BB962C8B-B14F-4D97-AF65-F5344CB8AC3E}">
        <p14:creationId xmlns:p14="http://schemas.microsoft.com/office/powerpoint/2010/main" val="389869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Pipelining: increased utilization</a:t>
            </a:r>
            <a:endParaRPr lang="en-US" dirty="0"/>
          </a:p>
        </p:txBody>
      </p:sp>
      <p:grpSp>
        <p:nvGrpSpPr>
          <p:cNvPr id="6" name="Group 5">
            <a:extLst>
              <a:ext uri="{FF2B5EF4-FFF2-40B4-BE49-F238E27FC236}">
                <a16:creationId xmlns:a16="http://schemas.microsoft.com/office/drawing/2014/main" id="{F2D9612C-CE0F-6C45-B7EC-FE1D2900506E}"/>
              </a:ext>
            </a:extLst>
          </p:cNvPr>
          <p:cNvGrpSpPr/>
          <p:nvPr/>
        </p:nvGrpSpPr>
        <p:grpSpPr>
          <a:xfrm>
            <a:off x="1077686" y="1062890"/>
            <a:ext cx="6858000" cy="2819400"/>
            <a:chOff x="1436915" y="1417186"/>
            <a:chExt cx="9144000" cy="3759200"/>
          </a:xfrm>
        </p:grpSpPr>
        <p:grpSp>
          <p:nvGrpSpPr>
            <p:cNvPr id="5" name="Group 4">
              <a:extLst>
                <a:ext uri="{FF2B5EF4-FFF2-40B4-BE49-F238E27FC236}">
                  <a16:creationId xmlns:a16="http://schemas.microsoft.com/office/drawing/2014/main" id="{F0C3BE89-6F62-424C-BFB2-28F71C43CE69}"/>
                </a:ext>
              </a:extLst>
            </p:cNvPr>
            <p:cNvGrpSpPr/>
            <p:nvPr/>
          </p:nvGrpSpPr>
          <p:grpSpPr>
            <a:xfrm>
              <a:off x="1436915" y="1744211"/>
              <a:ext cx="5265738" cy="3432175"/>
              <a:chOff x="1436915" y="1744211"/>
              <a:chExt cx="5265738" cy="3432175"/>
            </a:xfrm>
          </p:grpSpPr>
          <p:sp>
            <p:nvSpPr>
              <p:cNvPr id="271" name="Text Box 4">
                <a:extLst>
                  <a:ext uri="{FF2B5EF4-FFF2-40B4-BE49-F238E27FC236}">
                    <a16:creationId xmlns:a16="http://schemas.microsoft.com/office/drawing/2014/main" id="{8A9D06FA-5302-274C-84A9-DD1CED459992}"/>
                  </a:ext>
                </a:extLst>
              </p:cNvPr>
              <p:cNvSpPr txBox="1">
                <a:spLocks noChangeArrowheads="1"/>
              </p:cNvSpPr>
              <p:nvPr/>
            </p:nvSpPr>
            <p:spPr bwMode="auto">
              <a:xfrm>
                <a:off x="1436915" y="1760086"/>
                <a:ext cx="3086100" cy="354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first packet bit transmitted, t = 0</a:t>
                </a:r>
                <a:endParaRPr lang="en-US" altLang="en-US" sz="1200" kern="1200">
                  <a:solidFill>
                    <a:srgbClr val="000000"/>
                  </a:solidFill>
                  <a:latin typeface="Times New Roman" panose="02020603050405020304" pitchFamily="18" charset="0"/>
                  <a:cs typeface="+mn-cs"/>
                </a:endParaRPr>
              </a:p>
            </p:txBody>
          </p:sp>
          <p:sp>
            <p:nvSpPr>
              <p:cNvPr id="272" name="Line 5">
                <a:extLst>
                  <a:ext uri="{FF2B5EF4-FFF2-40B4-BE49-F238E27FC236}">
                    <a16:creationId xmlns:a16="http://schemas.microsoft.com/office/drawing/2014/main" id="{EBE74238-0C8D-D64B-8C2E-687BBF22856B}"/>
                  </a:ext>
                </a:extLst>
              </p:cNvPr>
              <p:cNvSpPr>
                <a:spLocks noChangeShapeType="1"/>
              </p:cNvSpPr>
              <p:nvPr/>
            </p:nvSpPr>
            <p:spPr bwMode="auto">
              <a:xfrm>
                <a:off x="4599215" y="1744211"/>
                <a:ext cx="20638" cy="32845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73" name="Line 6">
                <a:extLst>
                  <a:ext uri="{FF2B5EF4-FFF2-40B4-BE49-F238E27FC236}">
                    <a16:creationId xmlns:a16="http://schemas.microsoft.com/office/drawing/2014/main" id="{0C9FFAAE-DCDE-8044-9CE7-6F8A7B2FC055}"/>
                  </a:ext>
                </a:extLst>
              </p:cNvPr>
              <p:cNvSpPr>
                <a:spLocks noChangeShapeType="1"/>
              </p:cNvSpPr>
              <p:nvPr/>
            </p:nvSpPr>
            <p:spPr bwMode="auto">
              <a:xfrm>
                <a:off x="6680428" y="1756911"/>
                <a:ext cx="22225" cy="335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290" name="Group 23">
                <a:extLst>
                  <a:ext uri="{FF2B5EF4-FFF2-40B4-BE49-F238E27FC236}">
                    <a16:creationId xmlns:a16="http://schemas.microsoft.com/office/drawing/2014/main" id="{C2DCCE27-7917-EA41-B0D5-20716F45FD67}"/>
                  </a:ext>
                </a:extLst>
              </p:cNvPr>
              <p:cNvGrpSpPr>
                <a:grpSpLocks/>
              </p:cNvGrpSpPr>
              <p:nvPr/>
            </p:nvGrpSpPr>
            <p:grpSpPr bwMode="auto">
              <a:xfrm>
                <a:off x="4480153" y="4081011"/>
                <a:ext cx="1466850" cy="608013"/>
                <a:chOff x="12502" y="21425"/>
                <a:chExt cx="3400" cy="1025"/>
              </a:xfrm>
            </p:grpSpPr>
            <p:sp>
              <p:nvSpPr>
                <p:cNvPr id="291" name="Line 24">
                  <a:extLst>
                    <a:ext uri="{FF2B5EF4-FFF2-40B4-BE49-F238E27FC236}">
                      <a16:creationId xmlns:a16="http://schemas.microsoft.com/office/drawing/2014/main" id="{A9FA2FEB-7650-5B42-A31A-A637A45CA6FF}"/>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92" name="Freeform 25">
                  <a:extLst>
                    <a:ext uri="{FF2B5EF4-FFF2-40B4-BE49-F238E27FC236}">
                      <a16:creationId xmlns:a16="http://schemas.microsoft.com/office/drawing/2014/main" id="{5BCD89AD-C50C-6545-ADEB-A57C6CDD92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293" name="Group 26">
                  <a:extLst>
                    <a:ext uri="{FF2B5EF4-FFF2-40B4-BE49-F238E27FC236}">
                      <a16:creationId xmlns:a16="http://schemas.microsoft.com/office/drawing/2014/main" id="{CD5FB7C7-CD97-554F-9528-260B8217603A}"/>
                    </a:ext>
                  </a:extLst>
                </p:cNvPr>
                <p:cNvGrpSpPr>
                  <a:grpSpLocks/>
                </p:cNvGrpSpPr>
                <p:nvPr/>
              </p:nvGrpSpPr>
              <p:grpSpPr bwMode="auto">
                <a:xfrm>
                  <a:off x="12815" y="21425"/>
                  <a:ext cx="2776" cy="913"/>
                  <a:chOff x="12315" y="13225"/>
                  <a:chExt cx="2775" cy="913"/>
                </a:xfrm>
              </p:grpSpPr>
              <p:sp>
                <p:nvSpPr>
                  <p:cNvPr id="296" name="Line 27">
                    <a:extLst>
                      <a:ext uri="{FF2B5EF4-FFF2-40B4-BE49-F238E27FC236}">
                        <a16:creationId xmlns:a16="http://schemas.microsoft.com/office/drawing/2014/main" id="{73F94F66-30C4-DD47-A1F3-8FC6B19EB61B}"/>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97" name="Line 28">
                    <a:extLst>
                      <a:ext uri="{FF2B5EF4-FFF2-40B4-BE49-F238E27FC236}">
                        <a16:creationId xmlns:a16="http://schemas.microsoft.com/office/drawing/2014/main" id="{5CF9459B-BF29-474D-BD49-51BFB74A167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sp>
              <p:nvSpPr>
                <p:cNvPr id="294" name="Line 29">
                  <a:extLst>
                    <a:ext uri="{FF2B5EF4-FFF2-40B4-BE49-F238E27FC236}">
                      <a16:creationId xmlns:a16="http://schemas.microsoft.com/office/drawing/2014/main" id="{C83DFF49-AFA9-B447-8725-97F2F7C2664C}"/>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95" name="Line 30">
                  <a:extLst>
                    <a:ext uri="{FF2B5EF4-FFF2-40B4-BE49-F238E27FC236}">
                      <a16:creationId xmlns:a16="http://schemas.microsoft.com/office/drawing/2014/main" id="{9326AF50-13D7-574E-AFF2-CD2DDBD17BD8}"/>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302" name="Group 35">
                <a:extLst>
                  <a:ext uri="{FF2B5EF4-FFF2-40B4-BE49-F238E27FC236}">
                    <a16:creationId xmlns:a16="http://schemas.microsoft.com/office/drawing/2014/main" id="{22FDE4C6-35BE-AD41-8733-199E0B0C3987}"/>
                  </a:ext>
                </a:extLst>
              </p:cNvPr>
              <p:cNvGrpSpPr>
                <a:grpSpLocks/>
              </p:cNvGrpSpPr>
              <p:nvPr/>
            </p:nvGrpSpPr>
            <p:grpSpPr bwMode="auto">
              <a:xfrm>
                <a:off x="4469040" y="4319136"/>
                <a:ext cx="1466850" cy="606425"/>
                <a:chOff x="12502" y="21425"/>
                <a:chExt cx="3400" cy="1025"/>
              </a:xfrm>
            </p:grpSpPr>
            <p:sp>
              <p:nvSpPr>
                <p:cNvPr id="303" name="Line 36">
                  <a:extLst>
                    <a:ext uri="{FF2B5EF4-FFF2-40B4-BE49-F238E27FC236}">
                      <a16:creationId xmlns:a16="http://schemas.microsoft.com/office/drawing/2014/main" id="{C65011A2-C10F-4E4E-950F-6344F3BFE55D}"/>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04" name="Freeform 37">
                  <a:extLst>
                    <a:ext uri="{FF2B5EF4-FFF2-40B4-BE49-F238E27FC236}">
                      <a16:creationId xmlns:a16="http://schemas.microsoft.com/office/drawing/2014/main" id="{4BC1F15A-0B55-9B41-BB0E-8078C84DD8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305" name="Group 38">
                  <a:extLst>
                    <a:ext uri="{FF2B5EF4-FFF2-40B4-BE49-F238E27FC236}">
                      <a16:creationId xmlns:a16="http://schemas.microsoft.com/office/drawing/2014/main" id="{C74149F6-2BD9-1547-B14C-69B2E641BDFF}"/>
                    </a:ext>
                  </a:extLst>
                </p:cNvPr>
                <p:cNvGrpSpPr>
                  <a:grpSpLocks/>
                </p:cNvGrpSpPr>
                <p:nvPr/>
              </p:nvGrpSpPr>
              <p:grpSpPr bwMode="auto">
                <a:xfrm>
                  <a:off x="12815" y="21425"/>
                  <a:ext cx="2776" cy="913"/>
                  <a:chOff x="12315" y="13225"/>
                  <a:chExt cx="2775" cy="913"/>
                </a:xfrm>
              </p:grpSpPr>
              <p:sp>
                <p:nvSpPr>
                  <p:cNvPr id="308" name="Line 39">
                    <a:extLst>
                      <a:ext uri="{FF2B5EF4-FFF2-40B4-BE49-F238E27FC236}">
                        <a16:creationId xmlns:a16="http://schemas.microsoft.com/office/drawing/2014/main" id="{59CC4175-88B4-8C40-B032-807D24CE2432}"/>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09" name="Line 40">
                    <a:extLst>
                      <a:ext uri="{FF2B5EF4-FFF2-40B4-BE49-F238E27FC236}">
                        <a16:creationId xmlns:a16="http://schemas.microsoft.com/office/drawing/2014/main" id="{2A62733E-86E9-C64F-8671-78D818E6BEB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sp>
              <p:nvSpPr>
                <p:cNvPr id="306" name="Line 41">
                  <a:extLst>
                    <a:ext uri="{FF2B5EF4-FFF2-40B4-BE49-F238E27FC236}">
                      <a16:creationId xmlns:a16="http://schemas.microsoft.com/office/drawing/2014/main" id="{11893E37-487E-1C43-93FA-50C9B2770C22}"/>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07" name="Line 42">
                  <a:extLst>
                    <a:ext uri="{FF2B5EF4-FFF2-40B4-BE49-F238E27FC236}">
                      <a16:creationId xmlns:a16="http://schemas.microsoft.com/office/drawing/2014/main" id="{30CC5948-C914-3749-A6FB-7CBA6CEFC2F4}"/>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310" name="Group 43">
                <a:extLst>
                  <a:ext uri="{FF2B5EF4-FFF2-40B4-BE49-F238E27FC236}">
                    <a16:creationId xmlns:a16="http://schemas.microsoft.com/office/drawing/2014/main" id="{EF1CBAE6-6435-1B41-BF0D-D5BDA59F7DBF}"/>
                  </a:ext>
                </a:extLst>
              </p:cNvPr>
              <p:cNvGrpSpPr>
                <a:grpSpLocks/>
              </p:cNvGrpSpPr>
              <p:nvPr/>
            </p:nvGrpSpPr>
            <p:grpSpPr bwMode="auto">
              <a:xfrm>
                <a:off x="4480153" y="4569961"/>
                <a:ext cx="1466850" cy="606425"/>
                <a:chOff x="12502" y="21425"/>
                <a:chExt cx="3400" cy="1025"/>
              </a:xfrm>
            </p:grpSpPr>
            <p:sp>
              <p:nvSpPr>
                <p:cNvPr id="311" name="Line 44">
                  <a:extLst>
                    <a:ext uri="{FF2B5EF4-FFF2-40B4-BE49-F238E27FC236}">
                      <a16:creationId xmlns:a16="http://schemas.microsoft.com/office/drawing/2014/main" id="{F14701CF-76F1-2A4D-B2B4-A5BD8ECC327A}"/>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12" name="Freeform 45">
                  <a:extLst>
                    <a:ext uri="{FF2B5EF4-FFF2-40B4-BE49-F238E27FC236}">
                      <a16:creationId xmlns:a16="http://schemas.microsoft.com/office/drawing/2014/main" id="{731F34A3-5536-D645-BFF8-86128FA9A642}"/>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313" name="Group 46">
                  <a:extLst>
                    <a:ext uri="{FF2B5EF4-FFF2-40B4-BE49-F238E27FC236}">
                      <a16:creationId xmlns:a16="http://schemas.microsoft.com/office/drawing/2014/main" id="{85521E25-61DD-F442-81A5-F4A019724E19}"/>
                    </a:ext>
                  </a:extLst>
                </p:cNvPr>
                <p:cNvGrpSpPr>
                  <a:grpSpLocks/>
                </p:cNvGrpSpPr>
                <p:nvPr/>
              </p:nvGrpSpPr>
              <p:grpSpPr bwMode="auto">
                <a:xfrm>
                  <a:off x="12815" y="21425"/>
                  <a:ext cx="2776" cy="913"/>
                  <a:chOff x="12315" y="13225"/>
                  <a:chExt cx="2775" cy="913"/>
                </a:xfrm>
              </p:grpSpPr>
              <p:sp>
                <p:nvSpPr>
                  <p:cNvPr id="316" name="Line 47">
                    <a:extLst>
                      <a:ext uri="{FF2B5EF4-FFF2-40B4-BE49-F238E27FC236}">
                        <a16:creationId xmlns:a16="http://schemas.microsoft.com/office/drawing/2014/main" id="{1A001C50-CAEA-3442-AFBA-E51180AC45BE}"/>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17" name="Line 48">
                    <a:extLst>
                      <a:ext uri="{FF2B5EF4-FFF2-40B4-BE49-F238E27FC236}">
                        <a16:creationId xmlns:a16="http://schemas.microsoft.com/office/drawing/2014/main" id="{37926C33-0CD4-CD45-BDFA-BADA6AC2CF0C}"/>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sp>
              <p:nvSpPr>
                <p:cNvPr id="314" name="Line 49">
                  <a:extLst>
                    <a:ext uri="{FF2B5EF4-FFF2-40B4-BE49-F238E27FC236}">
                      <a16:creationId xmlns:a16="http://schemas.microsoft.com/office/drawing/2014/main" id="{2F091D1F-079B-8B42-8F5F-7A038D533AEE}"/>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15" name="Line 50">
                  <a:extLst>
                    <a:ext uri="{FF2B5EF4-FFF2-40B4-BE49-F238E27FC236}">
                      <a16:creationId xmlns:a16="http://schemas.microsoft.com/office/drawing/2014/main" id="{5D3DE632-11F8-E547-996E-81F2B81B1B96}"/>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sp>
            <p:nvSpPr>
              <p:cNvPr id="318" name="Line 51">
                <a:extLst>
                  <a:ext uri="{FF2B5EF4-FFF2-40B4-BE49-F238E27FC236}">
                    <a16:creationId xmlns:a16="http://schemas.microsoft.com/office/drawing/2014/main" id="{DB7CC19A-0A6A-DC4D-BED1-5955B59496B3}"/>
                  </a:ext>
                </a:extLst>
              </p:cNvPr>
              <p:cNvSpPr>
                <a:spLocks noChangeShapeType="1"/>
              </p:cNvSpPr>
              <p:nvPr/>
            </p:nvSpPr>
            <p:spPr bwMode="auto">
              <a:xfrm flipV="1">
                <a:off x="4630965" y="3646036"/>
                <a:ext cx="2065338"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5DE6FBFC-B25F-574B-9C74-BFE13D65297A}"/>
                </a:ext>
              </a:extLst>
            </p:cNvPr>
            <p:cNvGrpSpPr/>
            <p:nvPr/>
          </p:nvGrpSpPr>
          <p:grpSpPr>
            <a:xfrm>
              <a:off x="1782990" y="1417186"/>
              <a:ext cx="8797925" cy="2974975"/>
              <a:chOff x="1782990" y="1417186"/>
              <a:chExt cx="8797925" cy="2974975"/>
            </a:xfrm>
          </p:grpSpPr>
          <p:sp>
            <p:nvSpPr>
              <p:cNvPr id="270" name="Line 3">
                <a:extLst>
                  <a:ext uri="{FF2B5EF4-FFF2-40B4-BE49-F238E27FC236}">
                    <a16:creationId xmlns:a16="http://schemas.microsoft.com/office/drawing/2014/main" id="{8578E745-D056-4142-B481-0269A613480E}"/>
                  </a:ext>
                </a:extLst>
              </p:cNvPr>
              <p:cNvSpPr>
                <a:spLocks noChangeShapeType="1"/>
              </p:cNvSpPr>
              <p:nvPr/>
            </p:nvSpPr>
            <p:spPr bwMode="auto">
              <a:xfrm>
                <a:off x="4608740" y="1966461"/>
                <a:ext cx="2082800"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74" name="Text Box 7">
                <a:extLst>
                  <a:ext uri="{FF2B5EF4-FFF2-40B4-BE49-F238E27FC236}">
                    <a16:creationId xmlns:a16="http://schemas.microsoft.com/office/drawing/2014/main" id="{275A02AE-605A-8841-9D53-53820A5CF657}"/>
                  </a:ext>
                </a:extLst>
              </p:cNvPr>
              <p:cNvSpPr txBox="1">
                <a:spLocks noChangeArrowheads="1"/>
              </p:cNvSpPr>
              <p:nvPr/>
            </p:nvSpPr>
            <p:spPr bwMode="auto">
              <a:xfrm>
                <a:off x="4138840" y="1417186"/>
                <a:ext cx="1042988"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sender</a:t>
                </a:r>
                <a:endParaRPr lang="en-US" altLang="en-US" sz="1200" kern="1200">
                  <a:solidFill>
                    <a:srgbClr val="000000"/>
                  </a:solidFill>
                  <a:latin typeface="Times New Roman" panose="02020603050405020304" pitchFamily="18" charset="0"/>
                  <a:cs typeface="+mn-cs"/>
                </a:endParaRPr>
              </a:p>
            </p:txBody>
          </p:sp>
          <p:sp>
            <p:nvSpPr>
              <p:cNvPr id="275" name="Text Box 8">
                <a:extLst>
                  <a:ext uri="{FF2B5EF4-FFF2-40B4-BE49-F238E27FC236}">
                    <a16:creationId xmlns:a16="http://schemas.microsoft.com/office/drawing/2014/main" id="{27A750B8-38FA-9A48-B75F-4D9DAA80B3C8}"/>
                  </a:ext>
                </a:extLst>
              </p:cNvPr>
              <p:cNvSpPr txBox="1">
                <a:spLocks noChangeArrowheads="1"/>
              </p:cNvSpPr>
              <p:nvPr/>
            </p:nvSpPr>
            <p:spPr bwMode="auto">
              <a:xfrm>
                <a:off x="6167665" y="1417186"/>
                <a:ext cx="1108075"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receiver</a:t>
                </a:r>
                <a:endParaRPr lang="en-US" altLang="en-US" sz="1200" kern="1200">
                  <a:solidFill>
                    <a:srgbClr val="000000"/>
                  </a:solidFill>
                  <a:latin typeface="Times New Roman" panose="02020603050405020304" pitchFamily="18" charset="0"/>
                  <a:cs typeface="+mn-cs"/>
                </a:endParaRPr>
              </a:p>
            </p:txBody>
          </p:sp>
          <p:sp>
            <p:nvSpPr>
              <p:cNvPr id="276" name="Line 9">
                <a:extLst>
                  <a:ext uri="{FF2B5EF4-FFF2-40B4-BE49-F238E27FC236}">
                    <a16:creationId xmlns:a16="http://schemas.microsoft.com/office/drawing/2014/main" id="{9EF9145B-0631-6D40-844E-0FEE146AD807}"/>
                  </a:ext>
                </a:extLst>
              </p:cNvPr>
              <p:cNvSpPr>
                <a:spLocks noChangeShapeType="1"/>
              </p:cNvSpPr>
              <p:nvPr/>
            </p:nvSpPr>
            <p:spPr bwMode="auto">
              <a:xfrm>
                <a:off x="4619853" y="1961699"/>
                <a:ext cx="2049462"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77" name="Line 10">
                <a:extLst>
                  <a:ext uri="{FF2B5EF4-FFF2-40B4-BE49-F238E27FC236}">
                    <a16:creationId xmlns:a16="http://schemas.microsoft.com/office/drawing/2014/main" id="{89818B7B-1767-9D41-8631-8A3B93FF67C3}"/>
                  </a:ext>
                </a:extLst>
              </p:cNvPr>
              <p:cNvSpPr>
                <a:spLocks noChangeShapeType="1"/>
              </p:cNvSpPr>
              <p:nvPr/>
            </p:nvSpPr>
            <p:spPr bwMode="auto">
              <a:xfrm>
                <a:off x="4626203" y="4093711"/>
                <a:ext cx="2049462"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78" name="Freeform 11">
                <a:extLst>
                  <a:ext uri="{FF2B5EF4-FFF2-40B4-BE49-F238E27FC236}">
                    <a16:creationId xmlns:a16="http://schemas.microsoft.com/office/drawing/2014/main" id="{7C53C3B4-7876-5B43-ABD7-074C37F12BE6}"/>
                  </a:ext>
                </a:extLst>
              </p:cNvPr>
              <p:cNvSpPr>
                <a:spLocks/>
              </p:cNvSpPr>
              <p:nvPr/>
            </p:nvSpPr>
            <p:spPr bwMode="auto">
              <a:xfrm>
                <a:off x="4603978" y="1958524"/>
                <a:ext cx="2087562" cy="1169987"/>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79" name="Line 12">
                <a:extLst>
                  <a:ext uri="{FF2B5EF4-FFF2-40B4-BE49-F238E27FC236}">
                    <a16:creationId xmlns:a16="http://schemas.microsoft.com/office/drawing/2014/main" id="{A956E0A5-AC1B-5447-84D9-4593A3E93C16}"/>
                  </a:ext>
                </a:extLst>
              </p:cNvPr>
              <p:cNvSpPr>
                <a:spLocks noChangeShapeType="1"/>
              </p:cNvSpPr>
              <p:nvPr/>
            </p:nvSpPr>
            <p:spPr bwMode="auto">
              <a:xfrm flipH="1">
                <a:off x="4469040" y="1958524"/>
                <a:ext cx="123825"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80" name="Line 13">
                <a:extLst>
                  <a:ext uri="{FF2B5EF4-FFF2-40B4-BE49-F238E27FC236}">
                    <a16:creationId xmlns:a16="http://schemas.microsoft.com/office/drawing/2014/main" id="{4E911566-59D1-CB47-B826-2D5CA791D0B9}"/>
                  </a:ext>
                </a:extLst>
              </p:cNvPr>
              <p:cNvSpPr>
                <a:spLocks noChangeShapeType="1"/>
              </p:cNvSpPr>
              <p:nvPr/>
            </p:nvSpPr>
            <p:spPr bwMode="auto">
              <a:xfrm flipH="1">
                <a:off x="4469040" y="2202999"/>
                <a:ext cx="1238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81" name="Text Box 14">
                <a:extLst>
                  <a:ext uri="{FF2B5EF4-FFF2-40B4-BE49-F238E27FC236}">
                    <a16:creationId xmlns:a16="http://schemas.microsoft.com/office/drawing/2014/main" id="{445CA97C-CB18-2644-916B-02A60272C884}"/>
                  </a:ext>
                </a:extLst>
              </p:cNvPr>
              <p:cNvSpPr txBox="1">
                <a:spLocks noChangeArrowheads="1"/>
              </p:cNvSpPr>
              <p:nvPr/>
            </p:nvSpPr>
            <p:spPr bwMode="auto">
              <a:xfrm>
                <a:off x="3687990" y="2942774"/>
                <a:ext cx="965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RTT </a:t>
                </a:r>
                <a:endParaRPr lang="en-US" altLang="en-US" sz="1200" kern="1200">
                  <a:solidFill>
                    <a:srgbClr val="000000"/>
                  </a:solidFill>
                  <a:latin typeface="Times New Roman" panose="02020603050405020304" pitchFamily="18" charset="0"/>
                  <a:cs typeface="+mn-cs"/>
                </a:endParaRPr>
              </a:p>
            </p:txBody>
          </p:sp>
          <p:sp>
            <p:nvSpPr>
              <p:cNvPr id="282" name="Line 15">
                <a:extLst>
                  <a:ext uri="{FF2B5EF4-FFF2-40B4-BE49-F238E27FC236}">
                    <a16:creationId xmlns:a16="http://schemas.microsoft.com/office/drawing/2014/main" id="{05D08CE0-2B2A-6943-A3AF-E51CE2FDFD3C}"/>
                  </a:ext>
                </a:extLst>
              </p:cNvPr>
              <p:cNvSpPr>
                <a:spLocks noChangeShapeType="1"/>
              </p:cNvSpPr>
              <p:nvPr/>
            </p:nvSpPr>
            <p:spPr bwMode="auto">
              <a:xfrm>
                <a:off x="4502378" y="3253924"/>
                <a:ext cx="9525" cy="8207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83" name="Line 16">
                <a:extLst>
                  <a:ext uri="{FF2B5EF4-FFF2-40B4-BE49-F238E27FC236}">
                    <a16:creationId xmlns:a16="http://schemas.microsoft.com/office/drawing/2014/main" id="{E60C4BA4-F185-6C4D-81D1-73276FF1E040}"/>
                  </a:ext>
                </a:extLst>
              </p:cNvPr>
              <p:cNvSpPr>
                <a:spLocks noChangeShapeType="1"/>
              </p:cNvSpPr>
              <p:nvPr/>
            </p:nvSpPr>
            <p:spPr bwMode="auto">
              <a:xfrm flipV="1">
                <a:off x="4507140" y="2225224"/>
                <a:ext cx="1588" cy="7762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84" name="Text Box 17">
                <a:extLst>
                  <a:ext uri="{FF2B5EF4-FFF2-40B4-BE49-F238E27FC236}">
                    <a16:creationId xmlns:a16="http://schemas.microsoft.com/office/drawing/2014/main" id="{2D2A4BCC-1CF4-BE4F-9159-6547BADEC7D1}"/>
                  </a:ext>
                </a:extLst>
              </p:cNvPr>
              <p:cNvSpPr txBox="1">
                <a:spLocks noChangeArrowheads="1"/>
              </p:cNvSpPr>
              <p:nvPr/>
            </p:nvSpPr>
            <p:spPr bwMode="auto">
              <a:xfrm>
                <a:off x="1782990" y="2041074"/>
                <a:ext cx="27400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last bit transmitted, t = L / R</a:t>
                </a:r>
                <a:endParaRPr lang="en-US" altLang="en-US" sz="1200" kern="1200">
                  <a:solidFill>
                    <a:srgbClr val="000000"/>
                  </a:solidFill>
                  <a:latin typeface="Times New Roman" panose="02020603050405020304" pitchFamily="18" charset="0"/>
                  <a:cs typeface="+mn-cs"/>
                </a:endParaRPr>
              </a:p>
            </p:txBody>
          </p:sp>
          <p:sp>
            <p:nvSpPr>
              <p:cNvPr id="285" name="Line 18">
                <a:extLst>
                  <a:ext uri="{FF2B5EF4-FFF2-40B4-BE49-F238E27FC236}">
                    <a16:creationId xmlns:a16="http://schemas.microsoft.com/office/drawing/2014/main" id="{7DA72F70-6275-E44B-B3B2-867A077BBE1F}"/>
                  </a:ext>
                </a:extLst>
              </p:cNvPr>
              <p:cNvSpPr>
                <a:spLocks noChangeShapeType="1"/>
              </p:cNvSpPr>
              <p:nvPr/>
            </p:nvSpPr>
            <p:spPr bwMode="auto">
              <a:xfrm flipH="1">
                <a:off x="6669315" y="2884036"/>
                <a:ext cx="1254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86" name="Text Box 19">
                <a:extLst>
                  <a:ext uri="{FF2B5EF4-FFF2-40B4-BE49-F238E27FC236}">
                    <a16:creationId xmlns:a16="http://schemas.microsoft.com/office/drawing/2014/main" id="{090538B9-64B8-8249-A097-902A990BDC61}"/>
                  </a:ext>
                </a:extLst>
              </p:cNvPr>
              <p:cNvSpPr txBox="1">
                <a:spLocks noChangeArrowheads="1"/>
              </p:cNvSpPr>
              <p:nvPr/>
            </p:nvSpPr>
            <p:spPr bwMode="auto">
              <a:xfrm>
                <a:off x="6745515" y="2706236"/>
                <a:ext cx="2641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first packet bit arrives</a:t>
                </a:r>
                <a:endParaRPr lang="en-US" altLang="en-US" sz="1200" kern="1200">
                  <a:solidFill>
                    <a:srgbClr val="000000"/>
                  </a:solidFill>
                  <a:latin typeface="Times New Roman" panose="02020603050405020304" pitchFamily="18" charset="0"/>
                  <a:cs typeface="+mn-cs"/>
                </a:endParaRPr>
              </a:p>
            </p:txBody>
          </p:sp>
          <p:sp>
            <p:nvSpPr>
              <p:cNvPr id="287" name="Line 20">
                <a:extLst>
                  <a:ext uri="{FF2B5EF4-FFF2-40B4-BE49-F238E27FC236}">
                    <a16:creationId xmlns:a16="http://schemas.microsoft.com/office/drawing/2014/main" id="{43859A12-C8B1-7F4C-996B-A2335F971C54}"/>
                  </a:ext>
                </a:extLst>
              </p:cNvPr>
              <p:cNvSpPr>
                <a:spLocks noChangeShapeType="1"/>
              </p:cNvSpPr>
              <p:nvPr/>
            </p:nvSpPr>
            <p:spPr bwMode="auto">
              <a:xfrm>
                <a:off x="6691540" y="3134861"/>
                <a:ext cx="1190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88" name="Text Box 21">
                <a:extLst>
                  <a:ext uri="{FF2B5EF4-FFF2-40B4-BE49-F238E27FC236}">
                    <a16:creationId xmlns:a16="http://schemas.microsoft.com/office/drawing/2014/main" id="{D5887813-0036-6B4B-A7D4-5F561E3F1047}"/>
                  </a:ext>
                </a:extLst>
              </p:cNvPr>
              <p:cNvSpPr txBox="1">
                <a:spLocks noChangeArrowheads="1"/>
              </p:cNvSpPr>
              <p:nvPr/>
            </p:nvSpPr>
            <p:spPr bwMode="auto">
              <a:xfrm>
                <a:off x="6750278" y="2958649"/>
                <a:ext cx="3581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last packet bit arrives, send ACK</a:t>
                </a:r>
                <a:endParaRPr lang="en-US" altLang="en-US" sz="1200" kern="1200">
                  <a:solidFill>
                    <a:srgbClr val="000000"/>
                  </a:solidFill>
                  <a:latin typeface="Times New Roman" panose="02020603050405020304" pitchFamily="18" charset="0"/>
                  <a:cs typeface="+mn-cs"/>
                </a:endParaRPr>
              </a:p>
            </p:txBody>
          </p:sp>
          <p:sp>
            <p:nvSpPr>
              <p:cNvPr id="289" name="Text Box 22">
                <a:extLst>
                  <a:ext uri="{FF2B5EF4-FFF2-40B4-BE49-F238E27FC236}">
                    <a16:creationId xmlns:a16="http://schemas.microsoft.com/office/drawing/2014/main" id="{FCD4E8AC-1B13-DA41-948F-91A83864962E}"/>
                  </a:ext>
                </a:extLst>
              </p:cNvPr>
              <p:cNvSpPr txBox="1">
                <a:spLocks noChangeArrowheads="1"/>
              </p:cNvSpPr>
              <p:nvPr/>
            </p:nvSpPr>
            <p:spPr bwMode="auto">
              <a:xfrm>
                <a:off x="1930628" y="3750811"/>
                <a:ext cx="2635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ACK arrives, send next </a:t>
                </a:r>
              </a:p>
              <a:p>
                <a:pPr algn="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packet, t = RTT + L / R</a:t>
                </a:r>
                <a:endParaRPr lang="en-US" altLang="en-US" sz="1200" kern="1200">
                  <a:solidFill>
                    <a:srgbClr val="000000"/>
                  </a:solidFill>
                  <a:latin typeface="Times New Roman" panose="02020603050405020304" pitchFamily="18" charset="0"/>
                  <a:cs typeface="+mn-cs"/>
                </a:endParaRPr>
              </a:p>
            </p:txBody>
          </p:sp>
          <p:sp>
            <p:nvSpPr>
              <p:cNvPr id="298" name="Freeform 31">
                <a:extLst>
                  <a:ext uri="{FF2B5EF4-FFF2-40B4-BE49-F238E27FC236}">
                    <a16:creationId xmlns:a16="http://schemas.microsoft.com/office/drawing/2014/main" id="{F38321EB-FAE2-904A-9B81-21D0186CBC57}"/>
                  </a:ext>
                </a:extLst>
              </p:cNvPr>
              <p:cNvSpPr>
                <a:spLocks/>
              </p:cNvSpPr>
              <p:nvPr/>
            </p:nvSpPr>
            <p:spPr bwMode="auto">
              <a:xfrm>
                <a:off x="4608740" y="2210936"/>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299" name="Freeform 32">
                <a:extLst>
                  <a:ext uri="{FF2B5EF4-FFF2-40B4-BE49-F238E27FC236}">
                    <a16:creationId xmlns:a16="http://schemas.microsoft.com/office/drawing/2014/main" id="{FBE57882-6BB0-FB42-8297-3020DB77FC4F}"/>
                  </a:ext>
                </a:extLst>
              </p:cNvPr>
              <p:cNvSpPr>
                <a:spLocks/>
              </p:cNvSpPr>
              <p:nvPr/>
            </p:nvSpPr>
            <p:spPr bwMode="auto">
              <a:xfrm>
                <a:off x="4608740" y="2461761"/>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00" name="Line 33">
                <a:extLst>
                  <a:ext uri="{FF2B5EF4-FFF2-40B4-BE49-F238E27FC236}">
                    <a16:creationId xmlns:a16="http://schemas.microsoft.com/office/drawing/2014/main" id="{FEACB0C4-D684-9C47-A7A0-8FB12C2D6D5C}"/>
                  </a:ext>
                </a:extLst>
              </p:cNvPr>
              <p:cNvSpPr>
                <a:spLocks noChangeShapeType="1"/>
              </p:cNvSpPr>
              <p:nvPr/>
            </p:nvSpPr>
            <p:spPr bwMode="auto">
              <a:xfrm flipV="1">
                <a:off x="4626203" y="3142799"/>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01" name="Line 34">
                <a:extLst>
                  <a:ext uri="{FF2B5EF4-FFF2-40B4-BE49-F238E27FC236}">
                    <a16:creationId xmlns:a16="http://schemas.microsoft.com/office/drawing/2014/main" id="{B381B3DB-0359-7246-93D3-750B1DF80082}"/>
                  </a:ext>
                </a:extLst>
              </p:cNvPr>
              <p:cNvSpPr>
                <a:spLocks noChangeShapeType="1"/>
              </p:cNvSpPr>
              <p:nvPr/>
            </p:nvSpPr>
            <p:spPr bwMode="auto">
              <a:xfrm flipV="1">
                <a:off x="4626203" y="3393624"/>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19" name="Text Box 52">
                <a:extLst>
                  <a:ext uri="{FF2B5EF4-FFF2-40B4-BE49-F238E27FC236}">
                    <a16:creationId xmlns:a16="http://schemas.microsoft.com/office/drawing/2014/main" id="{7C41A37A-EA25-6B42-B8A7-D7B83D33521A}"/>
                  </a:ext>
                </a:extLst>
              </p:cNvPr>
              <p:cNvSpPr txBox="1">
                <a:spLocks noChangeArrowheads="1"/>
              </p:cNvSpPr>
              <p:nvPr/>
            </p:nvSpPr>
            <p:spPr bwMode="auto">
              <a:xfrm>
                <a:off x="6747103" y="3212649"/>
                <a:ext cx="38338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a:solidFill>
                      <a:srgbClr val="000000"/>
                    </a:solidFill>
                    <a:latin typeface="Arial" panose="020B0604020202020204" pitchFamily="34" charset="0"/>
                    <a:cs typeface="+mn-cs"/>
                  </a:rPr>
                  <a:t>last bit of 2</a:t>
                </a:r>
                <a:r>
                  <a:rPr lang="en-US" altLang="en-US" sz="1200" kern="1200" baseline="30000">
                    <a:solidFill>
                      <a:srgbClr val="000000"/>
                    </a:solidFill>
                    <a:latin typeface="Arial" panose="020B0604020202020204" pitchFamily="34" charset="0"/>
                    <a:cs typeface="+mn-cs"/>
                  </a:rPr>
                  <a:t>nd</a:t>
                </a:r>
                <a:r>
                  <a:rPr lang="en-US" altLang="en-US" sz="1200" kern="1200">
                    <a:solidFill>
                      <a:srgbClr val="000000"/>
                    </a:solidFill>
                    <a:latin typeface="Arial" panose="020B0604020202020204" pitchFamily="34" charset="0"/>
                    <a:cs typeface="+mn-cs"/>
                  </a:rPr>
                  <a:t> packet arrives, send ACK</a:t>
                </a:r>
                <a:endParaRPr lang="en-US" altLang="en-US" sz="1200" kern="1200">
                  <a:solidFill>
                    <a:srgbClr val="000000"/>
                  </a:solidFill>
                  <a:latin typeface="Times New Roman" panose="02020603050405020304" pitchFamily="18" charset="0"/>
                  <a:cs typeface="+mn-cs"/>
                </a:endParaRPr>
              </a:p>
            </p:txBody>
          </p:sp>
          <p:sp>
            <p:nvSpPr>
              <p:cNvPr id="320" name="Line 53">
                <a:extLst>
                  <a:ext uri="{FF2B5EF4-FFF2-40B4-BE49-F238E27FC236}">
                    <a16:creationId xmlns:a16="http://schemas.microsoft.com/office/drawing/2014/main" id="{87E7DB36-E98C-7E44-A72B-F7EAC66CB01A}"/>
                  </a:ext>
                </a:extLst>
              </p:cNvPr>
              <p:cNvSpPr>
                <a:spLocks noChangeShapeType="1"/>
              </p:cNvSpPr>
              <p:nvPr/>
            </p:nvSpPr>
            <p:spPr bwMode="auto">
              <a:xfrm flipV="1">
                <a:off x="6691540" y="3371399"/>
                <a:ext cx="112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21" name="Line 54">
                <a:extLst>
                  <a:ext uri="{FF2B5EF4-FFF2-40B4-BE49-F238E27FC236}">
                    <a16:creationId xmlns:a16="http://schemas.microsoft.com/office/drawing/2014/main" id="{6F1B7C9A-215A-474C-BA01-5D7C9727191A}"/>
                  </a:ext>
                </a:extLst>
              </p:cNvPr>
              <p:cNvSpPr>
                <a:spLocks noChangeShapeType="1"/>
              </p:cNvSpPr>
              <p:nvPr/>
            </p:nvSpPr>
            <p:spPr bwMode="auto">
              <a:xfrm flipV="1">
                <a:off x="6702653" y="3623811"/>
                <a:ext cx="1127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sp>
            <p:nvSpPr>
              <p:cNvPr id="322" name="Text Box 55">
                <a:extLst>
                  <a:ext uri="{FF2B5EF4-FFF2-40B4-BE49-F238E27FC236}">
                    <a16:creationId xmlns:a16="http://schemas.microsoft.com/office/drawing/2014/main" id="{2CD16A00-05F1-344E-A3E7-C5304F7F9228}"/>
                  </a:ext>
                </a:extLst>
              </p:cNvPr>
              <p:cNvSpPr txBox="1">
                <a:spLocks noChangeArrowheads="1"/>
              </p:cNvSpPr>
              <p:nvPr/>
            </p:nvSpPr>
            <p:spPr bwMode="auto">
              <a:xfrm>
                <a:off x="6742340" y="3446011"/>
                <a:ext cx="38385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200" kern="1200" dirty="0">
                    <a:solidFill>
                      <a:srgbClr val="000000"/>
                    </a:solidFill>
                    <a:latin typeface="Arial" panose="020B0604020202020204" pitchFamily="34" charset="0"/>
                    <a:cs typeface="+mn-cs"/>
                  </a:rPr>
                  <a:t>last bit of 3</a:t>
                </a:r>
                <a:r>
                  <a:rPr lang="en-US" altLang="en-US" sz="1200" kern="1200" baseline="30000" dirty="0">
                    <a:solidFill>
                      <a:srgbClr val="000000"/>
                    </a:solidFill>
                    <a:latin typeface="Arial" panose="020B0604020202020204" pitchFamily="34" charset="0"/>
                    <a:cs typeface="+mn-cs"/>
                  </a:rPr>
                  <a:t>rd</a:t>
                </a:r>
                <a:r>
                  <a:rPr lang="en-US" altLang="en-US" sz="1200" kern="1200" dirty="0">
                    <a:solidFill>
                      <a:srgbClr val="000000"/>
                    </a:solidFill>
                    <a:latin typeface="Arial" panose="020B0604020202020204" pitchFamily="34" charset="0"/>
                    <a:cs typeface="+mn-cs"/>
                  </a:rPr>
                  <a:t> packet arrives, send ACK</a:t>
                </a:r>
                <a:endParaRPr lang="en-US" altLang="en-US" sz="1200" kern="1200" dirty="0">
                  <a:solidFill>
                    <a:srgbClr val="000000"/>
                  </a:solidFill>
                  <a:latin typeface="Times New Roman" panose="02020603050405020304" pitchFamily="18" charset="0"/>
                  <a:cs typeface="+mn-cs"/>
                </a:endParaRPr>
              </a:p>
            </p:txBody>
          </p:sp>
        </p:grpSp>
      </p:grpSp>
      <p:grpSp>
        <p:nvGrpSpPr>
          <p:cNvPr id="7" name="Group 6">
            <a:extLst>
              <a:ext uri="{FF2B5EF4-FFF2-40B4-BE49-F238E27FC236}">
                <a16:creationId xmlns:a16="http://schemas.microsoft.com/office/drawing/2014/main" id="{7B6176C9-7176-F240-9157-3D2494A14415}"/>
              </a:ext>
            </a:extLst>
          </p:cNvPr>
          <p:cNvGrpSpPr/>
          <p:nvPr/>
        </p:nvGrpSpPr>
        <p:grpSpPr>
          <a:xfrm>
            <a:off x="5177818" y="3256021"/>
            <a:ext cx="2672526" cy="858779"/>
            <a:chOff x="6903757" y="4341361"/>
            <a:chExt cx="3563367" cy="1145039"/>
          </a:xfrm>
        </p:grpSpPr>
        <p:sp>
          <p:nvSpPr>
            <p:cNvPr id="323" name="Text Box 57">
              <a:extLst>
                <a:ext uri="{FF2B5EF4-FFF2-40B4-BE49-F238E27FC236}">
                  <a16:creationId xmlns:a16="http://schemas.microsoft.com/office/drawing/2014/main" id="{FB511FDF-D49A-204F-9558-B726F99E69A7}"/>
                </a:ext>
              </a:extLst>
            </p:cNvPr>
            <p:cNvSpPr txBox="1">
              <a:spLocks noChangeArrowheads="1"/>
            </p:cNvSpPr>
            <p:nvPr/>
          </p:nvSpPr>
          <p:spPr bwMode="auto">
            <a:xfrm>
              <a:off x="6903757" y="4341361"/>
              <a:ext cx="3563367" cy="7386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kern="1200" dirty="0">
                  <a:solidFill>
                    <a:srgbClr val="CC0000"/>
                  </a:solidFill>
                  <a:latin typeface="Arial" charset="0"/>
                  <a:cs typeface="+mn-cs"/>
                </a:rPr>
                <a:t>3-packet pipelining increases</a:t>
              </a:r>
            </a:p>
            <a:p>
              <a:pPr algn="ctr" defTabSz="685800" eaLnBrk="0" fontAlgn="base" hangingPunct="0">
                <a:spcBef>
                  <a:spcPct val="0"/>
                </a:spcBef>
                <a:spcAft>
                  <a:spcPct val="0"/>
                </a:spcAft>
                <a:buClrTx/>
                <a:defRPr/>
              </a:pPr>
              <a:r>
                <a:rPr lang="en-US" sz="1500" kern="1200" dirty="0">
                  <a:solidFill>
                    <a:srgbClr val="CC0000"/>
                  </a:solidFill>
                  <a:latin typeface="Arial" charset="0"/>
                  <a:cs typeface="+mn-cs"/>
                </a:rPr>
                <a:t> utilization by a factor of 3!</a:t>
              </a:r>
            </a:p>
          </p:txBody>
        </p:sp>
        <p:sp>
          <p:nvSpPr>
            <p:cNvPr id="324" name="Line 58">
              <a:extLst>
                <a:ext uri="{FF2B5EF4-FFF2-40B4-BE49-F238E27FC236}">
                  <a16:creationId xmlns:a16="http://schemas.microsoft.com/office/drawing/2014/main" id="{D6D6E111-408F-FB4E-BDCF-4A37A9DB381A}"/>
                </a:ext>
              </a:extLst>
            </p:cNvPr>
            <p:cNvSpPr>
              <a:spLocks noChangeShapeType="1"/>
            </p:cNvSpPr>
            <p:nvPr/>
          </p:nvSpPr>
          <p:spPr bwMode="auto">
            <a:xfrm>
              <a:off x="7948840" y="5009699"/>
              <a:ext cx="1360" cy="476701"/>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graphicFrame>
        <p:nvGraphicFramePr>
          <p:cNvPr id="325" name="Object 61">
            <a:extLst>
              <a:ext uri="{FF2B5EF4-FFF2-40B4-BE49-F238E27FC236}">
                <a16:creationId xmlns:a16="http://schemas.microsoft.com/office/drawing/2014/main" id="{A3FC3780-5690-F049-A6E0-28EEB6C29DDD}"/>
              </a:ext>
            </a:extLst>
          </p:cNvPr>
          <p:cNvGraphicFramePr>
            <a:graphicFrameLocks noChangeAspect="1"/>
          </p:cNvGraphicFramePr>
          <p:nvPr/>
        </p:nvGraphicFramePr>
        <p:xfrm>
          <a:off x="2244499" y="3957299"/>
          <a:ext cx="5061347" cy="700088"/>
        </p:xfrm>
        <a:graphic>
          <a:graphicData uri="http://schemas.openxmlformats.org/presentationml/2006/ole">
            <mc:AlternateContent xmlns:mc="http://schemas.openxmlformats.org/markup-compatibility/2006">
              <mc:Choice xmlns:v="urn:schemas-microsoft-com:vml" Requires="v">
                <p:oleObj name="Picture" r:id="rId3" imgW="2578100" imgH="355600" progId="Word.Picture.8">
                  <p:embed/>
                </p:oleObj>
              </mc:Choice>
              <mc:Fallback>
                <p:oleObj name="Picture" r:id="rId3" imgW="2578100" imgH="355600" progId="Word.Picture.8">
                  <p:embed/>
                  <p:pic>
                    <p:nvPicPr>
                      <p:cNvPr id="325" name="Object 61">
                        <a:extLst>
                          <a:ext uri="{FF2B5EF4-FFF2-40B4-BE49-F238E27FC236}">
                            <a16:creationId xmlns:a16="http://schemas.microsoft.com/office/drawing/2014/main" id="{A3FC3780-5690-F049-A6E0-28EEB6C29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4499" y="3957299"/>
                        <a:ext cx="5061347"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 name="Slide Number Placeholder 2">
            <a:extLst>
              <a:ext uri="{FF2B5EF4-FFF2-40B4-BE49-F238E27FC236}">
                <a16:creationId xmlns:a16="http://schemas.microsoft.com/office/drawing/2014/main" id="{5140CCE3-35CF-C249-B39A-9608764C93DB}"/>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66</a:t>
            </a:fld>
            <a:endParaRPr lang="en-US" dirty="0"/>
          </a:p>
        </p:txBody>
      </p:sp>
    </p:spTree>
    <p:extLst>
      <p:ext uri="{BB962C8B-B14F-4D97-AF65-F5344CB8AC3E}">
        <p14:creationId xmlns:p14="http://schemas.microsoft.com/office/powerpoint/2010/main" val="107088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dissolve">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7A046D-38A0-4C4D-89C5-98A73D6176B8}"/>
              </a:ext>
            </a:extLst>
          </p:cNvPr>
          <p:cNvSpPr/>
          <p:nvPr/>
        </p:nvSpPr>
        <p:spPr>
          <a:xfrm>
            <a:off x="2074545" y="2400300"/>
            <a:ext cx="1860233" cy="5057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Go-Back-N: sender</a:t>
            </a:r>
            <a:endParaRPr lang="en-US" dirty="0"/>
          </a:p>
        </p:txBody>
      </p:sp>
      <p:sp>
        <p:nvSpPr>
          <p:cNvPr id="6" name="Rectangle 3">
            <a:extLst>
              <a:ext uri="{FF2B5EF4-FFF2-40B4-BE49-F238E27FC236}">
                <a16:creationId xmlns:a16="http://schemas.microsoft.com/office/drawing/2014/main" id="{1D02EA8C-0D47-4345-907B-176DCE82FE33}"/>
              </a:ext>
            </a:extLst>
          </p:cNvPr>
          <p:cNvSpPr txBox="1">
            <a:spLocks noChangeArrowheads="1"/>
          </p:cNvSpPr>
          <p:nvPr/>
        </p:nvSpPr>
        <p:spPr>
          <a:xfrm>
            <a:off x="703905" y="971429"/>
            <a:ext cx="8308314" cy="1047071"/>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defRPr/>
            </a:pPr>
            <a:r>
              <a:rPr lang="en-US" altLang="ja-JP" sz="2100" dirty="0">
                <a:solidFill>
                  <a:prstClr val="black"/>
                </a:solidFill>
                <a:latin typeface="Calibri" panose="020F0502020204030204"/>
                <a:ea typeface="ＭＳ Ｐゴシック" panose="020B0600070205080204" pitchFamily="34" charset="-128"/>
              </a:rPr>
              <a:t>sender: “window” of up to N, consecutive transmitted but </a:t>
            </a:r>
            <a:r>
              <a:rPr lang="en-US" altLang="ja-JP" sz="2100" dirty="0" err="1">
                <a:solidFill>
                  <a:prstClr val="black"/>
                </a:solidFill>
                <a:latin typeface="Calibri" panose="020F0502020204030204"/>
                <a:ea typeface="ＭＳ Ｐゴシック" panose="020B0600070205080204" pitchFamily="34" charset="-128"/>
              </a:rPr>
              <a:t>unACKed</a:t>
            </a:r>
            <a:r>
              <a:rPr lang="en-US" altLang="ja-JP" sz="2100" dirty="0">
                <a:solidFill>
                  <a:prstClr val="black"/>
                </a:solidFill>
                <a:latin typeface="Calibri" panose="020F0502020204030204"/>
                <a:ea typeface="ＭＳ Ｐゴシック" panose="020B0600070205080204" pitchFamily="34" charset="-128"/>
              </a:rPr>
              <a:t> pkts </a:t>
            </a:r>
          </a:p>
          <a:p>
            <a:pPr marL="611981" lvl="1" indent="-257175" defTabSz="685800">
              <a:spcBef>
                <a:spcPts val="750"/>
              </a:spcBef>
              <a:buClr>
                <a:srgbClr val="0000A3"/>
              </a:buClr>
              <a:defRPr/>
            </a:pPr>
            <a:r>
              <a:rPr lang="en-US" altLang="en-US" sz="1800" dirty="0">
                <a:solidFill>
                  <a:prstClr val="black"/>
                </a:solidFill>
                <a:latin typeface="Calibri" panose="020F0502020204030204"/>
                <a:ea typeface="ＭＳ Ｐゴシック" panose="020B0600070205080204" pitchFamily="34" charset="-128"/>
              </a:rPr>
              <a:t>k-bit seq # in pkt header</a:t>
            </a:r>
          </a:p>
          <a:p>
            <a:pPr marL="521494" lvl="1" indent="-166688" defTabSz="685800">
              <a:spcBef>
                <a:spcPts val="750"/>
              </a:spcBef>
              <a:buClr>
                <a:srgbClr val="0000A3"/>
              </a:buClr>
              <a:buFont typeface="Wingdings" pitchFamily="2" charset="2"/>
              <a:buChar char="§"/>
              <a:defRPr/>
            </a:pPr>
            <a:endParaRPr lang="en-US" altLang="ja-JP" sz="1800" dirty="0">
              <a:solidFill>
                <a:prstClr val="black"/>
              </a:solidFill>
              <a:latin typeface="Calibri" panose="020F0502020204030204"/>
              <a:ea typeface="ＭＳ Ｐゴシック" panose="020B0600070205080204" pitchFamily="34" charset="-128"/>
            </a:endParaRPr>
          </a:p>
          <a:p>
            <a:pPr marL="264319" indent="-166688" defTabSz="685800">
              <a:spcBef>
                <a:spcPts val="750"/>
              </a:spcBef>
              <a:defRPr/>
            </a:pPr>
            <a:endParaRPr lang="en-US" altLang="en-US" sz="2100" dirty="0">
              <a:solidFill>
                <a:prstClr val="black"/>
              </a:solidFill>
              <a:latin typeface="Calibri" panose="020F0502020204030204"/>
              <a:ea typeface="ＭＳ Ｐゴシック" panose="020B0600070205080204" pitchFamily="34" charset="-128"/>
            </a:endParaRPr>
          </a:p>
          <a:p>
            <a:pPr marL="264319" indent="-166688" defTabSz="685800">
              <a:spcBef>
                <a:spcPts val="750"/>
              </a:spcBef>
              <a:defRPr/>
            </a:pPr>
            <a:endParaRPr lang="en-US" altLang="en-US" sz="2100" dirty="0">
              <a:solidFill>
                <a:prstClr val="black"/>
              </a:solidFill>
              <a:latin typeface="Calibri" panose="020F0502020204030204"/>
              <a:ea typeface="ＭＳ Ｐゴシック" panose="020B0600070205080204" pitchFamily="34" charset="-128"/>
            </a:endParaRPr>
          </a:p>
        </p:txBody>
      </p:sp>
      <p:pic>
        <p:nvPicPr>
          <p:cNvPr id="8" name="Picture 4" descr="gbn_seqnum">
            <a:extLst>
              <a:ext uri="{FF2B5EF4-FFF2-40B4-BE49-F238E27FC236}">
                <a16:creationId xmlns:a16="http://schemas.microsoft.com/office/drawing/2014/main" id="{7F787B9F-F0D5-184B-849D-6DD1215CE2A5}"/>
              </a:ext>
            </a:extLst>
          </p:cNvPr>
          <p:cNvPicPr>
            <a:picLocks noChangeAspect="1" noChangeArrowheads="1"/>
          </p:cNvPicPr>
          <p:nvPr/>
        </p:nvPicPr>
        <p:blipFill>
          <a:blip r:embed="rId3">
            <a:alphaModFix amt="83000"/>
            <a:extLst>
              <a:ext uri="{28A0092B-C50C-407E-A947-70E740481C1C}">
                <a14:useLocalDpi xmlns:a14="http://schemas.microsoft.com/office/drawing/2010/main" val="0"/>
              </a:ext>
            </a:extLst>
          </a:blip>
          <a:srcRect/>
          <a:stretch>
            <a:fillRect/>
          </a:stretch>
        </p:blipFill>
        <p:spPr bwMode="auto">
          <a:xfrm>
            <a:off x="1307814" y="1932018"/>
            <a:ext cx="6875603" cy="138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a16="http://schemas.microsoft.com/office/drawing/2014/main" id="{5CC992CE-9CC7-5B4F-A0DC-4AE1FB2B5032}"/>
              </a:ext>
            </a:extLst>
          </p:cNvPr>
          <p:cNvSpPr>
            <a:spLocks noChangeArrowheads="1"/>
          </p:cNvSpPr>
          <p:nvPr/>
        </p:nvSpPr>
        <p:spPr bwMode="auto">
          <a:xfrm>
            <a:off x="793376" y="3586711"/>
            <a:ext cx="8482353" cy="1488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292100" indent="-292100">
              <a:defRPr sz="1600">
                <a:solidFill>
                  <a:schemeClr val="tx1"/>
                </a:solidFill>
                <a:latin typeface="Tahoma" panose="020B0604030504040204" pitchFamily="34" charset="0"/>
                <a:ea typeface="ＭＳ Ｐゴシック" panose="020B0600070205080204" pitchFamily="34" charset="-128"/>
              </a:defRPr>
            </a:lvl1pPr>
            <a:lvl2pPr marL="685800" indent="-22860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263129" indent="-254794" defTabSz="685800">
              <a:lnSpc>
                <a:spcPct val="85000"/>
              </a:lnSpc>
              <a:spcBef>
                <a:spcPct val="20000"/>
              </a:spcBef>
              <a:buClr>
                <a:srgbClr val="000099"/>
              </a:buClr>
              <a:buSzPct val="100000"/>
              <a:buFont typeface="Wingdings" pitchFamily="2" charset="2"/>
              <a:buChar char="§"/>
              <a:defRPr/>
            </a:pPr>
            <a:r>
              <a:rPr lang="en-US" altLang="en-US" sz="2100" i="1" kern="1200" dirty="0">
                <a:solidFill>
                  <a:srgbClr val="C00000"/>
                </a:solidFill>
                <a:latin typeface="Calibri" panose="020F0502020204030204"/>
                <a:cs typeface="+mn-cs"/>
              </a:rPr>
              <a:t>cumulative ACK: </a:t>
            </a:r>
            <a:r>
              <a:rPr lang="en-US" altLang="en-US" sz="2100" kern="1200" dirty="0">
                <a:solidFill>
                  <a:prstClr val="black"/>
                </a:solidFill>
                <a:latin typeface="Calibri" panose="020F0502020204030204"/>
                <a:cs typeface="+mn-cs"/>
              </a:rPr>
              <a:t>ACK(</a:t>
            </a:r>
            <a:r>
              <a:rPr lang="en-US" altLang="en-US" sz="2100" i="1" kern="1200" dirty="0">
                <a:solidFill>
                  <a:prstClr val="black"/>
                </a:solidFill>
                <a:latin typeface="Calibri" panose="020F0502020204030204"/>
                <a:cs typeface="+mn-cs"/>
              </a:rPr>
              <a:t>n</a:t>
            </a:r>
            <a:r>
              <a:rPr lang="en-US" altLang="en-US" sz="2100" kern="1200" dirty="0">
                <a:solidFill>
                  <a:prstClr val="black"/>
                </a:solidFill>
                <a:latin typeface="Calibri" panose="020F0502020204030204"/>
                <a:cs typeface="+mn-cs"/>
              </a:rPr>
              <a:t>): ACKs all packets up to, including seq # </a:t>
            </a:r>
            <a:r>
              <a:rPr lang="en-US" altLang="en-US" sz="2100" i="1" kern="1200" dirty="0">
                <a:solidFill>
                  <a:prstClr val="black"/>
                </a:solidFill>
                <a:latin typeface="Calibri" panose="020F0502020204030204"/>
                <a:cs typeface="+mn-cs"/>
              </a:rPr>
              <a:t>n</a:t>
            </a:r>
            <a:r>
              <a:rPr lang="en-US" altLang="en-US" sz="2100" kern="1200" dirty="0">
                <a:solidFill>
                  <a:prstClr val="black"/>
                </a:solidFill>
                <a:latin typeface="Calibri" panose="020F0502020204030204"/>
                <a:cs typeface="+mn-cs"/>
              </a:rPr>
              <a:t> </a:t>
            </a:r>
          </a:p>
          <a:p>
            <a:pPr marL="646510" lvl="1" indent="-342900" defTabSz="685800">
              <a:lnSpc>
                <a:spcPct val="85000"/>
              </a:lnSpc>
              <a:spcBef>
                <a:spcPct val="20000"/>
              </a:spcBef>
              <a:buClr>
                <a:srgbClr val="000099"/>
              </a:buClr>
              <a:buSzPct val="100000"/>
              <a:buFont typeface="Arial" panose="020B0604020202020204" pitchFamily="34" charset="0"/>
              <a:buChar char="•"/>
              <a:defRPr/>
            </a:pPr>
            <a:r>
              <a:rPr lang="en-US" altLang="en-US" sz="2100" kern="1200" dirty="0">
                <a:solidFill>
                  <a:prstClr val="black"/>
                </a:solidFill>
                <a:latin typeface="Calibri" panose="020F0502020204030204"/>
                <a:cs typeface="+mn-cs"/>
              </a:rPr>
              <a:t>on receiving ACK(</a:t>
            </a:r>
            <a:r>
              <a:rPr lang="en-US" altLang="en-US" sz="2100" i="1" kern="1200" dirty="0">
                <a:solidFill>
                  <a:prstClr val="black"/>
                </a:solidFill>
                <a:latin typeface="Calibri" panose="020F0502020204030204"/>
                <a:cs typeface="+mn-cs"/>
              </a:rPr>
              <a:t>n</a:t>
            </a:r>
            <a:r>
              <a:rPr lang="en-US" altLang="en-US" sz="2100" kern="1200" dirty="0">
                <a:solidFill>
                  <a:prstClr val="black"/>
                </a:solidFill>
                <a:latin typeface="Calibri" panose="020F0502020204030204"/>
                <a:cs typeface="+mn-cs"/>
              </a:rPr>
              <a:t>): m</a:t>
            </a:r>
            <a:r>
              <a:rPr lang="en-US" altLang="en-US" sz="2100" kern="1200" dirty="0" err="1">
                <a:solidFill>
                  <a:prstClr val="black"/>
                </a:solidFill>
                <a:latin typeface="Calibri" panose="020F0502020204030204"/>
                <a:cs typeface="+mn-cs"/>
              </a:rPr>
              <a:t>ove</a:t>
            </a:r>
            <a:r>
              <a:rPr lang="en-US" altLang="en-US" sz="2100" kern="1200" dirty="0">
                <a:solidFill>
                  <a:prstClr val="black"/>
                </a:solidFill>
                <a:latin typeface="Calibri" panose="020F0502020204030204"/>
                <a:cs typeface="+mn-cs"/>
              </a:rPr>
              <a:t> window forward to begin at </a:t>
            </a:r>
            <a:r>
              <a:rPr lang="en-US" altLang="en-US" sz="2100" i="1" kern="1200" dirty="0">
                <a:solidFill>
                  <a:prstClr val="black"/>
                </a:solidFill>
                <a:latin typeface="Calibri" panose="020F0502020204030204"/>
                <a:cs typeface="+mn-cs"/>
              </a:rPr>
              <a:t>n+1</a:t>
            </a:r>
          </a:p>
          <a:p>
            <a:pPr marL="263129" indent="-254794" defTabSz="685800">
              <a:lnSpc>
                <a:spcPct val="85000"/>
              </a:lnSpc>
              <a:spcBef>
                <a:spcPct val="20000"/>
              </a:spcBef>
              <a:buClr>
                <a:srgbClr val="000099"/>
              </a:buClr>
              <a:buFont typeface="Wingdings" pitchFamily="2" charset="2"/>
              <a:buChar char="§"/>
              <a:defRPr/>
            </a:pPr>
            <a:r>
              <a:rPr lang="en-US" altLang="en-US" sz="2100" kern="1200" dirty="0">
                <a:solidFill>
                  <a:prstClr val="black"/>
                </a:solidFill>
                <a:latin typeface="Calibri" panose="020F0502020204030204"/>
                <a:cs typeface="+mn-cs"/>
              </a:rPr>
              <a:t>timer for oldest in-flight packet</a:t>
            </a:r>
          </a:p>
          <a:p>
            <a:pPr marL="263129" indent="-254794" defTabSz="685800">
              <a:lnSpc>
                <a:spcPct val="85000"/>
              </a:lnSpc>
              <a:spcBef>
                <a:spcPct val="20000"/>
              </a:spcBef>
              <a:buClr>
                <a:srgbClr val="000099"/>
              </a:buClr>
              <a:buSzPct val="100000"/>
              <a:buFont typeface="Wingdings" pitchFamily="2" charset="2"/>
              <a:buChar char="§"/>
              <a:defRPr/>
            </a:pPr>
            <a:r>
              <a:rPr lang="en-US" altLang="en-US" sz="2100" i="1" kern="1200" dirty="0">
                <a:solidFill>
                  <a:prstClr val="black"/>
                </a:solidFill>
                <a:latin typeface="Calibri" panose="020F0502020204030204"/>
                <a:cs typeface="+mn-cs"/>
              </a:rPr>
              <a:t>timeout(n):</a:t>
            </a:r>
            <a:r>
              <a:rPr lang="en-US" altLang="en-US" sz="2100" kern="1200" dirty="0">
                <a:solidFill>
                  <a:prstClr val="black"/>
                </a:solidFill>
                <a:latin typeface="Calibri" panose="020F0502020204030204"/>
                <a:cs typeface="+mn-cs"/>
              </a:rPr>
              <a:t> retransmit packet n and all higher seq # packets in window</a:t>
            </a:r>
            <a:endParaRPr lang="en-US" altLang="en-US" sz="2400" kern="1200" dirty="0">
              <a:solidFill>
                <a:prstClr val="black"/>
              </a:solidFill>
              <a:latin typeface="Calibri" panose="020F0502020204030204"/>
              <a:cs typeface="+mn-cs"/>
            </a:endParaRPr>
          </a:p>
          <a:p>
            <a:pPr marL="219075" indent="-219075" defTabSz="685800">
              <a:lnSpc>
                <a:spcPct val="85000"/>
              </a:lnSpc>
              <a:spcBef>
                <a:spcPct val="20000"/>
              </a:spcBef>
              <a:buClr>
                <a:srgbClr val="000099"/>
              </a:buClr>
              <a:buSzPct val="65000"/>
              <a:buFont typeface="Wingdings" pitchFamily="2" charset="2"/>
              <a:buChar char="v"/>
              <a:defRPr/>
            </a:pPr>
            <a:endParaRPr lang="en-US" altLang="en-US" sz="2100" kern="1200" dirty="0">
              <a:solidFill>
                <a:prstClr val="black"/>
              </a:solidFill>
              <a:latin typeface="Gill Sans MT" panose="020B0502020104020203" pitchFamily="34" charset="77"/>
              <a:cs typeface="+mn-cs"/>
            </a:endParaRPr>
          </a:p>
        </p:txBody>
      </p:sp>
      <p:sp>
        <p:nvSpPr>
          <p:cNvPr id="7" name="Slide Number Placeholder 2">
            <a:extLst>
              <a:ext uri="{FF2B5EF4-FFF2-40B4-BE49-F238E27FC236}">
                <a16:creationId xmlns:a16="http://schemas.microsoft.com/office/drawing/2014/main" id="{FDEE9FF9-C882-024E-8974-9BAEDEEE0BFA}"/>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67</a:t>
            </a:fld>
            <a:endParaRPr lang="en-US" dirty="0"/>
          </a:p>
        </p:txBody>
      </p:sp>
    </p:spTree>
    <p:extLst>
      <p:ext uri="{BB962C8B-B14F-4D97-AF65-F5344CB8AC3E}">
        <p14:creationId xmlns:p14="http://schemas.microsoft.com/office/powerpoint/2010/main" val="176597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Go-Back-N: receiver</a:t>
            </a:r>
            <a:endParaRPr lang="en-US" dirty="0"/>
          </a:p>
        </p:txBody>
      </p:sp>
      <p:sp>
        <p:nvSpPr>
          <p:cNvPr id="7" name="Rectangle 3">
            <a:extLst>
              <a:ext uri="{FF2B5EF4-FFF2-40B4-BE49-F238E27FC236}">
                <a16:creationId xmlns:a16="http://schemas.microsoft.com/office/drawing/2014/main" id="{D4D350FA-D6D7-FD41-A9BE-7C8ADB1B89FE}"/>
              </a:ext>
            </a:extLst>
          </p:cNvPr>
          <p:cNvSpPr txBox="1">
            <a:spLocks noChangeArrowheads="1"/>
          </p:cNvSpPr>
          <p:nvPr/>
        </p:nvSpPr>
        <p:spPr>
          <a:xfrm>
            <a:off x="602542" y="1031082"/>
            <a:ext cx="7738552" cy="2140744"/>
          </a:xfrm>
          <a:prstGeom prst="rect">
            <a:avLst/>
          </a:prstGeom>
        </p:spPr>
        <p:txBody>
          <a:bodyPr vert="horz" lIns="68580" tIns="34290" rIns="68580" bIns="3429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6694" indent="-208360"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ACK-only: always send ACK for correctly-received packet so far, with highest </a:t>
            </a:r>
            <a:r>
              <a:rPr lang="en-US" altLang="en-US" sz="2100" i="1" dirty="0">
                <a:solidFill>
                  <a:srgbClr val="CC0000"/>
                </a:solidFill>
                <a:latin typeface="Calibri" panose="020F0502020204030204"/>
                <a:ea typeface="ＭＳ Ｐゴシック" panose="020B0600070205080204" pitchFamily="34" charset="-128"/>
              </a:rPr>
              <a:t>in-order</a:t>
            </a:r>
            <a:r>
              <a:rPr lang="en-US" altLang="en-US" sz="2100" dirty="0">
                <a:solidFill>
                  <a:prstClr val="black"/>
                </a:solidFill>
                <a:latin typeface="Calibri" panose="020F0502020204030204"/>
                <a:ea typeface="ＭＳ Ｐゴシック" panose="020B0600070205080204" pitchFamily="34" charset="-128"/>
              </a:rPr>
              <a:t> seq #</a:t>
            </a:r>
          </a:p>
          <a:p>
            <a:pPr marL="521494" lvl="1" indent="-173831" defTabSz="685800">
              <a:spcBef>
                <a:spcPts val="375"/>
              </a:spcBef>
              <a:defRPr/>
            </a:pPr>
            <a:r>
              <a:rPr lang="en-US" altLang="en-US" sz="1800" dirty="0">
                <a:solidFill>
                  <a:prstClr val="black"/>
                </a:solidFill>
                <a:latin typeface="Calibri" panose="020F0502020204030204"/>
                <a:ea typeface="ＭＳ Ｐゴシック" panose="020B0600070205080204" pitchFamily="34" charset="-128"/>
              </a:rPr>
              <a:t>may generate duplicate ACKs</a:t>
            </a:r>
          </a:p>
          <a:p>
            <a:pPr marL="521494" lvl="1" indent="-173831" defTabSz="685800">
              <a:spcBef>
                <a:spcPts val="375"/>
              </a:spcBef>
              <a:defRPr/>
            </a:pPr>
            <a:r>
              <a:rPr lang="en-US" altLang="en-US" sz="1800" dirty="0">
                <a:solidFill>
                  <a:prstClr val="black"/>
                </a:solidFill>
                <a:latin typeface="Calibri" panose="020F0502020204030204"/>
                <a:ea typeface="ＭＳ Ｐゴシック" panose="020B0600070205080204" pitchFamily="34" charset="-128"/>
              </a:rPr>
              <a:t>need only remember </a:t>
            </a:r>
            <a:r>
              <a:rPr lang="en-US" altLang="en-US" sz="1800" dirty="0" err="1">
                <a:solidFill>
                  <a:srgbClr val="0013A3"/>
                </a:solidFill>
                <a:latin typeface="Courier New" panose="02070309020205020404" pitchFamily="49" charset="0"/>
                <a:ea typeface="ＭＳ Ｐゴシック" panose="020B0600070205080204" pitchFamily="34" charset="-128"/>
              </a:rPr>
              <a:t>rcv_base</a:t>
            </a:r>
            <a:endParaRPr lang="en-US" altLang="en-US" sz="1800" dirty="0">
              <a:solidFill>
                <a:srgbClr val="0013A3"/>
              </a:solidFill>
              <a:latin typeface="Courier New" panose="02070309020205020404" pitchFamily="49" charset="0"/>
              <a:ea typeface="ＭＳ Ｐゴシック" panose="020B0600070205080204" pitchFamily="34" charset="-128"/>
            </a:endParaRPr>
          </a:p>
          <a:p>
            <a:pPr marL="264319" indent="-166688"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on receipt of out-of-order packet: </a:t>
            </a:r>
          </a:p>
          <a:p>
            <a:pPr marL="521494" lvl="1" indent="-173831" defTabSz="685800">
              <a:spcBef>
                <a:spcPts val="375"/>
              </a:spcBef>
              <a:defRPr/>
            </a:pPr>
            <a:r>
              <a:rPr lang="en-US" altLang="en-US" sz="1800" dirty="0">
                <a:solidFill>
                  <a:prstClr val="black"/>
                </a:solidFill>
                <a:latin typeface="Calibri" panose="020F0502020204030204"/>
                <a:ea typeface="ＭＳ Ｐゴシック" panose="020B0600070205080204" pitchFamily="34" charset="-128"/>
              </a:rPr>
              <a:t>can discard (don’</a:t>
            </a:r>
            <a:r>
              <a:rPr lang="en-US" altLang="ja-JP" sz="1800" dirty="0">
                <a:solidFill>
                  <a:prstClr val="black"/>
                </a:solidFill>
                <a:latin typeface="Calibri" panose="020F0502020204030204"/>
                <a:ea typeface="ＭＳ Ｐゴシック" panose="020B0600070205080204" pitchFamily="34" charset="-128"/>
              </a:rPr>
              <a:t>t buffer) or buffer: an implementation decision</a:t>
            </a:r>
            <a:endParaRPr lang="en-US" altLang="ja-JP" sz="1800" i="1" dirty="0">
              <a:solidFill>
                <a:srgbClr val="CC0000"/>
              </a:solidFill>
              <a:latin typeface="Calibri" panose="020F0502020204030204"/>
              <a:ea typeface="ＭＳ Ｐゴシック" panose="020B0600070205080204" pitchFamily="34" charset="-128"/>
            </a:endParaRPr>
          </a:p>
          <a:p>
            <a:pPr marL="521494" lvl="1" indent="-173831" defTabSz="685800">
              <a:spcBef>
                <a:spcPts val="375"/>
              </a:spcBef>
              <a:defRPr/>
            </a:pPr>
            <a:r>
              <a:rPr lang="en-US" altLang="en-US" sz="1800" dirty="0">
                <a:solidFill>
                  <a:prstClr val="black"/>
                </a:solidFill>
                <a:latin typeface="Calibri" panose="020F0502020204030204"/>
                <a:ea typeface="ＭＳ Ｐゴシック" panose="020B0600070205080204" pitchFamily="34" charset="-128"/>
              </a:rPr>
              <a:t>re-ACK pkt with highest in-order seq #</a:t>
            </a:r>
          </a:p>
        </p:txBody>
      </p:sp>
      <p:grpSp>
        <p:nvGrpSpPr>
          <p:cNvPr id="40" name="Group 39">
            <a:extLst>
              <a:ext uri="{FF2B5EF4-FFF2-40B4-BE49-F238E27FC236}">
                <a16:creationId xmlns:a16="http://schemas.microsoft.com/office/drawing/2014/main" id="{721F1563-4EE6-624A-B419-51472DAFC422}"/>
              </a:ext>
            </a:extLst>
          </p:cNvPr>
          <p:cNvGrpSpPr/>
          <p:nvPr/>
        </p:nvGrpSpPr>
        <p:grpSpPr>
          <a:xfrm>
            <a:off x="723900" y="3276600"/>
            <a:ext cx="7654809" cy="1601409"/>
            <a:chOff x="965200" y="4368800"/>
            <a:chExt cx="10206411" cy="2135212"/>
          </a:xfrm>
        </p:grpSpPr>
        <p:sp>
          <p:nvSpPr>
            <p:cNvPr id="4" name="Rectangle 3">
              <a:extLst>
                <a:ext uri="{FF2B5EF4-FFF2-40B4-BE49-F238E27FC236}">
                  <a16:creationId xmlns:a16="http://schemas.microsoft.com/office/drawing/2014/main" id="{B5C749AC-5A6B-CE44-BD87-CDEAD30D68DC}"/>
                </a:ext>
              </a:extLst>
            </p:cNvPr>
            <p:cNvSpPr/>
            <p:nvPr/>
          </p:nvSpPr>
          <p:spPr>
            <a:xfrm>
              <a:off x="2412281" y="487799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0" name="Rectangle 9">
              <a:extLst>
                <a:ext uri="{FF2B5EF4-FFF2-40B4-BE49-F238E27FC236}">
                  <a16:creationId xmlns:a16="http://schemas.microsoft.com/office/drawing/2014/main" id="{FB7AB02A-A4B7-9D4F-A1D7-19D810FD4F54}"/>
                </a:ext>
              </a:extLst>
            </p:cNvPr>
            <p:cNvSpPr/>
            <p:nvPr/>
          </p:nvSpPr>
          <p:spPr>
            <a:xfrm>
              <a:off x="2603500" y="487853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1" name="Rectangle 10">
              <a:extLst>
                <a:ext uri="{FF2B5EF4-FFF2-40B4-BE49-F238E27FC236}">
                  <a16:creationId xmlns:a16="http://schemas.microsoft.com/office/drawing/2014/main" id="{6DFBB702-FA2B-A04A-B08F-95DFA12C7EDD}"/>
                </a:ext>
              </a:extLst>
            </p:cNvPr>
            <p:cNvSpPr/>
            <p:nvPr/>
          </p:nvSpPr>
          <p:spPr>
            <a:xfrm>
              <a:off x="2777467" y="4879975"/>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2" name="Rectangle 11">
              <a:extLst>
                <a:ext uri="{FF2B5EF4-FFF2-40B4-BE49-F238E27FC236}">
                  <a16:creationId xmlns:a16="http://schemas.microsoft.com/office/drawing/2014/main" id="{B7C745A3-C7DB-3942-A271-0A92B4788494}"/>
                </a:ext>
              </a:extLst>
            </p:cNvPr>
            <p:cNvSpPr/>
            <p:nvPr/>
          </p:nvSpPr>
          <p:spPr>
            <a:xfrm>
              <a:off x="2951434" y="487823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3" name="Rectangle 12">
              <a:extLst>
                <a:ext uri="{FF2B5EF4-FFF2-40B4-BE49-F238E27FC236}">
                  <a16:creationId xmlns:a16="http://schemas.microsoft.com/office/drawing/2014/main" id="{9242AB67-120B-794E-928E-64266D32C52D}"/>
                </a:ext>
              </a:extLst>
            </p:cNvPr>
            <p:cNvSpPr/>
            <p:nvPr/>
          </p:nvSpPr>
          <p:spPr>
            <a:xfrm>
              <a:off x="3125401" y="4879676"/>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4" name="Rectangle 13">
              <a:extLst>
                <a:ext uri="{FF2B5EF4-FFF2-40B4-BE49-F238E27FC236}">
                  <a16:creationId xmlns:a16="http://schemas.microsoft.com/office/drawing/2014/main" id="{5E626C37-8D68-3743-89DE-5821F910BA38}"/>
                </a:ext>
              </a:extLst>
            </p:cNvPr>
            <p:cNvSpPr/>
            <p:nvPr/>
          </p:nvSpPr>
          <p:spPr>
            <a:xfrm>
              <a:off x="3312307" y="4876800"/>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8" name="Rectangle 17">
              <a:extLst>
                <a:ext uri="{FF2B5EF4-FFF2-40B4-BE49-F238E27FC236}">
                  <a16:creationId xmlns:a16="http://schemas.microsoft.com/office/drawing/2014/main" id="{713FA41E-5B3A-9E42-85D0-F244A9CA09BA}"/>
                </a:ext>
              </a:extLst>
            </p:cNvPr>
            <p:cNvSpPr/>
            <p:nvPr/>
          </p:nvSpPr>
          <p:spPr>
            <a:xfrm>
              <a:off x="4042679" y="487709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9" name="Rectangle 18">
              <a:extLst>
                <a:ext uri="{FF2B5EF4-FFF2-40B4-BE49-F238E27FC236}">
                  <a16:creationId xmlns:a16="http://schemas.microsoft.com/office/drawing/2014/main" id="{DC459346-9ED9-4045-B9EF-F21C877F5C71}"/>
                </a:ext>
              </a:extLst>
            </p:cNvPr>
            <p:cNvSpPr/>
            <p:nvPr/>
          </p:nvSpPr>
          <p:spPr>
            <a:xfrm>
              <a:off x="4216646" y="48773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20" name="Rectangle 19">
              <a:extLst>
                <a:ext uri="{FF2B5EF4-FFF2-40B4-BE49-F238E27FC236}">
                  <a16:creationId xmlns:a16="http://schemas.microsoft.com/office/drawing/2014/main" id="{F0135D84-780D-1C4B-B705-7166D92BFCB2}"/>
                </a:ext>
              </a:extLst>
            </p:cNvPr>
            <p:cNvSpPr/>
            <p:nvPr/>
          </p:nvSpPr>
          <p:spPr>
            <a:xfrm>
              <a:off x="4394926" y="4877695"/>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21" name="Rectangle 20">
              <a:extLst>
                <a:ext uri="{FF2B5EF4-FFF2-40B4-BE49-F238E27FC236}">
                  <a16:creationId xmlns:a16="http://schemas.microsoft.com/office/drawing/2014/main" id="{4C92DF50-BC76-3348-AFB6-0E120E535E9F}"/>
                </a:ext>
              </a:extLst>
            </p:cNvPr>
            <p:cNvSpPr/>
            <p:nvPr/>
          </p:nvSpPr>
          <p:spPr>
            <a:xfrm>
              <a:off x="4573204" y="48770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22" name="Rectangle 21">
              <a:extLst>
                <a:ext uri="{FF2B5EF4-FFF2-40B4-BE49-F238E27FC236}">
                  <a16:creationId xmlns:a16="http://schemas.microsoft.com/office/drawing/2014/main" id="{BD359C03-4942-1F4E-9943-A4770ABD7A5C}"/>
                </a:ext>
              </a:extLst>
            </p:cNvPr>
            <p:cNvSpPr/>
            <p:nvPr/>
          </p:nvSpPr>
          <p:spPr>
            <a:xfrm>
              <a:off x="4738544" y="488260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5" name="TextBox 4">
              <a:extLst>
                <a:ext uri="{FF2B5EF4-FFF2-40B4-BE49-F238E27FC236}">
                  <a16:creationId xmlns:a16="http://schemas.microsoft.com/office/drawing/2014/main" id="{24FB1D15-C716-6642-9A8C-FF574649B132}"/>
                </a:ext>
              </a:extLst>
            </p:cNvPr>
            <p:cNvSpPr txBox="1"/>
            <p:nvPr/>
          </p:nvSpPr>
          <p:spPr>
            <a:xfrm>
              <a:off x="3200400" y="5878723"/>
              <a:ext cx="1357636" cy="400109"/>
            </a:xfrm>
            <a:prstGeom prst="rect">
              <a:avLst/>
            </a:prstGeom>
            <a:noFill/>
          </p:spPr>
          <p:txBody>
            <a:bodyPr wrap="none" rtlCol="0">
              <a:spAutoFit/>
            </a:bodyPr>
            <a:lstStyle/>
            <a:p>
              <a:pPr defTabSz="685800">
                <a:buClrTx/>
                <a:defRPr/>
              </a:pPr>
              <a:r>
                <a:rPr lang="en-US" altLang="en-US" sz="1350" kern="1200" dirty="0" err="1">
                  <a:solidFill>
                    <a:srgbClr val="0013A3"/>
                  </a:solidFill>
                  <a:latin typeface="Courier New" panose="02070309020205020404" pitchFamily="49" charset="0"/>
                  <a:ea typeface="ＭＳ Ｐゴシック" panose="020B0600070205080204" pitchFamily="34" charset="-128"/>
                  <a:cs typeface="+mn-cs"/>
                </a:rPr>
                <a:t>rcv_base</a:t>
              </a:r>
              <a:endParaRPr lang="en-US" sz="1350" kern="1200" dirty="0">
                <a:solidFill>
                  <a:srgbClr val="0013A3"/>
                </a:solidFill>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FFDA1BD1-92DD-964D-A4AD-4395424A812F}"/>
                </a:ext>
              </a:extLst>
            </p:cNvPr>
            <p:cNvCxnSpPr/>
            <p:nvPr/>
          </p:nvCxnSpPr>
          <p:spPr>
            <a:xfrm flipV="1">
              <a:off x="3340100" y="5523122"/>
              <a:ext cx="0" cy="4699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14D852D-4652-CD46-A032-5387C52666B7}"/>
                </a:ext>
              </a:extLst>
            </p:cNvPr>
            <p:cNvGrpSpPr/>
            <p:nvPr/>
          </p:nvGrpSpPr>
          <p:grpSpPr>
            <a:xfrm>
              <a:off x="7035081" y="4522877"/>
              <a:ext cx="4136530" cy="1981135"/>
              <a:chOff x="7797081" y="4179977"/>
              <a:chExt cx="4136530" cy="1981135"/>
            </a:xfrm>
          </p:grpSpPr>
          <p:sp>
            <p:nvSpPr>
              <p:cNvPr id="25" name="Rectangle 24">
                <a:extLst>
                  <a:ext uri="{FF2B5EF4-FFF2-40B4-BE49-F238E27FC236}">
                    <a16:creationId xmlns:a16="http://schemas.microsoft.com/office/drawing/2014/main" id="{06E499E9-05E0-2848-A525-BB3AC2E78B77}"/>
                  </a:ext>
                </a:extLst>
              </p:cNvPr>
              <p:cNvSpPr/>
              <p:nvPr/>
            </p:nvSpPr>
            <p:spPr>
              <a:xfrm>
                <a:off x="7797081" y="417997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7" name="Rectangle 26">
                <a:extLst>
                  <a:ext uri="{FF2B5EF4-FFF2-40B4-BE49-F238E27FC236}">
                    <a16:creationId xmlns:a16="http://schemas.microsoft.com/office/drawing/2014/main" id="{75E59F90-0AC1-D949-8CB5-B7E829DBDF1B}"/>
                  </a:ext>
                </a:extLst>
              </p:cNvPr>
              <p:cNvSpPr/>
              <p:nvPr/>
            </p:nvSpPr>
            <p:spPr>
              <a:xfrm>
                <a:off x="7797081" y="5565889"/>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8" name="TextBox 27">
                <a:extLst>
                  <a:ext uri="{FF2B5EF4-FFF2-40B4-BE49-F238E27FC236}">
                    <a16:creationId xmlns:a16="http://schemas.microsoft.com/office/drawing/2014/main" id="{0D5C9899-6096-4643-8719-DE793696866F}"/>
                  </a:ext>
                </a:extLst>
              </p:cNvPr>
              <p:cNvSpPr txBox="1"/>
              <p:nvPr/>
            </p:nvSpPr>
            <p:spPr>
              <a:xfrm>
                <a:off x="8089900" y="4279900"/>
                <a:ext cx="2111604" cy="400109"/>
              </a:xfrm>
              <a:prstGeom prst="rect">
                <a:avLst/>
              </a:prstGeom>
              <a:noFill/>
            </p:spPr>
            <p:txBody>
              <a:bodyPr wrap="none" rtlCol="0">
                <a:spAutoFit/>
              </a:bodyPr>
              <a:lstStyle/>
              <a:p>
                <a:pPr defTabSz="685800">
                  <a:buClrTx/>
                  <a:defRPr/>
                </a:pPr>
                <a:r>
                  <a:rPr lang="en-US" sz="1350" kern="1200" dirty="0">
                    <a:solidFill>
                      <a:prstClr val="black"/>
                    </a:solidFill>
                    <a:latin typeface="Calibri" panose="020F0502020204030204"/>
                    <a:ea typeface="+mn-ea"/>
                    <a:cs typeface="+mn-cs"/>
                  </a:rPr>
                  <a:t>received and </a:t>
                </a:r>
                <a:r>
                  <a:rPr lang="en-US" sz="1350" kern="1200" dirty="0" err="1">
                    <a:solidFill>
                      <a:prstClr val="black"/>
                    </a:solidFill>
                    <a:latin typeface="Calibri" panose="020F0502020204030204"/>
                    <a:ea typeface="+mn-ea"/>
                    <a:cs typeface="+mn-cs"/>
                  </a:rPr>
                  <a:t>ACKed</a:t>
                </a:r>
                <a:endParaRPr lang="en-US" sz="1350" kern="1200" dirty="0">
                  <a:solidFill>
                    <a:prstClr val="black"/>
                  </a:solidFill>
                  <a:latin typeface="Calibri" panose="020F0502020204030204"/>
                  <a:ea typeface="+mn-ea"/>
                  <a:cs typeface="+mn-cs"/>
                </a:endParaRPr>
              </a:p>
            </p:txBody>
          </p:sp>
          <p:sp>
            <p:nvSpPr>
              <p:cNvPr id="29" name="TextBox 28">
                <a:extLst>
                  <a:ext uri="{FF2B5EF4-FFF2-40B4-BE49-F238E27FC236}">
                    <a16:creationId xmlns:a16="http://schemas.microsoft.com/office/drawing/2014/main" id="{B3F847CB-3827-2544-8543-6EF3912864FB}"/>
                  </a:ext>
                </a:extLst>
              </p:cNvPr>
              <p:cNvSpPr txBox="1"/>
              <p:nvPr/>
            </p:nvSpPr>
            <p:spPr>
              <a:xfrm>
                <a:off x="8115300" y="4965700"/>
                <a:ext cx="3818311" cy="400109"/>
              </a:xfrm>
              <a:prstGeom prst="rect">
                <a:avLst/>
              </a:prstGeom>
              <a:noFill/>
            </p:spPr>
            <p:txBody>
              <a:bodyPr wrap="none" rtlCol="0">
                <a:spAutoFit/>
              </a:bodyPr>
              <a:lstStyle/>
              <a:p>
                <a:pPr defTabSz="685800">
                  <a:buClrTx/>
                  <a:defRPr/>
                </a:pPr>
                <a:r>
                  <a:rPr lang="en-US" sz="1350" kern="1200" dirty="0">
                    <a:solidFill>
                      <a:prstClr val="black"/>
                    </a:solidFill>
                    <a:latin typeface="Calibri" panose="020F0502020204030204"/>
                    <a:ea typeface="+mn-ea"/>
                    <a:cs typeface="+mn-cs"/>
                  </a:rPr>
                  <a:t>Out-of-order: received but not  </a:t>
                </a:r>
                <a:r>
                  <a:rPr lang="en-US" sz="1350" kern="1200" dirty="0" err="1">
                    <a:solidFill>
                      <a:prstClr val="black"/>
                    </a:solidFill>
                    <a:latin typeface="Calibri" panose="020F0502020204030204"/>
                    <a:ea typeface="+mn-ea"/>
                    <a:cs typeface="+mn-cs"/>
                  </a:rPr>
                  <a:t>ACKed</a:t>
                </a:r>
                <a:endParaRPr lang="en-US" sz="1350" kern="1200" dirty="0">
                  <a:solidFill>
                    <a:prstClr val="black"/>
                  </a:solidFill>
                  <a:latin typeface="Calibri" panose="020F0502020204030204"/>
                  <a:ea typeface="+mn-ea"/>
                  <a:cs typeface="+mn-cs"/>
                </a:endParaRPr>
              </a:p>
            </p:txBody>
          </p:sp>
          <p:sp>
            <p:nvSpPr>
              <p:cNvPr id="30" name="TextBox 29">
                <a:extLst>
                  <a:ext uri="{FF2B5EF4-FFF2-40B4-BE49-F238E27FC236}">
                    <a16:creationId xmlns:a16="http://schemas.microsoft.com/office/drawing/2014/main" id="{79AF6502-A49B-FB42-8066-694FB04355A3}"/>
                  </a:ext>
                </a:extLst>
              </p:cNvPr>
              <p:cNvSpPr txBox="1"/>
              <p:nvPr/>
            </p:nvSpPr>
            <p:spPr>
              <a:xfrm>
                <a:off x="8089900" y="5664200"/>
                <a:ext cx="1446378" cy="400109"/>
              </a:xfrm>
              <a:prstGeom prst="rect">
                <a:avLst/>
              </a:prstGeom>
              <a:noFill/>
            </p:spPr>
            <p:txBody>
              <a:bodyPr wrap="none" rtlCol="0">
                <a:spAutoFit/>
              </a:bodyPr>
              <a:lstStyle/>
              <a:p>
                <a:pPr defTabSz="685800">
                  <a:buClrTx/>
                  <a:defRPr/>
                </a:pPr>
                <a:r>
                  <a:rPr lang="en-US" sz="1350" kern="1200" dirty="0">
                    <a:solidFill>
                      <a:prstClr val="black"/>
                    </a:solidFill>
                    <a:latin typeface="Calibri" panose="020F0502020204030204"/>
                    <a:ea typeface="+mn-ea"/>
                    <a:cs typeface="+mn-cs"/>
                  </a:rPr>
                  <a:t>Not received</a:t>
                </a:r>
              </a:p>
            </p:txBody>
          </p:sp>
        </p:grpSp>
        <p:sp>
          <p:nvSpPr>
            <p:cNvPr id="32" name="TextBox 31">
              <a:extLst>
                <a:ext uri="{FF2B5EF4-FFF2-40B4-BE49-F238E27FC236}">
                  <a16:creationId xmlns:a16="http://schemas.microsoft.com/office/drawing/2014/main" id="{8AE8A9EC-F9D6-AD41-BDA3-40B447572E22}"/>
                </a:ext>
              </a:extLst>
            </p:cNvPr>
            <p:cNvSpPr txBox="1"/>
            <p:nvPr/>
          </p:nvSpPr>
          <p:spPr>
            <a:xfrm>
              <a:off x="965200" y="4368800"/>
              <a:ext cx="5494153" cy="492443"/>
            </a:xfrm>
            <a:prstGeom prst="rect">
              <a:avLst/>
            </a:prstGeom>
            <a:noFill/>
          </p:spPr>
          <p:txBody>
            <a:bodyPr wrap="none" rtlCol="0">
              <a:spAutoFit/>
            </a:bodyPr>
            <a:lstStyle/>
            <a:p>
              <a:pPr defTabSz="685800">
                <a:buClrTx/>
                <a:defRPr/>
              </a:pPr>
              <a:r>
                <a:rPr lang="en-US" sz="1800" kern="1200" dirty="0">
                  <a:solidFill>
                    <a:prstClr val="black"/>
                  </a:solidFill>
                  <a:latin typeface="Calibri" panose="020F0502020204030204"/>
                  <a:ea typeface="+mn-ea"/>
                  <a:cs typeface="+mn-cs"/>
                </a:rPr>
                <a:t>Receiver view of sequence number space:</a:t>
              </a:r>
            </a:p>
          </p:txBody>
        </p:sp>
        <p:sp>
          <p:nvSpPr>
            <p:cNvPr id="34" name="Rectangle 33">
              <a:extLst>
                <a:ext uri="{FF2B5EF4-FFF2-40B4-BE49-F238E27FC236}">
                  <a16:creationId xmlns:a16="http://schemas.microsoft.com/office/drawing/2014/main" id="{7C6C7DB5-7268-0B44-A56E-B28CC92134BC}"/>
                </a:ext>
              </a:extLst>
            </p:cNvPr>
            <p:cNvSpPr/>
            <p:nvPr/>
          </p:nvSpPr>
          <p:spPr>
            <a:xfrm>
              <a:off x="7043594" y="5225507"/>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35" name="Rectangle 34">
              <a:extLst>
                <a:ext uri="{FF2B5EF4-FFF2-40B4-BE49-F238E27FC236}">
                  <a16:creationId xmlns:a16="http://schemas.microsoft.com/office/drawing/2014/main" id="{AA046972-9F03-F944-BC25-0B2150456151}"/>
                </a:ext>
              </a:extLst>
            </p:cNvPr>
            <p:cNvSpPr/>
            <p:nvPr/>
          </p:nvSpPr>
          <p:spPr>
            <a:xfrm>
              <a:off x="38558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36" name="Rectangle 35">
              <a:extLst>
                <a:ext uri="{FF2B5EF4-FFF2-40B4-BE49-F238E27FC236}">
                  <a16:creationId xmlns:a16="http://schemas.microsoft.com/office/drawing/2014/main" id="{E2CC5FA3-3D8B-6548-BA93-1DA3D5DF3E6E}"/>
                </a:ext>
              </a:extLst>
            </p:cNvPr>
            <p:cNvSpPr/>
            <p:nvPr/>
          </p:nvSpPr>
          <p:spPr>
            <a:xfrm>
              <a:off x="35002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37" name="Rectangle 36">
              <a:extLst>
                <a:ext uri="{FF2B5EF4-FFF2-40B4-BE49-F238E27FC236}">
                  <a16:creationId xmlns:a16="http://schemas.microsoft.com/office/drawing/2014/main" id="{BB5F6F20-040F-1941-B33E-7134B25528B8}"/>
                </a:ext>
              </a:extLst>
            </p:cNvPr>
            <p:cNvSpPr/>
            <p:nvPr/>
          </p:nvSpPr>
          <p:spPr>
            <a:xfrm>
              <a:off x="368444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38" name="TextBox 37">
              <a:extLst>
                <a:ext uri="{FF2B5EF4-FFF2-40B4-BE49-F238E27FC236}">
                  <a16:creationId xmlns:a16="http://schemas.microsoft.com/office/drawing/2014/main" id="{27974E79-9D0E-3745-ABD9-0984B3110ABE}"/>
                </a:ext>
              </a:extLst>
            </p:cNvPr>
            <p:cNvSpPr txBox="1"/>
            <p:nvPr/>
          </p:nvSpPr>
          <p:spPr>
            <a:xfrm>
              <a:off x="1892300" y="5105400"/>
              <a:ext cx="494152" cy="553997"/>
            </a:xfrm>
            <a:prstGeom prst="rect">
              <a:avLst/>
            </a:prstGeom>
            <a:noFill/>
          </p:spPr>
          <p:txBody>
            <a:bodyPr wrap="none" rtlCol="0">
              <a:spAutoFit/>
            </a:bodyPr>
            <a:lstStyle/>
            <a:p>
              <a:pPr defTabSz="685800">
                <a:buClrTx/>
                <a:defRPr/>
              </a:pPr>
              <a:r>
                <a:rPr lang="en-US" sz="2100" kern="1200" dirty="0">
                  <a:solidFill>
                    <a:prstClr val="black"/>
                  </a:solidFill>
                  <a:latin typeface="Calibri" panose="020F0502020204030204"/>
                  <a:ea typeface="+mn-ea"/>
                  <a:cs typeface="+mn-cs"/>
                </a:rPr>
                <a:t>…</a:t>
              </a:r>
              <a:endParaRPr lang="en-US" sz="1350" kern="1200" dirty="0">
                <a:solidFill>
                  <a:prstClr val="black"/>
                </a:solidFill>
                <a:latin typeface="Calibri" panose="020F0502020204030204"/>
                <a:ea typeface="+mn-ea"/>
                <a:cs typeface="+mn-cs"/>
              </a:endParaRPr>
            </a:p>
          </p:txBody>
        </p:sp>
        <p:sp>
          <p:nvSpPr>
            <p:cNvPr id="39" name="TextBox 38">
              <a:extLst>
                <a:ext uri="{FF2B5EF4-FFF2-40B4-BE49-F238E27FC236}">
                  <a16:creationId xmlns:a16="http://schemas.microsoft.com/office/drawing/2014/main" id="{E72C8E0E-B0A1-2140-BDEC-22D5E69331DA}"/>
                </a:ext>
              </a:extLst>
            </p:cNvPr>
            <p:cNvSpPr txBox="1"/>
            <p:nvPr/>
          </p:nvSpPr>
          <p:spPr>
            <a:xfrm>
              <a:off x="4876800" y="5105400"/>
              <a:ext cx="494152" cy="553997"/>
            </a:xfrm>
            <a:prstGeom prst="rect">
              <a:avLst/>
            </a:prstGeom>
            <a:noFill/>
          </p:spPr>
          <p:txBody>
            <a:bodyPr wrap="none" rtlCol="0">
              <a:spAutoFit/>
            </a:bodyPr>
            <a:lstStyle/>
            <a:p>
              <a:pPr defTabSz="685800">
                <a:buClrTx/>
                <a:defRPr/>
              </a:pPr>
              <a:r>
                <a:rPr lang="en-US" sz="2100" kern="1200" dirty="0">
                  <a:solidFill>
                    <a:prstClr val="black"/>
                  </a:solidFill>
                  <a:latin typeface="Calibri" panose="020F0502020204030204"/>
                  <a:ea typeface="+mn-ea"/>
                  <a:cs typeface="+mn-cs"/>
                </a:rPr>
                <a:t>…</a:t>
              </a:r>
              <a:endParaRPr lang="en-US" sz="1350" kern="1200" dirty="0">
                <a:solidFill>
                  <a:prstClr val="black"/>
                </a:solidFill>
                <a:latin typeface="Calibri" panose="020F0502020204030204"/>
                <a:ea typeface="+mn-ea"/>
                <a:cs typeface="+mn-cs"/>
              </a:endParaRPr>
            </a:p>
          </p:txBody>
        </p:sp>
      </p:grpSp>
      <p:sp>
        <p:nvSpPr>
          <p:cNvPr id="31" name="Slide Number Placeholder 2">
            <a:extLst>
              <a:ext uri="{FF2B5EF4-FFF2-40B4-BE49-F238E27FC236}">
                <a16:creationId xmlns:a16="http://schemas.microsoft.com/office/drawing/2014/main" id="{D2730539-5138-AA4F-8FB6-75E508098962}"/>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68</a:t>
            </a:fld>
            <a:endParaRPr lang="en-US" dirty="0"/>
          </a:p>
        </p:txBody>
      </p:sp>
    </p:spTree>
    <p:extLst>
      <p:ext uri="{BB962C8B-B14F-4D97-AF65-F5344CB8AC3E}">
        <p14:creationId xmlns:p14="http://schemas.microsoft.com/office/powerpoint/2010/main" val="102219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Go-Back-N in action</a:t>
            </a:r>
            <a:endParaRPr lang="en-US"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3523096" y="1148953"/>
            <a:ext cx="989373" cy="11310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spcBef>
                <a:spcPct val="0"/>
              </a:spcBef>
              <a:spcAft>
                <a:spcPct val="0"/>
              </a:spcAft>
              <a:buClrTx/>
              <a:defRPr/>
            </a:pPr>
            <a:r>
              <a:rPr lang="en-US" sz="1350" dirty="0">
                <a:solidFill>
                  <a:srgbClr val="000000"/>
                </a:solidFill>
                <a:cs typeface="+mn-cs"/>
              </a:rPr>
              <a:t>send  pkt0</a:t>
            </a:r>
          </a:p>
          <a:p>
            <a:pPr algn="r" defTabSz="685800" eaLnBrk="0" fontAlgn="base" hangingPunct="0">
              <a:spcBef>
                <a:spcPct val="0"/>
              </a:spcBef>
              <a:spcAft>
                <a:spcPct val="0"/>
              </a:spcAft>
              <a:buClrTx/>
              <a:defRPr/>
            </a:pPr>
            <a:r>
              <a:rPr lang="en-US" sz="1350" dirty="0">
                <a:solidFill>
                  <a:srgbClr val="000000"/>
                </a:solidFill>
                <a:cs typeface="+mn-cs"/>
              </a:rPr>
              <a:t>send  pkt1</a:t>
            </a:r>
          </a:p>
          <a:p>
            <a:pPr algn="r" defTabSz="685800" eaLnBrk="0" fontAlgn="base" hangingPunct="0">
              <a:spcBef>
                <a:spcPct val="0"/>
              </a:spcBef>
              <a:spcAft>
                <a:spcPct val="0"/>
              </a:spcAft>
              <a:buClrTx/>
              <a:defRPr/>
            </a:pPr>
            <a:r>
              <a:rPr lang="en-US" sz="1350" dirty="0">
                <a:solidFill>
                  <a:srgbClr val="000000"/>
                </a:solidFill>
                <a:cs typeface="+mn-cs"/>
              </a:rPr>
              <a:t>send  pkt2</a:t>
            </a:r>
          </a:p>
          <a:p>
            <a:pPr algn="r" defTabSz="685800" eaLnBrk="0" fontAlgn="base" hangingPunct="0">
              <a:spcBef>
                <a:spcPct val="0"/>
              </a:spcBef>
              <a:spcAft>
                <a:spcPct val="0"/>
              </a:spcAft>
              <a:buClrTx/>
              <a:defRPr/>
            </a:pPr>
            <a:r>
              <a:rPr lang="en-US" sz="1350" dirty="0">
                <a:solidFill>
                  <a:srgbClr val="000000"/>
                </a:solidFill>
                <a:cs typeface="+mn-cs"/>
              </a:rPr>
              <a:t>send  pkt3</a:t>
            </a:r>
          </a:p>
          <a:p>
            <a:pPr algn="r" defTabSz="685800" eaLnBrk="0" fontAlgn="base" hangingPunct="0">
              <a:spcBef>
                <a:spcPct val="0"/>
              </a:spcBef>
              <a:spcAft>
                <a:spcPct val="0"/>
              </a:spcAft>
              <a:buClrTx/>
              <a:defRPr/>
            </a:pPr>
            <a:r>
              <a:rPr lang="en-US" sz="1350" dirty="0">
                <a:solidFill>
                  <a:srgbClr val="000000"/>
                </a:solidFill>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3791901" y="870347"/>
            <a:ext cx="755336"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i="1" u="sng">
                <a:solidFill>
                  <a:srgbClr val="000099"/>
                </a:solidFill>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6066514" y="884634"/>
            <a:ext cx="853119"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i="1" u="sng">
                <a:solidFill>
                  <a:srgbClr val="008000"/>
                </a:solidFill>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6147197" y="1333500"/>
            <a:ext cx="8335" cy="3403997"/>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12" name="Text Box 15">
            <a:extLst>
              <a:ext uri="{FF2B5EF4-FFF2-40B4-BE49-F238E27FC236}">
                <a16:creationId xmlns:a16="http://schemas.microsoft.com/office/drawing/2014/main" id="{AF86798F-8D3B-3F46-8E9A-88A423CB91FE}"/>
              </a:ext>
            </a:extLst>
          </p:cNvPr>
          <p:cNvSpPr txBox="1">
            <a:spLocks noChangeArrowheads="1"/>
          </p:cNvSpPr>
          <p:nvPr/>
        </p:nvSpPr>
        <p:spPr bwMode="auto">
          <a:xfrm>
            <a:off x="6104334" y="1479947"/>
            <a:ext cx="1992853" cy="11310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spcBef>
                <a:spcPct val="0"/>
              </a:spcBef>
              <a:spcAft>
                <a:spcPct val="0"/>
              </a:spcAft>
              <a:buClrTx/>
              <a:defRPr/>
            </a:pPr>
            <a:r>
              <a:rPr lang="en-US" sz="1350" dirty="0">
                <a:solidFill>
                  <a:srgbClr val="000000"/>
                </a:solidFill>
                <a:cs typeface="+mn-cs"/>
              </a:rPr>
              <a:t>receive pkt0, send ack0</a:t>
            </a:r>
          </a:p>
          <a:p>
            <a:pPr defTabSz="685800" eaLnBrk="0" fontAlgn="base" hangingPunct="0">
              <a:spcBef>
                <a:spcPct val="0"/>
              </a:spcBef>
              <a:spcAft>
                <a:spcPct val="0"/>
              </a:spcAft>
              <a:buClrTx/>
              <a:defRPr/>
            </a:pPr>
            <a:r>
              <a:rPr lang="en-US" sz="1350" dirty="0">
                <a:solidFill>
                  <a:srgbClr val="000000"/>
                </a:solidFill>
                <a:cs typeface="+mn-cs"/>
              </a:rPr>
              <a:t>receive pkt1, send ack1</a:t>
            </a:r>
          </a:p>
          <a:p>
            <a:pPr defTabSz="685800" eaLnBrk="0" fontAlgn="base" hangingPunct="0">
              <a:spcBef>
                <a:spcPct val="0"/>
              </a:spcBef>
              <a:spcAft>
                <a:spcPct val="0"/>
              </a:spcAft>
              <a:buClrTx/>
              <a:defRPr/>
            </a:pPr>
            <a:r>
              <a:rPr lang="en-US" sz="1350" dirty="0">
                <a:solidFill>
                  <a:srgbClr val="000000"/>
                </a:solidFill>
                <a:cs typeface="+mn-cs"/>
              </a:rPr>
              <a:t> </a:t>
            </a:r>
          </a:p>
          <a:p>
            <a:pPr defTabSz="685800" eaLnBrk="0" fontAlgn="base" hangingPunct="0">
              <a:spcBef>
                <a:spcPct val="0"/>
              </a:spcBef>
              <a:spcAft>
                <a:spcPct val="0"/>
              </a:spcAft>
              <a:buClrTx/>
              <a:defRPr/>
            </a:pPr>
            <a:r>
              <a:rPr lang="en-US" sz="1350" dirty="0">
                <a:solidFill>
                  <a:srgbClr val="000000"/>
                </a:solidFill>
                <a:cs typeface="+mn-cs"/>
              </a:rPr>
              <a:t>receive pkt3, discard, </a:t>
            </a:r>
          </a:p>
          <a:p>
            <a:pPr defTabSz="685800" eaLnBrk="0" fontAlgn="base" hangingPunct="0">
              <a:spcBef>
                <a:spcPct val="0"/>
              </a:spcBef>
              <a:spcAft>
                <a:spcPct val="0"/>
              </a:spcAft>
              <a:buClrTx/>
              <a:defRPr/>
            </a:pPr>
            <a:r>
              <a:rPr lang="en-US" sz="1350" dirty="0">
                <a:solidFill>
                  <a:srgbClr val="000000"/>
                </a:solidFill>
                <a:cs typeface="+mn-cs"/>
              </a:rPr>
              <a:t>           (re)send ack1</a:t>
            </a: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3526668" y="3534965"/>
            <a:ext cx="989373" cy="840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90000"/>
              </a:lnSpc>
              <a:spcBef>
                <a:spcPct val="0"/>
              </a:spcBef>
              <a:spcAft>
                <a:spcPct val="0"/>
              </a:spcAft>
              <a:buClrTx/>
              <a:defRPr/>
            </a:pPr>
            <a:r>
              <a:rPr lang="en-US" sz="1350" dirty="0">
                <a:solidFill>
                  <a:srgbClr val="000000"/>
                </a:solidFill>
                <a:cs typeface="+mn-cs"/>
              </a:rPr>
              <a:t>send  pkt2</a:t>
            </a:r>
          </a:p>
          <a:p>
            <a:pPr algn="r" defTabSz="685800" eaLnBrk="0" fontAlgn="base" hangingPunct="0">
              <a:lnSpc>
                <a:spcPct val="90000"/>
              </a:lnSpc>
              <a:spcBef>
                <a:spcPct val="0"/>
              </a:spcBef>
              <a:spcAft>
                <a:spcPct val="0"/>
              </a:spcAft>
              <a:buClrTx/>
              <a:defRPr/>
            </a:pPr>
            <a:r>
              <a:rPr lang="en-US" sz="1350" dirty="0">
                <a:solidFill>
                  <a:srgbClr val="000000"/>
                </a:solidFill>
                <a:cs typeface="+mn-cs"/>
              </a:rPr>
              <a:t>send  pkt3</a:t>
            </a:r>
          </a:p>
          <a:p>
            <a:pPr algn="r" defTabSz="685800" eaLnBrk="0" fontAlgn="base" hangingPunct="0">
              <a:lnSpc>
                <a:spcPct val="90000"/>
              </a:lnSpc>
              <a:spcBef>
                <a:spcPct val="0"/>
              </a:spcBef>
              <a:spcAft>
                <a:spcPct val="0"/>
              </a:spcAft>
              <a:buClrTx/>
              <a:defRPr/>
            </a:pPr>
            <a:r>
              <a:rPr lang="en-US" sz="1350" dirty="0">
                <a:solidFill>
                  <a:srgbClr val="000000"/>
                </a:solidFill>
                <a:cs typeface="+mn-cs"/>
              </a:rPr>
              <a:t>send  pkt4</a:t>
            </a:r>
          </a:p>
          <a:p>
            <a:pPr algn="r" defTabSz="685800" eaLnBrk="0" fontAlgn="base" hangingPunct="0">
              <a:lnSpc>
                <a:spcPct val="90000"/>
              </a:lnSpc>
              <a:spcBef>
                <a:spcPct val="0"/>
              </a:spcBef>
              <a:spcAft>
                <a:spcPct val="0"/>
              </a:spcAft>
              <a:buClrTx/>
              <a:defRPr/>
            </a:pPr>
            <a:r>
              <a:rPr lang="en-US" sz="1350" dirty="0">
                <a:solidFill>
                  <a:srgbClr val="000000"/>
                </a:solidFill>
                <a:cs typeface="+mn-cs"/>
              </a:rPr>
              <a:t>send  pkt5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4550569" y="1687115"/>
            <a:ext cx="1510903" cy="80010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4544615" y="1294209"/>
            <a:ext cx="1591866" cy="969169"/>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05826" y="2298700"/>
              <a:ext cx="404385" cy="4001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b="1">
                  <a:solidFill>
                    <a:srgbClr val="FF0000"/>
                  </a:solidFill>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63159" y="2319337"/>
              <a:ext cx="58819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i="1">
                  <a:solidFill>
                    <a:srgbClr val="FF0000"/>
                  </a:solidFill>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4548188" y="1901428"/>
            <a:ext cx="1510903" cy="825104"/>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4550569" y="2528888"/>
            <a:ext cx="1575197" cy="351234"/>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4574381" y="2768203"/>
            <a:ext cx="1576388" cy="35123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4572000" y="2299096"/>
            <a:ext cx="1510903" cy="825104"/>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3061097" y="1690688"/>
            <a:ext cx="1483519" cy="1931689"/>
            <a:chOff x="4081462" y="2254250"/>
            <a:chExt cx="1978025" cy="257558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371795" y="4498975"/>
              <a:ext cx="1616254" cy="3308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75000"/>
                </a:lnSpc>
                <a:spcBef>
                  <a:spcPct val="0"/>
                </a:spcBef>
                <a:spcAft>
                  <a:spcPct val="0"/>
                </a:spcAft>
                <a:buClrTx/>
                <a:defRPr/>
              </a:pPr>
              <a:r>
                <a:rPr lang="en-US" sz="1350" i="1">
                  <a:solidFill>
                    <a:srgbClr val="FF0000"/>
                  </a:solidFill>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grpSp>
        <p:nvGrpSpPr>
          <p:cNvPr id="11" name="Group 10">
            <a:extLst>
              <a:ext uri="{FF2B5EF4-FFF2-40B4-BE49-F238E27FC236}">
                <a16:creationId xmlns:a16="http://schemas.microsoft.com/office/drawing/2014/main" id="{B43C2478-ADE4-9940-A00F-07B0A8A168AB}"/>
              </a:ext>
            </a:extLst>
          </p:cNvPr>
          <p:cNvGrpSpPr/>
          <p:nvPr/>
        </p:nvGrpSpPr>
        <p:grpSpPr>
          <a:xfrm>
            <a:off x="4545806" y="3663553"/>
            <a:ext cx="1585913" cy="884635"/>
            <a:chOff x="6061075" y="4884737"/>
            <a:chExt cx="2114550" cy="1179513"/>
          </a:xfrm>
        </p:grpSpPr>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33" name="Line 38">
              <a:extLst>
                <a:ext uri="{FF2B5EF4-FFF2-40B4-BE49-F238E27FC236}">
                  <a16:creationId xmlns:a16="http://schemas.microsoft.com/office/drawing/2014/main" id="{F145FE1E-AA9A-9247-82EE-3228DB0DB25A}"/>
                </a:ext>
              </a:extLst>
            </p:cNvPr>
            <p:cNvSpPr>
              <a:spLocks noChangeShapeType="1"/>
            </p:cNvSpPr>
            <p:nvPr/>
          </p:nvSpPr>
          <p:spPr bwMode="auto">
            <a:xfrm>
              <a:off x="6067425" y="51292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34" name="Line 39">
              <a:extLst>
                <a:ext uri="{FF2B5EF4-FFF2-40B4-BE49-F238E27FC236}">
                  <a16:creationId xmlns:a16="http://schemas.microsoft.com/office/drawing/2014/main" id="{A6917865-5501-404F-B05D-FD50B31DAC19}"/>
                </a:ext>
              </a:extLst>
            </p:cNvPr>
            <p:cNvSpPr>
              <a:spLocks noChangeShapeType="1"/>
            </p:cNvSpPr>
            <p:nvPr/>
          </p:nvSpPr>
          <p:spPr bwMode="auto">
            <a:xfrm>
              <a:off x="6061075" y="5362575"/>
              <a:ext cx="2101850"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35" name="Line 40">
              <a:extLst>
                <a:ext uri="{FF2B5EF4-FFF2-40B4-BE49-F238E27FC236}">
                  <a16:creationId xmlns:a16="http://schemas.microsoft.com/office/drawing/2014/main" id="{C1F71149-521E-A245-80B1-E26288E6E967}"/>
                </a:ext>
              </a:extLst>
            </p:cNvPr>
            <p:cNvSpPr>
              <a:spLocks noChangeShapeType="1"/>
            </p:cNvSpPr>
            <p:nvPr/>
          </p:nvSpPr>
          <p:spPr bwMode="auto">
            <a:xfrm>
              <a:off x="6064250" y="5595937"/>
              <a:ext cx="2100262"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sp>
        <p:nvSpPr>
          <p:cNvPr id="136" name="Text Box 41">
            <a:extLst>
              <a:ext uri="{FF2B5EF4-FFF2-40B4-BE49-F238E27FC236}">
                <a16:creationId xmlns:a16="http://schemas.microsoft.com/office/drawing/2014/main" id="{C2E1F2DD-A0AF-3A4F-84ED-5EB921B7EA8C}"/>
              </a:ext>
            </a:extLst>
          </p:cNvPr>
          <p:cNvSpPr txBox="1">
            <a:spLocks noChangeArrowheads="1"/>
          </p:cNvSpPr>
          <p:nvPr/>
        </p:nvSpPr>
        <p:spPr bwMode="auto">
          <a:xfrm>
            <a:off x="6101953" y="2622947"/>
            <a:ext cx="1875835" cy="5078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spcBef>
                <a:spcPct val="0"/>
              </a:spcBef>
              <a:spcAft>
                <a:spcPct val="0"/>
              </a:spcAft>
              <a:buClrTx/>
              <a:defRPr/>
            </a:pPr>
            <a:r>
              <a:rPr lang="en-US" sz="1350" dirty="0">
                <a:solidFill>
                  <a:srgbClr val="000000"/>
                </a:solidFill>
                <a:cs typeface="+mn-cs"/>
              </a:rPr>
              <a:t>receive pkt4, discard, </a:t>
            </a:r>
          </a:p>
          <a:p>
            <a:pPr defTabSz="685800" eaLnBrk="0" fontAlgn="base" hangingPunct="0">
              <a:spcBef>
                <a:spcPct val="0"/>
              </a:spcBef>
              <a:spcAft>
                <a:spcPct val="0"/>
              </a:spcAft>
              <a:buClrTx/>
              <a:defRPr/>
            </a:pPr>
            <a:r>
              <a:rPr lang="en-US" sz="1350" dirty="0">
                <a:solidFill>
                  <a:srgbClr val="000000"/>
                </a:solidFill>
                <a:cs typeface="+mn-cs"/>
              </a:rPr>
              <a:t>           (re)send ack1</a:t>
            </a:r>
          </a:p>
        </p:txBody>
      </p:sp>
      <p:sp>
        <p:nvSpPr>
          <p:cNvPr id="137" name="Text Box 42">
            <a:extLst>
              <a:ext uri="{FF2B5EF4-FFF2-40B4-BE49-F238E27FC236}">
                <a16:creationId xmlns:a16="http://schemas.microsoft.com/office/drawing/2014/main" id="{9460E1DE-6181-0944-8A7F-243E2C9494FD}"/>
              </a:ext>
            </a:extLst>
          </p:cNvPr>
          <p:cNvSpPr txBox="1">
            <a:spLocks noChangeArrowheads="1"/>
          </p:cNvSpPr>
          <p:nvPr/>
        </p:nvSpPr>
        <p:spPr bwMode="auto">
          <a:xfrm>
            <a:off x="6116241" y="3013472"/>
            <a:ext cx="1875835" cy="5078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spcBef>
                <a:spcPct val="0"/>
              </a:spcBef>
              <a:spcAft>
                <a:spcPct val="0"/>
              </a:spcAft>
              <a:buClrTx/>
              <a:defRPr/>
            </a:pPr>
            <a:r>
              <a:rPr lang="en-US" sz="1350" dirty="0">
                <a:solidFill>
                  <a:srgbClr val="000000"/>
                </a:solidFill>
                <a:cs typeface="+mn-cs"/>
              </a:rPr>
              <a:t>receive pkt5, discard, </a:t>
            </a:r>
          </a:p>
          <a:p>
            <a:pPr defTabSz="685800" eaLnBrk="0" fontAlgn="base" hangingPunct="0">
              <a:spcBef>
                <a:spcPct val="0"/>
              </a:spcBef>
              <a:spcAft>
                <a:spcPct val="0"/>
              </a:spcAft>
              <a:buClrTx/>
              <a:defRPr/>
            </a:pPr>
            <a:r>
              <a:rPr lang="en-US" sz="1350" dirty="0">
                <a:solidFill>
                  <a:srgbClr val="000000"/>
                </a:solidFill>
                <a:cs typeface="+mn-cs"/>
              </a:rPr>
              <a:t>           (re)send ack1</a:t>
            </a:r>
          </a:p>
        </p:txBody>
      </p:sp>
      <p:sp>
        <p:nvSpPr>
          <p:cNvPr id="138" name="Text Box 43">
            <a:extLst>
              <a:ext uri="{FF2B5EF4-FFF2-40B4-BE49-F238E27FC236}">
                <a16:creationId xmlns:a16="http://schemas.microsoft.com/office/drawing/2014/main" id="{9372D8AC-242E-6F41-B4F3-7282D16B0794}"/>
              </a:ext>
            </a:extLst>
          </p:cNvPr>
          <p:cNvSpPr txBox="1">
            <a:spLocks noChangeArrowheads="1"/>
          </p:cNvSpPr>
          <p:nvPr/>
        </p:nvSpPr>
        <p:spPr bwMode="auto">
          <a:xfrm>
            <a:off x="6124575" y="3879056"/>
            <a:ext cx="2294218" cy="840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90000"/>
              </a:lnSpc>
              <a:spcBef>
                <a:spcPct val="0"/>
              </a:spcBef>
              <a:spcAft>
                <a:spcPct val="0"/>
              </a:spcAft>
              <a:buClrTx/>
              <a:defRPr/>
            </a:pPr>
            <a:r>
              <a:rPr lang="en-US" sz="1350" dirty="0" err="1">
                <a:solidFill>
                  <a:srgbClr val="000000"/>
                </a:solidFill>
                <a:cs typeface="+mn-cs"/>
              </a:rPr>
              <a:t>rcv</a:t>
            </a:r>
            <a:r>
              <a:rPr lang="en-US" sz="1350" dirty="0">
                <a:solidFill>
                  <a:srgbClr val="000000"/>
                </a:solidFill>
                <a:cs typeface="+mn-cs"/>
              </a:rPr>
              <a:t> pkt2, deliver, send ack2</a:t>
            </a:r>
          </a:p>
          <a:p>
            <a:pPr defTabSz="685800" eaLnBrk="0" fontAlgn="base" hangingPunct="0">
              <a:lnSpc>
                <a:spcPct val="90000"/>
              </a:lnSpc>
              <a:spcBef>
                <a:spcPct val="0"/>
              </a:spcBef>
              <a:spcAft>
                <a:spcPct val="0"/>
              </a:spcAft>
              <a:buClrTx/>
              <a:defRPr/>
            </a:pPr>
            <a:r>
              <a:rPr lang="en-US" sz="1350" dirty="0" err="1">
                <a:solidFill>
                  <a:srgbClr val="000000"/>
                </a:solidFill>
                <a:cs typeface="+mn-cs"/>
              </a:rPr>
              <a:t>rcv</a:t>
            </a:r>
            <a:r>
              <a:rPr lang="en-US" sz="1350" dirty="0">
                <a:solidFill>
                  <a:srgbClr val="000000"/>
                </a:solidFill>
                <a:cs typeface="+mn-cs"/>
              </a:rPr>
              <a:t> pkt3, deliver, send ack3</a:t>
            </a:r>
          </a:p>
          <a:p>
            <a:pPr defTabSz="685800" eaLnBrk="0" fontAlgn="base" hangingPunct="0">
              <a:lnSpc>
                <a:spcPct val="90000"/>
              </a:lnSpc>
              <a:spcBef>
                <a:spcPct val="0"/>
              </a:spcBef>
              <a:spcAft>
                <a:spcPct val="0"/>
              </a:spcAft>
              <a:buClrTx/>
              <a:defRPr/>
            </a:pPr>
            <a:r>
              <a:rPr lang="en-US" sz="1350" dirty="0" err="1">
                <a:solidFill>
                  <a:srgbClr val="000000"/>
                </a:solidFill>
                <a:cs typeface="+mn-cs"/>
              </a:rPr>
              <a:t>rcv</a:t>
            </a:r>
            <a:r>
              <a:rPr lang="en-US" sz="1350" dirty="0">
                <a:solidFill>
                  <a:srgbClr val="000000"/>
                </a:solidFill>
                <a:cs typeface="+mn-cs"/>
              </a:rPr>
              <a:t> pkt4, deliver, send ack4</a:t>
            </a:r>
          </a:p>
          <a:p>
            <a:pPr defTabSz="685800" eaLnBrk="0" fontAlgn="base" hangingPunct="0">
              <a:lnSpc>
                <a:spcPct val="90000"/>
              </a:lnSpc>
              <a:spcBef>
                <a:spcPct val="0"/>
              </a:spcBef>
              <a:spcAft>
                <a:spcPct val="0"/>
              </a:spcAft>
              <a:buClrTx/>
              <a:defRPr/>
            </a:pPr>
            <a:r>
              <a:rPr lang="en-US" sz="1350" dirty="0" err="1">
                <a:solidFill>
                  <a:srgbClr val="000000"/>
                </a:solidFill>
                <a:cs typeface="+mn-cs"/>
              </a:rPr>
              <a:t>rcv</a:t>
            </a:r>
            <a:r>
              <a:rPr lang="en-US" sz="1350" dirty="0">
                <a:solidFill>
                  <a:srgbClr val="000000"/>
                </a:solidFill>
                <a:cs typeface="+mn-cs"/>
              </a:rPr>
              <a:t> pkt5, deliver, send ack5</a:t>
            </a:r>
          </a:p>
        </p:txBody>
      </p:sp>
      <p:sp>
        <p:nvSpPr>
          <p:cNvPr id="139" name="Text Box 44">
            <a:extLst>
              <a:ext uri="{FF2B5EF4-FFF2-40B4-BE49-F238E27FC236}">
                <a16:creationId xmlns:a16="http://schemas.microsoft.com/office/drawing/2014/main" id="{3FF05DAC-881F-5A4C-85B0-7DEC9D8730CF}"/>
              </a:ext>
            </a:extLst>
          </p:cNvPr>
          <p:cNvSpPr txBox="1">
            <a:spLocks noChangeArrowheads="1"/>
          </p:cNvSpPr>
          <p:nvPr/>
        </p:nvSpPr>
        <p:spPr bwMode="auto">
          <a:xfrm>
            <a:off x="3137261" y="3000375"/>
            <a:ext cx="1410964" cy="2539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ignore duplicate ACK</a:t>
            </a: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1675679" y="917972"/>
            <a:ext cx="167546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i="1" u="sng">
                <a:solidFill>
                  <a:srgbClr val="000099"/>
                </a:solidFill>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1707356" y="1177530"/>
            <a:ext cx="1200149" cy="888207"/>
            <a:chOff x="2276475" y="1570039"/>
            <a:chExt cx="1600200" cy="1184276"/>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279650" y="1570039"/>
              <a:ext cx="1592262" cy="338138"/>
              <a:chOff x="89" y="914"/>
              <a:chExt cx="1003" cy="213"/>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89" y="914"/>
                <a:ext cx="1003"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dirty="0">
                    <a:solidFill>
                      <a:srgbClr val="FFFFFF"/>
                    </a:solidFill>
                    <a:latin typeface="Arial" charset="0"/>
                    <a:cs typeface="+mn-cs"/>
                  </a:rPr>
                  <a:t>0 1 2 3 </a:t>
                </a:r>
                <a:r>
                  <a:rPr lang="en-US" sz="1050" kern="1200" dirty="0">
                    <a:solidFill>
                      <a:srgbClr val="000000"/>
                    </a:solidFill>
                    <a:latin typeface="Arial"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276475" y="1855789"/>
              <a:ext cx="1592262" cy="338138"/>
              <a:chOff x="89" y="914"/>
              <a:chExt cx="1003" cy="213"/>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89" y="914"/>
                <a:ext cx="1003"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dirty="0">
                    <a:solidFill>
                      <a:srgbClr val="FFFFFF"/>
                    </a:solidFill>
                    <a:latin typeface="Arial" charset="0"/>
                    <a:cs typeface="+mn-cs"/>
                  </a:rPr>
                  <a:t>0 1 2 3 </a:t>
                </a:r>
                <a:r>
                  <a:rPr lang="en-US" sz="1050" kern="1200" dirty="0">
                    <a:solidFill>
                      <a:srgbClr val="000000"/>
                    </a:solidFill>
                    <a:latin typeface="Arial"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284412" y="2141539"/>
              <a:ext cx="1592263" cy="338138"/>
              <a:chOff x="89" y="914"/>
              <a:chExt cx="1003" cy="213"/>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89" y="914"/>
                <a:ext cx="1003"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a:solidFill>
                      <a:srgbClr val="FFFFFF"/>
                    </a:solidFill>
                    <a:latin typeface="Arial" charset="0"/>
                    <a:cs typeface="+mn-cs"/>
                  </a:rPr>
                  <a:t>0 1 2 3 </a:t>
                </a:r>
                <a:r>
                  <a:rPr lang="en-US" sz="1050" kern="1200">
                    <a:solidFill>
                      <a:srgbClr val="000000"/>
                    </a:solidFill>
                    <a:latin typeface="Arial"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281237" y="2416177"/>
              <a:ext cx="1592263" cy="338138"/>
              <a:chOff x="89" y="914"/>
              <a:chExt cx="1003" cy="213"/>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89" y="914"/>
                <a:ext cx="1003"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a:solidFill>
                      <a:srgbClr val="FFFFFF"/>
                    </a:solidFill>
                    <a:latin typeface="Arial" charset="0"/>
                    <a:cs typeface="+mn-cs"/>
                  </a:rPr>
                  <a:t>0 1 2 3 </a:t>
                </a:r>
                <a:r>
                  <a:rPr lang="en-US" sz="1050" kern="1200">
                    <a:solidFill>
                      <a:srgbClr val="000000"/>
                    </a:solidFill>
                    <a:latin typeface="Arial"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1709557" y="2351486"/>
            <a:ext cx="2842202" cy="507832"/>
            <a:chOff x="2279410" y="3135312"/>
            <a:chExt cx="3789602" cy="677108"/>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279410" y="3135312"/>
              <a:ext cx="3789602" cy="677108"/>
              <a:chOff x="2279410" y="3135312"/>
              <a:chExt cx="3789602" cy="677108"/>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6771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spcBef>
                    <a:spcPct val="0"/>
                  </a:spcBef>
                  <a:spcAft>
                    <a:spcPct val="0"/>
                  </a:spcAft>
                  <a:buClrTx/>
                  <a:defRPr/>
                </a:pPr>
                <a:r>
                  <a:rPr lang="en-US" sz="1350" dirty="0" err="1">
                    <a:solidFill>
                      <a:srgbClr val="000000"/>
                    </a:solidFill>
                    <a:cs typeface="+mn-cs"/>
                  </a:rPr>
                  <a:t>rcv</a:t>
                </a:r>
                <a:r>
                  <a:rPr lang="en-US" sz="1350" dirty="0">
                    <a:solidFill>
                      <a:srgbClr val="000000"/>
                    </a:solidFill>
                    <a:cs typeface="+mn-cs"/>
                  </a:rPr>
                  <a:t>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279410" y="3186112"/>
                <a:ext cx="1592744"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dirty="0">
                    <a:solidFill>
                      <a:srgbClr val="000000"/>
                    </a:solidFill>
                    <a:latin typeface="Arial" charset="0"/>
                    <a:cs typeface="+mn-cs"/>
                  </a:rPr>
                  <a:t>0 </a:t>
                </a:r>
                <a:r>
                  <a:rPr lang="en-US" sz="1050" kern="1200" dirty="0">
                    <a:solidFill>
                      <a:srgbClr val="FFFFFF"/>
                    </a:solidFill>
                    <a:latin typeface="Arial" charset="0"/>
                    <a:cs typeface="+mn-cs"/>
                  </a:rPr>
                  <a:t>1 2 3 4</a:t>
                </a:r>
                <a:r>
                  <a:rPr lang="en-US" sz="1050" kern="1200" dirty="0">
                    <a:solidFill>
                      <a:srgbClr val="000000"/>
                    </a:solidFill>
                    <a:latin typeface="Arial"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1697832" y="3565926"/>
            <a:ext cx="1200151" cy="813198"/>
            <a:chOff x="2263775" y="4754567"/>
            <a:chExt cx="1600200" cy="1084263"/>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263775" y="4754567"/>
              <a:ext cx="1592263" cy="338138"/>
              <a:chOff x="86" y="2105"/>
              <a:chExt cx="1003" cy="213"/>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86" y="2105"/>
                <a:ext cx="1003"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a:solidFill>
                      <a:srgbClr val="000000"/>
                    </a:solidFill>
                    <a:latin typeface="Arial" charset="0"/>
                    <a:cs typeface="+mn-cs"/>
                  </a:rPr>
                  <a:t>0 1</a:t>
                </a:r>
                <a:r>
                  <a:rPr lang="en-US" sz="1050" kern="1200">
                    <a:solidFill>
                      <a:srgbClr val="FFFFFF"/>
                    </a:solidFill>
                    <a:latin typeface="Arial" charset="0"/>
                    <a:cs typeface="+mn-cs"/>
                  </a:rPr>
                  <a:t> 2 3 4 5</a:t>
                </a:r>
                <a:r>
                  <a:rPr lang="en-US" sz="1050" kern="1200">
                    <a:solidFill>
                      <a:srgbClr val="000000"/>
                    </a:solidFill>
                    <a:latin typeface="Arial"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271712" y="4995867"/>
              <a:ext cx="1592263" cy="338138"/>
              <a:chOff x="86" y="2105"/>
              <a:chExt cx="1003" cy="213"/>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86" y="2105"/>
                <a:ext cx="1003"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dirty="0">
                    <a:solidFill>
                      <a:srgbClr val="000000"/>
                    </a:solidFill>
                    <a:latin typeface="Arial" charset="0"/>
                    <a:cs typeface="+mn-cs"/>
                  </a:rPr>
                  <a:t>0 1</a:t>
                </a:r>
                <a:r>
                  <a:rPr lang="en-US" sz="1050" kern="1200" dirty="0">
                    <a:solidFill>
                      <a:srgbClr val="FFFFFF"/>
                    </a:solidFill>
                    <a:latin typeface="Arial" charset="0"/>
                    <a:cs typeface="+mn-cs"/>
                  </a:rPr>
                  <a:t> 2 3 4 5</a:t>
                </a:r>
                <a:r>
                  <a:rPr lang="en-US" sz="1050" kern="1200" dirty="0">
                    <a:solidFill>
                      <a:srgbClr val="000000"/>
                    </a:solidFill>
                    <a:latin typeface="Arial"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268537" y="5259392"/>
              <a:ext cx="1592263" cy="338138"/>
              <a:chOff x="86" y="2105"/>
              <a:chExt cx="1003" cy="213"/>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86" y="2105"/>
                <a:ext cx="1003"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a:solidFill>
                      <a:srgbClr val="000000"/>
                    </a:solidFill>
                    <a:latin typeface="Arial" charset="0"/>
                    <a:cs typeface="+mn-cs"/>
                  </a:rPr>
                  <a:t>0 1</a:t>
                </a:r>
                <a:r>
                  <a:rPr lang="en-US" sz="1050" kern="1200">
                    <a:solidFill>
                      <a:srgbClr val="FFFFFF"/>
                    </a:solidFill>
                    <a:latin typeface="Arial" charset="0"/>
                    <a:cs typeface="+mn-cs"/>
                  </a:rPr>
                  <a:t> 2 3 4 5</a:t>
                </a:r>
                <a:r>
                  <a:rPr lang="en-US" sz="1050" kern="1200">
                    <a:solidFill>
                      <a:srgbClr val="000000"/>
                    </a:solidFill>
                    <a:latin typeface="Arial"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265362" y="5500692"/>
              <a:ext cx="1592263" cy="338138"/>
              <a:chOff x="86" y="2105"/>
              <a:chExt cx="1003" cy="213"/>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86" y="2105"/>
                <a:ext cx="1003"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a:solidFill>
                      <a:srgbClr val="000000"/>
                    </a:solidFill>
                    <a:latin typeface="Arial" charset="0"/>
                    <a:cs typeface="+mn-cs"/>
                  </a:rPr>
                  <a:t>0 1</a:t>
                </a:r>
                <a:r>
                  <a:rPr lang="en-US" sz="1050" kern="1200">
                    <a:solidFill>
                      <a:srgbClr val="FFFFFF"/>
                    </a:solidFill>
                    <a:latin typeface="Arial" charset="0"/>
                    <a:cs typeface="+mn-cs"/>
                  </a:rPr>
                  <a:t> 2 3 4 5</a:t>
                </a:r>
                <a:r>
                  <a:rPr lang="en-US" sz="1050" kern="1200">
                    <a:solidFill>
                      <a:srgbClr val="000000"/>
                    </a:solidFill>
                    <a:latin typeface="Arial"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5347097" y="2907507"/>
            <a:ext cx="779860" cy="654844"/>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grpSp>
        <p:nvGrpSpPr>
          <p:cNvPr id="12" name="Group 11">
            <a:extLst>
              <a:ext uri="{FF2B5EF4-FFF2-40B4-BE49-F238E27FC236}">
                <a16:creationId xmlns:a16="http://schemas.microsoft.com/office/drawing/2014/main" id="{A72E6ECF-EC8F-534A-B975-E7A316543BA2}"/>
              </a:ext>
            </a:extLst>
          </p:cNvPr>
          <p:cNvGrpSpPr/>
          <p:nvPr/>
        </p:nvGrpSpPr>
        <p:grpSpPr>
          <a:xfrm>
            <a:off x="5331619" y="4032646"/>
            <a:ext cx="810815" cy="977504"/>
            <a:chOff x="7083425" y="5376862"/>
            <a:chExt cx="1081087" cy="1303338"/>
          </a:xfrm>
        </p:grpSpPr>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31050" y="5376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73" name="Line 101">
              <a:extLst>
                <a:ext uri="{FF2B5EF4-FFF2-40B4-BE49-F238E27FC236}">
                  <a16:creationId xmlns:a16="http://schemas.microsoft.com/office/drawing/2014/main" id="{84B4DDDE-6474-8442-BB57-A50ADD9CEBEC}"/>
                </a:ext>
              </a:extLst>
            </p:cNvPr>
            <p:cNvSpPr>
              <a:spLocks noChangeShapeType="1"/>
            </p:cNvSpPr>
            <p:nvPr/>
          </p:nvSpPr>
          <p:spPr bwMode="auto">
            <a:xfrm flipH="1">
              <a:off x="7115175" y="5630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74" name="Line 102">
              <a:extLst>
                <a:ext uri="{FF2B5EF4-FFF2-40B4-BE49-F238E27FC236}">
                  <a16:creationId xmlns:a16="http://schemas.microsoft.com/office/drawing/2014/main" id="{73C0C64C-D6E3-AC4F-B1DD-2ECA3B116102}"/>
                </a:ext>
              </a:extLst>
            </p:cNvPr>
            <p:cNvSpPr>
              <a:spLocks noChangeShapeType="1"/>
            </p:cNvSpPr>
            <p:nvPr/>
          </p:nvSpPr>
          <p:spPr bwMode="auto">
            <a:xfrm flipH="1">
              <a:off x="7099300" y="5873750"/>
              <a:ext cx="1033462"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75" name="Line 103">
              <a:extLst>
                <a:ext uri="{FF2B5EF4-FFF2-40B4-BE49-F238E27FC236}">
                  <a16:creationId xmlns:a16="http://schemas.microsoft.com/office/drawing/2014/main" id="{2133D681-30CA-654C-AE01-4F7EF0A35A48}"/>
                </a:ext>
              </a:extLst>
            </p:cNvPr>
            <p:cNvSpPr>
              <a:spLocks noChangeShapeType="1"/>
            </p:cNvSpPr>
            <p:nvPr/>
          </p:nvSpPr>
          <p:spPr bwMode="auto">
            <a:xfrm flipH="1">
              <a:off x="7083425" y="6116637"/>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grpSp>
        <p:nvGrpSpPr>
          <p:cNvPr id="7" name="Group 6">
            <a:extLst>
              <a:ext uri="{FF2B5EF4-FFF2-40B4-BE49-F238E27FC236}">
                <a16:creationId xmlns:a16="http://schemas.microsoft.com/office/drawing/2014/main" id="{FBA17A60-2A45-964D-961F-A44FDA1E12F8}"/>
              </a:ext>
            </a:extLst>
          </p:cNvPr>
          <p:cNvGrpSpPr/>
          <p:nvPr/>
        </p:nvGrpSpPr>
        <p:grpSpPr>
          <a:xfrm>
            <a:off x="1706165" y="2589615"/>
            <a:ext cx="2845594" cy="507831"/>
            <a:chOff x="2274887" y="3452813"/>
            <a:chExt cx="3794125" cy="677105"/>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274887" y="3460755"/>
              <a:ext cx="1592263" cy="338138"/>
              <a:chOff x="86" y="2105"/>
              <a:chExt cx="1003" cy="213"/>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86" y="2105"/>
                <a:ext cx="1003"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dirty="0">
                    <a:solidFill>
                      <a:srgbClr val="000000"/>
                    </a:solidFill>
                    <a:latin typeface="Arial" charset="0"/>
                    <a:cs typeface="+mn-cs"/>
                  </a:rPr>
                  <a:t>0 1</a:t>
                </a:r>
                <a:r>
                  <a:rPr lang="en-US" sz="1050" kern="1200" dirty="0">
                    <a:solidFill>
                      <a:srgbClr val="FFFFFF"/>
                    </a:solidFill>
                    <a:latin typeface="Arial" charset="0"/>
                    <a:cs typeface="+mn-cs"/>
                  </a:rPr>
                  <a:t> 2 3 4 5</a:t>
                </a:r>
                <a:r>
                  <a:rPr lang="en-US" sz="1050" kern="1200" dirty="0">
                    <a:solidFill>
                      <a:srgbClr val="000000"/>
                    </a:solidFill>
                    <a:latin typeface="Arial"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6771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spcBef>
                  <a:spcPct val="0"/>
                </a:spcBef>
                <a:spcAft>
                  <a:spcPct val="0"/>
                </a:spcAft>
                <a:buClrTx/>
                <a:defRPr/>
              </a:pPr>
              <a:r>
                <a:rPr lang="en-US" sz="1350" dirty="0" err="1">
                  <a:solidFill>
                    <a:srgbClr val="000000"/>
                  </a:solidFill>
                  <a:cs typeface="+mn-cs"/>
                </a:rPr>
                <a:t>rcv</a:t>
              </a:r>
              <a:r>
                <a:rPr lang="en-US" sz="1350" dirty="0">
                  <a:solidFill>
                    <a:srgbClr val="000000"/>
                  </a:solidFill>
                  <a:cs typeface="+mn-cs"/>
                </a:rPr>
                <a:t>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4527947" y="1209675"/>
            <a:ext cx="8335" cy="3403997"/>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3" name="Slide Number Placeholder 2">
            <a:extLst>
              <a:ext uri="{FF2B5EF4-FFF2-40B4-BE49-F238E27FC236}">
                <a16:creationId xmlns:a16="http://schemas.microsoft.com/office/drawing/2014/main" id="{D2E57CDD-AF57-3E45-9B83-97B06BD5DF03}"/>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69</a:t>
            </a:fld>
            <a:endParaRPr lang="en-US" dirty="0"/>
          </a:p>
        </p:txBody>
      </p:sp>
    </p:spTree>
    <p:extLst>
      <p:ext uri="{BB962C8B-B14F-4D97-AF65-F5344CB8AC3E}">
        <p14:creationId xmlns:p14="http://schemas.microsoft.com/office/powerpoint/2010/main" val="32905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dissolve">
                                      <p:cBhvr>
                                        <p:cTn id="19" dur="500"/>
                                        <p:tgtEl>
                                          <p:spTgt spid="1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dissolve">
                                      <p:cBhvr>
                                        <p:cTn id="43" dur="500"/>
                                        <p:tgtEl>
                                          <p:spTgt spid="13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137"/>
                                        </p:tgtEl>
                                        <p:attrNameLst>
                                          <p:attrName>style.visibility</p:attrName>
                                        </p:attrNameLst>
                                      </p:cBhvr>
                                      <p:to>
                                        <p:strVal val="visible"/>
                                      </p:to>
                                    </p:set>
                                    <p:animEffect transition="in" filter="dissolve">
                                      <p:cBhvr>
                                        <p:cTn id="56" dur="500"/>
                                        <p:tgtEl>
                                          <p:spTgt spid="13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39"/>
                                        </p:tgtEl>
                                        <p:attrNameLst>
                                          <p:attrName>style.visibility</p:attrName>
                                        </p:attrNameLst>
                                      </p:cBhvr>
                                      <p:to>
                                        <p:strVal val="visible"/>
                                      </p:to>
                                    </p:set>
                                    <p:animEffect transition="in" filter="dissolve">
                                      <p:cBhvr>
                                        <p:cTn id="61" dur="500"/>
                                        <p:tgtEl>
                                          <p:spTgt spid="13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right)">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dissolve">
                                      <p:cBhvr>
                                        <p:cTn id="71" dur="5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left)">
                                      <p:cBhvr>
                                        <p:cTn id="76" dur="500"/>
                                        <p:tgtEl>
                                          <p:spTgt spid="10"/>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116"/>
                                        </p:tgtEl>
                                        <p:attrNameLst>
                                          <p:attrName>style.visibility</p:attrName>
                                        </p:attrNameLst>
                                      </p:cBhvr>
                                      <p:to>
                                        <p:strVal val="visible"/>
                                      </p:to>
                                    </p:set>
                                    <p:animEffect transition="in" filter="wipe(left)">
                                      <p:cBhvr>
                                        <p:cTn id="80" dur="500"/>
                                        <p:tgtEl>
                                          <p:spTgt spid="116"/>
                                        </p:tgtEl>
                                      </p:cBhvr>
                                    </p:animEffect>
                                  </p:childTnLst>
                                </p:cTn>
                              </p:par>
                            </p:childTnLst>
                          </p:cTn>
                        </p:par>
                        <p:par>
                          <p:cTn id="81" fill="hold">
                            <p:stCondLst>
                              <p:cond delay="1000"/>
                            </p:stCondLst>
                            <p:childTnLst>
                              <p:par>
                                <p:cTn id="82" presetID="22" presetClass="entr" presetSubtype="8"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left)">
                                      <p:cBhvr>
                                        <p:cTn id="84" dur="500"/>
                                        <p:tgtEl>
                                          <p:spTgt spid="11"/>
                                        </p:tgtEl>
                                      </p:cBhvr>
                                    </p:animEffect>
                                  </p:childTnLst>
                                </p:cTn>
                              </p:par>
                            </p:childTnLst>
                          </p:cTn>
                        </p:par>
                        <p:par>
                          <p:cTn id="85" fill="hold">
                            <p:stCondLst>
                              <p:cond delay="1500"/>
                            </p:stCondLst>
                            <p:childTnLst>
                              <p:par>
                                <p:cTn id="86" presetID="9" presetClass="entr" presetSubtype="0" fill="hold" grpId="0" nodeType="afterEffect">
                                  <p:stCondLst>
                                    <p:cond delay="0"/>
                                  </p:stCondLst>
                                  <p:childTnLst>
                                    <p:set>
                                      <p:cBhvr>
                                        <p:cTn id="87" dur="1" fill="hold">
                                          <p:stCondLst>
                                            <p:cond delay="0"/>
                                          </p:stCondLst>
                                        </p:cTn>
                                        <p:tgtEl>
                                          <p:spTgt spid="138"/>
                                        </p:tgtEl>
                                        <p:attrNameLst>
                                          <p:attrName>style.visibility</p:attrName>
                                        </p:attrNameLst>
                                      </p:cBhvr>
                                      <p:to>
                                        <p:strVal val="visible"/>
                                      </p:to>
                                    </p:set>
                                    <p:animEffect transition="in" filter="dissolve">
                                      <p:cBhvr>
                                        <p:cTn id="88" dur="500"/>
                                        <p:tgtEl>
                                          <p:spTgt spid="138"/>
                                        </p:tgtEl>
                                      </p:cBhvr>
                                    </p:animEffect>
                                  </p:childTnLst>
                                </p:cTn>
                              </p:par>
                            </p:childTnLst>
                          </p:cTn>
                        </p:par>
                        <p:par>
                          <p:cTn id="89" fill="hold">
                            <p:stCondLst>
                              <p:cond delay="2000"/>
                            </p:stCondLst>
                            <p:childTnLst>
                              <p:par>
                                <p:cTn id="90" presetID="22" presetClass="entr" presetSubtype="2" fill="hold" nodeType="after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wipe(right)">
                                      <p:cBhvr>
                                        <p:cTn id="9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2" grpId="0"/>
      <p:bldP spid="116" grpId="0"/>
      <p:bldP spid="121" grpId="0" animBg="1"/>
      <p:bldP spid="124" grpId="0" animBg="1"/>
      <p:bldP spid="125" grpId="0" animBg="1"/>
      <p:bldP spid="126" grpId="0" animBg="1"/>
      <p:bldP spid="127" grpId="0" animBg="1"/>
      <p:bldP spid="136" grpId="0"/>
      <p:bldP spid="137" grpId="0"/>
      <p:bldP spid="138" grpId="0"/>
      <p:bldP spid="1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2B4EA-0158-774A-877D-888807F574B5}"/>
              </a:ext>
            </a:extLst>
          </p:cNvPr>
          <p:cNvGrpSpPr/>
          <p:nvPr/>
        </p:nvGrpSpPr>
        <p:grpSpPr>
          <a:xfrm>
            <a:off x="1934109" y="3724250"/>
            <a:ext cx="5150044" cy="771548"/>
            <a:chOff x="2578811" y="4965666"/>
            <a:chExt cx="6866725" cy="1028731"/>
          </a:xfrm>
        </p:grpSpPr>
        <p:cxnSp>
          <p:nvCxnSpPr>
            <p:cNvPr id="128" name="Straight Connector 127">
              <a:extLst>
                <a:ext uri="{FF2B5EF4-FFF2-40B4-BE49-F238E27FC236}">
                  <a16:creationId xmlns:a16="http://schemas.microsoft.com/office/drawing/2014/main" id="{0763EEB6-87F6-D847-AD1E-3BFDCE6A954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9891B45-180E-B341-A7C6-D10A683BB102}"/>
                </a:ext>
              </a:extLst>
            </p:cNvPr>
            <p:cNvGrpSpPr/>
            <p:nvPr/>
          </p:nvGrpSpPr>
          <p:grpSpPr>
            <a:xfrm>
              <a:off x="4062521" y="4965666"/>
              <a:ext cx="5383015" cy="1028731"/>
              <a:chOff x="4062521" y="4965666"/>
              <a:chExt cx="5383015" cy="1028731"/>
            </a:xfrm>
          </p:grpSpPr>
          <p:cxnSp>
            <p:nvCxnSpPr>
              <p:cNvPr id="127" name="Straight Connector 126">
                <a:extLst>
                  <a:ext uri="{FF2B5EF4-FFF2-40B4-BE49-F238E27FC236}">
                    <a16:creationId xmlns:a16="http://schemas.microsoft.com/office/drawing/2014/main" id="{16BE7B71-3412-8546-BD1A-8BF76DC47254}"/>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defTabSz="685800" eaLnBrk="0" fontAlgn="base" hangingPunct="0">
                  <a:spcBef>
                    <a:spcPct val="0"/>
                  </a:spcBef>
                  <a:spcAft>
                    <a:spcPct val="0"/>
                  </a:spcAft>
                  <a:buClrTx/>
                  <a:defRPr/>
                </a:pPr>
                <a:r>
                  <a:rPr lang="en-US" sz="2100" kern="1200" dirty="0">
                    <a:latin typeface="Calibri"/>
                    <a:ea typeface="ＭＳ Ｐゴシック" panose="020B0600070205080204" pitchFamily="34" charset="-128"/>
                  </a:rPr>
                  <a:t>             </a:t>
                </a:r>
              </a:p>
            </p:txBody>
          </p:sp>
        </p:grpSp>
      </p:gr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7721259" y="1625604"/>
            <a:ext cx="667827" cy="218441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640762" y="1692492"/>
            <a:ext cx="634983" cy="219164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8216766" y="3185070"/>
            <a:ext cx="412374" cy="802661"/>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2100">
                <a:solidFill>
                  <a:srgbClr val="FF0000"/>
                </a:solidFill>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grpSp>
        <p:nvGrpSpPr>
          <p:cNvPr id="3" name="Group 2">
            <a:extLst>
              <a:ext uri="{FF2B5EF4-FFF2-40B4-BE49-F238E27FC236}">
                <a16:creationId xmlns:a16="http://schemas.microsoft.com/office/drawing/2014/main" id="{64AFD9EC-1CA1-D34D-965E-2E8D95748C38}"/>
              </a:ext>
            </a:extLst>
          </p:cNvPr>
          <p:cNvGrpSpPr/>
          <p:nvPr/>
        </p:nvGrpSpPr>
        <p:grpSpPr>
          <a:xfrm>
            <a:off x="6382764" y="1558716"/>
            <a:ext cx="1459754" cy="2184419"/>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099"/>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80"/>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1" y="2284368"/>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265828" y="1625604"/>
            <a:ext cx="1598776" cy="2184419"/>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5" y="4533099"/>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5" y="4088345"/>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5" y="3646080"/>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39" y="2284368"/>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application</a:t>
              </a:r>
            </a:p>
          </p:txBody>
        </p:sp>
      </p:grpSp>
      <p:sp>
        <p:nvSpPr>
          <p:cNvPr id="129" name="Text Box 26">
            <a:extLst>
              <a:ext uri="{FF2B5EF4-FFF2-40B4-BE49-F238E27FC236}">
                <a16:creationId xmlns:a16="http://schemas.microsoft.com/office/drawing/2014/main" id="{BF5BF946-F5E7-1544-AF56-E534E43CF495}"/>
              </a:ext>
            </a:extLst>
          </p:cNvPr>
          <p:cNvSpPr txBox="1">
            <a:spLocks noChangeArrowheads="1"/>
          </p:cNvSpPr>
          <p:nvPr/>
        </p:nvSpPr>
        <p:spPr bwMode="auto">
          <a:xfrm>
            <a:off x="6549396" y="2245371"/>
            <a:ext cx="1051358" cy="3222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p:txBody>
      </p:sp>
      <p:grpSp>
        <p:nvGrpSpPr>
          <p:cNvPr id="93" name="Group 92">
            <a:extLst>
              <a:ext uri="{FF2B5EF4-FFF2-40B4-BE49-F238E27FC236}">
                <a16:creationId xmlns:a16="http://schemas.microsoft.com/office/drawing/2014/main" id="{EFA7BEBF-82FA-3440-93DD-AFB07D2DDF8D}"/>
              </a:ext>
            </a:extLst>
          </p:cNvPr>
          <p:cNvGrpSpPr/>
          <p:nvPr/>
        </p:nvGrpSpPr>
        <p:grpSpPr>
          <a:xfrm>
            <a:off x="375551" y="3707685"/>
            <a:ext cx="769892" cy="447865"/>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599018" y="216994"/>
            <a:ext cx="8325469" cy="670967"/>
          </a:xfrm>
        </p:spPr>
        <p:txBody>
          <a:bodyPr>
            <a:normAutofit fontScale="90000"/>
          </a:bodyPr>
          <a:lstStyle/>
          <a:p>
            <a:r>
              <a:rPr lang="en-US" dirty="0"/>
              <a:t>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1846655" y="2067017"/>
            <a:ext cx="309563" cy="119063"/>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7260858" y="2005207"/>
            <a:ext cx="309563" cy="119063"/>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 name="TextBox 1">
            <a:extLst>
              <a:ext uri="{FF2B5EF4-FFF2-40B4-BE49-F238E27FC236}">
                <a16:creationId xmlns:a16="http://schemas.microsoft.com/office/drawing/2014/main" id="{6B2BB341-9BE1-8640-8E8B-7EC80706964E}"/>
              </a:ext>
            </a:extLst>
          </p:cNvPr>
          <p:cNvSpPr txBox="1"/>
          <p:nvPr/>
        </p:nvSpPr>
        <p:spPr>
          <a:xfrm>
            <a:off x="3159358" y="1373026"/>
            <a:ext cx="2923758" cy="646331"/>
          </a:xfrm>
          <a:prstGeom prst="rect">
            <a:avLst/>
          </a:prstGeom>
          <a:noFill/>
        </p:spPr>
        <p:txBody>
          <a:bodyPr wrap="square" rtlCol="0">
            <a:spAutoFit/>
          </a:bodyPr>
          <a:lstStyle/>
          <a:p>
            <a:pPr defTabSz="685800">
              <a:buClrTx/>
              <a:defRPr/>
            </a:pPr>
            <a:r>
              <a:rPr lang="en-US" sz="2100" kern="1200" dirty="0">
                <a:solidFill>
                  <a:prstClr val="black"/>
                </a:solidFill>
                <a:latin typeface="Calibri"/>
                <a:ea typeface="+mn-ea"/>
                <a:cs typeface="+mn-cs"/>
              </a:rPr>
              <a:t>Sender:</a:t>
            </a:r>
          </a:p>
          <a:p>
            <a:pPr marL="214313" indent="-164306" defTabSz="685800">
              <a:buClr>
                <a:srgbClr val="0200A3"/>
              </a:buClr>
              <a:buFont typeface="Wingdings" pitchFamily="2" charset="2"/>
              <a:buChar char="§"/>
              <a:defRPr/>
            </a:pPr>
            <a:endParaRPr lang="en-US" sz="1500" kern="1200" dirty="0">
              <a:solidFill>
                <a:prstClr val="black"/>
              </a:solidFill>
              <a:latin typeface="Calibri"/>
              <a:ea typeface="+mn-ea"/>
              <a:cs typeface="+mn-cs"/>
            </a:endParaRPr>
          </a:p>
        </p:txBody>
      </p:sp>
      <p:sp>
        <p:nvSpPr>
          <p:cNvPr id="102" name="Rectangle 101">
            <a:extLst>
              <a:ext uri="{FF2B5EF4-FFF2-40B4-BE49-F238E27FC236}">
                <a16:creationId xmlns:a16="http://schemas.microsoft.com/office/drawing/2014/main" id="{6480FBEB-6DAE-6343-96A8-03D66CDE01DB}"/>
              </a:ext>
            </a:extLst>
          </p:cNvPr>
          <p:cNvSpPr/>
          <p:nvPr/>
        </p:nvSpPr>
        <p:spPr>
          <a:xfrm>
            <a:off x="6053359" y="1558716"/>
            <a:ext cx="1811561" cy="2527106"/>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a:endParaRPr>
          </a:p>
        </p:txBody>
      </p:sp>
      <p:grpSp>
        <p:nvGrpSpPr>
          <p:cNvPr id="88" name="Group 87">
            <a:extLst>
              <a:ext uri="{FF2B5EF4-FFF2-40B4-BE49-F238E27FC236}">
                <a16:creationId xmlns:a16="http://schemas.microsoft.com/office/drawing/2014/main" id="{CA134BD1-8CE1-DD46-92D0-46AEECA91934}"/>
              </a:ext>
            </a:extLst>
          </p:cNvPr>
          <p:cNvGrpSpPr/>
          <p:nvPr/>
        </p:nvGrpSpPr>
        <p:grpSpPr>
          <a:xfrm>
            <a:off x="6847623" y="1727332"/>
            <a:ext cx="944306" cy="300082"/>
            <a:chOff x="8934916" y="2775692"/>
            <a:chExt cx="1259074" cy="400109"/>
          </a:xfrm>
        </p:grpSpPr>
        <p:sp>
          <p:nvSpPr>
            <p:cNvPr id="89" name="Rectangle 88">
              <a:extLst>
                <a:ext uri="{FF2B5EF4-FFF2-40B4-BE49-F238E27FC236}">
                  <a16:creationId xmlns:a16="http://schemas.microsoft.com/office/drawing/2014/main" id="{6A02A536-E595-E54F-85ED-50268229A5F1}"/>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90" name="TextBox 89">
              <a:extLst>
                <a:ext uri="{FF2B5EF4-FFF2-40B4-BE49-F238E27FC236}">
                  <a16:creationId xmlns:a16="http://schemas.microsoft.com/office/drawing/2014/main" id="{26EE5E72-5714-C64B-A3D2-C89CD03AFF69}"/>
                </a:ext>
              </a:extLst>
            </p:cNvPr>
            <p:cNvSpPr txBox="1"/>
            <p:nvPr/>
          </p:nvSpPr>
          <p:spPr>
            <a:xfrm>
              <a:off x="8934916" y="2775692"/>
              <a:ext cx="1259074" cy="400109"/>
            </a:xfrm>
            <a:prstGeom prst="rect">
              <a:avLst/>
            </a:prstGeom>
            <a:noFill/>
          </p:spPr>
          <p:txBody>
            <a:bodyPr wrap="square" rtlCol="0">
              <a:spAutoFit/>
            </a:bodyPr>
            <a:lstStyle/>
            <a:p>
              <a:pPr defTabSz="685800">
                <a:buClrTx/>
                <a:defRPr/>
              </a:pPr>
              <a:r>
                <a:rPr lang="en-US" sz="1350" kern="1200" dirty="0">
                  <a:solidFill>
                    <a:prstClr val="black"/>
                  </a:solidFill>
                  <a:latin typeface="Calibri"/>
                  <a:ea typeface="+mn-ea"/>
                  <a:cs typeface="+mn-cs"/>
                </a:rPr>
                <a:t>app. msg</a:t>
              </a:r>
            </a:p>
          </p:txBody>
        </p:sp>
      </p:grpSp>
      <p:sp>
        <p:nvSpPr>
          <p:cNvPr id="91" name="TextBox 90">
            <a:extLst>
              <a:ext uri="{FF2B5EF4-FFF2-40B4-BE49-F238E27FC236}">
                <a16:creationId xmlns:a16="http://schemas.microsoft.com/office/drawing/2014/main" id="{44FC0E6A-CBE5-AC4B-BF65-426B6D4CBC72}"/>
              </a:ext>
            </a:extLst>
          </p:cNvPr>
          <p:cNvSpPr txBox="1"/>
          <p:nvPr/>
        </p:nvSpPr>
        <p:spPr>
          <a:xfrm>
            <a:off x="3293658" y="1743825"/>
            <a:ext cx="2869092" cy="565283"/>
          </a:xfrm>
          <a:prstGeom prst="rect">
            <a:avLst/>
          </a:prstGeom>
          <a:noFill/>
        </p:spPr>
        <p:txBody>
          <a:bodyPr wrap="square" rtlCol="0">
            <a:spAutoFit/>
          </a:bodyPr>
          <a:lstStyle/>
          <a:p>
            <a:pPr marL="214313" indent="-164306" defTabSz="685800">
              <a:lnSpc>
                <a:spcPct val="85000"/>
              </a:lnSpc>
              <a:buClr>
                <a:srgbClr val="0200A3"/>
              </a:buClr>
              <a:buFont typeface="Wingdings" pitchFamily="2" charset="2"/>
              <a:buChar char="§"/>
              <a:defRPr/>
            </a:pPr>
            <a:r>
              <a:rPr lang="en-US" sz="1800" kern="1200" dirty="0">
                <a:solidFill>
                  <a:prstClr val="black"/>
                </a:solidFill>
                <a:latin typeface="Calibri"/>
                <a:ea typeface="+mn-ea"/>
                <a:cs typeface="+mn-cs"/>
              </a:rPr>
              <a:t>is passed an application-layer message</a:t>
            </a:r>
          </a:p>
        </p:txBody>
      </p:sp>
      <p:sp>
        <p:nvSpPr>
          <p:cNvPr id="94" name="TextBox 93">
            <a:extLst>
              <a:ext uri="{FF2B5EF4-FFF2-40B4-BE49-F238E27FC236}">
                <a16:creationId xmlns:a16="http://schemas.microsoft.com/office/drawing/2014/main" id="{D9421943-E484-5046-BEAC-6D59475EF6C3}"/>
              </a:ext>
            </a:extLst>
          </p:cNvPr>
          <p:cNvSpPr txBox="1"/>
          <p:nvPr/>
        </p:nvSpPr>
        <p:spPr>
          <a:xfrm>
            <a:off x="3291140" y="2243188"/>
            <a:ext cx="2869092" cy="565283"/>
          </a:xfrm>
          <a:prstGeom prst="rect">
            <a:avLst/>
          </a:prstGeom>
          <a:noFill/>
        </p:spPr>
        <p:txBody>
          <a:bodyPr wrap="square" rtlCol="0">
            <a:spAutoFit/>
          </a:bodyPr>
          <a:lstStyle/>
          <a:p>
            <a:pPr marL="214313" indent="-164306" defTabSz="685800">
              <a:lnSpc>
                <a:spcPct val="85000"/>
              </a:lnSpc>
              <a:buClr>
                <a:srgbClr val="0200A3"/>
              </a:buClr>
              <a:buFont typeface="Wingdings" pitchFamily="2" charset="2"/>
              <a:buChar char="§"/>
              <a:defRPr/>
            </a:pPr>
            <a:r>
              <a:rPr lang="en-US" sz="1800" kern="1200" dirty="0">
                <a:solidFill>
                  <a:prstClr val="black"/>
                </a:solidFill>
                <a:latin typeface="Calibri"/>
                <a:ea typeface="+mn-ea"/>
                <a:cs typeface="+mn-cs"/>
              </a:rPr>
              <a:t>determines segment header fields values</a:t>
            </a:r>
          </a:p>
        </p:txBody>
      </p:sp>
      <p:sp>
        <p:nvSpPr>
          <p:cNvPr id="95" name="TextBox 94">
            <a:extLst>
              <a:ext uri="{FF2B5EF4-FFF2-40B4-BE49-F238E27FC236}">
                <a16:creationId xmlns:a16="http://schemas.microsoft.com/office/drawing/2014/main" id="{BFD6C411-175C-8D4E-9A66-3E03AAA9F0F9}"/>
              </a:ext>
            </a:extLst>
          </p:cNvPr>
          <p:cNvSpPr txBox="1"/>
          <p:nvPr/>
        </p:nvSpPr>
        <p:spPr>
          <a:xfrm>
            <a:off x="3282519" y="2694647"/>
            <a:ext cx="2869092" cy="369332"/>
          </a:xfrm>
          <a:prstGeom prst="rect">
            <a:avLst/>
          </a:prstGeom>
          <a:noFill/>
        </p:spPr>
        <p:txBody>
          <a:bodyPr wrap="square" rtlCol="0">
            <a:spAutoFit/>
          </a:bodyPr>
          <a:lstStyle/>
          <a:p>
            <a:pPr marL="214313" indent="-164306" defTabSz="685800">
              <a:buClr>
                <a:srgbClr val="0200A3"/>
              </a:buClr>
              <a:buFont typeface="Wingdings" pitchFamily="2" charset="2"/>
              <a:buChar char="§"/>
              <a:defRPr/>
            </a:pPr>
            <a:r>
              <a:rPr lang="en-US" sz="1800" kern="1200" dirty="0">
                <a:solidFill>
                  <a:prstClr val="black"/>
                </a:solidFill>
                <a:latin typeface="Calibri"/>
                <a:ea typeface="+mn-ea"/>
                <a:cs typeface="+mn-cs"/>
              </a:rPr>
              <a:t>creates segment</a:t>
            </a:r>
          </a:p>
        </p:txBody>
      </p:sp>
      <p:sp>
        <p:nvSpPr>
          <p:cNvPr id="97" name="TextBox 96">
            <a:extLst>
              <a:ext uri="{FF2B5EF4-FFF2-40B4-BE49-F238E27FC236}">
                <a16:creationId xmlns:a16="http://schemas.microsoft.com/office/drawing/2014/main" id="{A88394C2-8FDA-8F48-B59B-B744ABBDA541}"/>
              </a:ext>
            </a:extLst>
          </p:cNvPr>
          <p:cNvSpPr txBox="1"/>
          <p:nvPr/>
        </p:nvSpPr>
        <p:spPr>
          <a:xfrm>
            <a:off x="3286027" y="3018872"/>
            <a:ext cx="2869092" cy="369332"/>
          </a:xfrm>
          <a:prstGeom prst="rect">
            <a:avLst/>
          </a:prstGeom>
          <a:noFill/>
        </p:spPr>
        <p:txBody>
          <a:bodyPr wrap="square" rtlCol="0">
            <a:spAutoFit/>
          </a:bodyPr>
          <a:lstStyle/>
          <a:p>
            <a:pPr marL="214313" indent="-164306" defTabSz="685800">
              <a:buClr>
                <a:srgbClr val="0200A3"/>
              </a:buClr>
              <a:buFont typeface="Wingdings" pitchFamily="2" charset="2"/>
              <a:buChar char="§"/>
              <a:defRPr/>
            </a:pPr>
            <a:r>
              <a:rPr lang="en-US" sz="1800" kern="1200" dirty="0">
                <a:solidFill>
                  <a:prstClr val="black"/>
                </a:solidFill>
                <a:latin typeface="Calibri"/>
                <a:ea typeface="+mn-ea"/>
                <a:cs typeface="+mn-cs"/>
              </a:rPr>
              <a:t>passes segment to IP</a:t>
            </a:r>
          </a:p>
        </p:txBody>
      </p:sp>
      <p:sp>
        <p:nvSpPr>
          <p:cNvPr id="131" name="Text Box 26">
            <a:extLst>
              <a:ext uri="{FF2B5EF4-FFF2-40B4-BE49-F238E27FC236}">
                <a16:creationId xmlns:a16="http://schemas.microsoft.com/office/drawing/2014/main" id="{82B22EF0-AE16-E34A-9DFF-15D46D5130BC}"/>
              </a:ext>
            </a:extLst>
          </p:cNvPr>
          <p:cNvSpPr txBox="1">
            <a:spLocks noChangeArrowheads="1"/>
          </p:cNvSpPr>
          <p:nvPr/>
        </p:nvSpPr>
        <p:spPr bwMode="auto">
          <a:xfrm>
            <a:off x="1458270" y="2314935"/>
            <a:ext cx="1151486" cy="3222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p:txBody>
      </p:sp>
      <p:sp>
        <p:nvSpPr>
          <p:cNvPr id="98" name="Rectangle 97">
            <a:extLst>
              <a:ext uri="{FF2B5EF4-FFF2-40B4-BE49-F238E27FC236}">
                <a16:creationId xmlns:a16="http://schemas.microsoft.com/office/drawing/2014/main" id="{EB709716-FAB0-AB45-BCAE-75F8CF2AEC09}"/>
              </a:ext>
            </a:extLst>
          </p:cNvPr>
          <p:cNvSpPr/>
          <p:nvPr/>
        </p:nvSpPr>
        <p:spPr>
          <a:xfrm>
            <a:off x="203086" y="1233144"/>
            <a:ext cx="2786773" cy="3039053"/>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a:endParaRPr>
          </a:p>
        </p:txBody>
      </p:sp>
      <p:grpSp>
        <p:nvGrpSpPr>
          <p:cNvPr id="106" name="Group 105">
            <a:extLst>
              <a:ext uri="{FF2B5EF4-FFF2-40B4-BE49-F238E27FC236}">
                <a16:creationId xmlns:a16="http://schemas.microsoft.com/office/drawing/2014/main" id="{73FB16D4-A4BA-C046-940D-43D50465EB6F}"/>
              </a:ext>
            </a:extLst>
          </p:cNvPr>
          <p:cNvGrpSpPr/>
          <p:nvPr/>
        </p:nvGrpSpPr>
        <p:grpSpPr>
          <a:xfrm>
            <a:off x="6355167" y="2244378"/>
            <a:ext cx="944306" cy="276999"/>
            <a:chOff x="8964789" y="2639236"/>
            <a:chExt cx="1259074" cy="369332"/>
          </a:xfrm>
        </p:grpSpPr>
        <p:sp>
          <p:nvSpPr>
            <p:cNvPr id="125" name="Rectangle 124">
              <a:extLst>
                <a:ext uri="{FF2B5EF4-FFF2-40B4-BE49-F238E27FC236}">
                  <a16:creationId xmlns:a16="http://schemas.microsoft.com/office/drawing/2014/main" id="{CA58A03E-5455-0E40-8FB9-71E1E5E2CAD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26" name="TextBox 125">
              <a:extLst>
                <a:ext uri="{FF2B5EF4-FFF2-40B4-BE49-F238E27FC236}">
                  <a16:creationId xmlns:a16="http://schemas.microsoft.com/office/drawing/2014/main" id="{97A208B0-D27E-5D40-B156-11CB7075B098}"/>
                </a:ext>
              </a:extLst>
            </p:cNvPr>
            <p:cNvSpPr txBox="1"/>
            <p:nvPr/>
          </p:nvSpPr>
          <p:spPr>
            <a:xfrm>
              <a:off x="8964789" y="2639236"/>
              <a:ext cx="1259074" cy="369332"/>
            </a:xfrm>
            <a:prstGeom prst="rect">
              <a:avLst/>
            </a:prstGeom>
            <a:noFill/>
          </p:spPr>
          <p:txBody>
            <a:bodyPr wrap="square" rtlCol="0">
              <a:spAutoFit/>
            </a:bodyPr>
            <a:lstStyle/>
            <a:p>
              <a:pPr defTabSz="685800">
                <a:buClrTx/>
                <a:defRPr/>
              </a:pPr>
              <a:r>
                <a:rPr lang="en-US" sz="1200" kern="1200" dirty="0">
                  <a:solidFill>
                    <a:prstClr val="black"/>
                  </a:solidFill>
                  <a:latin typeface="Calibri"/>
                  <a:ea typeface="+mn-ea"/>
                  <a:cs typeface="+mn-cs"/>
                </a:rPr>
                <a:t>   T</a:t>
              </a:r>
              <a:r>
                <a:rPr lang="en-US" sz="1200" kern="1200" baseline="-25000" dirty="0">
                  <a:solidFill>
                    <a:prstClr val="black"/>
                  </a:solidFill>
                  <a:latin typeface="Calibri"/>
                  <a:ea typeface="+mn-ea"/>
                  <a:cs typeface="+mn-cs"/>
                </a:rPr>
                <a:t>h</a:t>
              </a:r>
            </a:p>
          </p:txBody>
        </p:sp>
      </p:grpSp>
      <p:grpSp>
        <p:nvGrpSpPr>
          <p:cNvPr id="5" name="Group 4">
            <a:extLst>
              <a:ext uri="{FF2B5EF4-FFF2-40B4-BE49-F238E27FC236}">
                <a16:creationId xmlns:a16="http://schemas.microsoft.com/office/drawing/2014/main" id="{E73E5E98-A439-0647-8DF1-844937CD72A0}"/>
              </a:ext>
            </a:extLst>
          </p:cNvPr>
          <p:cNvGrpSpPr/>
          <p:nvPr/>
        </p:nvGrpSpPr>
        <p:grpSpPr>
          <a:xfrm>
            <a:off x="6412118" y="2249279"/>
            <a:ext cx="1363517" cy="300082"/>
            <a:chOff x="7863122" y="5632673"/>
            <a:chExt cx="1818022" cy="400109"/>
          </a:xfrm>
        </p:grpSpPr>
        <p:grpSp>
          <p:nvGrpSpPr>
            <p:cNvPr id="99" name="Group 98">
              <a:extLst>
                <a:ext uri="{FF2B5EF4-FFF2-40B4-BE49-F238E27FC236}">
                  <a16:creationId xmlns:a16="http://schemas.microsoft.com/office/drawing/2014/main" id="{39CCB6B2-1F81-ED45-AF48-A3187F0215CC}"/>
                </a:ext>
              </a:extLst>
            </p:cNvPr>
            <p:cNvGrpSpPr/>
            <p:nvPr/>
          </p:nvGrpSpPr>
          <p:grpSpPr>
            <a:xfrm>
              <a:off x="7863122" y="5638955"/>
              <a:ext cx="1259074" cy="369332"/>
              <a:chOff x="8964789" y="2648929"/>
              <a:chExt cx="1259074" cy="369332"/>
            </a:xfrm>
          </p:grpSpPr>
          <p:sp>
            <p:nvSpPr>
              <p:cNvPr id="100" name="Rectangle 99">
                <a:extLst>
                  <a:ext uri="{FF2B5EF4-FFF2-40B4-BE49-F238E27FC236}">
                    <a16:creationId xmlns:a16="http://schemas.microsoft.com/office/drawing/2014/main" id="{B77AF83C-DA1E-A642-9E78-5EEE36A0AD7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01" name="TextBox 100">
                <a:extLst>
                  <a:ext uri="{FF2B5EF4-FFF2-40B4-BE49-F238E27FC236}">
                    <a16:creationId xmlns:a16="http://schemas.microsoft.com/office/drawing/2014/main" id="{AB8C9E1E-8C93-DA4B-813F-B38E4305D2BE}"/>
                  </a:ext>
                </a:extLst>
              </p:cNvPr>
              <p:cNvSpPr txBox="1"/>
              <p:nvPr/>
            </p:nvSpPr>
            <p:spPr>
              <a:xfrm>
                <a:off x="8964789" y="2648929"/>
                <a:ext cx="1259074" cy="369332"/>
              </a:xfrm>
              <a:prstGeom prst="rect">
                <a:avLst/>
              </a:prstGeom>
              <a:noFill/>
            </p:spPr>
            <p:txBody>
              <a:bodyPr wrap="square" rtlCol="0">
                <a:spAutoFit/>
              </a:bodyPr>
              <a:lstStyle/>
              <a:p>
                <a:pPr defTabSz="685800">
                  <a:buClrTx/>
                  <a:defRPr/>
                </a:pPr>
                <a:r>
                  <a:rPr lang="en-US" sz="1200" kern="1200" dirty="0">
                    <a:solidFill>
                      <a:prstClr val="black"/>
                    </a:solidFill>
                    <a:latin typeface="Calibri"/>
                    <a:ea typeface="+mn-ea"/>
                    <a:cs typeface="+mn-cs"/>
                  </a:rPr>
                  <a:t>   T</a:t>
                </a:r>
                <a:r>
                  <a:rPr lang="en-US" sz="1200" kern="1200" baseline="-25000" dirty="0">
                    <a:solidFill>
                      <a:prstClr val="black"/>
                    </a:solidFill>
                    <a:latin typeface="Calibri"/>
                    <a:ea typeface="+mn-ea"/>
                    <a:cs typeface="+mn-cs"/>
                  </a:rPr>
                  <a:t>h</a:t>
                </a:r>
              </a:p>
            </p:txBody>
          </p:sp>
        </p:grpSp>
        <p:grpSp>
          <p:nvGrpSpPr>
            <p:cNvPr id="103" name="Group 102">
              <a:extLst>
                <a:ext uri="{FF2B5EF4-FFF2-40B4-BE49-F238E27FC236}">
                  <a16:creationId xmlns:a16="http://schemas.microsoft.com/office/drawing/2014/main" id="{8B56BF3A-3903-6343-9BD8-2E85489C092E}"/>
                </a:ext>
              </a:extLst>
            </p:cNvPr>
            <p:cNvGrpSpPr/>
            <p:nvPr/>
          </p:nvGrpSpPr>
          <p:grpSpPr>
            <a:xfrm>
              <a:off x="8422070" y="5632673"/>
              <a:ext cx="1259074" cy="400109"/>
              <a:chOff x="8934916" y="2778923"/>
              <a:chExt cx="1259074" cy="400109"/>
            </a:xfrm>
          </p:grpSpPr>
          <p:sp>
            <p:nvSpPr>
              <p:cNvPr id="104" name="Rectangle 103">
                <a:extLst>
                  <a:ext uri="{FF2B5EF4-FFF2-40B4-BE49-F238E27FC236}">
                    <a16:creationId xmlns:a16="http://schemas.microsoft.com/office/drawing/2014/main" id="{C0632306-DF2A-5145-82E2-F627C1E9171F}"/>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05" name="TextBox 104">
                <a:extLst>
                  <a:ext uri="{FF2B5EF4-FFF2-40B4-BE49-F238E27FC236}">
                    <a16:creationId xmlns:a16="http://schemas.microsoft.com/office/drawing/2014/main" id="{E104975E-6986-5E45-89F2-36AAE86B3B12}"/>
                  </a:ext>
                </a:extLst>
              </p:cNvPr>
              <p:cNvSpPr txBox="1"/>
              <p:nvPr/>
            </p:nvSpPr>
            <p:spPr>
              <a:xfrm>
                <a:off x="8934916" y="2778923"/>
                <a:ext cx="1259074" cy="400109"/>
              </a:xfrm>
              <a:prstGeom prst="rect">
                <a:avLst/>
              </a:prstGeom>
              <a:noFill/>
            </p:spPr>
            <p:txBody>
              <a:bodyPr wrap="square" rtlCol="0">
                <a:spAutoFit/>
              </a:bodyPr>
              <a:lstStyle/>
              <a:p>
                <a:pPr defTabSz="685800">
                  <a:buClrTx/>
                  <a:defRPr/>
                </a:pPr>
                <a:r>
                  <a:rPr lang="en-US" sz="1350" kern="1200" dirty="0">
                    <a:solidFill>
                      <a:prstClr val="black"/>
                    </a:solidFill>
                    <a:latin typeface="Calibri"/>
                    <a:ea typeface="+mn-ea"/>
                    <a:cs typeface="+mn-cs"/>
                  </a:rPr>
                  <a:t>app. msg</a:t>
                </a:r>
              </a:p>
            </p:txBody>
          </p:sp>
        </p:grpSp>
      </p:grpSp>
      <p:sp>
        <p:nvSpPr>
          <p:cNvPr id="130" name="Slide Number Placeholder 2">
            <a:extLst>
              <a:ext uri="{FF2B5EF4-FFF2-40B4-BE49-F238E27FC236}">
                <a16:creationId xmlns:a16="http://schemas.microsoft.com/office/drawing/2014/main" id="{684D6C37-F877-7142-9DC9-7032BA75668F}"/>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7</a:t>
            </a:fld>
            <a:endParaRPr lang="en-US" dirty="0"/>
          </a:p>
        </p:txBody>
      </p:sp>
    </p:spTree>
    <p:extLst>
      <p:ext uri="{BB962C8B-B14F-4D97-AF65-F5344CB8AC3E}">
        <p14:creationId xmlns:p14="http://schemas.microsoft.com/office/powerpoint/2010/main" val="38383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dissolv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dissolve">
                                      <p:cBhvr>
                                        <p:cTn id="12" dur="500"/>
                                        <p:tgtEl>
                                          <p:spTgt spid="88"/>
                                        </p:tgtEl>
                                      </p:cBhvr>
                                    </p:animEffect>
                                  </p:childTnLst>
                                </p:cTn>
                              </p:par>
                              <p:par>
                                <p:cTn id="13" presetID="0" presetClass="path" presetSubtype="0" accel="50000" decel="50000" fill="hold" nodeType="withEffect">
                                  <p:stCondLst>
                                    <p:cond delay="0"/>
                                  </p:stCondLst>
                                  <p:childTnLst>
                                    <p:animMotion origin="layout" path="M -6.25E-7 -1.48148E-6 L 0.00065 0.10139 " pathEditMode="relative" rAng="0" ptsTypes="AA">
                                      <p:cBhvr>
                                        <p:cTn id="14" dur="2000" fill="hold"/>
                                        <p:tgtEl>
                                          <p:spTgt spid="88"/>
                                        </p:tgtEl>
                                        <p:attrNameLst>
                                          <p:attrName>ppt_x</p:attrName>
                                          <p:attrName>ppt_y</p:attrName>
                                        </p:attrNameLst>
                                      </p:cBhvr>
                                      <p:rCtr x="26" y="5069"/>
                                    </p:animMotion>
                                  </p:childTnLst>
                                </p:cTn>
                              </p:par>
                              <p:par>
                                <p:cTn id="15" presetID="9"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dissolve">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dissolve">
                                      <p:cBhvr>
                                        <p:cTn id="22" dur="500"/>
                                        <p:tgtEl>
                                          <p:spTgt spid="10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dissolve">
                                      <p:cBhvr>
                                        <p:cTn id="25" dur="500"/>
                                        <p:tgtEl>
                                          <p:spTgt spid="9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06"/>
                                        </p:tgtEl>
                                      </p:cBhvr>
                                    </p:animEffect>
                                    <p:set>
                                      <p:cBhvr>
                                        <p:cTn id="30" dur="1" fill="hold">
                                          <p:stCondLst>
                                            <p:cond delay="499"/>
                                          </p:stCondLst>
                                        </p:cTn>
                                        <p:tgtEl>
                                          <p:spTgt spid="106"/>
                                        </p:tgtEl>
                                        <p:attrNameLst>
                                          <p:attrName>style.visibility</p:attrName>
                                        </p:attrNameLst>
                                      </p:cBhvr>
                                      <p:to>
                                        <p:strVal val="hidden"/>
                                      </p:to>
                                    </p:set>
                                  </p:childTnLst>
                                </p:cTn>
                              </p:par>
                              <p:par>
                                <p:cTn id="31" presetID="9" presetClass="exit" presetSubtype="0" fill="hold" nodeType="withEffect">
                                  <p:stCondLst>
                                    <p:cond delay="0"/>
                                  </p:stCondLst>
                                  <p:childTnLst>
                                    <p:animEffect transition="out" filter="dissolve">
                                      <p:cBhvr>
                                        <p:cTn id="32" dur="500"/>
                                        <p:tgtEl>
                                          <p:spTgt spid="88"/>
                                        </p:tgtEl>
                                      </p:cBhvr>
                                    </p:animEffect>
                                    <p:set>
                                      <p:cBhvr>
                                        <p:cTn id="33" dur="1" fill="hold">
                                          <p:stCondLst>
                                            <p:cond delay="499"/>
                                          </p:stCondLst>
                                        </p:cTn>
                                        <p:tgtEl>
                                          <p:spTgt spid="88"/>
                                        </p:tgtEl>
                                        <p:attrNameLst>
                                          <p:attrName>style.visibility</p:attrName>
                                        </p:attrNameLst>
                                      </p:cBhvr>
                                      <p:to>
                                        <p:strVal val="hidden"/>
                                      </p:to>
                                    </p:se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dissolve">
                                      <p:cBhvr>
                                        <p:cTn id="40" dur="500"/>
                                        <p:tgtEl>
                                          <p:spTgt spid="95"/>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1.25E-6 -3.7037E-7 L 0.00052 0.09306 " pathEditMode="relative" rAng="0" ptsTypes="AA">
                                      <p:cBhvr>
                                        <p:cTn id="44" dur="2000" fill="hold"/>
                                        <p:tgtEl>
                                          <p:spTgt spid="5"/>
                                        </p:tgtEl>
                                        <p:attrNameLst>
                                          <p:attrName>ppt_x</p:attrName>
                                          <p:attrName>ppt_y</p:attrName>
                                        </p:attrNameLst>
                                      </p:cBhvr>
                                      <p:rCtr x="26" y="4653"/>
                                    </p:animMotion>
                                  </p:childTnLst>
                                </p:cTn>
                              </p:par>
                              <p:par>
                                <p:cTn id="45" presetID="9" presetClass="entr" presetSubtype="0" fill="hold" grpId="0" nodeType="withEffect">
                                  <p:stCondLst>
                                    <p:cond delay="0"/>
                                  </p:stCondLst>
                                  <p:childTnLst>
                                    <p:set>
                                      <p:cBhvr>
                                        <p:cTn id="46" dur="1" fill="hold">
                                          <p:stCondLst>
                                            <p:cond delay="0"/>
                                          </p:stCondLst>
                                        </p:cTn>
                                        <p:tgtEl>
                                          <p:spTgt spid="97"/>
                                        </p:tgtEl>
                                        <p:attrNameLst>
                                          <p:attrName>style.visibility</p:attrName>
                                        </p:attrNameLst>
                                      </p:cBhvr>
                                      <p:to>
                                        <p:strVal val="visible"/>
                                      </p:to>
                                    </p:set>
                                    <p:animEffect transition="in" filter="dissolve">
                                      <p:cBhvr>
                                        <p:cTn id="47" dur="500"/>
                                        <p:tgtEl>
                                          <p:spTgt spid="97"/>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nodeType="clickEffect">
                                  <p:stCondLst>
                                    <p:cond delay="0"/>
                                  </p:stCondLst>
                                  <p:childTnLst>
                                    <p:animMotion origin="layout" path="M 0.00052 0.09306 C -0.00013 0.14931 -0.00091 0.20347 -0.00169 0.26181 L -0.11432 0.32593 L -0.43333 0.31991 C -0.47513 0.3044 -0.51719 0.27778 -0.55846 0.26366 " pathEditMode="relative" rAng="0" ptsTypes="AAAAA">
                                      <p:cBhvr>
                                        <p:cTn id="51" dur="2000" fill="hold"/>
                                        <p:tgtEl>
                                          <p:spTgt spid="5"/>
                                        </p:tgtEl>
                                        <p:attrNameLst>
                                          <p:attrName>ppt_x</p:attrName>
                                          <p:attrName>ppt_y</p:attrName>
                                        </p:attrNameLst>
                                      </p:cBhvr>
                                      <p:rCtr x="-27943" y="1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1" grpId="0"/>
      <p:bldP spid="94" grpId="0"/>
      <p:bldP spid="95" grpId="0"/>
      <p:bldP spid="9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Selective repeat</a:t>
            </a:r>
            <a:endParaRPr lang="en-US" dirty="0"/>
          </a:p>
        </p:txBody>
      </p:sp>
      <p:sp>
        <p:nvSpPr>
          <p:cNvPr id="72" name="Rectangle 3">
            <a:extLst>
              <a:ext uri="{FF2B5EF4-FFF2-40B4-BE49-F238E27FC236}">
                <a16:creationId xmlns:a16="http://schemas.microsoft.com/office/drawing/2014/main" id="{09D24536-1438-724B-97D9-02D061CA29EA}"/>
              </a:ext>
            </a:extLst>
          </p:cNvPr>
          <p:cNvSpPr txBox="1">
            <a:spLocks noChangeArrowheads="1"/>
          </p:cNvSpPr>
          <p:nvPr/>
        </p:nvSpPr>
        <p:spPr>
          <a:xfrm>
            <a:off x="550031" y="1117064"/>
            <a:ext cx="8325468" cy="348615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defRPr/>
            </a:pPr>
            <a:r>
              <a:rPr lang="en-US" altLang="en-US" sz="2400" dirty="0">
                <a:solidFill>
                  <a:prstClr val="black"/>
                </a:solidFill>
                <a:latin typeface="Calibri" panose="020F0502020204030204"/>
                <a:ea typeface="ＭＳ Ｐゴシック" panose="020B0600070205080204" pitchFamily="34" charset="-128"/>
              </a:rPr>
              <a:t>receiver </a:t>
            </a:r>
            <a:r>
              <a:rPr lang="en-US" altLang="en-US" sz="2400" i="1" dirty="0">
                <a:solidFill>
                  <a:srgbClr val="C00000"/>
                </a:solidFill>
                <a:latin typeface="Calibri" panose="020F0502020204030204"/>
                <a:ea typeface="ＭＳ Ｐゴシック" panose="020B0600070205080204" pitchFamily="34" charset="-128"/>
              </a:rPr>
              <a:t>individually</a:t>
            </a:r>
            <a:r>
              <a:rPr lang="en-US" altLang="en-US" sz="2400" dirty="0">
                <a:solidFill>
                  <a:prstClr val="black"/>
                </a:solidFill>
                <a:latin typeface="Calibri" panose="020F0502020204030204"/>
                <a:ea typeface="ＭＳ Ｐゴシック" panose="020B0600070205080204" pitchFamily="34" charset="-128"/>
              </a:rPr>
              <a:t> acknowledges all correctly received packets</a:t>
            </a:r>
          </a:p>
          <a:p>
            <a:pPr marL="521494" lvl="1" indent="-173831" defTabSz="685800">
              <a:spcBef>
                <a:spcPts val="375"/>
              </a:spcBef>
              <a:defRPr/>
            </a:pPr>
            <a:r>
              <a:rPr lang="en-US" altLang="en-US" sz="2100" dirty="0">
                <a:solidFill>
                  <a:prstClr val="black"/>
                </a:solidFill>
                <a:latin typeface="Calibri" panose="020F0502020204030204"/>
                <a:ea typeface="ＭＳ Ｐゴシック" panose="020B0600070205080204" pitchFamily="34" charset="-128"/>
              </a:rPr>
              <a:t>buffers packets, as needed, for eventual in-order delivery to upper layer</a:t>
            </a:r>
          </a:p>
          <a:p>
            <a:pPr marL="264319" indent="-166688" defTabSz="685800">
              <a:spcBef>
                <a:spcPts val="750"/>
              </a:spcBef>
              <a:defRPr/>
            </a:pPr>
            <a:r>
              <a:rPr lang="en-US" altLang="en-US" sz="2400" dirty="0">
                <a:solidFill>
                  <a:prstClr val="black"/>
                </a:solidFill>
                <a:latin typeface="Calibri" panose="020F0502020204030204"/>
                <a:ea typeface="ＭＳ Ｐゴシック" panose="020B0600070205080204" pitchFamily="34" charset="-128"/>
              </a:rPr>
              <a:t>sender times-out/retransmits individually for </a:t>
            </a:r>
            <a:r>
              <a:rPr lang="en-US" altLang="en-US" sz="2400" dirty="0" err="1">
                <a:solidFill>
                  <a:prstClr val="black"/>
                </a:solidFill>
                <a:latin typeface="Calibri" panose="020F0502020204030204"/>
                <a:ea typeface="ＭＳ Ｐゴシック" panose="020B0600070205080204" pitchFamily="34" charset="-128"/>
              </a:rPr>
              <a:t>unACKed</a:t>
            </a:r>
            <a:r>
              <a:rPr lang="en-US" altLang="en-US" sz="2400" dirty="0">
                <a:solidFill>
                  <a:prstClr val="black"/>
                </a:solidFill>
                <a:latin typeface="Calibri" panose="020F0502020204030204"/>
                <a:ea typeface="ＭＳ Ｐゴシック" panose="020B0600070205080204" pitchFamily="34" charset="-128"/>
              </a:rPr>
              <a:t> packets</a:t>
            </a:r>
          </a:p>
          <a:p>
            <a:pPr marL="560785" lvl="1" indent="-170260" defTabSz="685800">
              <a:spcBef>
                <a:spcPts val="750"/>
              </a:spcBef>
              <a:buClr>
                <a:srgbClr val="0000A3"/>
              </a:buClr>
              <a:defRPr/>
            </a:pPr>
            <a:r>
              <a:rPr lang="en-US" altLang="en-US" sz="2100" dirty="0">
                <a:solidFill>
                  <a:prstClr val="black"/>
                </a:solidFill>
                <a:latin typeface="Calibri" panose="020F0502020204030204"/>
                <a:ea typeface="ＭＳ Ｐゴシック" panose="020B0600070205080204" pitchFamily="34" charset="-128"/>
              </a:rPr>
              <a:t>sender maintains timer for each </a:t>
            </a:r>
            <a:r>
              <a:rPr lang="en-US" altLang="en-US" sz="2100" dirty="0" err="1">
                <a:solidFill>
                  <a:prstClr val="black"/>
                </a:solidFill>
                <a:latin typeface="Calibri" panose="020F0502020204030204"/>
                <a:ea typeface="ＭＳ Ｐゴシック" panose="020B0600070205080204" pitchFamily="34" charset="-128"/>
              </a:rPr>
              <a:t>unACKed</a:t>
            </a:r>
            <a:r>
              <a:rPr lang="en-US" altLang="en-US" sz="2100" dirty="0">
                <a:solidFill>
                  <a:prstClr val="black"/>
                </a:solidFill>
                <a:latin typeface="Calibri" panose="020F0502020204030204"/>
                <a:ea typeface="ＭＳ Ｐゴシック" panose="020B0600070205080204" pitchFamily="34" charset="-128"/>
              </a:rPr>
              <a:t> pkt</a:t>
            </a:r>
          </a:p>
          <a:p>
            <a:pPr marL="264319" indent="-166688" defTabSz="685800">
              <a:spcBef>
                <a:spcPts val="750"/>
              </a:spcBef>
              <a:defRPr/>
            </a:pPr>
            <a:r>
              <a:rPr lang="en-US" altLang="en-US" sz="2400" dirty="0">
                <a:solidFill>
                  <a:prstClr val="black"/>
                </a:solidFill>
                <a:latin typeface="Calibri" panose="020F0502020204030204"/>
                <a:ea typeface="ＭＳ Ｐゴシック" panose="020B0600070205080204" pitchFamily="34" charset="-128"/>
              </a:rPr>
              <a:t>sender window</a:t>
            </a:r>
          </a:p>
          <a:p>
            <a:pPr marL="521494" lvl="1" indent="-173831" defTabSz="685800">
              <a:spcBef>
                <a:spcPts val="375"/>
              </a:spcBef>
              <a:defRPr/>
            </a:pPr>
            <a:r>
              <a:rPr lang="en-US" altLang="en-US" sz="2100" i="1" dirty="0">
                <a:solidFill>
                  <a:prstClr val="black"/>
                </a:solidFill>
                <a:latin typeface="Calibri" panose="020F0502020204030204"/>
                <a:ea typeface="ＭＳ Ｐゴシック" panose="020B0600070205080204" pitchFamily="34" charset="-128"/>
              </a:rPr>
              <a:t>N</a:t>
            </a:r>
            <a:r>
              <a:rPr lang="en-US" altLang="en-US" sz="2100" dirty="0">
                <a:solidFill>
                  <a:prstClr val="black"/>
                </a:solidFill>
                <a:latin typeface="Calibri" panose="020F0502020204030204"/>
                <a:ea typeface="ＭＳ Ｐゴシック" panose="020B0600070205080204" pitchFamily="34" charset="-128"/>
              </a:rPr>
              <a:t> consecutive seq #</a:t>
            </a:r>
            <a:r>
              <a:rPr lang="en-US" altLang="ja-JP" sz="2100" dirty="0">
                <a:solidFill>
                  <a:prstClr val="black"/>
                </a:solidFill>
                <a:latin typeface="Calibri" panose="020F0502020204030204"/>
                <a:ea typeface="ＭＳ Ｐゴシック" panose="020B0600070205080204" pitchFamily="34" charset="-128"/>
              </a:rPr>
              <a:t>s</a:t>
            </a:r>
          </a:p>
          <a:p>
            <a:pPr marL="521494" lvl="1" indent="-173831" defTabSz="685800">
              <a:spcBef>
                <a:spcPts val="375"/>
              </a:spcBef>
              <a:defRPr/>
            </a:pPr>
            <a:r>
              <a:rPr lang="en-US" altLang="en-US" sz="2100" dirty="0">
                <a:solidFill>
                  <a:prstClr val="black"/>
                </a:solidFill>
                <a:latin typeface="Calibri" panose="020F0502020204030204"/>
                <a:ea typeface="ＭＳ Ｐゴシック" panose="020B0600070205080204" pitchFamily="34" charset="-128"/>
              </a:rPr>
              <a:t>limits seq #s of sent, </a:t>
            </a:r>
            <a:r>
              <a:rPr lang="en-US" altLang="en-US" sz="2100" dirty="0" err="1">
                <a:solidFill>
                  <a:prstClr val="black"/>
                </a:solidFill>
                <a:latin typeface="Calibri" panose="020F0502020204030204"/>
                <a:ea typeface="ＭＳ Ｐゴシック" panose="020B0600070205080204" pitchFamily="34" charset="-128"/>
              </a:rPr>
              <a:t>unACKed</a:t>
            </a:r>
            <a:r>
              <a:rPr lang="en-US" altLang="en-US" sz="2100" dirty="0">
                <a:solidFill>
                  <a:prstClr val="black"/>
                </a:solidFill>
                <a:latin typeface="Calibri" panose="020F0502020204030204"/>
                <a:ea typeface="ＭＳ Ｐゴシック" panose="020B0600070205080204" pitchFamily="34" charset="-128"/>
              </a:rPr>
              <a:t> packets</a:t>
            </a:r>
          </a:p>
        </p:txBody>
      </p:sp>
      <p:sp>
        <p:nvSpPr>
          <p:cNvPr id="4" name="Slide Number Placeholder 2">
            <a:extLst>
              <a:ext uri="{FF2B5EF4-FFF2-40B4-BE49-F238E27FC236}">
                <a16:creationId xmlns:a16="http://schemas.microsoft.com/office/drawing/2014/main" id="{0DFB6A67-ADC6-9C4B-84A6-543096C42B00}"/>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70</a:t>
            </a:fld>
            <a:endParaRPr lang="en-US" dirty="0"/>
          </a:p>
        </p:txBody>
      </p:sp>
    </p:spTree>
    <p:extLst>
      <p:ext uri="{BB962C8B-B14F-4D97-AF65-F5344CB8AC3E}">
        <p14:creationId xmlns:p14="http://schemas.microsoft.com/office/powerpoint/2010/main" val="250150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dissolve">
                                      <p:cBhvr>
                                        <p:cTn id="7" dur="500"/>
                                        <p:tgtEl>
                                          <p:spTgt spid="7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2">
                                            <p:txEl>
                                              <p:pRg st="1" end="1"/>
                                            </p:txEl>
                                          </p:spTgt>
                                        </p:tgtEl>
                                        <p:attrNameLst>
                                          <p:attrName>style.visibility</p:attrName>
                                        </p:attrNameLst>
                                      </p:cBhvr>
                                      <p:to>
                                        <p:strVal val="visible"/>
                                      </p:to>
                                    </p:set>
                                    <p:animEffect transition="in" filter="dissolve">
                                      <p:cBhvr>
                                        <p:cTn id="10" dur="500"/>
                                        <p:tgtEl>
                                          <p:spTgt spid="7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2">
                                            <p:txEl>
                                              <p:pRg st="2" end="2"/>
                                            </p:txEl>
                                          </p:spTgt>
                                        </p:tgtEl>
                                        <p:attrNameLst>
                                          <p:attrName>style.visibility</p:attrName>
                                        </p:attrNameLst>
                                      </p:cBhvr>
                                      <p:to>
                                        <p:strVal val="visible"/>
                                      </p:to>
                                    </p:set>
                                    <p:animEffect transition="in" filter="dissolve">
                                      <p:cBhvr>
                                        <p:cTn id="15" dur="500"/>
                                        <p:tgtEl>
                                          <p:spTgt spid="72">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2">
                                            <p:txEl>
                                              <p:pRg st="3" end="3"/>
                                            </p:txEl>
                                          </p:spTgt>
                                        </p:tgtEl>
                                        <p:attrNameLst>
                                          <p:attrName>style.visibility</p:attrName>
                                        </p:attrNameLst>
                                      </p:cBhvr>
                                      <p:to>
                                        <p:strVal val="visible"/>
                                      </p:to>
                                    </p:set>
                                    <p:animEffect transition="in" filter="dissolve">
                                      <p:cBhvr>
                                        <p:cTn id="18" dur="500"/>
                                        <p:tgtEl>
                                          <p:spTgt spid="7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2">
                                            <p:txEl>
                                              <p:pRg st="4" end="4"/>
                                            </p:txEl>
                                          </p:spTgt>
                                        </p:tgtEl>
                                        <p:attrNameLst>
                                          <p:attrName>style.visibility</p:attrName>
                                        </p:attrNameLst>
                                      </p:cBhvr>
                                      <p:to>
                                        <p:strVal val="visible"/>
                                      </p:to>
                                    </p:set>
                                    <p:animEffect transition="in" filter="dissolve">
                                      <p:cBhvr>
                                        <p:cTn id="23" dur="500"/>
                                        <p:tgtEl>
                                          <p:spTgt spid="72">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2">
                                            <p:txEl>
                                              <p:pRg st="5" end="5"/>
                                            </p:txEl>
                                          </p:spTgt>
                                        </p:tgtEl>
                                        <p:attrNameLst>
                                          <p:attrName>style.visibility</p:attrName>
                                        </p:attrNameLst>
                                      </p:cBhvr>
                                      <p:to>
                                        <p:strVal val="visible"/>
                                      </p:to>
                                    </p:set>
                                    <p:animEffect transition="in" filter="dissolve">
                                      <p:cBhvr>
                                        <p:cTn id="26" dur="500"/>
                                        <p:tgtEl>
                                          <p:spTgt spid="72">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2">
                                            <p:txEl>
                                              <p:pRg st="6" end="6"/>
                                            </p:txEl>
                                          </p:spTgt>
                                        </p:tgtEl>
                                        <p:attrNameLst>
                                          <p:attrName>style.visibility</p:attrName>
                                        </p:attrNameLst>
                                      </p:cBhvr>
                                      <p:to>
                                        <p:strVal val="visible"/>
                                      </p:to>
                                    </p:set>
                                    <p:animEffect transition="in" filter="dissolve">
                                      <p:cBhvr>
                                        <p:cTn id="29" dur="500"/>
                                        <p:tgtEl>
                                          <p:spTgt spid="7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Selective repeat: sender, receiver windows</a:t>
            </a:r>
            <a:endParaRPr lang="en-US" dirty="0"/>
          </a:p>
        </p:txBody>
      </p:sp>
      <p:pic>
        <p:nvPicPr>
          <p:cNvPr id="6" name="Picture 3" descr="sr_seqnum">
            <a:extLst>
              <a:ext uri="{FF2B5EF4-FFF2-40B4-BE49-F238E27FC236}">
                <a16:creationId xmlns:a16="http://schemas.microsoft.com/office/drawing/2014/main" id="{B408F707-79A8-7C45-92D6-B9D41955B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519" y="1144952"/>
            <a:ext cx="6176963" cy="368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7A9314B-F457-C74F-8B5C-8B9FBE998696}"/>
              </a:ext>
            </a:extLst>
          </p:cNvPr>
          <p:cNvSpPr/>
          <p:nvPr/>
        </p:nvSpPr>
        <p:spPr>
          <a:xfrm>
            <a:off x="1612944" y="3503710"/>
            <a:ext cx="54960" cy="38408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3" name="Rectangle 22">
            <a:extLst>
              <a:ext uri="{FF2B5EF4-FFF2-40B4-BE49-F238E27FC236}">
                <a16:creationId xmlns:a16="http://schemas.microsoft.com/office/drawing/2014/main" id="{B0F38C4F-2B96-9546-A76A-EDC479247B21}"/>
              </a:ext>
            </a:extLst>
          </p:cNvPr>
          <p:cNvSpPr/>
          <p:nvPr/>
        </p:nvSpPr>
        <p:spPr>
          <a:xfrm>
            <a:off x="1724855" y="3500922"/>
            <a:ext cx="54960" cy="38408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4" name="Rectangle 23">
            <a:extLst>
              <a:ext uri="{FF2B5EF4-FFF2-40B4-BE49-F238E27FC236}">
                <a16:creationId xmlns:a16="http://schemas.microsoft.com/office/drawing/2014/main" id="{32BD7889-A737-7D4B-971C-3750988F6013}"/>
              </a:ext>
            </a:extLst>
          </p:cNvPr>
          <p:cNvSpPr/>
          <p:nvPr/>
        </p:nvSpPr>
        <p:spPr>
          <a:xfrm>
            <a:off x="1839155" y="3500524"/>
            <a:ext cx="54960" cy="38408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5" name="Rectangle 24">
            <a:extLst>
              <a:ext uri="{FF2B5EF4-FFF2-40B4-BE49-F238E27FC236}">
                <a16:creationId xmlns:a16="http://schemas.microsoft.com/office/drawing/2014/main" id="{943AD1DC-A49B-E740-9378-AEE45A7316AB}"/>
              </a:ext>
            </a:extLst>
          </p:cNvPr>
          <p:cNvSpPr/>
          <p:nvPr/>
        </p:nvSpPr>
        <p:spPr>
          <a:xfrm>
            <a:off x="1953455" y="3500125"/>
            <a:ext cx="54960" cy="38408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6" name="Rectangle 25">
            <a:extLst>
              <a:ext uri="{FF2B5EF4-FFF2-40B4-BE49-F238E27FC236}">
                <a16:creationId xmlns:a16="http://schemas.microsoft.com/office/drawing/2014/main" id="{C59C4CB6-96AA-2142-B786-5286E4736F13}"/>
              </a:ext>
            </a:extLst>
          </p:cNvPr>
          <p:cNvSpPr/>
          <p:nvPr/>
        </p:nvSpPr>
        <p:spPr>
          <a:xfrm>
            <a:off x="2070144" y="3497338"/>
            <a:ext cx="54960" cy="38408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7" name="Rectangle 26">
            <a:extLst>
              <a:ext uri="{FF2B5EF4-FFF2-40B4-BE49-F238E27FC236}">
                <a16:creationId xmlns:a16="http://schemas.microsoft.com/office/drawing/2014/main" id="{93D401EB-5081-DE4D-B48D-957376A4A1E9}"/>
              </a:ext>
            </a:extLst>
          </p:cNvPr>
          <p:cNvSpPr/>
          <p:nvPr/>
        </p:nvSpPr>
        <p:spPr>
          <a:xfrm>
            <a:off x="2186834" y="3499329"/>
            <a:ext cx="54960" cy="38408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8" name="Rectangle 27">
            <a:extLst>
              <a:ext uri="{FF2B5EF4-FFF2-40B4-BE49-F238E27FC236}">
                <a16:creationId xmlns:a16="http://schemas.microsoft.com/office/drawing/2014/main" id="{C9D2D6A3-AE73-C845-B552-42990FBA7272}"/>
              </a:ext>
            </a:extLst>
          </p:cNvPr>
          <p:cNvSpPr/>
          <p:nvPr/>
        </p:nvSpPr>
        <p:spPr>
          <a:xfrm>
            <a:off x="2298744" y="3496541"/>
            <a:ext cx="54960" cy="38408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9" name="Rectangle 28">
            <a:extLst>
              <a:ext uri="{FF2B5EF4-FFF2-40B4-BE49-F238E27FC236}">
                <a16:creationId xmlns:a16="http://schemas.microsoft.com/office/drawing/2014/main" id="{B0D0AD03-5829-A84F-B214-1C5783CA72DE}"/>
              </a:ext>
            </a:extLst>
          </p:cNvPr>
          <p:cNvSpPr/>
          <p:nvPr/>
        </p:nvSpPr>
        <p:spPr>
          <a:xfrm>
            <a:off x="2415434" y="3496143"/>
            <a:ext cx="54960" cy="38408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0" name="Rectangle 29">
            <a:extLst>
              <a:ext uri="{FF2B5EF4-FFF2-40B4-BE49-F238E27FC236}">
                <a16:creationId xmlns:a16="http://schemas.microsoft.com/office/drawing/2014/main" id="{920F0D8A-CE6F-474B-B2DC-9775F3C752BA}"/>
              </a:ext>
            </a:extLst>
          </p:cNvPr>
          <p:cNvSpPr/>
          <p:nvPr/>
        </p:nvSpPr>
        <p:spPr>
          <a:xfrm>
            <a:off x="2527344" y="3498134"/>
            <a:ext cx="54960" cy="38408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 name="Rectangle 2">
            <a:extLst>
              <a:ext uri="{FF2B5EF4-FFF2-40B4-BE49-F238E27FC236}">
                <a16:creationId xmlns:a16="http://schemas.microsoft.com/office/drawing/2014/main" id="{A4AACE9B-6FB7-7D46-8909-5B520DE90656}"/>
              </a:ext>
            </a:extLst>
          </p:cNvPr>
          <p:cNvSpPr/>
          <p:nvPr/>
        </p:nvSpPr>
        <p:spPr>
          <a:xfrm>
            <a:off x="685800" y="2923223"/>
            <a:ext cx="8126730" cy="2108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4" name="Slide Number Placeholder 2">
            <a:extLst>
              <a:ext uri="{FF2B5EF4-FFF2-40B4-BE49-F238E27FC236}">
                <a16:creationId xmlns:a16="http://schemas.microsoft.com/office/drawing/2014/main" id="{35ADF915-960F-4549-A41A-E37050FD56C6}"/>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71</a:t>
            </a:fld>
            <a:endParaRPr lang="en-US" dirty="0"/>
          </a:p>
        </p:txBody>
      </p:sp>
    </p:spTree>
    <p:extLst>
      <p:ext uri="{BB962C8B-B14F-4D97-AF65-F5344CB8AC3E}">
        <p14:creationId xmlns:p14="http://schemas.microsoft.com/office/powerpoint/2010/main" val="213105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Selective repeat: sender and receiver</a:t>
            </a:r>
            <a:endParaRPr lang="en-US" dirty="0"/>
          </a:p>
        </p:txBody>
      </p:sp>
      <p:sp>
        <p:nvSpPr>
          <p:cNvPr id="5" name="Rectangle 3">
            <a:extLst>
              <a:ext uri="{FF2B5EF4-FFF2-40B4-BE49-F238E27FC236}">
                <a16:creationId xmlns:a16="http://schemas.microsoft.com/office/drawing/2014/main" id="{95DAFC84-FD76-BE4E-9E1F-0F49401B0D9B}"/>
              </a:ext>
            </a:extLst>
          </p:cNvPr>
          <p:cNvSpPr txBox="1">
            <a:spLocks noChangeArrowheads="1"/>
          </p:cNvSpPr>
          <p:nvPr/>
        </p:nvSpPr>
        <p:spPr>
          <a:xfrm>
            <a:off x="709624" y="1274234"/>
            <a:ext cx="3488431" cy="348615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None/>
              <a:defRPr/>
            </a:pPr>
            <a:r>
              <a:rPr lang="en-US" sz="2100" dirty="0">
                <a:solidFill>
                  <a:srgbClr val="CC0000"/>
                </a:solidFill>
                <a:latin typeface="Calibri" panose="020F0502020204030204"/>
              </a:rPr>
              <a:t>data from above:</a:t>
            </a:r>
          </a:p>
          <a:p>
            <a:pPr marL="390525" indent="-171450" defTabSz="685800">
              <a:spcBef>
                <a:spcPts val="750"/>
              </a:spcBef>
              <a:buFont typeface="Wingdings" charset="2"/>
              <a:buChar char="§"/>
              <a:defRPr/>
            </a:pPr>
            <a:r>
              <a:rPr lang="en-US" sz="1800" dirty="0">
                <a:solidFill>
                  <a:prstClr val="black"/>
                </a:solidFill>
                <a:latin typeface="Calibri" panose="020F0502020204030204"/>
              </a:rPr>
              <a:t>if next available seq # in window, send packet</a:t>
            </a:r>
          </a:p>
          <a:p>
            <a:pPr marL="264319" indent="-166688" defTabSz="685800">
              <a:spcBef>
                <a:spcPts val="750"/>
              </a:spcBef>
              <a:buNone/>
              <a:defRPr/>
            </a:pPr>
            <a:r>
              <a:rPr lang="en-US" sz="2100" dirty="0">
                <a:solidFill>
                  <a:srgbClr val="CC0000"/>
                </a:solidFill>
                <a:latin typeface="Calibri" panose="020F0502020204030204"/>
              </a:rPr>
              <a:t>timeout(</a:t>
            </a:r>
            <a:r>
              <a:rPr lang="en-US" sz="2100" i="1" dirty="0">
                <a:solidFill>
                  <a:srgbClr val="CC0000"/>
                </a:solidFill>
                <a:latin typeface="Calibri" panose="020F0502020204030204"/>
              </a:rPr>
              <a:t>n</a:t>
            </a:r>
            <a:r>
              <a:rPr lang="en-US" sz="2100" dirty="0">
                <a:solidFill>
                  <a:srgbClr val="CC0000"/>
                </a:solidFill>
                <a:latin typeface="Calibri" panose="020F0502020204030204"/>
              </a:rPr>
              <a:t>):</a:t>
            </a:r>
          </a:p>
          <a:p>
            <a:pPr marL="353616" indent="-171450" defTabSz="685800">
              <a:spcBef>
                <a:spcPts val="750"/>
              </a:spcBef>
              <a:buFont typeface="Wingdings" charset="2"/>
              <a:buChar char="§"/>
              <a:defRPr/>
            </a:pPr>
            <a:r>
              <a:rPr lang="en-US" sz="1800" dirty="0">
                <a:solidFill>
                  <a:prstClr val="black"/>
                </a:solidFill>
                <a:latin typeface="Calibri" panose="020F0502020204030204"/>
              </a:rPr>
              <a:t>resend packet </a:t>
            </a:r>
            <a:r>
              <a:rPr lang="en-US" sz="1800" i="1" dirty="0">
                <a:solidFill>
                  <a:prstClr val="black"/>
                </a:solidFill>
                <a:latin typeface="Calibri" panose="020F0502020204030204"/>
              </a:rPr>
              <a:t>n</a:t>
            </a:r>
            <a:r>
              <a:rPr lang="en-US" sz="1800" dirty="0">
                <a:solidFill>
                  <a:prstClr val="black"/>
                </a:solidFill>
                <a:latin typeface="Calibri" panose="020F0502020204030204"/>
              </a:rPr>
              <a:t>, restart timer</a:t>
            </a:r>
          </a:p>
          <a:p>
            <a:pPr marL="264319" indent="-166688" defTabSz="685800">
              <a:spcBef>
                <a:spcPts val="750"/>
              </a:spcBef>
              <a:buNone/>
              <a:defRPr/>
            </a:pPr>
            <a:r>
              <a:rPr lang="en-US" sz="1800" dirty="0">
                <a:solidFill>
                  <a:srgbClr val="CC0000"/>
                </a:solidFill>
                <a:latin typeface="Calibri" panose="020F0502020204030204"/>
              </a:rPr>
              <a:t>ACK(</a:t>
            </a:r>
            <a:r>
              <a:rPr lang="en-US" sz="1800" i="1" dirty="0">
                <a:solidFill>
                  <a:srgbClr val="CC0000"/>
                </a:solidFill>
                <a:latin typeface="Calibri" panose="020F0502020204030204"/>
              </a:rPr>
              <a:t>n</a:t>
            </a:r>
            <a:r>
              <a:rPr lang="en-US" sz="1800" dirty="0">
                <a:solidFill>
                  <a:srgbClr val="CC0000"/>
                </a:solidFill>
                <a:latin typeface="Calibri" panose="020F0502020204030204"/>
              </a:rPr>
              <a:t>)</a:t>
            </a:r>
            <a:r>
              <a:rPr lang="en-US" sz="2100" dirty="0">
                <a:solidFill>
                  <a:srgbClr val="FF0000"/>
                </a:solidFill>
                <a:latin typeface="Calibri" panose="020F0502020204030204"/>
              </a:rPr>
              <a:t> </a:t>
            </a:r>
            <a:r>
              <a:rPr lang="en-US" sz="1800" dirty="0">
                <a:solidFill>
                  <a:prstClr val="black"/>
                </a:solidFill>
                <a:latin typeface="Calibri" panose="020F0502020204030204"/>
              </a:rPr>
              <a:t>in [</a:t>
            </a:r>
            <a:r>
              <a:rPr lang="en-US" sz="1800" dirty="0" err="1">
                <a:solidFill>
                  <a:prstClr val="black"/>
                </a:solidFill>
                <a:latin typeface="Calibri" panose="020F0502020204030204"/>
              </a:rPr>
              <a:t>sendbase,sendbase+N</a:t>
            </a:r>
            <a:r>
              <a:rPr lang="en-US" sz="1800" dirty="0">
                <a:solidFill>
                  <a:prstClr val="black"/>
                </a:solidFill>
                <a:latin typeface="Calibri" panose="020F0502020204030204"/>
              </a:rPr>
              <a:t>]</a:t>
            </a:r>
            <a:r>
              <a:rPr lang="en-US" sz="1500" dirty="0">
                <a:solidFill>
                  <a:prstClr val="black"/>
                </a:solidFill>
                <a:latin typeface="Calibri" panose="020F0502020204030204"/>
              </a:rPr>
              <a:t>:</a:t>
            </a:r>
            <a:endParaRPr lang="en-US" sz="2100" dirty="0">
              <a:solidFill>
                <a:prstClr val="black"/>
              </a:solidFill>
              <a:latin typeface="Calibri" panose="020F0502020204030204"/>
            </a:endParaRPr>
          </a:p>
          <a:p>
            <a:pPr marL="390525" indent="-171450" defTabSz="685800">
              <a:spcBef>
                <a:spcPts val="750"/>
              </a:spcBef>
              <a:buFont typeface="Wingdings" charset="2"/>
              <a:buChar char="§"/>
              <a:defRPr/>
            </a:pPr>
            <a:r>
              <a:rPr lang="en-US" sz="1800" dirty="0">
                <a:solidFill>
                  <a:prstClr val="black"/>
                </a:solidFill>
                <a:latin typeface="Calibri" panose="020F0502020204030204"/>
              </a:rPr>
              <a:t>mark packet </a:t>
            </a:r>
            <a:r>
              <a:rPr lang="en-US" sz="1800" i="1" dirty="0">
                <a:solidFill>
                  <a:prstClr val="black"/>
                </a:solidFill>
                <a:latin typeface="Calibri" panose="020F0502020204030204"/>
              </a:rPr>
              <a:t>n</a:t>
            </a:r>
            <a:r>
              <a:rPr lang="en-US" sz="1800" dirty="0">
                <a:solidFill>
                  <a:prstClr val="black"/>
                </a:solidFill>
                <a:latin typeface="Calibri" panose="020F0502020204030204"/>
              </a:rPr>
              <a:t> as received</a:t>
            </a:r>
          </a:p>
          <a:p>
            <a:pPr marL="390525" indent="-171450" defTabSz="685800">
              <a:spcBef>
                <a:spcPts val="750"/>
              </a:spcBef>
              <a:buFont typeface="Wingdings" charset="2"/>
              <a:buChar char="§"/>
              <a:defRPr/>
            </a:pPr>
            <a:r>
              <a:rPr lang="en-US" sz="1800" dirty="0">
                <a:solidFill>
                  <a:prstClr val="black"/>
                </a:solidFill>
                <a:latin typeface="Calibri" panose="020F0502020204030204"/>
              </a:rPr>
              <a:t>if n smallest </a:t>
            </a:r>
            <a:r>
              <a:rPr lang="en-US" sz="1800" dirty="0" err="1">
                <a:solidFill>
                  <a:prstClr val="black"/>
                </a:solidFill>
                <a:latin typeface="Calibri" panose="020F0502020204030204"/>
              </a:rPr>
              <a:t>unACKed</a:t>
            </a:r>
            <a:r>
              <a:rPr lang="en-US" sz="1800" dirty="0">
                <a:solidFill>
                  <a:prstClr val="black"/>
                </a:solidFill>
                <a:latin typeface="Calibri" panose="020F0502020204030204"/>
              </a:rPr>
              <a:t> packet, advance window base to next </a:t>
            </a:r>
            <a:r>
              <a:rPr lang="en-US" sz="1800" dirty="0" err="1">
                <a:solidFill>
                  <a:prstClr val="black"/>
                </a:solidFill>
                <a:latin typeface="Calibri" panose="020F0502020204030204"/>
              </a:rPr>
              <a:t>unACKed</a:t>
            </a:r>
            <a:r>
              <a:rPr lang="en-US" sz="1800" dirty="0">
                <a:solidFill>
                  <a:prstClr val="black"/>
                </a:solidFill>
                <a:latin typeface="Calibri" panose="020F0502020204030204"/>
              </a:rPr>
              <a:t> seq # </a:t>
            </a:r>
            <a:endParaRPr lang="en-US" sz="2100" dirty="0">
              <a:solidFill>
                <a:prstClr val="black"/>
              </a:solidFill>
              <a:latin typeface="Calibri" panose="020F0502020204030204"/>
            </a:endParaRPr>
          </a:p>
          <a:p>
            <a:pPr marL="264319" indent="-166688" defTabSz="685800">
              <a:spcBef>
                <a:spcPts val="750"/>
              </a:spcBef>
              <a:buFont typeface="Wingdings" charset="2"/>
              <a:buChar char="§"/>
              <a:defRPr/>
            </a:pPr>
            <a:endParaRPr lang="en-US" sz="2100" dirty="0">
              <a:solidFill>
                <a:prstClr val="black"/>
              </a:solidFill>
              <a:latin typeface="Calibri" panose="020F0502020204030204"/>
            </a:endParaRPr>
          </a:p>
        </p:txBody>
      </p:sp>
      <p:sp>
        <p:nvSpPr>
          <p:cNvPr id="7" name="Rectangle 4">
            <a:extLst>
              <a:ext uri="{FF2B5EF4-FFF2-40B4-BE49-F238E27FC236}">
                <a16:creationId xmlns:a16="http://schemas.microsoft.com/office/drawing/2014/main" id="{3BD58A7C-C9C7-8442-855F-43F3A4947ED8}"/>
              </a:ext>
            </a:extLst>
          </p:cNvPr>
          <p:cNvSpPr>
            <a:spLocks noChangeArrowheads="1"/>
          </p:cNvSpPr>
          <p:nvPr/>
        </p:nvSpPr>
        <p:spPr bwMode="auto">
          <a:xfrm>
            <a:off x="657225" y="1114425"/>
            <a:ext cx="3540830" cy="3457575"/>
          </a:xfrm>
          <a:prstGeom prst="rect">
            <a:avLst/>
          </a:prstGeom>
          <a:noFill/>
          <a:ln w="28575">
            <a:solidFill>
              <a:srgbClr val="000099"/>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grpSp>
        <p:nvGrpSpPr>
          <p:cNvPr id="8" name="Group 5">
            <a:extLst>
              <a:ext uri="{FF2B5EF4-FFF2-40B4-BE49-F238E27FC236}">
                <a16:creationId xmlns:a16="http://schemas.microsoft.com/office/drawing/2014/main" id="{4B0682BD-2D45-384C-A3BE-B71A10F3C9D2}"/>
              </a:ext>
            </a:extLst>
          </p:cNvPr>
          <p:cNvGrpSpPr>
            <a:grpSpLocks/>
          </p:cNvGrpSpPr>
          <p:nvPr/>
        </p:nvGrpSpPr>
        <p:grpSpPr bwMode="auto">
          <a:xfrm>
            <a:off x="809626" y="888211"/>
            <a:ext cx="1044299" cy="461963"/>
            <a:chOff x="1100" y="3896"/>
            <a:chExt cx="789" cy="388"/>
          </a:xfrm>
        </p:grpSpPr>
        <p:sp>
          <p:nvSpPr>
            <p:cNvPr id="9" name="Rectangle 6">
              <a:extLst>
                <a:ext uri="{FF2B5EF4-FFF2-40B4-BE49-F238E27FC236}">
                  <a16:creationId xmlns:a16="http://schemas.microsoft.com/office/drawing/2014/main" id="{E480EC05-1FA2-1449-9DA4-EE3CBEF3CB0E}"/>
                </a:ext>
              </a:extLst>
            </p:cNvPr>
            <p:cNvSpPr>
              <a:spLocks noChangeArrowheads="1"/>
            </p:cNvSpPr>
            <p:nvPr/>
          </p:nvSpPr>
          <p:spPr bwMode="auto">
            <a:xfrm>
              <a:off x="1146" y="3984"/>
              <a:ext cx="612" cy="18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0" name="Text Box 7">
              <a:extLst>
                <a:ext uri="{FF2B5EF4-FFF2-40B4-BE49-F238E27FC236}">
                  <a16:creationId xmlns:a16="http://schemas.microsoft.com/office/drawing/2014/main" id="{FEE55EB3-D10F-D944-85E2-05ABE9F3A72A}"/>
                </a:ext>
              </a:extLst>
            </p:cNvPr>
            <p:cNvSpPr txBox="1">
              <a:spLocks noChangeArrowheads="1"/>
            </p:cNvSpPr>
            <p:nvPr/>
          </p:nvSpPr>
          <p:spPr bwMode="auto">
            <a:xfrm>
              <a:off x="1100" y="3896"/>
              <a:ext cx="789" cy="38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2400" kern="1200" dirty="0">
                  <a:solidFill>
                    <a:srgbClr val="000099"/>
                  </a:solidFill>
                  <a:latin typeface="Calibri" panose="020F0502020204030204"/>
                  <a:cs typeface="+mn-cs"/>
                </a:rPr>
                <a:t>sender</a:t>
              </a:r>
              <a:endParaRPr lang="en-US" sz="2100" kern="1200" dirty="0">
                <a:solidFill>
                  <a:srgbClr val="000099"/>
                </a:solidFill>
                <a:latin typeface="Calibri" panose="020F0502020204030204"/>
                <a:cs typeface="+mn-cs"/>
              </a:endParaRPr>
            </a:p>
          </p:txBody>
        </p:sp>
      </p:grpSp>
      <p:grpSp>
        <p:nvGrpSpPr>
          <p:cNvPr id="16" name="Group 15">
            <a:extLst>
              <a:ext uri="{FF2B5EF4-FFF2-40B4-BE49-F238E27FC236}">
                <a16:creationId xmlns:a16="http://schemas.microsoft.com/office/drawing/2014/main" id="{1FB417EC-6705-FB4A-BE74-163FB12F88C6}"/>
              </a:ext>
            </a:extLst>
          </p:cNvPr>
          <p:cNvGrpSpPr/>
          <p:nvPr/>
        </p:nvGrpSpPr>
        <p:grpSpPr>
          <a:xfrm>
            <a:off x="4835816" y="887960"/>
            <a:ext cx="3952100" cy="3915890"/>
            <a:chOff x="6447754" y="1183947"/>
            <a:chExt cx="5269467" cy="5221186"/>
          </a:xfrm>
        </p:grpSpPr>
        <p:sp>
          <p:nvSpPr>
            <p:cNvPr id="11" name="Rectangle 8">
              <a:extLst>
                <a:ext uri="{FF2B5EF4-FFF2-40B4-BE49-F238E27FC236}">
                  <a16:creationId xmlns:a16="http://schemas.microsoft.com/office/drawing/2014/main" id="{BCF7478D-ADC0-4749-9951-A140F00D7BA1}"/>
                </a:ext>
              </a:extLst>
            </p:cNvPr>
            <p:cNvSpPr>
              <a:spLocks noChangeArrowheads="1"/>
            </p:cNvSpPr>
            <p:nvPr/>
          </p:nvSpPr>
          <p:spPr bwMode="auto">
            <a:xfrm>
              <a:off x="6855858" y="1756933"/>
              <a:ext cx="4861363" cy="464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57175" indent="-257175" defTabSz="685800">
                <a:lnSpc>
                  <a:spcPct val="85000"/>
                </a:lnSpc>
                <a:spcBef>
                  <a:spcPct val="20000"/>
                </a:spcBef>
                <a:buClr>
                  <a:srgbClr val="000099"/>
                </a:buClr>
                <a:buSzPct val="65000"/>
                <a:defRPr/>
              </a:pPr>
              <a:r>
                <a:rPr lang="en-US" sz="2100" kern="1200" dirty="0">
                  <a:solidFill>
                    <a:srgbClr val="CC0000"/>
                  </a:solidFill>
                  <a:latin typeface="Calibri" panose="020F0502020204030204"/>
                  <a:ea typeface="ＭＳ Ｐゴシック" charset="0"/>
                  <a:cs typeface="+mn-cs"/>
                </a:rPr>
                <a:t>packet </a:t>
              </a:r>
              <a:r>
                <a:rPr lang="en-US" sz="2100" i="1" kern="1200" dirty="0">
                  <a:solidFill>
                    <a:srgbClr val="CC0000"/>
                  </a:solidFill>
                  <a:latin typeface="Calibri" panose="020F0502020204030204"/>
                  <a:ea typeface="ＭＳ Ｐゴシック" charset="0"/>
                  <a:cs typeface="+mn-cs"/>
                </a:rPr>
                <a:t>n</a:t>
              </a:r>
              <a:r>
                <a:rPr lang="en-US" sz="2100" kern="1200" dirty="0">
                  <a:solidFill>
                    <a:srgbClr val="CC0000"/>
                  </a:solidFill>
                  <a:latin typeface="Calibri" panose="020F0502020204030204"/>
                  <a:ea typeface="ＭＳ Ｐゴシック" charset="0"/>
                  <a:cs typeface="+mn-cs"/>
                </a:rPr>
                <a:t> in </a:t>
              </a:r>
              <a:r>
                <a:rPr lang="en-US" sz="1350" kern="1200" dirty="0">
                  <a:solidFill>
                    <a:srgbClr val="CC0000"/>
                  </a:solidFill>
                  <a:latin typeface="Calibri" panose="020F0502020204030204"/>
                  <a:ea typeface="ＭＳ Ｐゴシック" charset="0"/>
                  <a:cs typeface="+mn-cs"/>
                </a:rPr>
                <a:t>[</a:t>
              </a:r>
              <a:r>
                <a:rPr lang="en-US" sz="1800" kern="1200" dirty="0" err="1">
                  <a:solidFill>
                    <a:srgbClr val="CC0000"/>
                  </a:solidFill>
                  <a:latin typeface="Calibri" panose="020F0502020204030204"/>
                  <a:ea typeface="ＭＳ Ｐゴシック" charset="0"/>
                  <a:cs typeface="+mn-cs"/>
                </a:rPr>
                <a:t>rcvbase</a:t>
              </a:r>
              <a:r>
                <a:rPr lang="en-US" sz="1800" kern="1200" dirty="0">
                  <a:solidFill>
                    <a:srgbClr val="CC0000"/>
                  </a:solidFill>
                  <a:latin typeface="Calibri" panose="020F0502020204030204"/>
                  <a:ea typeface="ＭＳ Ｐゴシック" charset="0"/>
                  <a:cs typeface="+mn-cs"/>
                </a:rPr>
                <a:t>, rcvbase+N-1]</a:t>
              </a:r>
              <a:endParaRPr lang="en-US" sz="2100" kern="1200" dirty="0">
                <a:solidFill>
                  <a:srgbClr val="CC0000"/>
                </a:solidFill>
                <a:latin typeface="Calibri" panose="020F0502020204030204"/>
                <a:ea typeface="ＭＳ Ｐゴシック" charset="0"/>
                <a:cs typeface="+mn-cs"/>
              </a:endParaRPr>
            </a:p>
            <a:p>
              <a:pPr marL="304800" indent="-207169" defTabSz="685800">
                <a:lnSpc>
                  <a:spcPct val="90000"/>
                </a:lnSpc>
                <a:spcBef>
                  <a:spcPct val="20000"/>
                </a:spcBef>
                <a:buClr>
                  <a:srgbClr val="000099"/>
                </a:buClr>
                <a:buSzPct val="100000"/>
                <a:buFont typeface="Wingdings" charset="2"/>
                <a:buChar char="§"/>
                <a:defRPr/>
              </a:pPr>
              <a:r>
                <a:rPr lang="en-US" sz="1800" kern="1200" dirty="0">
                  <a:solidFill>
                    <a:prstClr val="black"/>
                  </a:solidFill>
                  <a:latin typeface="Calibri" panose="020F0502020204030204"/>
                  <a:ea typeface="ＭＳ Ｐゴシック" charset="0"/>
                  <a:cs typeface="+mn-cs"/>
                </a:rPr>
                <a:t>send ACK(</a:t>
              </a:r>
              <a:r>
                <a:rPr lang="en-US" sz="1800" i="1" kern="1200" dirty="0">
                  <a:solidFill>
                    <a:prstClr val="black"/>
                  </a:solidFill>
                  <a:latin typeface="Calibri" panose="020F0502020204030204"/>
                  <a:ea typeface="ＭＳ Ｐゴシック" charset="0"/>
                  <a:cs typeface="+mn-cs"/>
                </a:rPr>
                <a:t>n</a:t>
              </a:r>
              <a:r>
                <a:rPr lang="en-US" sz="1800" kern="1200" dirty="0">
                  <a:solidFill>
                    <a:prstClr val="black"/>
                  </a:solidFill>
                  <a:latin typeface="Calibri" panose="020F0502020204030204"/>
                  <a:ea typeface="ＭＳ Ｐゴシック" charset="0"/>
                  <a:cs typeface="+mn-cs"/>
                </a:rPr>
                <a:t>)</a:t>
              </a:r>
            </a:p>
            <a:p>
              <a:pPr marL="304800" indent="-207169" defTabSz="685800">
                <a:lnSpc>
                  <a:spcPct val="90000"/>
                </a:lnSpc>
                <a:spcBef>
                  <a:spcPct val="20000"/>
                </a:spcBef>
                <a:buClr>
                  <a:srgbClr val="000099"/>
                </a:buClr>
                <a:buSzPct val="100000"/>
                <a:buFont typeface="Wingdings" charset="2"/>
                <a:buChar char="§"/>
                <a:defRPr/>
              </a:pPr>
              <a:r>
                <a:rPr lang="en-US" sz="1800" kern="1200" dirty="0">
                  <a:solidFill>
                    <a:prstClr val="black"/>
                  </a:solidFill>
                  <a:latin typeface="Calibri" panose="020F0502020204030204"/>
                  <a:ea typeface="ＭＳ Ｐゴシック" charset="0"/>
                  <a:cs typeface="+mn-cs"/>
                </a:rPr>
                <a:t>out-of-order: buffer</a:t>
              </a:r>
            </a:p>
            <a:p>
              <a:pPr marL="304800" indent="-207169" defTabSz="685800">
                <a:lnSpc>
                  <a:spcPct val="90000"/>
                </a:lnSpc>
                <a:spcBef>
                  <a:spcPct val="20000"/>
                </a:spcBef>
                <a:buClr>
                  <a:srgbClr val="000099"/>
                </a:buClr>
                <a:buSzPct val="100000"/>
                <a:buFont typeface="Wingdings" charset="2"/>
                <a:buChar char="§"/>
                <a:defRPr/>
              </a:pPr>
              <a:r>
                <a:rPr lang="en-US" sz="1800" kern="1200" dirty="0">
                  <a:solidFill>
                    <a:prstClr val="black"/>
                  </a:solidFill>
                  <a:latin typeface="Calibri" panose="020F0502020204030204"/>
                  <a:ea typeface="ＭＳ Ｐゴシック" charset="0"/>
                  <a:cs typeface="+mn-cs"/>
                </a:rPr>
                <a:t>in-order: deliver (also deliver buffered, in-order packets), advance window to next not-yet-received packet</a:t>
              </a:r>
            </a:p>
            <a:p>
              <a:pPr marL="257175" indent="-257175" defTabSz="685800">
                <a:lnSpc>
                  <a:spcPct val="85000"/>
                </a:lnSpc>
                <a:spcBef>
                  <a:spcPct val="20000"/>
                </a:spcBef>
                <a:buClr>
                  <a:srgbClr val="000099"/>
                </a:buClr>
                <a:buSzPct val="65000"/>
                <a:defRPr/>
              </a:pPr>
              <a:r>
                <a:rPr lang="en-US" sz="2100" kern="1200" dirty="0">
                  <a:solidFill>
                    <a:srgbClr val="CC0000"/>
                  </a:solidFill>
                  <a:latin typeface="Calibri" panose="020F0502020204030204"/>
                  <a:ea typeface="ＭＳ Ｐゴシック" charset="0"/>
                  <a:cs typeface="+mn-cs"/>
                </a:rPr>
                <a:t>packet</a:t>
              </a:r>
              <a:r>
                <a:rPr lang="en-US" sz="2100" i="1" kern="1200" dirty="0">
                  <a:solidFill>
                    <a:srgbClr val="CC0000"/>
                  </a:solidFill>
                  <a:latin typeface="Calibri" panose="020F0502020204030204"/>
                  <a:ea typeface="ＭＳ Ｐゴシック" charset="0"/>
                  <a:cs typeface="+mn-cs"/>
                </a:rPr>
                <a:t> n </a:t>
              </a:r>
              <a:r>
                <a:rPr lang="en-US" sz="2100" kern="1200" dirty="0">
                  <a:solidFill>
                    <a:srgbClr val="CC0000"/>
                  </a:solidFill>
                  <a:latin typeface="Calibri" panose="020F0502020204030204"/>
                  <a:ea typeface="ＭＳ Ｐゴシック" charset="0"/>
                  <a:cs typeface="+mn-cs"/>
                </a:rPr>
                <a:t>in </a:t>
              </a:r>
              <a:r>
                <a:rPr lang="en-US" sz="1800" kern="1200" dirty="0">
                  <a:solidFill>
                    <a:srgbClr val="CC0000"/>
                  </a:solidFill>
                  <a:latin typeface="Calibri" panose="020F0502020204030204"/>
                  <a:ea typeface="ＭＳ Ｐゴシック" charset="0"/>
                  <a:cs typeface="+mn-cs"/>
                </a:rPr>
                <a:t>[rcvbase-N,rcvbase-1]</a:t>
              </a:r>
              <a:endParaRPr lang="en-US" sz="2700" kern="1200" dirty="0">
                <a:solidFill>
                  <a:srgbClr val="CC0000"/>
                </a:solidFill>
                <a:latin typeface="Calibri" panose="020F0502020204030204"/>
                <a:ea typeface="ＭＳ Ｐゴシック" charset="0"/>
                <a:cs typeface="+mn-cs"/>
              </a:endParaRPr>
            </a:p>
            <a:p>
              <a:pPr marL="304800" indent="-207169" defTabSz="685800">
                <a:lnSpc>
                  <a:spcPct val="85000"/>
                </a:lnSpc>
                <a:spcBef>
                  <a:spcPct val="20000"/>
                </a:spcBef>
                <a:buClr>
                  <a:srgbClr val="000099"/>
                </a:buClr>
                <a:buSzPct val="100000"/>
                <a:buFont typeface="Wingdings" charset="2"/>
                <a:buChar char="§"/>
                <a:defRPr/>
              </a:pPr>
              <a:r>
                <a:rPr lang="en-US" sz="1800" kern="1200" dirty="0">
                  <a:solidFill>
                    <a:prstClr val="black"/>
                  </a:solidFill>
                  <a:latin typeface="Calibri" panose="020F0502020204030204"/>
                  <a:ea typeface="ＭＳ Ｐゴシック" charset="0"/>
                  <a:cs typeface="+mn-cs"/>
                </a:rPr>
                <a:t>ACK(</a:t>
              </a:r>
              <a:r>
                <a:rPr lang="en-US" sz="1800" i="1" kern="1200" dirty="0">
                  <a:solidFill>
                    <a:prstClr val="black"/>
                  </a:solidFill>
                  <a:latin typeface="Calibri" panose="020F0502020204030204"/>
                  <a:ea typeface="ＭＳ Ｐゴシック" charset="0"/>
                  <a:cs typeface="+mn-cs"/>
                </a:rPr>
                <a:t>n</a:t>
              </a:r>
              <a:r>
                <a:rPr lang="en-US" sz="1800" kern="1200" dirty="0">
                  <a:solidFill>
                    <a:prstClr val="black"/>
                  </a:solidFill>
                  <a:latin typeface="Calibri" panose="020F0502020204030204"/>
                  <a:ea typeface="ＭＳ Ｐゴシック" charset="0"/>
                  <a:cs typeface="+mn-cs"/>
                </a:rPr>
                <a:t>)</a:t>
              </a:r>
            </a:p>
            <a:p>
              <a:pPr marL="257175" indent="-257175" defTabSz="685800">
                <a:lnSpc>
                  <a:spcPct val="85000"/>
                </a:lnSpc>
                <a:spcBef>
                  <a:spcPct val="20000"/>
                </a:spcBef>
                <a:buClr>
                  <a:srgbClr val="000099"/>
                </a:buClr>
                <a:buSzPct val="65000"/>
                <a:defRPr/>
              </a:pPr>
              <a:r>
                <a:rPr lang="en-US" sz="2100" kern="1200" dirty="0">
                  <a:solidFill>
                    <a:srgbClr val="CC0000"/>
                  </a:solidFill>
                  <a:latin typeface="Calibri" panose="020F0502020204030204"/>
                  <a:ea typeface="ＭＳ Ｐゴシック" charset="0"/>
                  <a:cs typeface="+mn-cs"/>
                </a:rPr>
                <a:t>otherwise:</a:t>
              </a:r>
              <a:r>
                <a:rPr lang="en-US" sz="1800" kern="1200" dirty="0">
                  <a:solidFill>
                    <a:srgbClr val="FF0000"/>
                  </a:solidFill>
                  <a:latin typeface="Calibri" panose="020F0502020204030204"/>
                  <a:ea typeface="ＭＳ Ｐゴシック" charset="0"/>
                  <a:cs typeface="+mn-cs"/>
                </a:rPr>
                <a:t> </a:t>
              </a:r>
            </a:p>
            <a:p>
              <a:pPr marL="304800" indent="-207169" defTabSz="685800">
                <a:lnSpc>
                  <a:spcPct val="85000"/>
                </a:lnSpc>
                <a:spcBef>
                  <a:spcPct val="20000"/>
                </a:spcBef>
                <a:buClr>
                  <a:srgbClr val="000099"/>
                </a:buClr>
                <a:buSzPct val="100000"/>
                <a:buFont typeface="Wingdings" charset="2"/>
                <a:buChar char="§"/>
                <a:defRPr/>
              </a:pPr>
              <a:r>
                <a:rPr lang="en-US" sz="1800" kern="1200" dirty="0">
                  <a:solidFill>
                    <a:prstClr val="black"/>
                  </a:solidFill>
                  <a:latin typeface="Calibri" panose="020F0502020204030204"/>
                  <a:ea typeface="ＭＳ Ｐゴシック" charset="0"/>
                  <a:cs typeface="+mn-cs"/>
                </a:rPr>
                <a:t>ignore </a:t>
              </a:r>
              <a:endParaRPr lang="en-US" sz="2100" kern="1200" dirty="0">
                <a:solidFill>
                  <a:prstClr val="black"/>
                </a:solidFill>
                <a:latin typeface="Calibri" panose="020F0502020204030204"/>
                <a:ea typeface="ＭＳ Ｐゴシック" charset="0"/>
                <a:cs typeface="+mn-cs"/>
              </a:endParaRPr>
            </a:p>
            <a:p>
              <a:pPr marL="257175" indent="-257175" defTabSz="685800">
                <a:lnSpc>
                  <a:spcPct val="85000"/>
                </a:lnSpc>
                <a:spcBef>
                  <a:spcPct val="20000"/>
                </a:spcBef>
                <a:buClr>
                  <a:srgbClr val="000099"/>
                </a:buClr>
                <a:buSzPct val="65000"/>
                <a:buFont typeface="Wingdings" charset="0"/>
                <a:buChar char="v"/>
                <a:defRPr/>
              </a:pPr>
              <a:endParaRPr lang="en-US" sz="2100" kern="1200" dirty="0">
                <a:solidFill>
                  <a:prstClr val="black"/>
                </a:solidFill>
                <a:latin typeface="Calibri" panose="020F0502020204030204"/>
                <a:ea typeface="ＭＳ Ｐゴシック" charset="0"/>
                <a:cs typeface="+mn-cs"/>
              </a:endParaRPr>
            </a:p>
          </p:txBody>
        </p:sp>
        <p:sp>
          <p:nvSpPr>
            <p:cNvPr id="12" name="Rectangle 9">
              <a:extLst>
                <a:ext uri="{FF2B5EF4-FFF2-40B4-BE49-F238E27FC236}">
                  <a16:creationId xmlns:a16="http://schemas.microsoft.com/office/drawing/2014/main" id="{639FDE2D-E714-5A49-BA51-5350EC426F3A}"/>
                </a:ext>
              </a:extLst>
            </p:cNvPr>
            <p:cNvSpPr>
              <a:spLocks noChangeArrowheads="1"/>
            </p:cNvSpPr>
            <p:nvPr/>
          </p:nvSpPr>
          <p:spPr bwMode="auto">
            <a:xfrm>
              <a:off x="6447754" y="1495097"/>
              <a:ext cx="5129210" cy="4610100"/>
            </a:xfrm>
            <a:prstGeom prst="rect">
              <a:avLst/>
            </a:prstGeom>
            <a:noFill/>
            <a:ln w="28575">
              <a:solidFill>
                <a:srgbClr val="000099"/>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Calibri" panose="020F0502020204030204"/>
                <a:ea typeface="ＭＳ Ｐゴシック" charset="0"/>
                <a:cs typeface="+mn-cs"/>
              </a:endParaRPr>
            </a:p>
          </p:txBody>
        </p:sp>
        <p:grpSp>
          <p:nvGrpSpPr>
            <p:cNvPr id="13" name="Group 10">
              <a:extLst>
                <a:ext uri="{FF2B5EF4-FFF2-40B4-BE49-F238E27FC236}">
                  <a16:creationId xmlns:a16="http://schemas.microsoft.com/office/drawing/2014/main" id="{B84C2084-BE83-5E42-B1FF-F6D6F4774AC4}"/>
                </a:ext>
              </a:extLst>
            </p:cNvPr>
            <p:cNvGrpSpPr>
              <a:grpSpLocks/>
            </p:cNvGrpSpPr>
            <p:nvPr/>
          </p:nvGrpSpPr>
          <p:grpSpPr bwMode="auto">
            <a:xfrm>
              <a:off x="6643024" y="1183947"/>
              <a:ext cx="1592263" cy="615951"/>
              <a:chOff x="3339" y="158"/>
              <a:chExt cx="1003" cy="388"/>
            </a:xfrm>
          </p:grpSpPr>
          <p:sp>
            <p:nvSpPr>
              <p:cNvPr id="14" name="Rectangle 11">
                <a:extLst>
                  <a:ext uri="{FF2B5EF4-FFF2-40B4-BE49-F238E27FC236}">
                    <a16:creationId xmlns:a16="http://schemas.microsoft.com/office/drawing/2014/main" id="{C313B5FA-94EA-DF4A-8CF3-F58277EB5C0A}"/>
                  </a:ext>
                </a:extLst>
              </p:cNvPr>
              <p:cNvSpPr>
                <a:spLocks noChangeArrowheads="1"/>
              </p:cNvSpPr>
              <p:nvPr/>
            </p:nvSpPr>
            <p:spPr bwMode="auto">
              <a:xfrm>
                <a:off x="3360" y="264"/>
                <a:ext cx="822" cy="18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Calibri" panose="020F0502020204030204"/>
                  <a:ea typeface="ＭＳ Ｐゴシック" charset="0"/>
                  <a:cs typeface="+mn-cs"/>
                </a:endParaRPr>
              </a:p>
            </p:txBody>
          </p:sp>
          <p:sp>
            <p:nvSpPr>
              <p:cNvPr id="15" name="Text Box 12">
                <a:extLst>
                  <a:ext uri="{FF2B5EF4-FFF2-40B4-BE49-F238E27FC236}">
                    <a16:creationId xmlns:a16="http://schemas.microsoft.com/office/drawing/2014/main" id="{DDD5CA52-38FB-BF40-B64E-C5C9EE06B0C0}"/>
                  </a:ext>
                </a:extLst>
              </p:cNvPr>
              <p:cNvSpPr txBox="1">
                <a:spLocks noChangeArrowheads="1"/>
              </p:cNvSpPr>
              <p:nvPr/>
            </p:nvSpPr>
            <p:spPr bwMode="auto">
              <a:xfrm>
                <a:off x="3339" y="158"/>
                <a:ext cx="1003" cy="3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2400" kern="1200" dirty="0">
                    <a:solidFill>
                      <a:srgbClr val="000099"/>
                    </a:solidFill>
                    <a:latin typeface="Calibri" panose="020F0502020204030204"/>
                    <a:cs typeface="+mn-cs"/>
                  </a:rPr>
                  <a:t>receiver</a:t>
                </a:r>
                <a:endParaRPr lang="en-US" sz="2100" kern="1200" dirty="0">
                  <a:solidFill>
                    <a:srgbClr val="000099"/>
                  </a:solidFill>
                  <a:latin typeface="Calibri" panose="020F0502020204030204"/>
                  <a:cs typeface="+mn-cs"/>
                </a:endParaRPr>
              </a:p>
            </p:txBody>
          </p:sp>
        </p:grpSp>
      </p:grpSp>
      <p:sp>
        <p:nvSpPr>
          <p:cNvPr id="17" name="Slide Number Placeholder 2">
            <a:extLst>
              <a:ext uri="{FF2B5EF4-FFF2-40B4-BE49-F238E27FC236}">
                <a16:creationId xmlns:a16="http://schemas.microsoft.com/office/drawing/2014/main" id="{D4E14E77-C43E-7D40-89D1-406C4092020D}"/>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72</a:t>
            </a:fld>
            <a:endParaRPr lang="en-US" dirty="0"/>
          </a:p>
        </p:txBody>
      </p:sp>
    </p:spTree>
    <p:extLst>
      <p:ext uri="{BB962C8B-B14F-4D97-AF65-F5344CB8AC3E}">
        <p14:creationId xmlns:p14="http://schemas.microsoft.com/office/powerpoint/2010/main" val="76275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8325469" cy="670967"/>
          </a:xfrm>
        </p:spPr>
        <p:txBody>
          <a:bodyPr>
            <a:normAutofit fontScale="90000"/>
          </a:bodyPr>
          <a:lstStyle/>
          <a:p>
            <a:r>
              <a:rPr lang="en-US" sz="3600" dirty="0"/>
              <a:t>Selective Repeat in action</a:t>
            </a:r>
            <a:endParaRPr lang="en-US"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3523096" y="1148953"/>
            <a:ext cx="989373" cy="11310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spcBef>
                <a:spcPct val="0"/>
              </a:spcBef>
              <a:spcAft>
                <a:spcPct val="0"/>
              </a:spcAft>
              <a:buClrTx/>
              <a:defRPr/>
            </a:pPr>
            <a:r>
              <a:rPr lang="en-US" sz="1350" dirty="0">
                <a:solidFill>
                  <a:srgbClr val="000000"/>
                </a:solidFill>
                <a:cs typeface="+mn-cs"/>
              </a:rPr>
              <a:t>send  pkt0</a:t>
            </a:r>
          </a:p>
          <a:p>
            <a:pPr algn="r" defTabSz="685800" eaLnBrk="0" fontAlgn="base" hangingPunct="0">
              <a:spcBef>
                <a:spcPct val="0"/>
              </a:spcBef>
              <a:spcAft>
                <a:spcPct val="0"/>
              </a:spcAft>
              <a:buClrTx/>
              <a:defRPr/>
            </a:pPr>
            <a:r>
              <a:rPr lang="en-US" sz="1350" dirty="0">
                <a:solidFill>
                  <a:srgbClr val="000000"/>
                </a:solidFill>
                <a:cs typeface="+mn-cs"/>
              </a:rPr>
              <a:t>send  pkt1</a:t>
            </a:r>
          </a:p>
          <a:p>
            <a:pPr algn="r" defTabSz="685800" eaLnBrk="0" fontAlgn="base" hangingPunct="0">
              <a:spcBef>
                <a:spcPct val="0"/>
              </a:spcBef>
              <a:spcAft>
                <a:spcPct val="0"/>
              </a:spcAft>
              <a:buClrTx/>
              <a:defRPr/>
            </a:pPr>
            <a:r>
              <a:rPr lang="en-US" sz="1350" dirty="0">
                <a:solidFill>
                  <a:srgbClr val="000000"/>
                </a:solidFill>
                <a:cs typeface="+mn-cs"/>
              </a:rPr>
              <a:t>send  pkt2</a:t>
            </a:r>
          </a:p>
          <a:p>
            <a:pPr algn="r" defTabSz="685800" eaLnBrk="0" fontAlgn="base" hangingPunct="0">
              <a:spcBef>
                <a:spcPct val="0"/>
              </a:spcBef>
              <a:spcAft>
                <a:spcPct val="0"/>
              </a:spcAft>
              <a:buClrTx/>
              <a:defRPr/>
            </a:pPr>
            <a:r>
              <a:rPr lang="en-US" sz="1350" dirty="0">
                <a:solidFill>
                  <a:srgbClr val="000000"/>
                </a:solidFill>
                <a:cs typeface="+mn-cs"/>
              </a:rPr>
              <a:t>send  pkt3</a:t>
            </a:r>
          </a:p>
          <a:p>
            <a:pPr algn="r" defTabSz="685800" eaLnBrk="0" fontAlgn="base" hangingPunct="0">
              <a:spcBef>
                <a:spcPct val="0"/>
              </a:spcBef>
              <a:spcAft>
                <a:spcPct val="0"/>
              </a:spcAft>
              <a:buClrTx/>
              <a:defRPr/>
            </a:pPr>
            <a:r>
              <a:rPr lang="en-US" sz="1350" dirty="0">
                <a:solidFill>
                  <a:srgbClr val="000000"/>
                </a:solidFill>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3791901" y="870347"/>
            <a:ext cx="755336"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i="1" u="sng">
                <a:solidFill>
                  <a:srgbClr val="000099"/>
                </a:solidFill>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6066514" y="884634"/>
            <a:ext cx="853119"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i="1" u="sng">
                <a:solidFill>
                  <a:srgbClr val="008000"/>
                </a:solidFill>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6147197" y="1333500"/>
            <a:ext cx="8335" cy="3403997"/>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3329498" y="3534966"/>
            <a:ext cx="1186543" cy="4455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90000"/>
              </a:lnSpc>
              <a:spcBef>
                <a:spcPct val="0"/>
              </a:spcBef>
              <a:spcAft>
                <a:spcPct val="0"/>
              </a:spcAft>
              <a:buClrTx/>
              <a:defRPr/>
            </a:pPr>
            <a:r>
              <a:rPr lang="en-US" sz="1350" dirty="0">
                <a:solidFill>
                  <a:srgbClr val="000000"/>
                </a:solidFill>
                <a:cs typeface="+mn-cs"/>
              </a:rPr>
              <a:t>send  pkt2</a:t>
            </a:r>
          </a:p>
          <a:p>
            <a:pPr algn="r" defTabSz="685800" eaLnBrk="0" fontAlgn="base" hangingPunct="0">
              <a:lnSpc>
                <a:spcPct val="90000"/>
              </a:lnSpc>
              <a:spcBef>
                <a:spcPct val="0"/>
              </a:spcBef>
              <a:spcAft>
                <a:spcPct val="0"/>
              </a:spcAft>
              <a:buClrTx/>
              <a:defRPr/>
            </a:pPr>
            <a:r>
              <a:rPr lang="en-US" sz="1200" dirty="0">
                <a:solidFill>
                  <a:srgbClr val="C00000"/>
                </a:solidFill>
                <a:cs typeface="+mn-cs"/>
              </a:rPr>
              <a:t>(but not 3,4,5)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4550569" y="1687115"/>
            <a:ext cx="1510903" cy="80010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4544615" y="1294209"/>
            <a:ext cx="1591866" cy="969169"/>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05826" y="2298700"/>
              <a:ext cx="404385" cy="4001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b="1">
                  <a:solidFill>
                    <a:srgbClr val="FF0000"/>
                  </a:solidFill>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63159" y="2319337"/>
              <a:ext cx="58819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i="1">
                  <a:solidFill>
                    <a:srgbClr val="FF0000"/>
                  </a:solidFill>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4548188" y="1901428"/>
            <a:ext cx="1510903" cy="825104"/>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4550569" y="2528888"/>
            <a:ext cx="1575197" cy="351234"/>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4574381" y="2768203"/>
            <a:ext cx="1576388" cy="35123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4572000" y="2299096"/>
            <a:ext cx="1510903" cy="825104"/>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3061097" y="1690688"/>
            <a:ext cx="1483519" cy="1931689"/>
            <a:chOff x="4081462" y="2254250"/>
            <a:chExt cx="1978025" cy="257558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371795" y="4498975"/>
              <a:ext cx="1616254" cy="3308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75000"/>
                </a:lnSpc>
                <a:spcBef>
                  <a:spcPct val="0"/>
                </a:spcBef>
                <a:spcAft>
                  <a:spcPct val="0"/>
                </a:spcAft>
                <a:buClrTx/>
                <a:defRPr/>
              </a:pPr>
              <a:r>
                <a:rPr lang="en-US" sz="1350" i="1">
                  <a:solidFill>
                    <a:srgbClr val="FF0000"/>
                  </a:solidFill>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4556522" y="3663553"/>
            <a:ext cx="1575197" cy="35123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1675679" y="917972"/>
            <a:ext cx="167546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i="1" u="sng">
                <a:solidFill>
                  <a:srgbClr val="000099"/>
                </a:solidFill>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1707356" y="1177530"/>
            <a:ext cx="1200149" cy="888207"/>
            <a:chOff x="2276475" y="1570039"/>
            <a:chExt cx="1600200" cy="1184276"/>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279650" y="1570039"/>
              <a:ext cx="1592262" cy="338138"/>
              <a:chOff x="89" y="914"/>
              <a:chExt cx="1003" cy="213"/>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89" y="914"/>
                <a:ext cx="1003"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dirty="0">
                    <a:solidFill>
                      <a:srgbClr val="FFFFFF"/>
                    </a:solidFill>
                    <a:latin typeface="Arial" charset="0"/>
                    <a:cs typeface="+mn-cs"/>
                  </a:rPr>
                  <a:t>0 1 2 3 </a:t>
                </a:r>
                <a:r>
                  <a:rPr lang="en-US" sz="1050" kern="1200" dirty="0">
                    <a:solidFill>
                      <a:srgbClr val="000000"/>
                    </a:solidFill>
                    <a:latin typeface="Arial"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276475" y="1855789"/>
              <a:ext cx="1592262" cy="338138"/>
              <a:chOff x="89" y="914"/>
              <a:chExt cx="1003" cy="213"/>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89" y="914"/>
                <a:ext cx="1003"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dirty="0">
                    <a:solidFill>
                      <a:srgbClr val="FFFFFF"/>
                    </a:solidFill>
                    <a:latin typeface="Arial" charset="0"/>
                    <a:cs typeface="+mn-cs"/>
                  </a:rPr>
                  <a:t>0 1 2 3 </a:t>
                </a:r>
                <a:r>
                  <a:rPr lang="en-US" sz="1050" kern="1200" dirty="0">
                    <a:solidFill>
                      <a:srgbClr val="000000"/>
                    </a:solidFill>
                    <a:latin typeface="Arial"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284412" y="2141539"/>
              <a:ext cx="1592263" cy="338138"/>
              <a:chOff x="89" y="914"/>
              <a:chExt cx="1003" cy="213"/>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89" y="914"/>
                <a:ext cx="1003"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a:solidFill>
                      <a:srgbClr val="FFFFFF"/>
                    </a:solidFill>
                    <a:latin typeface="Arial" charset="0"/>
                    <a:cs typeface="+mn-cs"/>
                  </a:rPr>
                  <a:t>0 1 2 3 </a:t>
                </a:r>
                <a:r>
                  <a:rPr lang="en-US" sz="1050" kern="1200">
                    <a:solidFill>
                      <a:srgbClr val="000000"/>
                    </a:solidFill>
                    <a:latin typeface="Arial"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281237" y="2416177"/>
              <a:ext cx="1592263" cy="338138"/>
              <a:chOff x="89" y="914"/>
              <a:chExt cx="1003" cy="213"/>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89" y="914"/>
                <a:ext cx="1003"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a:solidFill>
                      <a:srgbClr val="FFFFFF"/>
                    </a:solidFill>
                    <a:latin typeface="Arial" charset="0"/>
                    <a:cs typeface="+mn-cs"/>
                  </a:rPr>
                  <a:t>0 1 2 3 </a:t>
                </a:r>
                <a:r>
                  <a:rPr lang="en-US" sz="1050" kern="1200">
                    <a:solidFill>
                      <a:srgbClr val="000000"/>
                    </a:solidFill>
                    <a:latin typeface="Arial"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1709557" y="2351486"/>
            <a:ext cx="2842202" cy="507832"/>
            <a:chOff x="2279410" y="3135312"/>
            <a:chExt cx="3789602" cy="677108"/>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279410" y="3135312"/>
              <a:ext cx="3789602" cy="677108"/>
              <a:chOff x="2279410" y="3135312"/>
              <a:chExt cx="3789602" cy="677108"/>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6771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spcBef>
                    <a:spcPct val="0"/>
                  </a:spcBef>
                  <a:spcAft>
                    <a:spcPct val="0"/>
                  </a:spcAft>
                  <a:buClrTx/>
                  <a:defRPr/>
                </a:pPr>
                <a:r>
                  <a:rPr lang="en-US" sz="1350" dirty="0" err="1">
                    <a:solidFill>
                      <a:srgbClr val="000000"/>
                    </a:solidFill>
                    <a:cs typeface="+mn-cs"/>
                  </a:rPr>
                  <a:t>rcv</a:t>
                </a:r>
                <a:r>
                  <a:rPr lang="en-US" sz="1350" dirty="0">
                    <a:solidFill>
                      <a:srgbClr val="000000"/>
                    </a:solidFill>
                    <a:cs typeface="+mn-cs"/>
                  </a:rPr>
                  <a:t>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279410" y="3186112"/>
                <a:ext cx="1592744"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dirty="0">
                    <a:solidFill>
                      <a:srgbClr val="000000"/>
                    </a:solidFill>
                    <a:latin typeface="Arial" charset="0"/>
                    <a:cs typeface="+mn-cs"/>
                  </a:rPr>
                  <a:t>0 </a:t>
                </a:r>
                <a:r>
                  <a:rPr lang="en-US" sz="1050" kern="1200" dirty="0">
                    <a:solidFill>
                      <a:srgbClr val="FFFFFF"/>
                    </a:solidFill>
                    <a:latin typeface="Arial" charset="0"/>
                    <a:cs typeface="+mn-cs"/>
                  </a:rPr>
                  <a:t>1 2 3 4</a:t>
                </a:r>
                <a:r>
                  <a:rPr lang="en-US" sz="1050" kern="1200" dirty="0">
                    <a:solidFill>
                      <a:srgbClr val="000000"/>
                    </a:solidFill>
                    <a:latin typeface="Arial"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1697832" y="3565926"/>
            <a:ext cx="1200151" cy="813198"/>
            <a:chOff x="2263775" y="4754567"/>
            <a:chExt cx="1600200" cy="1084263"/>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263775" y="4754567"/>
              <a:ext cx="1592263" cy="338138"/>
              <a:chOff x="86" y="2105"/>
              <a:chExt cx="1003" cy="213"/>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86" y="2105"/>
                <a:ext cx="1003"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a:solidFill>
                      <a:srgbClr val="000000"/>
                    </a:solidFill>
                    <a:latin typeface="Arial" charset="0"/>
                    <a:cs typeface="+mn-cs"/>
                  </a:rPr>
                  <a:t>0 1</a:t>
                </a:r>
                <a:r>
                  <a:rPr lang="en-US" sz="1050" kern="1200">
                    <a:solidFill>
                      <a:srgbClr val="FFFFFF"/>
                    </a:solidFill>
                    <a:latin typeface="Arial" charset="0"/>
                    <a:cs typeface="+mn-cs"/>
                  </a:rPr>
                  <a:t> 2 3 4 5</a:t>
                </a:r>
                <a:r>
                  <a:rPr lang="en-US" sz="1050" kern="1200">
                    <a:solidFill>
                      <a:srgbClr val="000000"/>
                    </a:solidFill>
                    <a:latin typeface="Arial"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271712" y="4995867"/>
              <a:ext cx="1592263" cy="338138"/>
              <a:chOff x="86" y="2105"/>
              <a:chExt cx="1003" cy="213"/>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86" y="2105"/>
                <a:ext cx="1003"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dirty="0">
                    <a:solidFill>
                      <a:srgbClr val="000000"/>
                    </a:solidFill>
                    <a:latin typeface="Arial" charset="0"/>
                    <a:cs typeface="+mn-cs"/>
                  </a:rPr>
                  <a:t>0 1</a:t>
                </a:r>
                <a:r>
                  <a:rPr lang="en-US" sz="1050" kern="1200" dirty="0">
                    <a:solidFill>
                      <a:srgbClr val="FFFFFF"/>
                    </a:solidFill>
                    <a:latin typeface="Arial" charset="0"/>
                    <a:cs typeface="+mn-cs"/>
                  </a:rPr>
                  <a:t> 2 3 4 5</a:t>
                </a:r>
                <a:r>
                  <a:rPr lang="en-US" sz="1050" kern="1200" dirty="0">
                    <a:solidFill>
                      <a:srgbClr val="000000"/>
                    </a:solidFill>
                    <a:latin typeface="Arial"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268537" y="5259392"/>
              <a:ext cx="1592263" cy="338138"/>
              <a:chOff x="86" y="2105"/>
              <a:chExt cx="1003" cy="213"/>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86" y="2105"/>
                <a:ext cx="1003"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a:solidFill>
                      <a:srgbClr val="000000"/>
                    </a:solidFill>
                    <a:latin typeface="Arial" charset="0"/>
                    <a:cs typeface="+mn-cs"/>
                  </a:rPr>
                  <a:t>0 1</a:t>
                </a:r>
                <a:r>
                  <a:rPr lang="en-US" sz="1050" kern="1200">
                    <a:solidFill>
                      <a:srgbClr val="FFFFFF"/>
                    </a:solidFill>
                    <a:latin typeface="Arial" charset="0"/>
                    <a:cs typeface="+mn-cs"/>
                  </a:rPr>
                  <a:t> 2 3 4 5</a:t>
                </a:r>
                <a:r>
                  <a:rPr lang="en-US" sz="1050" kern="1200">
                    <a:solidFill>
                      <a:srgbClr val="000000"/>
                    </a:solidFill>
                    <a:latin typeface="Arial"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265362" y="5500692"/>
              <a:ext cx="1592263" cy="338138"/>
              <a:chOff x="86" y="2105"/>
              <a:chExt cx="1003" cy="213"/>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86" y="2105"/>
                <a:ext cx="1003"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a:solidFill>
                      <a:srgbClr val="000000"/>
                    </a:solidFill>
                    <a:latin typeface="Arial" charset="0"/>
                    <a:cs typeface="+mn-cs"/>
                  </a:rPr>
                  <a:t>0 1</a:t>
                </a:r>
                <a:r>
                  <a:rPr lang="en-US" sz="1050" kern="1200">
                    <a:solidFill>
                      <a:srgbClr val="FFFFFF"/>
                    </a:solidFill>
                    <a:latin typeface="Arial" charset="0"/>
                    <a:cs typeface="+mn-cs"/>
                  </a:rPr>
                  <a:t> 2 3 4 5</a:t>
                </a:r>
                <a:r>
                  <a:rPr lang="en-US" sz="1050" kern="1200">
                    <a:solidFill>
                      <a:srgbClr val="000000"/>
                    </a:solidFill>
                    <a:latin typeface="Arial"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5347097" y="2907507"/>
            <a:ext cx="779860" cy="654844"/>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5367337" y="4032647"/>
            <a:ext cx="775097" cy="42267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nvGrpSpPr>
          <p:cNvPr id="7" name="Group 6">
            <a:extLst>
              <a:ext uri="{FF2B5EF4-FFF2-40B4-BE49-F238E27FC236}">
                <a16:creationId xmlns:a16="http://schemas.microsoft.com/office/drawing/2014/main" id="{FBA17A60-2A45-964D-961F-A44FDA1E12F8}"/>
              </a:ext>
            </a:extLst>
          </p:cNvPr>
          <p:cNvGrpSpPr/>
          <p:nvPr/>
        </p:nvGrpSpPr>
        <p:grpSpPr>
          <a:xfrm>
            <a:off x="1706165" y="2589615"/>
            <a:ext cx="2845594" cy="507831"/>
            <a:chOff x="2274887" y="3452813"/>
            <a:chExt cx="3794125" cy="677105"/>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274887" y="3460755"/>
              <a:ext cx="1592263" cy="338138"/>
              <a:chOff x="86" y="2105"/>
              <a:chExt cx="1003" cy="213"/>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86" y="2105"/>
                <a:ext cx="1003"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dirty="0">
                    <a:solidFill>
                      <a:srgbClr val="000000"/>
                    </a:solidFill>
                    <a:latin typeface="Arial" charset="0"/>
                    <a:cs typeface="+mn-cs"/>
                  </a:rPr>
                  <a:t>0 1</a:t>
                </a:r>
                <a:r>
                  <a:rPr lang="en-US" sz="1050" kern="1200" dirty="0">
                    <a:solidFill>
                      <a:srgbClr val="FFFFFF"/>
                    </a:solidFill>
                    <a:latin typeface="Arial" charset="0"/>
                    <a:cs typeface="+mn-cs"/>
                  </a:rPr>
                  <a:t> 2 3 4 5</a:t>
                </a:r>
                <a:r>
                  <a:rPr lang="en-US" sz="1050" kern="1200" dirty="0">
                    <a:solidFill>
                      <a:srgbClr val="000000"/>
                    </a:solidFill>
                    <a:latin typeface="Arial"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6771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spcBef>
                  <a:spcPct val="0"/>
                </a:spcBef>
                <a:spcAft>
                  <a:spcPct val="0"/>
                </a:spcAft>
                <a:buClrTx/>
                <a:defRPr/>
              </a:pPr>
              <a:r>
                <a:rPr lang="en-US" sz="1350" dirty="0" err="1">
                  <a:solidFill>
                    <a:srgbClr val="000000"/>
                  </a:solidFill>
                  <a:cs typeface="+mn-cs"/>
                </a:rPr>
                <a:t>rcv</a:t>
              </a:r>
              <a:r>
                <a:rPr lang="en-US" sz="1350" dirty="0">
                  <a:solidFill>
                    <a:srgbClr val="000000"/>
                  </a:solidFill>
                  <a:cs typeface="+mn-cs"/>
                </a:rPr>
                <a:t>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4527947" y="1209675"/>
            <a:ext cx="5954" cy="321945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3" name="Text Box 8">
            <a:extLst>
              <a:ext uri="{FF2B5EF4-FFF2-40B4-BE49-F238E27FC236}">
                <a16:creationId xmlns:a16="http://schemas.microsoft.com/office/drawing/2014/main" id="{BABEA9E2-FB48-7943-B33A-C867AB1A6D4D}"/>
              </a:ext>
            </a:extLst>
          </p:cNvPr>
          <p:cNvSpPr txBox="1">
            <a:spLocks noChangeArrowheads="1"/>
          </p:cNvSpPr>
          <p:nvPr/>
        </p:nvSpPr>
        <p:spPr bwMode="auto">
          <a:xfrm>
            <a:off x="6091749" y="1502569"/>
            <a:ext cx="1992853" cy="11310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spcBef>
                <a:spcPct val="0"/>
              </a:spcBef>
              <a:spcAft>
                <a:spcPct val="0"/>
              </a:spcAft>
              <a:buClrTx/>
              <a:defRPr/>
            </a:pPr>
            <a:r>
              <a:rPr lang="en-US" sz="1350" dirty="0">
                <a:solidFill>
                  <a:srgbClr val="000000"/>
                </a:solidFill>
                <a:cs typeface="+mn-cs"/>
              </a:rPr>
              <a:t>receive pkt0, send ack0</a:t>
            </a:r>
          </a:p>
          <a:p>
            <a:pPr defTabSz="685800" eaLnBrk="0" fontAlgn="base" hangingPunct="0">
              <a:spcBef>
                <a:spcPct val="0"/>
              </a:spcBef>
              <a:spcAft>
                <a:spcPct val="0"/>
              </a:spcAft>
              <a:buClrTx/>
              <a:defRPr/>
            </a:pPr>
            <a:r>
              <a:rPr lang="en-US" sz="1350" dirty="0">
                <a:solidFill>
                  <a:srgbClr val="000000"/>
                </a:solidFill>
                <a:cs typeface="+mn-cs"/>
              </a:rPr>
              <a:t>receive pkt1, send ack1</a:t>
            </a:r>
          </a:p>
          <a:p>
            <a:pPr defTabSz="685800" eaLnBrk="0" fontAlgn="base" hangingPunct="0">
              <a:spcBef>
                <a:spcPct val="0"/>
              </a:spcBef>
              <a:spcAft>
                <a:spcPct val="0"/>
              </a:spcAft>
              <a:buClrTx/>
              <a:defRPr/>
            </a:pPr>
            <a:r>
              <a:rPr lang="en-US" sz="1350" dirty="0">
                <a:solidFill>
                  <a:srgbClr val="000000"/>
                </a:solidFill>
                <a:cs typeface="+mn-cs"/>
              </a:rPr>
              <a:t> </a:t>
            </a:r>
          </a:p>
          <a:p>
            <a:pPr defTabSz="685800" eaLnBrk="0" fontAlgn="base" hangingPunct="0">
              <a:spcBef>
                <a:spcPct val="0"/>
              </a:spcBef>
              <a:spcAft>
                <a:spcPct val="0"/>
              </a:spcAft>
              <a:buClrTx/>
              <a:defRPr/>
            </a:pPr>
            <a:r>
              <a:rPr lang="en-US" sz="1350" dirty="0">
                <a:solidFill>
                  <a:srgbClr val="000000"/>
                </a:solidFill>
                <a:cs typeface="+mn-cs"/>
              </a:rPr>
              <a:t>receive pkt3, </a:t>
            </a:r>
            <a:r>
              <a:rPr lang="en-US" sz="1350" dirty="0">
                <a:solidFill>
                  <a:srgbClr val="C00000"/>
                </a:solidFill>
                <a:cs typeface="+mn-cs"/>
              </a:rPr>
              <a:t>buffer</a:t>
            </a:r>
            <a:r>
              <a:rPr lang="en-US" sz="1350" dirty="0">
                <a:solidFill>
                  <a:srgbClr val="000000"/>
                </a:solidFill>
                <a:cs typeface="+mn-cs"/>
              </a:rPr>
              <a:t>, </a:t>
            </a:r>
          </a:p>
          <a:p>
            <a:pPr defTabSz="685800" eaLnBrk="0" fontAlgn="base" hangingPunct="0">
              <a:spcBef>
                <a:spcPct val="0"/>
              </a:spcBef>
              <a:spcAft>
                <a:spcPct val="0"/>
              </a:spcAft>
              <a:buClrTx/>
              <a:defRPr/>
            </a:pPr>
            <a:r>
              <a:rPr lang="en-US" sz="1350" dirty="0">
                <a:solidFill>
                  <a:srgbClr val="000000"/>
                </a:solidFill>
                <a:cs typeface="+mn-cs"/>
              </a:rPr>
              <a:t>           </a:t>
            </a:r>
            <a:r>
              <a:rPr lang="en-US" sz="1350" dirty="0">
                <a:solidFill>
                  <a:srgbClr val="C00000"/>
                </a:solidFill>
                <a:cs typeface="+mn-cs"/>
              </a:rPr>
              <a:t>send ack3</a:t>
            </a:r>
          </a:p>
        </p:txBody>
      </p:sp>
      <p:sp>
        <p:nvSpPr>
          <p:cNvPr id="84" name="Text Box 36">
            <a:extLst>
              <a:ext uri="{FF2B5EF4-FFF2-40B4-BE49-F238E27FC236}">
                <a16:creationId xmlns:a16="http://schemas.microsoft.com/office/drawing/2014/main" id="{325F31E4-5A9D-1040-8789-38B287C19C3E}"/>
              </a:ext>
            </a:extLst>
          </p:cNvPr>
          <p:cNvSpPr txBox="1">
            <a:spLocks noChangeArrowheads="1"/>
          </p:cNvSpPr>
          <p:nvPr/>
        </p:nvSpPr>
        <p:spPr bwMode="auto">
          <a:xfrm>
            <a:off x="3265769" y="2975372"/>
            <a:ext cx="1327608" cy="2539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C00000"/>
                </a:solidFill>
                <a:cs typeface="+mn-cs"/>
              </a:rPr>
              <a:t>record ack3 arrived</a:t>
            </a:r>
          </a:p>
        </p:txBody>
      </p:sp>
      <p:sp>
        <p:nvSpPr>
          <p:cNvPr id="85" name="Text Box 33">
            <a:extLst>
              <a:ext uri="{FF2B5EF4-FFF2-40B4-BE49-F238E27FC236}">
                <a16:creationId xmlns:a16="http://schemas.microsoft.com/office/drawing/2014/main" id="{2C93E184-20A0-D148-9427-205CD214D4C6}"/>
              </a:ext>
            </a:extLst>
          </p:cNvPr>
          <p:cNvSpPr txBox="1">
            <a:spLocks noChangeArrowheads="1"/>
          </p:cNvSpPr>
          <p:nvPr/>
        </p:nvSpPr>
        <p:spPr bwMode="auto">
          <a:xfrm>
            <a:off x="6127467" y="2702719"/>
            <a:ext cx="1787669" cy="5078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spcBef>
                <a:spcPct val="0"/>
              </a:spcBef>
              <a:spcAft>
                <a:spcPct val="0"/>
              </a:spcAft>
              <a:buClrTx/>
              <a:defRPr/>
            </a:pPr>
            <a:r>
              <a:rPr lang="en-US" sz="1350" dirty="0">
                <a:solidFill>
                  <a:srgbClr val="000000"/>
                </a:solidFill>
                <a:cs typeface="+mn-cs"/>
              </a:rPr>
              <a:t>receive pkt4, </a:t>
            </a:r>
            <a:r>
              <a:rPr lang="en-US" sz="1350" dirty="0">
                <a:solidFill>
                  <a:srgbClr val="C00000"/>
                </a:solidFill>
                <a:cs typeface="+mn-cs"/>
              </a:rPr>
              <a:t>buffer, </a:t>
            </a:r>
          </a:p>
          <a:p>
            <a:pPr defTabSz="685800" eaLnBrk="0" fontAlgn="base" hangingPunct="0">
              <a:spcBef>
                <a:spcPct val="0"/>
              </a:spcBef>
              <a:spcAft>
                <a:spcPct val="0"/>
              </a:spcAft>
              <a:buClrTx/>
              <a:defRPr/>
            </a:pPr>
            <a:r>
              <a:rPr lang="en-US" sz="1350" dirty="0">
                <a:solidFill>
                  <a:srgbClr val="C00000"/>
                </a:solidFill>
                <a:cs typeface="+mn-cs"/>
              </a:rPr>
              <a:t>           send ack4</a:t>
            </a:r>
          </a:p>
        </p:txBody>
      </p:sp>
      <p:sp>
        <p:nvSpPr>
          <p:cNvPr id="86" name="Text Box 34">
            <a:extLst>
              <a:ext uri="{FF2B5EF4-FFF2-40B4-BE49-F238E27FC236}">
                <a16:creationId xmlns:a16="http://schemas.microsoft.com/office/drawing/2014/main" id="{68B83592-7F50-904A-B0CC-EE81AD5FA7B7}"/>
              </a:ext>
            </a:extLst>
          </p:cNvPr>
          <p:cNvSpPr txBox="1">
            <a:spLocks noChangeArrowheads="1"/>
          </p:cNvSpPr>
          <p:nvPr/>
        </p:nvSpPr>
        <p:spPr bwMode="auto">
          <a:xfrm>
            <a:off x="6141755" y="3093244"/>
            <a:ext cx="1787669" cy="5078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spcBef>
                <a:spcPct val="0"/>
              </a:spcBef>
              <a:spcAft>
                <a:spcPct val="0"/>
              </a:spcAft>
              <a:buClrTx/>
              <a:defRPr/>
            </a:pPr>
            <a:r>
              <a:rPr lang="en-US" sz="1350" dirty="0">
                <a:solidFill>
                  <a:srgbClr val="000000"/>
                </a:solidFill>
                <a:cs typeface="+mn-cs"/>
              </a:rPr>
              <a:t>receive pkt5, </a:t>
            </a:r>
            <a:r>
              <a:rPr lang="en-US" sz="1350" dirty="0">
                <a:solidFill>
                  <a:srgbClr val="C00000"/>
                </a:solidFill>
                <a:cs typeface="+mn-cs"/>
              </a:rPr>
              <a:t>buffer, </a:t>
            </a:r>
          </a:p>
          <a:p>
            <a:pPr defTabSz="685800" eaLnBrk="0" fontAlgn="base" hangingPunct="0">
              <a:spcBef>
                <a:spcPct val="0"/>
              </a:spcBef>
              <a:spcAft>
                <a:spcPct val="0"/>
              </a:spcAft>
              <a:buClrTx/>
              <a:defRPr/>
            </a:pPr>
            <a:r>
              <a:rPr lang="en-US" sz="1350" dirty="0">
                <a:solidFill>
                  <a:srgbClr val="C00000"/>
                </a:solidFill>
                <a:cs typeface="+mn-cs"/>
              </a:rPr>
              <a:t>           send ack5</a:t>
            </a:r>
          </a:p>
        </p:txBody>
      </p:sp>
      <p:sp>
        <p:nvSpPr>
          <p:cNvPr id="87" name="Text Box 35">
            <a:extLst>
              <a:ext uri="{FF2B5EF4-FFF2-40B4-BE49-F238E27FC236}">
                <a16:creationId xmlns:a16="http://schemas.microsoft.com/office/drawing/2014/main" id="{CD12A2A4-73A8-BA4D-9548-DF22CB731141}"/>
              </a:ext>
            </a:extLst>
          </p:cNvPr>
          <p:cNvSpPr txBox="1">
            <a:spLocks noChangeArrowheads="1"/>
          </p:cNvSpPr>
          <p:nvPr/>
        </p:nvSpPr>
        <p:spPr bwMode="auto">
          <a:xfrm>
            <a:off x="6121513" y="3892153"/>
            <a:ext cx="2287806" cy="4662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90000"/>
              </a:lnSpc>
              <a:spcBef>
                <a:spcPct val="0"/>
              </a:spcBef>
              <a:spcAft>
                <a:spcPct val="0"/>
              </a:spcAft>
              <a:buClrTx/>
              <a:defRPr/>
            </a:pPr>
            <a:r>
              <a:rPr lang="en-US" sz="1350" dirty="0" err="1">
                <a:solidFill>
                  <a:srgbClr val="000000"/>
                </a:solidFill>
                <a:cs typeface="+mn-cs"/>
              </a:rPr>
              <a:t>rcv</a:t>
            </a:r>
            <a:r>
              <a:rPr lang="en-US" sz="1350" dirty="0">
                <a:solidFill>
                  <a:srgbClr val="000000"/>
                </a:solidFill>
                <a:cs typeface="+mn-cs"/>
              </a:rPr>
              <a:t> pkt2; </a:t>
            </a:r>
            <a:r>
              <a:rPr lang="en-US" sz="1350" dirty="0">
                <a:solidFill>
                  <a:srgbClr val="C00000"/>
                </a:solidFill>
                <a:cs typeface="+mn-cs"/>
              </a:rPr>
              <a:t>deliver pkt2,</a:t>
            </a:r>
          </a:p>
          <a:p>
            <a:pPr defTabSz="685800" eaLnBrk="0" fontAlgn="base" hangingPunct="0">
              <a:lnSpc>
                <a:spcPct val="90000"/>
              </a:lnSpc>
              <a:spcBef>
                <a:spcPct val="0"/>
              </a:spcBef>
              <a:spcAft>
                <a:spcPct val="0"/>
              </a:spcAft>
              <a:buClrTx/>
              <a:defRPr/>
            </a:pPr>
            <a:r>
              <a:rPr lang="en-US" sz="1350" dirty="0">
                <a:solidFill>
                  <a:srgbClr val="C00000"/>
                </a:solidFill>
                <a:cs typeface="+mn-cs"/>
              </a:rPr>
              <a:t>pkt3, pkt4, pkt5; send ack2</a:t>
            </a:r>
          </a:p>
        </p:txBody>
      </p:sp>
      <p:sp>
        <p:nvSpPr>
          <p:cNvPr id="88" name="Text Box 93">
            <a:extLst>
              <a:ext uri="{FF2B5EF4-FFF2-40B4-BE49-F238E27FC236}">
                <a16:creationId xmlns:a16="http://schemas.microsoft.com/office/drawing/2014/main" id="{DA7120B9-9E7A-1348-95F0-2AB8574C69FF}"/>
              </a:ext>
            </a:extLst>
          </p:cNvPr>
          <p:cNvSpPr txBox="1">
            <a:spLocks noChangeArrowheads="1"/>
          </p:cNvSpPr>
          <p:nvPr/>
        </p:nvSpPr>
        <p:spPr bwMode="auto">
          <a:xfrm>
            <a:off x="3315880" y="4439841"/>
            <a:ext cx="270138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i="1" dirty="0">
                <a:solidFill>
                  <a:srgbClr val="000000"/>
                </a:solidFill>
                <a:cs typeface="+mn-cs"/>
              </a:rPr>
              <a:t>Q: what happens when ack2 arrives?</a:t>
            </a:r>
          </a:p>
        </p:txBody>
      </p:sp>
      <p:sp>
        <p:nvSpPr>
          <p:cNvPr id="76" name="Slide Number Placeholder 2">
            <a:extLst>
              <a:ext uri="{FF2B5EF4-FFF2-40B4-BE49-F238E27FC236}">
                <a16:creationId xmlns:a16="http://schemas.microsoft.com/office/drawing/2014/main" id="{31C667D1-6F31-7340-B2B9-6B7265E49357}"/>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73</a:t>
            </a:fld>
            <a:endParaRPr lang="en-US" dirty="0"/>
          </a:p>
        </p:txBody>
      </p:sp>
    </p:spTree>
    <p:extLst>
      <p:ext uri="{BB962C8B-B14F-4D97-AF65-F5344CB8AC3E}">
        <p14:creationId xmlns:p14="http://schemas.microsoft.com/office/powerpoint/2010/main" val="299390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dissolve">
                                      <p:cBhvr>
                                        <p:cTn id="19" dur="500"/>
                                        <p:tgtEl>
                                          <p:spTgt spid="8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dissolv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dissolve">
                                      <p:cBhvr>
                                        <p:cTn id="56" dur="500"/>
                                        <p:tgtEl>
                                          <p:spTgt spid="8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right)">
                                      <p:cBhvr>
                                        <p:cTn id="61" dur="500"/>
                                        <p:tgtEl>
                                          <p:spTgt spid="13"/>
                                        </p:tgtEl>
                                      </p:cBhvr>
                                    </p:animEffect>
                                  </p:childTnLst>
                                </p:cTn>
                              </p:par>
                            </p:childTnLst>
                          </p:cTn>
                        </p:par>
                        <p:par>
                          <p:cTn id="62" fill="hold">
                            <p:stCondLst>
                              <p:cond delay="500"/>
                            </p:stCondLst>
                            <p:childTnLst>
                              <p:par>
                                <p:cTn id="63" presetID="9" presetClass="entr" presetSubtype="0" fill="hold" grpId="0" nodeType="after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dissolve">
                                      <p:cBhvr>
                                        <p:cTn id="65" dur="500"/>
                                        <p:tgtEl>
                                          <p:spTgt spid="8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dissolve">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left)">
                                      <p:cBhvr>
                                        <p:cTn id="75" dur="500"/>
                                        <p:tgtEl>
                                          <p:spTgt spid="10"/>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116"/>
                                        </p:tgtEl>
                                        <p:attrNameLst>
                                          <p:attrName>style.visibility</p:attrName>
                                        </p:attrNameLst>
                                      </p:cBhvr>
                                      <p:to>
                                        <p:strVal val="visible"/>
                                      </p:to>
                                    </p:set>
                                    <p:animEffect transition="in" filter="wipe(left)">
                                      <p:cBhvr>
                                        <p:cTn id="79" dur="500"/>
                                        <p:tgtEl>
                                          <p:spTgt spid="116"/>
                                        </p:tgtEl>
                                      </p:cBhvr>
                                    </p:animEffect>
                                  </p:childTnLst>
                                </p:cTn>
                              </p:par>
                            </p:childTnLst>
                          </p:cTn>
                        </p:par>
                        <p:par>
                          <p:cTn id="80" fill="hold">
                            <p:stCondLst>
                              <p:cond delay="1000"/>
                            </p:stCondLst>
                            <p:childTnLst>
                              <p:par>
                                <p:cTn id="81" presetID="22" presetClass="entr" presetSubtype="8" fill="hold" grpId="0" nodeType="afterEffect">
                                  <p:stCondLst>
                                    <p:cond delay="0"/>
                                  </p:stCondLst>
                                  <p:childTnLst>
                                    <p:set>
                                      <p:cBhvr>
                                        <p:cTn id="82" dur="1" fill="hold">
                                          <p:stCondLst>
                                            <p:cond delay="0"/>
                                          </p:stCondLst>
                                        </p:cTn>
                                        <p:tgtEl>
                                          <p:spTgt spid="132"/>
                                        </p:tgtEl>
                                        <p:attrNameLst>
                                          <p:attrName>style.visibility</p:attrName>
                                        </p:attrNameLst>
                                      </p:cBhvr>
                                      <p:to>
                                        <p:strVal val="visible"/>
                                      </p:to>
                                    </p:set>
                                    <p:animEffect transition="in" filter="wipe(left)">
                                      <p:cBhvr>
                                        <p:cTn id="83" dur="500"/>
                                        <p:tgtEl>
                                          <p:spTgt spid="132"/>
                                        </p:tgtEl>
                                      </p:cBhvr>
                                    </p:animEffect>
                                  </p:childTnLst>
                                </p:cTn>
                              </p:par>
                            </p:childTnLst>
                          </p:cTn>
                        </p:par>
                        <p:par>
                          <p:cTn id="84" fill="hold">
                            <p:stCondLst>
                              <p:cond delay="1500"/>
                            </p:stCondLst>
                            <p:childTnLst>
                              <p:par>
                                <p:cTn id="85" presetID="9"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dissolve">
                                      <p:cBhvr>
                                        <p:cTn id="87" dur="500"/>
                                        <p:tgtEl>
                                          <p:spTgt spid="87"/>
                                        </p:tgtEl>
                                      </p:cBhvr>
                                    </p:animEffect>
                                  </p:childTnLst>
                                </p:cTn>
                              </p:par>
                            </p:childTnLst>
                          </p:cTn>
                        </p:par>
                        <p:par>
                          <p:cTn id="88" fill="hold">
                            <p:stCondLst>
                              <p:cond delay="2000"/>
                            </p:stCondLst>
                            <p:childTnLst>
                              <p:par>
                                <p:cTn id="89" presetID="22" presetClass="entr" presetSubtype="2" fill="hold" grpId="0" nodeType="afterEffect">
                                  <p:stCondLst>
                                    <p:cond delay="0"/>
                                  </p:stCondLst>
                                  <p:childTnLst>
                                    <p:set>
                                      <p:cBhvr>
                                        <p:cTn id="90" dur="1" fill="hold">
                                          <p:stCondLst>
                                            <p:cond delay="0"/>
                                          </p:stCondLst>
                                        </p:cTn>
                                        <p:tgtEl>
                                          <p:spTgt spid="172"/>
                                        </p:tgtEl>
                                        <p:attrNameLst>
                                          <p:attrName>style.visibility</p:attrName>
                                        </p:attrNameLst>
                                      </p:cBhvr>
                                      <p:to>
                                        <p:strVal val="visible"/>
                                      </p:to>
                                    </p:set>
                                    <p:animEffect transition="in" filter="wipe(right)">
                                      <p:cBhvr>
                                        <p:cTn id="91" dur="500"/>
                                        <p:tgtEl>
                                          <p:spTgt spid="172"/>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dissolve">
                                      <p:cBhvr>
                                        <p:cTn id="9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6" grpId="0"/>
      <p:bldP spid="121" grpId="0" animBg="1"/>
      <p:bldP spid="124" grpId="0" animBg="1"/>
      <p:bldP spid="125" grpId="0" animBg="1"/>
      <p:bldP spid="126" grpId="0" animBg="1"/>
      <p:bldP spid="127" grpId="0" animBg="1"/>
      <p:bldP spid="132" grpId="0" animBg="1"/>
      <p:bldP spid="172" grpId="0" animBg="1"/>
      <p:bldP spid="83" grpId="0"/>
      <p:bldP spid="84" grpId="0"/>
      <p:bldP spid="85" grpId="0"/>
      <p:bldP spid="86" grpId="0"/>
      <p:bldP spid="87" grpId="0"/>
      <p:bldP spid="8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5991" y="306161"/>
            <a:ext cx="4666947" cy="998178"/>
          </a:xfrm>
        </p:spPr>
        <p:txBody>
          <a:bodyPr>
            <a:noAutofit/>
          </a:bodyPr>
          <a:lstStyle/>
          <a:p>
            <a:r>
              <a:rPr lang="en-US" sz="3600" dirty="0"/>
              <a:t>Selective repeat: </a:t>
            </a:r>
            <a:br>
              <a:rPr lang="en-US" sz="3600" dirty="0"/>
            </a:br>
            <a:r>
              <a:rPr lang="en-US" sz="3600" dirty="0"/>
              <a:t>a dilemma!</a:t>
            </a:r>
          </a:p>
        </p:txBody>
      </p:sp>
      <p:grpSp>
        <p:nvGrpSpPr>
          <p:cNvPr id="6" name="Group 5">
            <a:extLst>
              <a:ext uri="{FF2B5EF4-FFF2-40B4-BE49-F238E27FC236}">
                <a16:creationId xmlns:a16="http://schemas.microsoft.com/office/drawing/2014/main" id="{7F9E5931-D189-1349-BB68-FDFA9711FCA5}"/>
              </a:ext>
            </a:extLst>
          </p:cNvPr>
          <p:cNvGrpSpPr/>
          <p:nvPr/>
        </p:nvGrpSpPr>
        <p:grpSpPr>
          <a:xfrm>
            <a:off x="5198469" y="3045773"/>
            <a:ext cx="3245860" cy="1695689"/>
            <a:chOff x="6909756" y="4181931"/>
            <a:chExt cx="4327813" cy="2260919"/>
          </a:xfrm>
        </p:grpSpPr>
        <p:grpSp>
          <p:nvGrpSpPr>
            <p:cNvPr id="307" name="Group 8">
              <a:extLst>
                <a:ext uri="{FF2B5EF4-FFF2-40B4-BE49-F238E27FC236}">
                  <a16:creationId xmlns:a16="http://schemas.microsoft.com/office/drawing/2014/main" id="{1942F5A2-ABA0-D244-B423-E4608684189F}"/>
                </a:ext>
              </a:extLst>
            </p:cNvPr>
            <p:cNvGrpSpPr>
              <a:grpSpLocks/>
            </p:cNvGrpSpPr>
            <p:nvPr/>
          </p:nvGrpSpPr>
          <p:grpSpPr bwMode="auto">
            <a:xfrm>
              <a:off x="6909756" y="4258120"/>
              <a:ext cx="1101725" cy="307975"/>
              <a:chOff x="1895" y="3931"/>
              <a:chExt cx="694" cy="194"/>
            </a:xfrm>
          </p:grpSpPr>
          <p:sp>
            <p:nvSpPr>
              <p:cNvPr id="341" name="Rectangle 7">
                <a:extLst>
                  <a:ext uri="{FF2B5EF4-FFF2-40B4-BE49-F238E27FC236}">
                    <a16:creationId xmlns:a16="http://schemas.microsoft.com/office/drawing/2014/main" id="{0EE62060-91FC-404F-BDD6-87AA7C69548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42" name="Text Box 6">
                <a:extLst>
                  <a:ext uri="{FF2B5EF4-FFF2-40B4-BE49-F238E27FC236}">
                    <a16:creationId xmlns:a16="http://schemas.microsoft.com/office/drawing/2014/main" id="{93619256-616D-2A4C-B9B8-7455F78BF467}"/>
                  </a:ext>
                </a:extLst>
              </p:cNvPr>
              <p:cNvSpPr txBox="1">
                <a:spLocks noChangeArrowheads="1"/>
              </p:cNvSpPr>
              <p:nvPr/>
            </p:nvSpPr>
            <p:spPr bwMode="auto">
              <a:xfrm>
                <a:off x="1895" y="3931"/>
                <a:ext cx="694"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white"/>
                    </a:solidFill>
                    <a:latin typeface="Arial" charset="0"/>
                    <a:cs typeface="+mn-cs"/>
                  </a:rPr>
                  <a:t>0 1 2</a:t>
                </a:r>
                <a:r>
                  <a:rPr lang="en-US" sz="900" kern="1200">
                    <a:solidFill>
                      <a:prstClr val="black"/>
                    </a:solidFill>
                    <a:latin typeface="Arial" charset="0"/>
                    <a:cs typeface="+mn-cs"/>
                  </a:rPr>
                  <a:t> 3 0 1 2</a:t>
                </a:r>
              </a:p>
            </p:txBody>
          </p:sp>
        </p:grpSp>
        <p:grpSp>
          <p:nvGrpSpPr>
            <p:cNvPr id="308" name="Group 9">
              <a:extLst>
                <a:ext uri="{FF2B5EF4-FFF2-40B4-BE49-F238E27FC236}">
                  <a16:creationId xmlns:a16="http://schemas.microsoft.com/office/drawing/2014/main" id="{94E9A178-E13E-6D46-B99E-B3FDE88BD2E6}"/>
                </a:ext>
              </a:extLst>
            </p:cNvPr>
            <p:cNvGrpSpPr>
              <a:grpSpLocks/>
            </p:cNvGrpSpPr>
            <p:nvPr/>
          </p:nvGrpSpPr>
          <p:grpSpPr bwMode="auto">
            <a:xfrm>
              <a:off x="6928806" y="4532758"/>
              <a:ext cx="1101725" cy="307975"/>
              <a:chOff x="1895" y="3931"/>
              <a:chExt cx="694" cy="194"/>
            </a:xfrm>
          </p:grpSpPr>
          <p:sp>
            <p:nvSpPr>
              <p:cNvPr id="339" name="Rectangle 10">
                <a:extLst>
                  <a:ext uri="{FF2B5EF4-FFF2-40B4-BE49-F238E27FC236}">
                    <a16:creationId xmlns:a16="http://schemas.microsoft.com/office/drawing/2014/main" id="{1D7DB47D-B4D8-DA4B-849C-0C854A63983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40" name="Text Box 11">
                <a:extLst>
                  <a:ext uri="{FF2B5EF4-FFF2-40B4-BE49-F238E27FC236}">
                    <a16:creationId xmlns:a16="http://schemas.microsoft.com/office/drawing/2014/main" id="{66376DC4-0D4B-F448-8D81-BDEC9FFF8996}"/>
                  </a:ext>
                </a:extLst>
              </p:cNvPr>
              <p:cNvSpPr txBox="1">
                <a:spLocks noChangeArrowheads="1"/>
              </p:cNvSpPr>
              <p:nvPr/>
            </p:nvSpPr>
            <p:spPr bwMode="auto">
              <a:xfrm>
                <a:off x="1895" y="3931"/>
                <a:ext cx="694"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white"/>
                    </a:solidFill>
                    <a:latin typeface="Arial" charset="0"/>
                    <a:cs typeface="+mn-cs"/>
                  </a:rPr>
                  <a:t>0 1 2</a:t>
                </a:r>
                <a:r>
                  <a:rPr lang="en-US" sz="900" kern="1200">
                    <a:solidFill>
                      <a:prstClr val="black"/>
                    </a:solidFill>
                    <a:latin typeface="Arial" charset="0"/>
                    <a:cs typeface="+mn-cs"/>
                  </a:rPr>
                  <a:t> 3 0 1 2</a:t>
                </a:r>
              </a:p>
            </p:txBody>
          </p:sp>
        </p:grpSp>
        <p:grpSp>
          <p:nvGrpSpPr>
            <p:cNvPr id="309" name="Group 12">
              <a:extLst>
                <a:ext uri="{FF2B5EF4-FFF2-40B4-BE49-F238E27FC236}">
                  <a16:creationId xmlns:a16="http://schemas.microsoft.com/office/drawing/2014/main" id="{75D0BF09-C33A-BF4B-8E6F-BD5C588B4B7C}"/>
                </a:ext>
              </a:extLst>
            </p:cNvPr>
            <p:cNvGrpSpPr>
              <a:grpSpLocks/>
            </p:cNvGrpSpPr>
            <p:nvPr/>
          </p:nvGrpSpPr>
          <p:grpSpPr bwMode="auto">
            <a:xfrm>
              <a:off x="6936744" y="4796283"/>
              <a:ext cx="1101725" cy="307975"/>
              <a:chOff x="1895" y="3931"/>
              <a:chExt cx="694" cy="194"/>
            </a:xfrm>
          </p:grpSpPr>
          <p:sp>
            <p:nvSpPr>
              <p:cNvPr id="337" name="Rectangle 13">
                <a:extLst>
                  <a:ext uri="{FF2B5EF4-FFF2-40B4-BE49-F238E27FC236}">
                    <a16:creationId xmlns:a16="http://schemas.microsoft.com/office/drawing/2014/main" id="{3DC28863-C1E4-3940-A9B4-5C23D5FD0FBF}"/>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38" name="Text Box 14">
                <a:extLst>
                  <a:ext uri="{FF2B5EF4-FFF2-40B4-BE49-F238E27FC236}">
                    <a16:creationId xmlns:a16="http://schemas.microsoft.com/office/drawing/2014/main" id="{183D495E-EC2B-E34D-968D-949D6F983610}"/>
                  </a:ext>
                </a:extLst>
              </p:cNvPr>
              <p:cNvSpPr txBox="1">
                <a:spLocks noChangeArrowheads="1"/>
              </p:cNvSpPr>
              <p:nvPr/>
            </p:nvSpPr>
            <p:spPr bwMode="auto">
              <a:xfrm>
                <a:off x="1895" y="3931"/>
                <a:ext cx="694"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white"/>
                    </a:solidFill>
                    <a:latin typeface="Arial" charset="0"/>
                    <a:cs typeface="+mn-cs"/>
                  </a:rPr>
                  <a:t>0 1 2</a:t>
                </a:r>
                <a:r>
                  <a:rPr lang="en-US" sz="900" kern="1200">
                    <a:solidFill>
                      <a:prstClr val="black"/>
                    </a:solidFill>
                    <a:latin typeface="Arial" charset="0"/>
                    <a:cs typeface="+mn-cs"/>
                  </a:rPr>
                  <a:t> 3 0 1 2</a:t>
                </a:r>
              </a:p>
            </p:txBody>
          </p:sp>
        </p:grpSp>
        <p:sp>
          <p:nvSpPr>
            <p:cNvPr id="310" name="Line 15">
              <a:extLst>
                <a:ext uri="{FF2B5EF4-FFF2-40B4-BE49-F238E27FC236}">
                  <a16:creationId xmlns:a16="http://schemas.microsoft.com/office/drawing/2014/main" id="{83280B47-6119-B24D-BD4C-7A570462D89A}"/>
                </a:ext>
              </a:extLst>
            </p:cNvPr>
            <p:cNvSpPr>
              <a:spLocks noChangeShapeType="1"/>
            </p:cNvSpPr>
            <p:nvPr/>
          </p:nvSpPr>
          <p:spPr bwMode="auto">
            <a:xfrm>
              <a:off x="7927345" y="4396244"/>
              <a:ext cx="1827213" cy="2381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11" name="Line 16">
              <a:extLst>
                <a:ext uri="{FF2B5EF4-FFF2-40B4-BE49-F238E27FC236}">
                  <a16:creationId xmlns:a16="http://schemas.microsoft.com/office/drawing/2014/main" id="{B4A96E1E-1FCC-8748-AE3E-6BEA1397830A}"/>
                </a:ext>
              </a:extLst>
            </p:cNvPr>
            <p:cNvSpPr>
              <a:spLocks noChangeShapeType="1"/>
            </p:cNvSpPr>
            <p:nvPr/>
          </p:nvSpPr>
          <p:spPr bwMode="auto">
            <a:xfrm>
              <a:off x="7957507" y="4681994"/>
              <a:ext cx="1808163" cy="22860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12" name="Line 17">
              <a:extLst>
                <a:ext uri="{FF2B5EF4-FFF2-40B4-BE49-F238E27FC236}">
                  <a16:creationId xmlns:a16="http://schemas.microsoft.com/office/drawing/2014/main" id="{2BCA50D6-62FE-B64C-BB19-B11FA0426622}"/>
                </a:ext>
              </a:extLst>
            </p:cNvPr>
            <p:cNvSpPr>
              <a:spLocks noChangeShapeType="1"/>
            </p:cNvSpPr>
            <p:nvPr/>
          </p:nvSpPr>
          <p:spPr bwMode="auto">
            <a:xfrm>
              <a:off x="7987670" y="4967744"/>
              <a:ext cx="1784350" cy="2095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13" name="Text Box 18">
              <a:extLst>
                <a:ext uri="{FF2B5EF4-FFF2-40B4-BE49-F238E27FC236}">
                  <a16:creationId xmlns:a16="http://schemas.microsoft.com/office/drawing/2014/main" id="{02E658FD-889C-5340-9640-AD71BE2147EC}"/>
                </a:ext>
              </a:extLst>
            </p:cNvPr>
            <p:cNvSpPr txBox="1">
              <a:spLocks noChangeArrowheads="1"/>
            </p:cNvSpPr>
            <p:nvPr/>
          </p:nvSpPr>
          <p:spPr bwMode="auto">
            <a:xfrm>
              <a:off x="8040057" y="4181931"/>
              <a:ext cx="592469" cy="3385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a:solidFill>
                    <a:prstClr val="black"/>
                  </a:solidFill>
                  <a:cs typeface="+mn-cs"/>
                </a:rPr>
                <a:t>pkt0</a:t>
              </a:r>
            </a:p>
          </p:txBody>
        </p:sp>
        <p:sp>
          <p:nvSpPr>
            <p:cNvPr id="314" name="Text Box 19">
              <a:extLst>
                <a:ext uri="{FF2B5EF4-FFF2-40B4-BE49-F238E27FC236}">
                  <a16:creationId xmlns:a16="http://schemas.microsoft.com/office/drawing/2014/main" id="{45B5E1FA-8F5B-7040-AFD4-A6F0EAFD0576}"/>
                </a:ext>
              </a:extLst>
            </p:cNvPr>
            <p:cNvSpPr txBox="1">
              <a:spLocks noChangeArrowheads="1"/>
            </p:cNvSpPr>
            <p:nvPr/>
          </p:nvSpPr>
          <p:spPr bwMode="auto">
            <a:xfrm>
              <a:off x="8036883" y="4467682"/>
              <a:ext cx="592469" cy="3385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dirty="0">
                  <a:solidFill>
                    <a:prstClr val="black"/>
                  </a:solidFill>
                  <a:cs typeface="+mn-cs"/>
                </a:rPr>
                <a:t>pkt1</a:t>
              </a:r>
            </a:p>
          </p:txBody>
        </p:sp>
        <p:sp>
          <p:nvSpPr>
            <p:cNvPr id="315" name="Text Box 20">
              <a:extLst>
                <a:ext uri="{FF2B5EF4-FFF2-40B4-BE49-F238E27FC236}">
                  <a16:creationId xmlns:a16="http://schemas.microsoft.com/office/drawing/2014/main" id="{8D9B9494-8D5C-BE4F-BED0-A4F8E50D1C11}"/>
                </a:ext>
              </a:extLst>
            </p:cNvPr>
            <p:cNvSpPr txBox="1">
              <a:spLocks noChangeArrowheads="1"/>
            </p:cNvSpPr>
            <p:nvPr/>
          </p:nvSpPr>
          <p:spPr bwMode="auto">
            <a:xfrm>
              <a:off x="8033707" y="4753431"/>
              <a:ext cx="592469" cy="3385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a:solidFill>
                    <a:prstClr val="black"/>
                  </a:solidFill>
                  <a:cs typeface="+mn-cs"/>
                </a:rPr>
                <a:t>pkt2</a:t>
              </a:r>
            </a:p>
          </p:txBody>
        </p:sp>
        <p:grpSp>
          <p:nvGrpSpPr>
            <p:cNvPr id="316" name="Group 23">
              <a:extLst>
                <a:ext uri="{FF2B5EF4-FFF2-40B4-BE49-F238E27FC236}">
                  <a16:creationId xmlns:a16="http://schemas.microsoft.com/office/drawing/2014/main" id="{82E7EEF6-E6E0-8B4B-B2E2-D6AFBD465BEB}"/>
                </a:ext>
              </a:extLst>
            </p:cNvPr>
            <p:cNvGrpSpPr>
              <a:grpSpLocks/>
            </p:cNvGrpSpPr>
            <p:nvPr/>
          </p:nvGrpSpPr>
          <p:grpSpPr bwMode="auto">
            <a:xfrm>
              <a:off x="6939919" y="5828159"/>
              <a:ext cx="1101725" cy="307975"/>
              <a:chOff x="1895" y="3931"/>
              <a:chExt cx="694" cy="194"/>
            </a:xfrm>
          </p:grpSpPr>
          <p:sp>
            <p:nvSpPr>
              <p:cNvPr id="335" name="Rectangle 24">
                <a:extLst>
                  <a:ext uri="{FF2B5EF4-FFF2-40B4-BE49-F238E27FC236}">
                    <a16:creationId xmlns:a16="http://schemas.microsoft.com/office/drawing/2014/main" id="{863DCB74-5DAF-1847-A592-4A82497E9F6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36" name="Text Box 25">
                <a:extLst>
                  <a:ext uri="{FF2B5EF4-FFF2-40B4-BE49-F238E27FC236}">
                    <a16:creationId xmlns:a16="http://schemas.microsoft.com/office/drawing/2014/main" id="{529BD457-0C19-5348-B5FA-B02FB96145EE}"/>
                  </a:ext>
                </a:extLst>
              </p:cNvPr>
              <p:cNvSpPr txBox="1">
                <a:spLocks noChangeArrowheads="1"/>
              </p:cNvSpPr>
              <p:nvPr/>
            </p:nvSpPr>
            <p:spPr bwMode="auto">
              <a:xfrm>
                <a:off x="1895" y="3931"/>
                <a:ext cx="694"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white"/>
                    </a:solidFill>
                    <a:latin typeface="Arial" charset="0"/>
                    <a:cs typeface="+mn-cs"/>
                  </a:rPr>
                  <a:t>0 1 2</a:t>
                </a:r>
                <a:r>
                  <a:rPr lang="en-US" sz="900" kern="1200">
                    <a:solidFill>
                      <a:prstClr val="black"/>
                    </a:solidFill>
                    <a:latin typeface="Arial" charset="0"/>
                    <a:cs typeface="+mn-cs"/>
                  </a:rPr>
                  <a:t> 3 0 1 2</a:t>
                </a:r>
              </a:p>
            </p:txBody>
          </p:sp>
        </p:grpSp>
        <p:sp>
          <p:nvSpPr>
            <p:cNvPr id="317" name="Line 32">
              <a:extLst>
                <a:ext uri="{FF2B5EF4-FFF2-40B4-BE49-F238E27FC236}">
                  <a16:creationId xmlns:a16="http://schemas.microsoft.com/office/drawing/2014/main" id="{39D1ADF5-0FC0-9A45-A89C-C202445BB363}"/>
                </a:ext>
              </a:extLst>
            </p:cNvPr>
            <p:cNvSpPr>
              <a:spLocks noChangeShapeType="1"/>
            </p:cNvSpPr>
            <p:nvPr/>
          </p:nvSpPr>
          <p:spPr bwMode="auto">
            <a:xfrm>
              <a:off x="7990845" y="5961520"/>
              <a:ext cx="1784350" cy="22383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18" name="Text Box 35">
              <a:extLst>
                <a:ext uri="{FF2B5EF4-FFF2-40B4-BE49-F238E27FC236}">
                  <a16:creationId xmlns:a16="http://schemas.microsoft.com/office/drawing/2014/main" id="{62D99CB5-14A3-E647-86CE-3B7DE5DCDC7C}"/>
                </a:ext>
              </a:extLst>
            </p:cNvPr>
            <p:cNvSpPr txBox="1">
              <a:spLocks noChangeArrowheads="1"/>
            </p:cNvSpPr>
            <p:nvPr/>
          </p:nvSpPr>
          <p:spPr bwMode="auto">
            <a:xfrm>
              <a:off x="8074983" y="5747207"/>
              <a:ext cx="592469" cy="3385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a:solidFill>
                    <a:prstClr val="black"/>
                  </a:solidFill>
                  <a:cs typeface="+mn-cs"/>
                </a:rPr>
                <a:t>pkt0</a:t>
              </a:r>
            </a:p>
          </p:txBody>
        </p:sp>
        <p:sp>
          <p:nvSpPr>
            <p:cNvPr id="319" name="Text Box 39">
              <a:extLst>
                <a:ext uri="{FF2B5EF4-FFF2-40B4-BE49-F238E27FC236}">
                  <a16:creationId xmlns:a16="http://schemas.microsoft.com/office/drawing/2014/main" id="{DE3A732F-D913-5C40-8075-B3896B74B221}"/>
                </a:ext>
              </a:extLst>
            </p:cNvPr>
            <p:cNvSpPr txBox="1">
              <a:spLocks noChangeArrowheads="1"/>
            </p:cNvSpPr>
            <p:nvPr/>
          </p:nvSpPr>
          <p:spPr bwMode="auto">
            <a:xfrm>
              <a:off x="6924045" y="5429707"/>
              <a:ext cx="1455955" cy="5109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lnSpc>
                  <a:spcPct val="90000"/>
                </a:lnSpc>
                <a:buClrTx/>
                <a:defRPr/>
              </a:pPr>
              <a:r>
                <a:rPr lang="en-US" sz="1050" kern="1200">
                  <a:solidFill>
                    <a:prstClr val="black"/>
                  </a:solidFill>
                  <a:cs typeface="+mn-cs"/>
                </a:rPr>
                <a:t>timeout</a:t>
              </a:r>
            </a:p>
            <a:p>
              <a:pPr defTabSz="685800">
                <a:lnSpc>
                  <a:spcPct val="90000"/>
                </a:lnSpc>
                <a:buClrTx/>
                <a:defRPr/>
              </a:pPr>
              <a:r>
                <a:rPr lang="en-US" sz="1050" kern="1200">
                  <a:solidFill>
                    <a:prstClr val="black"/>
                  </a:solidFill>
                  <a:cs typeface="+mn-cs"/>
                </a:rPr>
                <a:t>retransmit pkt0</a:t>
              </a:r>
            </a:p>
          </p:txBody>
        </p:sp>
        <p:sp>
          <p:nvSpPr>
            <p:cNvPr id="320" name="Rectangle 45">
              <a:extLst>
                <a:ext uri="{FF2B5EF4-FFF2-40B4-BE49-F238E27FC236}">
                  <a16:creationId xmlns:a16="http://schemas.microsoft.com/office/drawing/2014/main" id="{3AC813D7-A587-1341-B108-1D1C3BDD4322}"/>
                </a:ext>
              </a:extLst>
            </p:cNvPr>
            <p:cNvSpPr>
              <a:spLocks noChangeArrowheads="1"/>
            </p:cNvSpPr>
            <p:nvPr/>
          </p:nvSpPr>
          <p:spPr bwMode="auto">
            <a:xfrm>
              <a:off x="9959345" y="4559756"/>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21" name="Text Box 46">
              <a:extLst>
                <a:ext uri="{FF2B5EF4-FFF2-40B4-BE49-F238E27FC236}">
                  <a16:creationId xmlns:a16="http://schemas.microsoft.com/office/drawing/2014/main" id="{AD53B46B-0462-8349-BFB4-D8EE1679CA9F}"/>
                </a:ext>
              </a:extLst>
            </p:cNvPr>
            <p:cNvSpPr txBox="1">
              <a:spLocks noChangeArrowheads="1"/>
            </p:cNvSpPr>
            <p:nvPr/>
          </p:nvSpPr>
          <p:spPr bwMode="auto">
            <a:xfrm>
              <a:off x="9770432" y="4510544"/>
              <a:ext cx="1101156" cy="307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black"/>
                  </a:solidFill>
                  <a:latin typeface="Arial" charset="0"/>
                  <a:cs typeface="+mn-cs"/>
                </a:rPr>
                <a:t>0</a:t>
              </a:r>
              <a:r>
                <a:rPr lang="en-US" sz="900" kern="1200">
                  <a:solidFill>
                    <a:prstClr val="white"/>
                  </a:solidFill>
                  <a:latin typeface="Arial" charset="0"/>
                  <a:cs typeface="+mn-cs"/>
                </a:rPr>
                <a:t> 1 2 3</a:t>
              </a:r>
              <a:r>
                <a:rPr lang="en-US" sz="900" kern="1200">
                  <a:solidFill>
                    <a:prstClr val="black"/>
                  </a:solidFill>
                  <a:latin typeface="Arial" charset="0"/>
                  <a:cs typeface="+mn-cs"/>
                </a:rPr>
                <a:t> 0 1 2</a:t>
              </a:r>
            </a:p>
          </p:txBody>
        </p:sp>
        <p:sp>
          <p:nvSpPr>
            <p:cNvPr id="322" name="Rectangle 50">
              <a:extLst>
                <a:ext uri="{FF2B5EF4-FFF2-40B4-BE49-F238E27FC236}">
                  <a16:creationId xmlns:a16="http://schemas.microsoft.com/office/drawing/2014/main" id="{AD80CE9F-F5D1-7B43-A091-123A5ECF7B91}"/>
                </a:ext>
              </a:extLst>
            </p:cNvPr>
            <p:cNvSpPr>
              <a:spLocks noChangeArrowheads="1"/>
            </p:cNvSpPr>
            <p:nvPr/>
          </p:nvSpPr>
          <p:spPr bwMode="auto">
            <a:xfrm>
              <a:off x="10079995" y="4831219"/>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23" name="Text Box 51">
              <a:extLst>
                <a:ext uri="{FF2B5EF4-FFF2-40B4-BE49-F238E27FC236}">
                  <a16:creationId xmlns:a16="http://schemas.microsoft.com/office/drawing/2014/main" id="{EB22B0CE-8744-094D-B844-BAC4F3B9B933}"/>
                </a:ext>
              </a:extLst>
            </p:cNvPr>
            <p:cNvSpPr txBox="1">
              <a:spLocks noChangeArrowheads="1"/>
            </p:cNvSpPr>
            <p:nvPr/>
          </p:nvSpPr>
          <p:spPr bwMode="auto">
            <a:xfrm>
              <a:off x="9767257" y="4785182"/>
              <a:ext cx="1101156" cy="307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black"/>
                  </a:solidFill>
                  <a:latin typeface="Arial" charset="0"/>
                  <a:cs typeface="+mn-cs"/>
                </a:rPr>
                <a:t>0 1</a:t>
              </a:r>
              <a:r>
                <a:rPr lang="en-US" sz="900" kern="1200">
                  <a:solidFill>
                    <a:prstClr val="white"/>
                  </a:solidFill>
                  <a:latin typeface="Arial" charset="0"/>
                  <a:cs typeface="+mn-cs"/>
                </a:rPr>
                <a:t> 2 3 0</a:t>
              </a:r>
              <a:r>
                <a:rPr lang="en-US" sz="900" kern="1200">
                  <a:solidFill>
                    <a:prstClr val="black"/>
                  </a:solidFill>
                  <a:latin typeface="Arial" charset="0"/>
                  <a:cs typeface="+mn-cs"/>
                </a:rPr>
                <a:t> 1 2</a:t>
              </a:r>
            </a:p>
          </p:txBody>
        </p:sp>
        <p:sp>
          <p:nvSpPr>
            <p:cNvPr id="324" name="Rectangle 53">
              <a:extLst>
                <a:ext uri="{FF2B5EF4-FFF2-40B4-BE49-F238E27FC236}">
                  <a16:creationId xmlns:a16="http://schemas.microsoft.com/office/drawing/2014/main" id="{B4035F3F-8265-144D-A6FF-D585783A8317}"/>
                </a:ext>
              </a:extLst>
            </p:cNvPr>
            <p:cNvSpPr>
              <a:spLocks noChangeArrowheads="1"/>
            </p:cNvSpPr>
            <p:nvPr/>
          </p:nvSpPr>
          <p:spPr bwMode="auto">
            <a:xfrm>
              <a:off x="10210170" y="5094744"/>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25" name="Text Box 54">
              <a:extLst>
                <a:ext uri="{FF2B5EF4-FFF2-40B4-BE49-F238E27FC236}">
                  <a16:creationId xmlns:a16="http://schemas.microsoft.com/office/drawing/2014/main" id="{6E183FB6-D313-5643-AF16-2BCB057078CF}"/>
                </a:ext>
              </a:extLst>
            </p:cNvPr>
            <p:cNvSpPr txBox="1">
              <a:spLocks noChangeArrowheads="1"/>
            </p:cNvSpPr>
            <p:nvPr/>
          </p:nvSpPr>
          <p:spPr bwMode="auto">
            <a:xfrm>
              <a:off x="9770432" y="5048707"/>
              <a:ext cx="1101156" cy="307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black"/>
                  </a:solidFill>
                  <a:latin typeface="Arial" charset="0"/>
                  <a:cs typeface="+mn-cs"/>
                </a:rPr>
                <a:t>0 1 2 </a:t>
              </a:r>
              <a:r>
                <a:rPr lang="en-US" sz="900" kern="1200">
                  <a:solidFill>
                    <a:prstClr val="white"/>
                  </a:solidFill>
                  <a:latin typeface="Arial" charset="0"/>
                  <a:cs typeface="+mn-cs"/>
                </a:rPr>
                <a:t>3 0 1</a:t>
              </a:r>
              <a:r>
                <a:rPr lang="en-US" sz="900" kern="1200">
                  <a:solidFill>
                    <a:prstClr val="black"/>
                  </a:solidFill>
                  <a:latin typeface="Arial" charset="0"/>
                  <a:cs typeface="+mn-cs"/>
                </a:rPr>
                <a:t> 2</a:t>
              </a:r>
            </a:p>
          </p:txBody>
        </p:sp>
        <p:sp>
          <p:nvSpPr>
            <p:cNvPr id="326" name="Line 62">
              <a:extLst>
                <a:ext uri="{FF2B5EF4-FFF2-40B4-BE49-F238E27FC236}">
                  <a16:creationId xmlns:a16="http://schemas.microsoft.com/office/drawing/2014/main" id="{2A5D31EF-8FFA-DA4D-8EDA-36C5F17B4ED9}"/>
                </a:ext>
              </a:extLst>
            </p:cNvPr>
            <p:cNvSpPr>
              <a:spLocks noChangeShapeType="1"/>
            </p:cNvSpPr>
            <p:nvPr/>
          </p:nvSpPr>
          <p:spPr bwMode="auto">
            <a:xfrm flipH="1">
              <a:off x="9122732" y="4642306"/>
              <a:ext cx="577850" cy="25717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27" name="Line 63">
              <a:extLst>
                <a:ext uri="{FF2B5EF4-FFF2-40B4-BE49-F238E27FC236}">
                  <a16:creationId xmlns:a16="http://schemas.microsoft.com/office/drawing/2014/main" id="{EC59E951-2D9E-ED41-A941-387BCF81F22C}"/>
                </a:ext>
              </a:extLst>
            </p:cNvPr>
            <p:cNvSpPr>
              <a:spLocks noChangeShapeType="1"/>
            </p:cNvSpPr>
            <p:nvPr/>
          </p:nvSpPr>
          <p:spPr bwMode="auto">
            <a:xfrm flipH="1">
              <a:off x="9122732" y="4905831"/>
              <a:ext cx="608013" cy="2254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28" name="Line 64">
              <a:extLst>
                <a:ext uri="{FF2B5EF4-FFF2-40B4-BE49-F238E27FC236}">
                  <a16:creationId xmlns:a16="http://schemas.microsoft.com/office/drawing/2014/main" id="{20E85F7F-62CA-5046-92BB-0A98B265007A}"/>
                </a:ext>
              </a:extLst>
            </p:cNvPr>
            <p:cNvSpPr>
              <a:spLocks noChangeShapeType="1"/>
            </p:cNvSpPr>
            <p:nvPr/>
          </p:nvSpPr>
          <p:spPr bwMode="auto">
            <a:xfrm flipH="1">
              <a:off x="9129082" y="5169357"/>
              <a:ext cx="631825" cy="2127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29" name="Text Box 65">
              <a:extLst>
                <a:ext uri="{FF2B5EF4-FFF2-40B4-BE49-F238E27FC236}">
                  <a16:creationId xmlns:a16="http://schemas.microsoft.com/office/drawing/2014/main" id="{0E3A167C-8674-7748-A55E-C8BB9290668E}"/>
                </a:ext>
              </a:extLst>
            </p:cNvPr>
            <p:cNvSpPr txBox="1">
              <a:spLocks noChangeArrowheads="1"/>
            </p:cNvSpPr>
            <p:nvPr/>
          </p:nvSpPr>
          <p:spPr bwMode="auto">
            <a:xfrm>
              <a:off x="8913183" y="4759782"/>
              <a:ext cx="38728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200" b="1" kern="1200" dirty="0">
                  <a:solidFill>
                    <a:srgbClr val="FF0000"/>
                  </a:solidFill>
                  <a:cs typeface="+mn-cs"/>
                </a:rPr>
                <a:t>X</a:t>
              </a:r>
            </a:p>
          </p:txBody>
        </p:sp>
        <p:sp>
          <p:nvSpPr>
            <p:cNvPr id="330" name="Text Box 66">
              <a:extLst>
                <a:ext uri="{FF2B5EF4-FFF2-40B4-BE49-F238E27FC236}">
                  <a16:creationId xmlns:a16="http://schemas.microsoft.com/office/drawing/2014/main" id="{1F48C814-D936-5149-ABD9-EBAB7DD49C15}"/>
                </a:ext>
              </a:extLst>
            </p:cNvPr>
            <p:cNvSpPr txBox="1">
              <a:spLocks noChangeArrowheads="1"/>
            </p:cNvSpPr>
            <p:nvPr/>
          </p:nvSpPr>
          <p:spPr bwMode="auto">
            <a:xfrm>
              <a:off x="8921120" y="5002670"/>
              <a:ext cx="38728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200" b="1" kern="1200" dirty="0">
                  <a:solidFill>
                    <a:srgbClr val="FF0000"/>
                  </a:solidFill>
                  <a:cs typeface="+mn-cs"/>
                </a:rPr>
                <a:t>X</a:t>
              </a:r>
            </a:p>
          </p:txBody>
        </p:sp>
        <p:sp>
          <p:nvSpPr>
            <p:cNvPr id="331" name="Text Box 67">
              <a:extLst>
                <a:ext uri="{FF2B5EF4-FFF2-40B4-BE49-F238E27FC236}">
                  <a16:creationId xmlns:a16="http://schemas.microsoft.com/office/drawing/2014/main" id="{55F809AC-7CEA-CD47-9D93-F22586EF720A}"/>
                </a:ext>
              </a:extLst>
            </p:cNvPr>
            <p:cNvSpPr txBox="1">
              <a:spLocks noChangeArrowheads="1"/>
            </p:cNvSpPr>
            <p:nvPr/>
          </p:nvSpPr>
          <p:spPr bwMode="auto">
            <a:xfrm>
              <a:off x="8927471" y="5240794"/>
              <a:ext cx="38728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200" b="1" kern="1200" dirty="0">
                  <a:solidFill>
                    <a:srgbClr val="FF0000"/>
                  </a:solidFill>
                  <a:cs typeface="+mn-cs"/>
                </a:rPr>
                <a:t>X</a:t>
              </a:r>
            </a:p>
          </p:txBody>
        </p:sp>
        <p:sp>
          <p:nvSpPr>
            <p:cNvPr id="332" name="Text Box 68">
              <a:extLst>
                <a:ext uri="{FF2B5EF4-FFF2-40B4-BE49-F238E27FC236}">
                  <a16:creationId xmlns:a16="http://schemas.microsoft.com/office/drawing/2014/main" id="{E3B0F057-7806-9C4B-8EB7-5C2A7E6C3396}"/>
                </a:ext>
              </a:extLst>
            </p:cNvPr>
            <p:cNvSpPr txBox="1">
              <a:spLocks noChangeArrowheads="1"/>
            </p:cNvSpPr>
            <p:nvPr/>
          </p:nvSpPr>
          <p:spPr bwMode="auto">
            <a:xfrm>
              <a:off x="9719632" y="5950407"/>
              <a:ext cx="151793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i="1" kern="1200" dirty="0">
                  <a:solidFill>
                    <a:srgbClr val="CC0000"/>
                  </a:solidFill>
                  <a:cs typeface="+mn-cs"/>
                </a:rPr>
                <a:t>will accept packet</a:t>
              </a:r>
            </a:p>
            <a:p>
              <a:pPr defTabSz="685800">
                <a:buClrTx/>
                <a:defRPr/>
              </a:pPr>
              <a:r>
                <a:rPr lang="en-US" sz="900" i="1" kern="1200" dirty="0">
                  <a:solidFill>
                    <a:srgbClr val="CC0000"/>
                  </a:solidFill>
                  <a:cs typeface="+mn-cs"/>
                </a:rPr>
                <a:t>with seq number 0</a:t>
              </a:r>
            </a:p>
          </p:txBody>
        </p:sp>
        <p:sp>
          <p:nvSpPr>
            <p:cNvPr id="333" name="Line 69">
              <a:extLst>
                <a:ext uri="{FF2B5EF4-FFF2-40B4-BE49-F238E27FC236}">
                  <a16:creationId xmlns:a16="http://schemas.microsoft.com/office/drawing/2014/main" id="{14184EFC-08DC-8F48-8656-38EAFBF9A938}"/>
                </a:ext>
              </a:extLst>
            </p:cNvPr>
            <p:cNvSpPr>
              <a:spLocks noChangeShapeType="1"/>
            </p:cNvSpPr>
            <p:nvPr/>
          </p:nvSpPr>
          <p:spPr bwMode="auto">
            <a:xfrm flipV="1">
              <a:off x="10424482" y="5345569"/>
              <a:ext cx="0" cy="635000"/>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grpSp>
      <p:sp>
        <p:nvSpPr>
          <p:cNvPr id="334" name="Text Box 117">
            <a:extLst>
              <a:ext uri="{FF2B5EF4-FFF2-40B4-BE49-F238E27FC236}">
                <a16:creationId xmlns:a16="http://schemas.microsoft.com/office/drawing/2014/main" id="{03C18204-473B-6144-BF07-9B86DD89E3E2}"/>
              </a:ext>
            </a:extLst>
          </p:cNvPr>
          <p:cNvSpPr txBox="1">
            <a:spLocks noChangeArrowheads="1"/>
          </p:cNvSpPr>
          <p:nvPr/>
        </p:nvSpPr>
        <p:spPr bwMode="auto">
          <a:xfrm>
            <a:off x="5177556" y="4583576"/>
            <a:ext cx="963725"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500" kern="1200" dirty="0">
                <a:solidFill>
                  <a:srgbClr val="C00000"/>
                </a:solidFill>
                <a:cs typeface="+mn-cs"/>
              </a:rPr>
              <a:t>(b) oops!</a:t>
            </a:r>
          </a:p>
        </p:txBody>
      </p:sp>
      <p:grpSp>
        <p:nvGrpSpPr>
          <p:cNvPr id="5" name="Group 4">
            <a:extLst>
              <a:ext uri="{FF2B5EF4-FFF2-40B4-BE49-F238E27FC236}">
                <a16:creationId xmlns:a16="http://schemas.microsoft.com/office/drawing/2014/main" id="{4E24ABB9-F69F-E54C-9DFF-5CF4B1475C1B}"/>
              </a:ext>
            </a:extLst>
          </p:cNvPr>
          <p:cNvGrpSpPr/>
          <p:nvPr/>
        </p:nvGrpSpPr>
        <p:grpSpPr>
          <a:xfrm>
            <a:off x="5089449" y="263470"/>
            <a:ext cx="3360159" cy="2010013"/>
            <a:chOff x="6785932" y="351292"/>
            <a:chExt cx="4480212" cy="2680018"/>
          </a:xfrm>
        </p:grpSpPr>
        <p:sp>
          <p:nvSpPr>
            <p:cNvPr id="302" name="Text Box 40">
              <a:extLst>
                <a:ext uri="{FF2B5EF4-FFF2-40B4-BE49-F238E27FC236}">
                  <a16:creationId xmlns:a16="http://schemas.microsoft.com/office/drawing/2014/main" id="{7AAB2DA8-8AB9-0A42-AA24-900F507BEF5E}"/>
                </a:ext>
              </a:extLst>
            </p:cNvPr>
            <p:cNvSpPr txBox="1">
              <a:spLocks noChangeArrowheads="1"/>
            </p:cNvSpPr>
            <p:nvPr/>
          </p:nvSpPr>
          <p:spPr bwMode="auto">
            <a:xfrm>
              <a:off x="9546595" y="351292"/>
              <a:ext cx="1528624" cy="553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a:solidFill>
                    <a:prstClr val="black"/>
                  </a:solidFill>
                  <a:cs typeface="+mn-cs"/>
                </a:rPr>
                <a:t>receiver window</a:t>
              </a:r>
            </a:p>
            <a:p>
              <a:pPr defTabSz="685800">
                <a:buClrTx/>
                <a:defRPr/>
              </a:pPr>
              <a:r>
                <a:rPr lang="en-US" sz="1050" kern="1200">
                  <a:solidFill>
                    <a:prstClr val="black"/>
                  </a:solidFill>
                  <a:cs typeface="+mn-cs"/>
                </a:rPr>
                <a:t>(after receipt)</a:t>
              </a:r>
            </a:p>
          </p:txBody>
        </p:sp>
        <p:sp>
          <p:nvSpPr>
            <p:cNvPr id="303" name="Text Box 41">
              <a:extLst>
                <a:ext uri="{FF2B5EF4-FFF2-40B4-BE49-F238E27FC236}">
                  <a16:creationId xmlns:a16="http://schemas.microsoft.com/office/drawing/2014/main" id="{3598A985-11A7-2044-B9F4-C6844C5E27D3}"/>
                </a:ext>
              </a:extLst>
            </p:cNvPr>
            <p:cNvSpPr txBox="1">
              <a:spLocks noChangeArrowheads="1"/>
            </p:cNvSpPr>
            <p:nvPr/>
          </p:nvSpPr>
          <p:spPr bwMode="auto">
            <a:xfrm>
              <a:off x="6785932" y="354467"/>
              <a:ext cx="1434581" cy="553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dirty="0">
                  <a:solidFill>
                    <a:prstClr val="black"/>
                  </a:solidFill>
                  <a:cs typeface="+mn-cs"/>
                </a:rPr>
                <a:t>sender window</a:t>
              </a:r>
            </a:p>
            <a:p>
              <a:pPr defTabSz="685800">
                <a:buClrTx/>
                <a:defRPr/>
              </a:pPr>
              <a:r>
                <a:rPr lang="en-US" sz="1050" kern="1200" dirty="0">
                  <a:solidFill>
                    <a:prstClr val="black"/>
                  </a:solidFill>
                  <a:cs typeface="+mn-cs"/>
                </a:rPr>
                <a:t>(after receipt)</a:t>
              </a:r>
            </a:p>
          </p:txBody>
        </p:sp>
        <p:sp>
          <p:nvSpPr>
            <p:cNvPr id="304" name="Line 58">
              <a:extLst>
                <a:ext uri="{FF2B5EF4-FFF2-40B4-BE49-F238E27FC236}">
                  <a16:creationId xmlns:a16="http://schemas.microsoft.com/office/drawing/2014/main" id="{D0BD8176-5A1C-2F42-A376-096BA3649435}"/>
                </a:ext>
              </a:extLst>
            </p:cNvPr>
            <p:cNvSpPr>
              <a:spLocks noChangeShapeType="1"/>
            </p:cNvSpPr>
            <p:nvPr/>
          </p:nvSpPr>
          <p:spPr bwMode="auto">
            <a:xfrm>
              <a:off x="6871657" y="845004"/>
              <a:ext cx="1109663" cy="0"/>
            </a:xfrm>
            <a:prstGeom prst="line">
              <a:avLst/>
            </a:prstGeom>
            <a:noFill/>
            <a:ln w="19050">
              <a:solidFill>
                <a:srgbClr val="0000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05" name="Line 59">
              <a:extLst>
                <a:ext uri="{FF2B5EF4-FFF2-40B4-BE49-F238E27FC236}">
                  <a16:creationId xmlns:a16="http://schemas.microsoft.com/office/drawing/2014/main" id="{5593C4C2-6D68-884B-8AE3-58E5D1DC69CE}"/>
                </a:ext>
              </a:extLst>
            </p:cNvPr>
            <p:cNvSpPr>
              <a:spLocks noChangeShapeType="1"/>
            </p:cNvSpPr>
            <p:nvPr/>
          </p:nvSpPr>
          <p:spPr bwMode="auto">
            <a:xfrm>
              <a:off x="9652957" y="845004"/>
              <a:ext cx="1109663" cy="0"/>
            </a:xfrm>
            <a:prstGeom prst="line">
              <a:avLst/>
            </a:prstGeom>
            <a:noFill/>
            <a:ln w="19050">
              <a:solidFill>
                <a:srgbClr val="008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grpSp>
          <p:nvGrpSpPr>
            <p:cNvPr id="344" name="Group 72">
              <a:extLst>
                <a:ext uri="{FF2B5EF4-FFF2-40B4-BE49-F238E27FC236}">
                  <a16:creationId xmlns:a16="http://schemas.microsoft.com/office/drawing/2014/main" id="{0A13F6C1-3774-494B-8A3C-5D027253D981}"/>
                </a:ext>
              </a:extLst>
            </p:cNvPr>
            <p:cNvGrpSpPr>
              <a:grpSpLocks/>
            </p:cNvGrpSpPr>
            <p:nvPr/>
          </p:nvGrpSpPr>
          <p:grpSpPr bwMode="auto">
            <a:xfrm>
              <a:off x="6927221" y="1057718"/>
              <a:ext cx="1101725" cy="307975"/>
              <a:chOff x="1895" y="3931"/>
              <a:chExt cx="694" cy="194"/>
            </a:xfrm>
          </p:grpSpPr>
          <p:sp>
            <p:nvSpPr>
              <p:cNvPr id="378" name="Rectangle 73">
                <a:extLst>
                  <a:ext uri="{FF2B5EF4-FFF2-40B4-BE49-F238E27FC236}">
                    <a16:creationId xmlns:a16="http://schemas.microsoft.com/office/drawing/2014/main" id="{31A35EF5-5E84-C54D-8814-1DCE9ACB3026}"/>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79" name="Text Box 74">
                <a:extLst>
                  <a:ext uri="{FF2B5EF4-FFF2-40B4-BE49-F238E27FC236}">
                    <a16:creationId xmlns:a16="http://schemas.microsoft.com/office/drawing/2014/main" id="{68D007B8-2247-874B-BE2A-66BD08115EF2}"/>
                  </a:ext>
                </a:extLst>
              </p:cNvPr>
              <p:cNvSpPr txBox="1">
                <a:spLocks noChangeArrowheads="1"/>
              </p:cNvSpPr>
              <p:nvPr/>
            </p:nvSpPr>
            <p:spPr bwMode="auto">
              <a:xfrm>
                <a:off x="1895" y="3931"/>
                <a:ext cx="694"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white"/>
                    </a:solidFill>
                    <a:latin typeface="Arial" charset="0"/>
                    <a:cs typeface="+mn-cs"/>
                  </a:rPr>
                  <a:t>0 1 2</a:t>
                </a:r>
                <a:r>
                  <a:rPr lang="en-US" sz="900" kern="1200">
                    <a:solidFill>
                      <a:prstClr val="black"/>
                    </a:solidFill>
                    <a:latin typeface="Arial" charset="0"/>
                    <a:cs typeface="+mn-cs"/>
                  </a:rPr>
                  <a:t> 3 0 1 2</a:t>
                </a:r>
              </a:p>
            </p:txBody>
          </p:sp>
        </p:grpSp>
        <p:grpSp>
          <p:nvGrpSpPr>
            <p:cNvPr id="345" name="Group 75">
              <a:extLst>
                <a:ext uri="{FF2B5EF4-FFF2-40B4-BE49-F238E27FC236}">
                  <a16:creationId xmlns:a16="http://schemas.microsoft.com/office/drawing/2014/main" id="{8AFEBDCB-F9EB-FA4B-B9DD-D18BF76F0DFA}"/>
                </a:ext>
              </a:extLst>
            </p:cNvPr>
            <p:cNvGrpSpPr>
              <a:grpSpLocks/>
            </p:cNvGrpSpPr>
            <p:nvPr/>
          </p:nvGrpSpPr>
          <p:grpSpPr bwMode="auto">
            <a:xfrm>
              <a:off x="6946271" y="1332356"/>
              <a:ext cx="1101725" cy="307975"/>
              <a:chOff x="1895" y="3931"/>
              <a:chExt cx="694" cy="194"/>
            </a:xfrm>
          </p:grpSpPr>
          <p:sp>
            <p:nvSpPr>
              <p:cNvPr id="376" name="Rectangle 76">
                <a:extLst>
                  <a:ext uri="{FF2B5EF4-FFF2-40B4-BE49-F238E27FC236}">
                    <a16:creationId xmlns:a16="http://schemas.microsoft.com/office/drawing/2014/main" id="{44D312F6-1BAF-6745-9666-7EDB183FBC35}"/>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77" name="Text Box 77">
                <a:extLst>
                  <a:ext uri="{FF2B5EF4-FFF2-40B4-BE49-F238E27FC236}">
                    <a16:creationId xmlns:a16="http://schemas.microsoft.com/office/drawing/2014/main" id="{FA389E1B-1FC9-174D-BE78-CB7863805F45}"/>
                  </a:ext>
                </a:extLst>
              </p:cNvPr>
              <p:cNvSpPr txBox="1">
                <a:spLocks noChangeArrowheads="1"/>
              </p:cNvSpPr>
              <p:nvPr/>
            </p:nvSpPr>
            <p:spPr bwMode="auto">
              <a:xfrm>
                <a:off x="1895" y="3931"/>
                <a:ext cx="694"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white"/>
                    </a:solidFill>
                    <a:latin typeface="Arial" charset="0"/>
                    <a:cs typeface="+mn-cs"/>
                  </a:rPr>
                  <a:t>0 1 2</a:t>
                </a:r>
                <a:r>
                  <a:rPr lang="en-US" sz="900" kern="1200">
                    <a:solidFill>
                      <a:prstClr val="black"/>
                    </a:solidFill>
                    <a:latin typeface="Arial" charset="0"/>
                    <a:cs typeface="+mn-cs"/>
                  </a:rPr>
                  <a:t> 3 0 1 2</a:t>
                </a:r>
              </a:p>
            </p:txBody>
          </p:sp>
        </p:grpSp>
        <p:grpSp>
          <p:nvGrpSpPr>
            <p:cNvPr id="346" name="Group 78">
              <a:extLst>
                <a:ext uri="{FF2B5EF4-FFF2-40B4-BE49-F238E27FC236}">
                  <a16:creationId xmlns:a16="http://schemas.microsoft.com/office/drawing/2014/main" id="{65618DE4-E600-5F43-BF4D-D218CB02771B}"/>
                </a:ext>
              </a:extLst>
            </p:cNvPr>
            <p:cNvGrpSpPr>
              <a:grpSpLocks/>
            </p:cNvGrpSpPr>
            <p:nvPr/>
          </p:nvGrpSpPr>
          <p:grpSpPr bwMode="auto">
            <a:xfrm>
              <a:off x="6954208" y="1595881"/>
              <a:ext cx="1101725" cy="307975"/>
              <a:chOff x="1895" y="3931"/>
              <a:chExt cx="694" cy="194"/>
            </a:xfrm>
          </p:grpSpPr>
          <p:sp>
            <p:nvSpPr>
              <p:cNvPr id="374" name="Rectangle 79">
                <a:extLst>
                  <a:ext uri="{FF2B5EF4-FFF2-40B4-BE49-F238E27FC236}">
                    <a16:creationId xmlns:a16="http://schemas.microsoft.com/office/drawing/2014/main" id="{FCDE5993-57F4-FD43-820D-D54B24299DC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75" name="Text Box 80">
                <a:extLst>
                  <a:ext uri="{FF2B5EF4-FFF2-40B4-BE49-F238E27FC236}">
                    <a16:creationId xmlns:a16="http://schemas.microsoft.com/office/drawing/2014/main" id="{C513FF21-ED92-9444-9E53-0248290D9A6E}"/>
                  </a:ext>
                </a:extLst>
              </p:cNvPr>
              <p:cNvSpPr txBox="1">
                <a:spLocks noChangeArrowheads="1"/>
              </p:cNvSpPr>
              <p:nvPr/>
            </p:nvSpPr>
            <p:spPr bwMode="auto">
              <a:xfrm>
                <a:off x="1895" y="3931"/>
                <a:ext cx="694"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white"/>
                    </a:solidFill>
                    <a:latin typeface="Arial" charset="0"/>
                    <a:cs typeface="+mn-cs"/>
                  </a:rPr>
                  <a:t>0 1 2</a:t>
                </a:r>
                <a:r>
                  <a:rPr lang="en-US" sz="900" kern="1200">
                    <a:solidFill>
                      <a:prstClr val="black"/>
                    </a:solidFill>
                    <a:latin typeface="Arial" charset="0"/>
                    <a:cs typeface="+mn-cs"/>
                  </a:rPr>
                  <a:t> 3 0 1 2</a:t>
                </a:r>
              </a:p>
            </p:txBody>
          </p:sp>
        </p:grpSp>
        <p:sp>
          <p:nvSpPr>
            <p:cNvPr id="347" name="Line 81">
              <a:extLst>
                <a:ext uri="{FF2B5EF4-FFF2-40B4-BE49-F238E27FC236}">
                  <a16:creationId xmlns:a16="http://schemas.microsoft.com/office/drawing/2014/main" id="{4DF4A6D3-1388-4140-80DA-D3AA398FEB45}"/>
                </a:ext>
              </a:extLst>
            </p:cNvPr>
            <p:cNvSpPr>
              <a:spLocks noChangeShapeType="1"/>
            </p:cNvSpPr>
            <p:nvPr/>
          </p:nvSpPr>
          <p:spPr bwMode="auto">
            <a:xfrm>
              <a:off x="7944807" y="1195842"/>
              <a:ext cx="1827212" cy="2381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48" name="Line 82">
              <a:extLst>
                <a:ext uri="{FF2B5EF4-FFF2-40B4-BE49-F238E27FC236}">
                  <a16:creationId xmlns:a16="http://schemas.microsoft.com/office/drawing/2014/main" id="{9F5B609B-A64B-AB46-BE65-3CC9EBB14A16}"/>
                </a:ext>
              </a:extLst>
            </p:cNvPr>
            <p:cNvSpPr>
              <a:spLocks noChangeShapeType="1"/>
            </p:cNvSpPr>
            <p:nvPr/>
          </p:nvSpPr>
          <p:spPr bwMode="auto">
            <a:xfrm>
              <a:off x="7974970" y="1481592"/>
              <a:ext cx="1808162" cy="22860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49" name="Line 83">
              <a:extLst>
                <a:ext uri="{FF2B5EF4-FFF2-40B4-BE49-F238E27FC236}">
                  <a16:creationId xmlns:a16="http://schemas.microsoft.com/office/drawing/2014/main" id="{27722A74-5DAE-0946-97DB-8A82FE5984E8}"/>
                </a:ext>
              </a:extLst>
            </p:cNvPr>
            <p:cNvSpPr>
              <a:spLocks noChangeShapeType="1"/>
            </p:cNvSpPr>
            <p:nvPr/>
          </p:nvSpPr>
          <p:spPr bwMode="auto">
            <a:xfrm>
              <a:off x="8005132" y="1767342"/>
              <a:ext cx="1784350" cy="2095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50" name="Text Box 84">
              <a:extLst>
                <a:ext uri="{FF2B5EF4-FFF2-40B4-BE49-F238E27FC236}">
                  <a16:creationId xmlns:a16="http://schemas.microsoft.com/office/drawing/2014/main" id="{CE71F8A0-0A9C-4C4E-A305-C82195C44AEE}"/>
                </a:ext>
              </a:extLst>
            </p:cNvPr>
            <p:cNvSpPr txBox="1">
              <a:spLocks noChangeArrowheads="1"/>
            </p:cNvSpPr>
            <p:nvPr/>
          </p:nvSpPr>
          <p:spPr bwMode="auto">
            <a:xfrm>
              <a:off x="7990845" y="981529"/>
              <a:ext cx="592469" cy="3385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a:solidFill>
                    <a:prstClr val="black"/>
                  </a:solidFill>
                  <a:cs typeface="+mn-cs"/>
                </a:rPr>
                <a:t>pkt0</a:t>
              </a:r>
            </a:p>
          </p:txBody>
        </p:sp>
        <p:sp>
          <p:nvSpPr>
            <p:cNvPr id="351" name="Text Box 85">
              <a:extLst>
                <a:ext uri="{FF2B5EF4-FFF2-40B4-BE49-F238E27FC236}">
                  <a16:creationId xmlns:a16="http://schemas.microsoft.com/office/drawing/2014/main" id="{DBA88F99-7C3D-A645-A43F-445E459F83BA}"/>
                </a:ext>
              </a:extLst>
            </p:cNvPr>
            <p:cNvSpPr txBox="1">
              <a:spLocks noChangeArrowheads="1"/>
            </p:cNvSpPr>
            <p:nvPr/>
          </p:nvSpPr>
          <p:spPr bwMode="auto">
            <a:xfrm>
              <a:off x="8054345" y="1267279"/>
              <a:ext cx="592469" cy="3385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a:solidFill>
                    <a:prstClr val="black"/>
                  </a:solidFill>
                  <a:cs typeface="+mn-cs"/>
                </a:rPr>
                <a:t>pkt1</a:t>
              </a:r>
            </a:p>
          </p:txBody>
        </p:sp>
        <p:sp>
          <p:nvSpPr>
            <p:cNvPr id="352" name="Text Box 86">
              <a:extLst>
                <a:ext uri="{FF2B5EF4-FFF2-40B4-BE49-F238E27FC236}">
                  <a16:creationId xmlns:a16="http://schemas.microsoft.com/office/drawing/2014/main" id="{E00B6B45-404A-1D4B-88E9-28B3280E8158}"/>
                </a:ext>
              </a:extLst>
            </p:cNvPr>
            <p:cNvSpPr txBox="1">
              <a:spLocks noChangeArrowheads="1"/>
            </p:cNvSpPr>
            <p:nvPr/>
          </p:nvSpPr>
          <p:spPr bwMode="auto">
            <a:xfrm>
              <a:off x="8051169" y="1553029"/>
              <a:ext cx="592469" cy="3385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a:solidFill>
                    <a:prstClr val="black"/>
                  </a:solidFill>
                  <a:cs typeface="+mn-cs"/>
                </a:rPr>
                <a:t>pkt2</a:t>
              </a:r>
            </a:p>
          </p:txBody>
        </p:sp>
        <p:sp>
          <p:nvSpPr>
            <p:cNvPr id="353" name="Rectangle 88">
              <a:extLst>
                <a:ext uri="{FF2B5EF4-FFF2-40B4-BE49-F238E27FC236}">
                  <a16:creationId xmlns:a16="http://schemas.microsoft.com/office/drawing/2014/main" id="{00D5F247-083B-9D41-8B0F-F0142DCC3FC2}"/>
                </a:ext>
              </a:extLst>
            </p:cNvPr>
            <p:cNvSpPr>
              <a:spLocks noChangeArrowheads="1"/>
            </p:cNvSpPr>
            <p:nvPr/>
          </p:nvSpPr>
          <p:spPr bwMode="auto">
            <a:xfrm>
              <a:off x="7270120" y="2369004"/>
              <a:ext cx="401637" cy="188913"/>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54" name="Text Box 89">
              <a:extLst>
                <a:ext uri="{FF2B5EF4-FFF2-40B4-BE49-F238E27FC236}">
                  <a16:creationId xmlns:a16="http://schemas.microsoft.com/office/drawing/2014/main" id="{C8788A25-6EDB-1448-BC16-FF3C92668B77}"/>
                </a:ext>
              </a:extLst>
            </p:cNvPr>
            <p:cNvSpPr txBox="1">
              <a:spLocks noChangeArrowheads="1"/>
            </p:cNvSpPr>
            <p:nvPr/>
          </p:nvSpPr>
          <p:spPr bwMode="auto">
            <a:xfrm>
              <a:off x="6957381" y="2322967"/>
              <a:ext cx="1101156" cy="307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black"/>
                  </a:solidFill>
                  <a:latin typeface="Arial" charset="0"/>
                  <a:cs typeface="+mn-cs"/>
                </a:rPr>
                <a:t>0 1</a:t>
              </a:r>
              <a:r>
                <a:rPr lang="en-US" sz="900" kern="1200">
                  <a:solidFill>
                    <a:prstClr val="white"/>
                  </a:solidFill>
                  <a:latin typeface="Arial" charset="0"/>
                  <a:cs typeface="+mn-cs"/>
                </a:rPr>
                <a:t> 2</a:t>
              </a:r>
              <a:r>
                <a:rPr lang="en-US" sz="900" kern="1200">
                  <a:solidFill>
                    <a:prstClr val="black"/>
                  </a:solidFill>
                  <a:latin typeface="Arial" charset="0"/>
                  <a:cs typeface="+mn-cs"/>
                </a:rPr>
                <a:t> </a:t>
              </a:r>
              <a:r>
                <a:rPr lang="en-US" sz="900" kern="1200">
                  <a:solidFill>
                    <a:prstClr val="white"/>
                  </a:solidFill>
                  <a:latin typeface="Arial" charset="0"/>
                  <a:cs typeface="+mn-cs"/>
                </a:rPr>
                <a:t>3 0</a:t>
              </a:r>
              <a:r>
                <a:rPr lang="en-US" sz="900" kern="1200">
                  <a:solidFill>
                    <a:prstClr val="black"/>
                  </a:solidFill>
                  <a:latin typeface="Arial" charset="0"/>
                  <a:cs typeface="+mn-cs"/>
                </a:rPr>
                <a:t> 1 2</a:t>
              </a:r>
            </a:p>
          </p:txBody>
        </p:sp>
        <p:sp>
          <p:nvSpPr>
            <p:cNvPr id="355" name="Line 90">
              <a:extLst>
                <a:ext uri="{FF2B5EF4-FFF2-40B4-BE49-F238E27FC236}">
                  <a16:creationId xmlns:a16="http://schemas.microsoft.com/office/drawing/2014/main" id="{DF246AA7-F9CB-F242-9DA2-F15BE67FC101}"/>
                </a:ext>
              </a:extLst>
            </p:cNvPr>
            <p:cNvSpPr>
              <a:spLocks noChangeShapeType="1"/>
            </p:cNvSpPr>
            <p:nvPr/>
          </p:nvSpPr>
          <p:spPr bwMode="auto">
            <a:xfrm>
              <a:off x="7976557" y="2494417"/>
              <a:ext cx="1784350" cy="22383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56" name="Text Box 91">
              <a:extLst>
                <a:ext uri="{FF2B5EF4-FFF2-40B4-BE49-F238E27FC236}">
                  <a16:creationId xmlns:a16="http://schemas.microsoft.com/office/drawing/2014/main" id="{73C28AE9-7587-A847-8F64-35A78283A650}"/>
                </a:ext>
              </a:extLst>
            </p:cNvPr>
            <p:cNvSpPr txBox="1">
              <a:spLocks noChangeArrowheads="1"/>
            </p:cNvSpPr>
            <p:nvPr/>
          </p:nvSpPr>
          <p:spPr bwMode="auto">
            <a:xfrm>
              <a:off x="8079745" y="2502354"/>
              <a:ext cx="592469" cy="3385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a:solidFill>
                    <a:prstClr val="black"/>
                  </a:solidFill>
                  <a:cs typeface="+mn-cs"/>
                </a:rPr>
                <a:t>pkt0</a:t>
              </a:r>
            </a:p>
          </p:txBody>
        </p:sp>
        <p:sp>
          <p:nvSpPr>
            <p:cNvPr id="357" name="Rectangle 95">
              <a:extLst>
                <a:ext uri="{FF2B5EF4-FFF2-40B4-BE49-F238E27FC236}">
                  <a16:creationId xmlns:a16="http://schemas.microsoft.com/office/drawing/2014/main" id="{755DB6B7-F467-9247-B083-632289FD957E}"/>
                </a:ext>
              </a:extLst>
            </p:cNvPr>
            <p:cNvSpPr>
              <a:spLocks noChangeArrowheads="1"/>
            </p:cNvSpPr>
            <p:nvPr/>
          </p:nvSpPr>
          <p:spPr bwMode="auto">
            <a:xfrm>
              <a:off x="9976807" y="1359354"/>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58" name="Text Box 96">
              <a:extLst>
                <a:ext uri="{FF2B5EF4-FFF2-40B4-BE49-F238E27FC236}">
                  <a16:creationId xmlns:a16="http://schemas.microsoft.com/office/drawing/2014/main" id="{A97EABBF-ADD6-1D49-B7F4-AAB3EB89B98B}"/>
                </a:ext>
              </a:extLst>
            </p:cNvPr>
            <p:cNvSpPr txBox="1">
              <a:spLocks noChangeArrowheads="1"/>
            </p:cNvSpPr>
            <p:nvPr/>
          </p:nvSpPr>
          <p:spPr bwMode="auto">
            <a:xfrm>
              <a:off x="9787895" y="1310141"/>
              <a:ext cx="1101156" cy="307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black"/>
                  </a:solidFill>
                  <a:latin typeface="Arial" charset="0"/>
                  <a:cs typeface="+mn-cs"/>
                </a:rPr>
                <a:t>0</a:t>
              </a:r>
              <a:r>
                <a:rPr lang="en-US" sz="900" kern="1200">
                  <a:solidFill>
                    <a:prstClr val="white"/>
                  </a:solidFill>
                  <a:latin typeface="Arial" charset="0"/>
                  <a:cs typeface="+mn-cs"/>
                </a:rPr>
                <a:t> 1 2 3</a:t>
              </a:r>
              <a:r>
                <a:rPr lang="en-US" sz="900" kern="1200">
                  <a:solidFill>
                    <a:prstClr val="black"/>
                  </a:solidFill>
                  <a:latin typeface="Arial" charset="0"/>
                  <a:cs typeface="+mn-cs"/>
                </a:rPr>
                <a:t> 0 1 2</a:t>
              </a:r>
            </a:p>
          </p:txBody>
        </p:sp>
        <p:sp>
          <p:nvSpPr>
            <p:cNvPr id="359" name="Rectangle 97">
              <a:extLst>
                <a:ext uri="{FF2B5EF4-FFF2-40B4-BE49-F238E27FC236}">
                  <a16:creationId xmlns:a16="http://schemas.microsoft.com/office/drawing/2014/main" id="{3EE66D50-BD61-0E4A-9CF7-EF712D184D6F}"/>
                </a:ext>
              </a:extLst>
            </p:cNvPr>
            <p:cNvSpPr>
              <a:spLocks noChangeArrowheads="1"/>
            </p:cNvSpPr>
            <p:nvPr/>
          </p:nvSpPr>
          <p:spPr bwMode="auto">
            <a:xfrm>
              <a:off x="10097457" y="1630817"/>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60" name="Text Box 98">
              <a:extLst>
                <a:ext uri="{FF2B5EF4-FFF2-40B4-BE49-F238E27FC236}">
                  <a16:creationId xmlns:a16="http://schemas.microsoft.com/office/drawing/2014/main" id="{0FDF5234-E7F1-9D4F-9A97-BD478EC2E7A0}"/>
                </a:ext>
              </a:extLst>
            </p:cNvPr>
            <p:cNvSpPr txBox="1">
              <a:spLocks noChangeArrowheads="1"/>
            </p:cNvSpPr>
            <p:nvPr/>
          </p:nvSpPr>
          <p:spPr bwMode="auto">
            <a:xfrm>
              <a:off x="9784720" y="1584779"/>
              <a:ext cx="1101156" cy="307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black"/>
                  </a:solidFill>
                  <a:latin typeface="Arial" charset="0"/>
                  <a:cs typeface="+mn-cs"/>
                </a:rPr>
                <a:t>0 1</a:t>
              </a:r>
              <a:r>
                <a:rPr lang="en-US" sz="900" kern="1200">
                  <a:solidFill>
                    <a:prstClr val="white"/>
                  </a:solidFill>
                  <a:latin typeface="Arial" charset="0"/>
                  <a:cs typeface="+mn-cs"/>
                </a:rPr>
                <a:t> 2 3 0</a:t>
              </a:r>
              <a:r>
                <a:rPr lang="en-US" sz="900" kern="1200">
                  <a:solidFill>
                    <a:prstClr val="black"/>
                  </a:solidFill>
                  <a:latin typeface="Arial" charset="0"/>
                  <a:cs typeface="+mn-cs"/>
                </a:rPr>
                <a:t> 1 2</a:t>
              </a:r>
            </a:p>
          </p:txBody>
        </p:sp>
        <p:sp>
          <p:nvSpPr>
            <p:cNvPr id="361" name="Rectangle 99">
              <a:extLst>
                <a:ext uri="{FF2B5EF4-FFF2-40B4-BE49-F238E27FC236}">
                  <a16:creationId xmlns:a16="http://schemas.microsoft.com/office/drawing/2014/main" id="{633C63B7-2909-DE47-BCBB-44897C7F89C1}"/>
                </a:ext>
              </a:extLst>
            </p:cNvPr>
            <p:cNvSpPr>
              <a:spLocks noChangeArrowheads="1"/>
            </p:cNvSpPr>
            <p:nvPr/>
          </p:nvSpPr>
          <p:spPr bwMode="auto">
            <a:xfrm>
              <a:off x="10227632" y="1894342"/>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62" name="Text Box 100">
              <a:extLst>
                <a:ext uri="{FF2B5EF4-FFF2-40B4-BE49-F238E27FC236}">
                  <a16:creationId xmlns:a16="http://schemas.microsoft.com/office/drawing/2014/main" id="{2812F92C-4236-294E-A0BC-A2833FCDBAFF}"/>
                </a:ext>
              </a:extLst>
            </p:cNvPr>
            <p:cNvSpPr txBox="1">
              <a:spLocks noChangeArrowheads="1"/>
            </p:cNvSpPr>
            <p:nvPr/>
          </p:nvSpPr>
          <p:spPr bwMode="auto">
            <a:xfrm>
              <a:off x="9787895" y="1848304"/>
              <a:ext cx="1101156" cy="307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black"/>
                  </a:solidFill>
                  <a:latin typeface="Arial" charset="0"/>
                  <a:cs typeface="+mn-cs"/>
                </a:rPr>
                <a:t>0 1 2 </a:t>
              </a:r>
              <a:r>
                <a:rPr lang="en-US" sz="900" kern="1200">
                  <a:solidFill>
                    <a:prstClr val="white"/>
                  </a:solidFill>
                  <a:latin typeface="Arial" charset="0"/>
                  <a:cs typeface="+mn-cs"/>
                </a:rPr>
                <a:t>3 0 1</a:t>
              </a:r>
              <a:r>
                <a:rPr lang="en-US" sz="900" kern="1200">
                  <a:solidFill>
                    <a:prstClr val="black"/>
                  </a:solidFill>
                  <a:latin typeface="Arial" charset="0"/>
                  <a:cs typeface="+mn-cs"/>
                </a:rPr>
                <a:t> 2</a:t>
              </a:r>
            </a:p>
          </p:txBody>
        </p:sp>
        <p:sp>
          <p:nvSpPr>
            <p:cNvPr id="363" name="Line 103">
              <a:extLst>
                <a:ext uri="{FF2B5EF4-FFF2-40B4-BE49-F238E27FC236}">
                  <a16:creationId xmlns:a16="http://schemas.microsoft.com/office/drawing/2014/main" id="{FF2E4D9A-CE76-6945-ACCA-B13DC7285B4E}"/>
                </a:ext>
              </a:extLst>
            </p:cNvPr>
            <p:cNvSpPr>
              <a:spLocks noChangeShapeType="1"/>
            </p:cNvSpPr>
            <p:nvPr/>
          </p:nvSpPr>
          <p:spPr bwMode="auto">
            <a:xfrm flipH="1">
              <a:off x="7933695" y="1441904"/>
              <a:ext cx="1784350" cy="735013"/>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64" name="Line 104">
              <a:extLst>
                <a:ext uri="{FF2B5EF4-FFF2-40B4-BE49-F238E27FC236}">
                  <a16:creationId xmlns:a16="http://schemas.microsoft.com/office/drawing/2014/main" id="{E53CC8D8-A794-8545-9766-CEE36A668234}"/>
                </a:ext>
              </a:extLst>
            </p:cNvPr>
            <p:cNvSpPr>
              <a:spLocks noChangeShapeType="1"/>
            </p:cNvSpPr>
            <p:nvPr/>
          </p:nvSpPr>
          <p:spPr bwMode="auto">
            <a:xfrm flipH="1">
              <a:off x="7952745" y="1705429"/>
              <a:ext cx="1795462" cy="7588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65" name="Text Box 107">
              <a:extLst>
                <a:ext uri="{FF2B5EF4-FFF2-40B4-BE49-F238E27FC236}">
                  <a16:creationId xmlns:a16="http://schemas.microsoft.com/office/drawing/2014/main" id="{5E4F7443-630A-5146-8A13-69B6B28A368A}"/>
                </a:ext>
              </a:extLst>
            </p:cNvPr>
            <p:cNvSpPr txBox="1">
              <a:spLocks noChangeArrowheads="1"/>
            </p:cNvSpPr>
            <p:nvPr/>
          </p:nvSpPr>
          <p:spPr bwMode="auto">
            <a:xfrm>
              <a:off x="8452807" y="2132467"/>
              <a:ext cx="38728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200" b="1" kern="1200">
                  <a:solidFill>
                    <a:srgbClr val="FF0000"/>
                  </a:solidFill>
                  <a:cs typeface="+mn-cs"/>
                </a:rPr>
                <a:t>X</a:t>
              </a:r>
            </a:p>
          </p:txBody>
        </p:sp>
        <p:sp>
          <p:nvSpPr>
            <p:cNvPr id="366" name="Text Box 109">
              <a:extLst>
                <a:ext uri="{FF2B5EF4-FFF2-40B4-BE49-F238E27FC236}">
                  <a16:creationId xmlns:a16="http://schemas.microsoft.com/office/drawing/2014/main" id="{E330918C-EA47-534F-84FC-AD449C2962CA}"/>
                </a:ext>
              </a:extLst>
            </p:cNvPr>
            <p:cNvSpPr txBox="1">
              <a:spLocks noChangeArrowheads="1"/>
            </p:cNvSpPr>
            <p:nvPr/>
          </p:nvSpPr>
          <p:spPr bwMode="auto">
            <a:xfrm>
              <a:off x="9748207" y="2538867"/>
              <a:ext cx="151793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i="1" kern="1200">
                  <a:solidFill>
                    <a:srgbClr val="CC0000"/>
                  </a:solidFill>
                  <a:cs typeface="+mn-cs"/>
                </a:rPr>
                <a:t>will accept packet</a:t>
              </a:r>
            </a:p>
            <a:p>
              <a:pPr defTabSz="685800">
                <a:buClrTx/>
                <a:defRPr/>
              </a:pPr>
              <a:r>
                <a:rPr lang="en-US" sz="900" i="1" kern="1200">
                  <a:solidFill>
                    <a:srgbClr val="CC0000"/>
                  </a:solidFill>
                  <a:cs typeface="+mn-cs"/>
                </a:rPr>
                <a:t>with seq number 0</a:t>
              </a:r>
            </a:p>
          </p:txBody>
        </p:sp>
        <p:sp>
          <p:nvSpPr>
            <p:cNvPr id="367" name="Line 110">
              <a:extLst>
                <a:ext uri="{FF2B5EF4-FFF2-40B4-BE49-F238E27FC236}">
                  <a16:creationId xmlns:a16="http://schemas.microsoft.com/office/drawing/2014/main" id="{5A45AB60-B76D-5A4B-8C09-04809F1E5ECB}"/>
                </a:ext>
              </a:extLst>
            </p:cNvPr>
            <p:cNvSpPr>
              <a:spLocks noChangeShapeType="1"/>
            </p:cNvSpPr>
            <p:nvPr/>
          </p:nvSpPr>
          <p:spPr bwMode="auto">
            <a:xfrm flipH="1" flipV="1">
              <a:off x="10441945" y="2145167"/>
              <a:ext cx="0" cy="446088"/>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68" name="Line 112">
              <a:extLst>
                <a:ext uri="{FF2B5EF4-FFF2-40B4-BE49-F238E27FC236}">
                  <a16:creationId xmlns:a16="http://schemas.microsoft.com/office/drawing/2014/main" id="{F4CED333-2B29-5047-9987-7FF2B5DE2F0B}"/>
                </a:ext>
              </a:extLst>
            </p:cNvPr>
            <p:cNvSpPr>
              <a:spLocks noChangeShapeType="1"/>
            </p:cNvSpPr>
            <p:nvPr/>
          </p:nvSpPr>
          <p:spPr bwMode="auto">
            <a:xfrm>
              <a:off x="7968620" y="2203904"/>
              <a:ext cx="590550" cy="730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grpSp>
          <p:nvGrpSpPr>
            <p:cNvPr id="369" name="Group 115">
              <a:extLst>
                <a:ext uri="{FF2B5EF4-FFF2-40B4-BE49-F238E27FC236}">
                  <a16:creationId xmlns:a16="http://schemas.microsoft.com/office/drawing/2014/main" id="{6E7A2A89-7268-A649-8EAD-C55997BFA90B}"/>
                </a:ext>
              </a:extLst>
            </p:cNvPr>
            <p:cNvGrpSpPr>
              <a:grpSpLocks/>
            </p:cNvGrpSpPr>
            <p:nvPr/>
          </p:nvGrpSpPr>
          <p:grpSpPr bwMode="auto">
            <a:xfrm>
              <a:off x="6957384" y="2037206"/>
              <a:ext cx="1101725" cy="307975"/>
              <a:chOff x="2667" y="3750"/>
              <a:chExt cx="694" cy="194"/>
            </a:xfrm>
          </p:grpSpPr>
          <p:sp>
            <p:nvSpPr>
              <p:cNvPr id="372" name="Rectangle 113">
                <a:extLst>
                  <a:ext uri="{FF2B5EF4-FFF2-40B4-BE49-F238E27FC236}">
                    <a16:creationId xmlns:a16="http://schemas.microsoft.com/office/drawing/2014/main" id="{FB4CA816-07E8-3E4B-B5D4-D5F338142B0D}"/>
                  </a:ext>
                </a:extLst>
              </p:cNvPr>
              <p:cNvSpPr>
                <a:spLocks noChangeArrowheads="1"/>
              </p:cNvSpPr>
              <p:nvPr/>
            </p:nvSpPr>
            <p:spPr bwMode="auto">
              <a:xfrm>
                <a:off x="2786" y="3779"/>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73" name="Text Box 114">
                <a:extLst>
                  <a:ext uri="{FF2B5EF4-FFF2-40B4-BE49-F238E27FC236}">
                    <a16:creationId xmlns:a16="http://schemas.microsoft.com/office/drawing/2014/main" id="{20879E2F-191F-0042-ABAE-F525B0ADB605}"/>
                  </a:ext>
                </a:extLst>
              </p:cNvPr>
              <p:cNvSpPr txBox="1">
                <a:spLocks noChangeArrowheads="1"/>
              </p:cNvSpPr>
              <p:nvPr/>
            </p:nvSpPr>
            <p:spPr bwMode="auto">
              <a:xfrm>
                <a:off x="2667" y="3750"/>
                <a:ext cx="694"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black"/>
                    </a:solidFill>
                    <a:latin typeface="Arial" charset="0"/>
                    <a:cs typeface="+mn-cs"/>
                  </a:rPr>
                  <a:t>0 </a:t>
                </a:r>
                <a:r>
                  <a:rPr lang="en-US" sz="900" kern="1200">
                    <a:solidFill>
                      <a:prstClr val="white"/>
                    </a:solidFill>
                    <a:latin typeface="Arial" charset="0"/>
                    <a:cs typeface="+mn-cs"/>
                  </a:rPr>
                  <a:t>1 2</a:t>
                </a:r>
                <a:r>
                  <a:rPr lang="en-US" sz="900" kern="1200">
                    <a:solidFill>
                      <a:prstClr val="black"/>
                    </a:solidFill>
                    <a:latin typeface="Arial" charset="0"/>
                    <a:cs typeface="+mn-cs"/>
                  </a:rPr>
                  <a:t> </a:t>
                </a:r>
                <a:r>
                  <a:rPr lang="en-US" sz="900" kern="1200">
                    <a:solidFill>
                      <a:prstClr val="white"/>
                    </a:solidFill>
                    <a:latin typeface="Arial" charset="0"/>
                    <a:cs typeface="+mn-cs"/>
                  </a:rPr>
                  <a:t>3 </a:t>
                </a:r>
                <a:r>
                  <a:rPr lang="en-US" sz="900" kern="1200">
                    <a:solidFill>
                      <a:prstClr val="black"/>
                    </a:solidFill>
                    <a:latin typeface="Arial" charset="0"/>
                    <a:cs typeface="+mn-cs"/>
                  </a:rPr>
                  <a:t>0 1 2</a:t>
                </a:r>
              </a:p>
            </p:txBody>
          </p:sp>
        </p:grpSp>
        <p:sp>
          <p:nvSpPr>
            <p:cNvPr id="370" name="Text Box 116">
              <a:extLst>
                <a:ext uri="{FF2B5EF4-FFF2-40B4-BE49-F238E27FC236}">
                  <a16:creationId xmlns:a16="http://schemas.microsoft.com/office/drawing/2014/main" id="{8FD7E63C-BA27-9E4C-A8A6-56DE67BAD176}"/>
                </a:ext>
              </a:extLst>
            </p:cNvPr>
            <p:cNvSpPr txBox="1">
              <a:spLocks noChangeArrowheads="1"/>
            </p:cNvSpPr>
            <p:nvPr/>
          </p:nvSpPr>
          <p:spPr bwMode="auto">
            <a:xfrm>
              <a:off x="8082920" y="1988004"/>
              <a:ext cx="592469" cy="3385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a:solidFill>
                    <a:prstClr val="black"/>
                  </a:solidFill>
                  <a:cs typeface="+mn-cs"/>
                </a:rPr>
                <a:t>pkt3</a:t>
              </a:r>
            </a:p>
          </p:txBody>
        </p:sp>
      </p:grpSp>
      <p:sp>
        <p:nvSpPr>
          <p:cNvPr id="371" name="Text Box 119">
            <a:extLst>
              <a:ext uri="{FF2B5EF4-FFF2-40B4-BE49-F238E27FC236}">
                <a16:creationId xmlns:a16="http://schemas.microsoft.com/office/drawing/2014/main" id="{5339E393-341F-2B4B-9A2F-912F5CB023FE}"/>
              </a:ext>
            </a:extLst>
          </p:cNvPr>
          <p:cNvSpPr txBox="1">
            <a:spLocks noChangeArrowheads="1"/>
          </p:cNvSpPr>
          <p:nvPr/>
        </p:nvSpPr>
        <p:spPr bwMode="auto">
          <a:xfrm>
            <a:off x="5100165" y="2125607"/>
            <a:ext cx="1456489"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500" kern="1200" dirty="0">
                <a:solidFill>
                  <a:srgbClr val="C00000"/>
                </a:solidFill>
                <a:cs typeface="+mn-cs"/>
              </a:rPr>
              <a:t>(a) no problem</a:t>
            </a:r>
          </a:p>
        </p:txBody>
      </p:sp>
      <p:sp>
        <p:nvSpPr>
          <p:cNvPr id="70" name="Rectangle 3">
            <a:extLst>
              <a:ext uri="{FF2B5EF4-FFF2-40B4-BE49-F238E27FC236}">
                <a16:creationId xmlns:a16="http://schemas.microsoft.com/office/drawing/2014/main" id="{A8BECC0D-D119-A543-A313-AE46EF8BD57C}"/>
              </a:ext>
            </a:extLst>
          </p:cNvPr>
          <p:cNvSpPr txBox="1">
            <a:spLocks noChangeArrowheads="1"/>
          </p:cNvSpPr>
          <p:nvPr/>
        </p:nvSpPr>
        <p:spPr>
          <a:xfrm>
            <a:off x="595991" y="1424668"/>
            <a:ext cx="4137934" cy="994682"/>
          </a:xfrm>
          <a:prstGeom prst="rect">
            <a:avLst/>
          </a:prstGeom>
        </p:spPr>
        <p:txBody>
          <a:bodyPr vert="horz" lIns="68580" tIns="34290" rIns="68580" bIns="3429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906" indent="0" defTabSz="685800">
              <a:spcBef>
                <a:spcPts val="750"/>
              </a:spcBef>
              <a:buNone/>
              <a:defRPr/>
            </a:pPr>
            <a:r>
              <a:rPr lang="en-US" altLang="en-US" sz="2100" dirty="0">
                <a:solidFill>
                  <a:prstClr val="black"/>
                </a:solidFill>
                <a:latin typeface="Calibri" panose="020F0502020204030204"/>
                <a:ea typeface="ＭＳ Ｐゴシック" panose="020B0600070205080204" pitchFamily="34" charset="-128"/>
              </a:rPr>
              <a:t>example: </a:t>
            </a:r>
          </a:p>
          <a:p>
            <a:pPr marL="264319" indent="-166688" defTabSz="685800">
              <a:lnSpc>
                <a:spcPct val="80000"/>
              </a:lnSpc>
              <a:spcBef>
                <a:spcPts val="750"/>
              </a:spcBef>
              <a:defRPr/>
            </a:pPr>
            <a:r>
              <a:rPr lang="en-US" altLang="en-US" sz="1800" dirty="0">
                <a:solidFill>
                  <a:prstClr val="black"/>
                </a:solidFill>
                <a:latin typeface="Calibri" panose="020F0502020204030204"/>
                <a:ea typeface="ＭＳ Ｐゴシック" panose="020B0600070205080204" pitchFamily="34" charset="-128"/>
              </a:rPr>
              <a:t>seq #</a:t>
            </a:r>
            <a:r>
              <a:rPr lang="en-US" altLang="ja-JP" sz="1800" dirty="0">
                <a:solidFill>
                  <a:prstClr val="black"/>
                </a:solidFill>
                <a:latin typeface="Calibri" panose="020F0502020204030204"/>
                <a:ea typeface="ＭＳ Ｐゴシック" panose="020B0600070205080204" pitchFamily="34" charset="-128"/>
              </a:rPr>
              <a:t>s: 0, 1, 2, 3 </a:t>
            </a:r>
            <a:r>
              <a:rPr lang="en-US" altLang="ja-JP" sz="1500" dirty="0">
                <a:solidFill>
                  <a:prstClr val="black"/>
                </a:solidFill>
                <a:latin typeface="Calibri" panose="020F0502020204030204"/>
                <a:ea typeface="ＭＳ Ｐゴシック" panose="020B0600070205080204" pitchFamily="34" charset="-128"/>
              </a:rPr>
              <a:t>(base 4 counting)</a:t>
            </a:r>
          </a:p>
          <a:p>
            <a:pPr marL="264319" indent="-166688" defTabSz="685800">
              <a:lnSpc>
                <a:spcPct val="80000"/>
              </a:lnSpc>
              <a:spcBef>
                <a:spcPts val="750"/>
              </a:spcBef>
              <a:defRPr/>
            </a:pPr>
            <a:r>
              <a:rPr lang="en-US" altLang="en-US" sz="1800" dirty="0">
                <a:solidFill>
                  <a:prstClr val="black"/>
                </a:solidFill>
                <a:latin typeface="Calibri" panose="020F0502020204030204"/>
                <a:ea typeface="ＭＳ Ｐゴシック" panose="020B0600070205080204" pitchFamily="34" charset="-128"/>
              </a:rPr>
              <a:t>window size=3</a:t>
            </a:r>
            <a:endParaRPr lang="en-US" altLang="en-US" sz="2100" dirty="0">
              <a:solidFill>
                <a:prstClr val="black"/>
              </a:solidFill>
              <a:latin typeface="Calibri" panose="020F0502020204030204"/>
              <a:ea typeface="ＭＳ Ｐゴシック" panose="020B0600070205080204" pitchFamily="34" charset="-128"/>
            </a:endParaRPr>
          </a:p>
        </p:txBody>
      </p:sp>
      <p:sp>
        <p:nvSpPr>
          <p:cNvPr id="82" name="Slide Number Placeholder 2">
            <a:extLst>
              <a:ext uri="{FF2B5EF4-FFF2-40B4-BE49-F238E27FC236}">
                <a16:creationId xmlns:a16="http://schemas.microsoft.com/office/drawing/2014/main" id="{0E39ABAA-753D-794D-9119-FEAB296BBB08}"/>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74</a:t>
            </a:fld>
            <a:endParaRPr lang="en-US" dirty="0"/>
          </a:p>
        </p:txBody>
      </p:sp>
    </p:spTree>
    <p:extLst>
      <p:ext uri="{BB962C8B-B14F-4D97-AF65-F5344CB8AC3E}">
        <p14:creationId xmlns:p14="http://schemas.microsoft.com/office/powerpoint/2010/main" val="269008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1"/>
                                        </p:tgtEl>
                                        <p:attrNameLst>
                                          <p:attrName>style.visibility</p:attrName>
                                        </p:attrNameLst>
                                      </p:cBhvr>
                                      <p:to>
                                        <p:strVal val="visible"/>
                                      </p:to>
                                    </p:set>
                                    <p:animEffect transition="in" filter="dissolve">
                                      <p:cBhvr>
                                        <p:cTn id="12" dur="500"/>
                                        <p:tgtEl>
                                          <p:spTgt spid="3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34"/>
                                        </p:tgtEl>
                                        <p:attrNameLst>
                                          <p:attrName>style.visibility</p:attrName>
                                        </p:attrNameLst>
                                      </p:cBhvr>
                                      <p:to>
                                        <p:strVal val="visible"/>
                                      </p:to>
                                    </p:set>
                                    <p:animEffect transition="in" filter="dissolve">
                                      <p:cBhvr>
                                        <p:cTn id="22"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p:bldP spid="37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5991" y="306161"/>
            <a:ext cx="4666947" cy="998178"/>
          </a:xfrm>
        </p:spPr>
        <p:txBody>
          <a:bodyPr>
            <a:noAutofit/>
          </a:bodyPr>
          <a:lstStyle/>
          <a:p>
            <a:r>
              <a:rPr lang="en-US" sz="2400" dirty="0"/>
              <a:t>Selective repeat: </a:t>
            </a:r>
            <a:br>
              <a:rPr lang="en-US" sz="2400" dirty="0"/>
            </a:br>
            <a:r>
              <a:rPr lang="en-US" sz="2400" dirty="0"/>
              <a:t>a dilemma!</a:t>
            </a:r>
          </a:p>
        </p:txBody>
      </p:sp>
      <p:sp>
        <p:nvSpPr>
          <p:cNvPr id="71" name="Rectangle 124">
            <a:extLst>
              <a:ext uri="{FF2B5EF4-FFF2-40B4-BE49-F238E27FC236}">
                <a16:creationId xmlns:a16="http://schemas.microsoft.com/office/drawing/2014/main" id="{D782CDAA-0416-784F-B3B4-73D20461E8E6}"/>
              </a:ext>
            </a:extLst>
          </p:cNvPr>
          <p:cNvSpPr>
            <a:spLocks noChangeArrowheads="1"/>
          </p:cNvSpPr>
          <p:nvPr/>
        </p:nvSpPr>
        <p:spPr bwMode="auto">
          <a:xfrm>
            <a:off x="753598" y="2962183"/>
            <a:ext cx="3778645" cy="17685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57175" indent="-257175" defTabSz="685800">
              <a:lnSpc>
                <a:spcPct val="80000"/>
              </a:lnSpc>
              <a:spcBef>
                <a:spcPct val="20000"/>
              </a:spcBef>
              <a:buClr>
                <a:srgbClr val="000099"/>
              </a:buClr>
              <a:buSzPct val="65000"/>
              <a:defRPr/>
            </a:pPr>
            <a:endParaRPr lang="en-US" sz="1800" kern="1200" dirty="0">
              <a:solidFill>
                <a:prstClr val="black"/>
              </a:solidFill>
              <a:latin typeface="Calibri" panose="020F0502020204030204"/>
              <a:ea typeface="ＭＳ Ｐゴシック" charset="0"/>
              <a:cs typeface="+mn-cs"/>
            </a:endParaRPr>
          </a:p>
          <a:p>
            <a:pPr marL="257175" indent="-257175" defTabSz="685800">
              <a:lnSpc>
                <a:spcPct val="80000"/>
              </a:lnSpc>
              <a:spcBef>
                <a:spcPct val="20000"/>
              </a:spcBef>
              <a:buClr>
                <a:srgbClr val="000099"/>
              </a:buClr>
              <a:buSzPct val="65000"/>
              <a:defRPr/>
            </a:pPr>
            <a:r>
              <a:rPr lang="en-US" sz="2100" kern="1200" dirty="0">
                <a:solidFill>
                  <a:srgbClr val="CC0000"/>
                </a:solidFill>
                <a:latin typeface="Calibri" panose="020F0502020204030204"/>
                <a:ea typeface="ＭＳ Ｐゴシック" charset="0"/>
                <a:cs typeface="+mn-cs"/>
              </a:rPr>
              <a:t>Q:</a:t>
            </a:r>
            <a:r>
              <a:rPr lang="en-US" sz="2100" kern="1200" dirty="0">
                <a:solidFill>
                  <a:prstClr val="black"/>
                </a:solidFill>
                <a:latin typeface="Calibri" panose="020F0502020204030204"/>
                <a:ea typeface="ＭＳ Ｐゴシック" charset="0"/>
                <a:cs typeface="+mn-cs"/>
              </a:rPr>
              <a:t> what relationship is needed between sequence # size and window size to avoid problem in scenario (b)?</a:t>
            </a:r>
          </a:p>
        </p:txBody>
      </p:sp>
      <p:grpSp>
        <p:nvGrpSpPr>
          <p:cNvPr id="6" name="Group 5">
            <a:extLst>
              <a:ext uri="{FF2B5EF4-FFF2-40B4-BE49-F238E27FC236}">
                <a16:creationId xmlns:a16="http://schemas.microsoft.com/office/drawing/2014/main" id="{7F9E5931-D189-1349-BB68-FDFA9711FCA5}"/>
              </a:ext>
            </a:extLst>
          </p:cNvPr>
          <p:cNvGrpSpPr/>
          <p:nvPr/>
        </p:nvGrpSpPr>
        <p:grpSpPr>
          <a:xfrm>
            <a:off x="5198469" y="3045773"/>
            <a:ext cx="3245860" cy="1695689"/>
            <a:chOff x="6909756" y="4181931"/>
            <a:chExt cx="4327813" cy="2260919"/>
          </a:xfrm>
        </p:grpSpPr>
        <p:grpSp>
          <p:nvGrpSpPr>
            <p:cNvPr id="307" name="Group 8">
              <a:extLst>
                <a:ext uri="{FF2B5EF4-FFF2-40B4-BE49-F238E27FC236}">
                  <a16:creationId xmlns:a16="http://schemas.microsoft.com/office/drawing/2014/main" id="{1942F5A2-ABA0-D244-B423-E4608684189F}"/>
                </a:ext>
              </a:extLst>
            </p:cNvPr>
            <p:cNvGrpSpPr>
              <a:grpSpLocks/>
            </p:cNvGrpSpPr>
            <p:nvPr/>
          </p:nvGrpSpPr>
          <p:grpSpPr bwMode="auto">
            <a:xfrm>
              <a:off x="6909756" y="4258120"/>
              <a:ext cx="1101725" cy="307975"/>
              <a:chOff x="1895" y="3931"/>
              <a:chExt cx="694" cy="194"/>
            </a:xfrm>
          </p:grpSpPr>
          <p:sp>
            <p:nvSpPr>
              <p:cNvPr id="341" name="Rectangle 7">
                <a:extLst>
                  <a:ext uri="{FF2B5EF4-FFF2-40B4-BE49-F238E27FC236}">
                    <a16:creationId xmlns:a16="http://schemas.microsoft.com/office/drawing/2014/main" id="{0EE62060-91FC-404F-BDD6-87AA7C69548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42" name="Text Box 6">
                <a:extLst>
                  <a:ext uri="{FF2B5EF4-FFF2-40B4-BE49-F238E27FC236}">
                    <a16:creationId xmlns:a16="http://schemas.microsoft.com/office/drawing/2014/main" id="{93619256-616D-2A4C-B9B8-7455F78BF467}"/>
                  </a:ext>
                </a:extLst>
              </p:cNvPr>
              <p:cNvSpPr txBox="1">
                <a:spLocks noChangeArrowheads="1"/>
              </p:cNvSpPr>
              <p:nvPr/>
            </p:nvSpPr>
            <p:spPr bwMode="auto">
              <a:xfrm>
                <a:off x="1895" y="3931"/>
                <a:ext cx="694"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white"/>
                    </a:solidFill>
                    <a:latin typeface="Arial" charset="0"/>
                    <a:cs typeface="+mn-cs"/>
                  </a:rPr>
                  <a:t>0 1 2</a:t>
                </a:r>
                <a:r>
                  <a:rPr lang="en-US" sz="900" kern="1200">
                    <a:solidFill>
                      <a:prstClr val="black"/>
                    </a:solidFill>
                    <a:latin typeface="Arial" charset="0"/>
                    <a:cs typeface="+mn-cs"/>
                  </a:rPr>
                  <a:t> 3 0 1 2</a:t>
                </a:r>
              </a:p>
            </p:txBody>
          </p:sp>
        </p:grpSp>
        <p:grpSp>
          <p:nvGrpSpPr>
            <p:cNvPr id="308" name="Group 9">
              <a:extLst>
                <a:ext uri="{FF2B5EF4-FFF2-40B4-BE49-F238E27FC236}">
                  <a16:creationId xmlns:a16="http://schemas.microsoft.com/office/drawing/2014/main" id="{94E9A178-E13E-6D46-B99E-B3FDE88BD2E6}"/>
                </a:ext>
              </a:extLst>
            </p:cNvPr>
            <p:cNvGrpSpPr>
              <a:grpSpLocks/>
            </p:cNvGrpSpPr>
            <p:nvPr/>
          </p:nvGrpSpPr>
          <p:grpSpPr bwMode="auto">
            <a:xfrm>
              <a:off x="6928806" y="4532758"/>
              <a:ext cx="1101725" cy="307975"/>
              <a:chOff x="1895" y="3931"/>
              <a:chExt cx="694" cy="194"/>
            </a:xfrm>
          </p:grpSpPr>
          <p:sp>
            <p:nvSpPr>
              <p:cNvPr id="339" name="Rectangle 10">
                <a:extLst>
                  <a:ext uri="{FF2B5EF4-FFF2-40B4-BE49-F238E27FC236}">
                    <a16:creationId xmlns:a16="http://schemas.microsoft.com/office/drawing/2014/main" id="{1D7DB47D-B4D8-DA4B-849C-0C854A63983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40" name="Text Box 11">
                <a:extLst>
                  <a:ext uri="{FF2B5EF4-FFF2-40B4-BE49-F238E27FC236}">
                    <a16:creationId xmlns:a16="http://schemas.microsoft.com/office/drawing/2014/main" id="{66376DC4-0D4B-F448-8D81-BDEC9FFF8996}"/>
                  </a:ext>
                </a:extLst>
              </p:cNvPr>
              <p:cNvSpPr txBox="1">
                <a:spLocks noChangeArrowheads="1"/>
              </p:cNvSpPr>
              <p:nvPr/>
            </p:nvSpPr>
            <p:spPr bwMode="auto">
              <a:xfrm>
                <a:off x="1895" y="3931"/>
                <a:ext cx="694"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white"/>
                    </a:solidFill>
                    <a:latin typeface="Arial" charset="0"/>
                    <a:cs typeface="+mn-cs"/>
                  </a:rPr>
                  <a:t>0 1 2</a:t>
                </a:r>
                <a:r>
                  <a:rPr lang="en-US" sz="900" kern="1200">
                    <a:solidFill>
                      <a:prstClr val="black"/>
                    </a:solidFill>
                    <a:latin typeface="Arial" charset="0"/>
                    <a:cs typeface="+mn-cs"/>
                  </a:rPr>
                  <a:t> 3 0 1 2</a:t>
                </a:r>
              </a:p>
            </p:txBody>
          </p:sp>
        </p:grpSp>
        <p:grpSp>
          <p:nvGrpSpPr>
            <p:cNvPr id="309" name="Group 12">
              <a:extLst>
                <a:ext uri="{FF2B5EF4-FFF2-40B4-BE49-F238E27FC236}">
                  <a16:creationId xmlns:a16="http://schemas.microsoft.com/office/drawing/2014/main" id="{75D0BF09-C33A-BF4B-8E6F-BD5C588B4B7C}"/>
                </a:ext>
              </a:extLst>
            </p:cNvPr>
            <p:cNvGrpSpPr>
              <a:grpSpLocks/>
            </p:cNvGrpSpPr>
            <p:nvPr/>
          </p:nvGrpSpPr>
          <p:grpSpPr bwMode="auto">
            <a:xfrm>
              <a:off x="6936744" y="4796283"/>
              <a:ext cx="1101725" cy="307975"/>
              <a:chOff x="1895" y="3931"/>
              <a:chExt cx="694" cy="194"/>
            </a:xfrm>
          </p:grpSpPr>
          <p:sp>
            <p:nvSpPr>
              <p:cNvPr id="337" name="Rectangle 13">
                <a:extLst>
                  <a:ext uri="{FF2B5EF4-FFF2-40B4-BE49-F238E27FC236}">
                    <a16:creationId xmlns:a16="http://schemas.microsoft.com/office/drawing/2014/main" id="{3DC28863-C1E4-3940-A9B4-5C23D5FD0FBF}"/>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38" name="Text Box 14">
                <a:extLst>
                  <a:ext uri="{FF2B5EF4-FFF2-40B4-BE49-F238E27FC236}">
                    <a16:creationId xmlns:a16="http://schemas.microsoft.com/office/drawing/2014/main" id="{183D495E-EC2B-E34D-968D-949D6F983610}"/>
                  </a:ext>
                </a:extLst>
              </p:cNvPr>
              <p:cNvSpPr txBox="1">
                <a:spLocks noChangeArrowheads="1"/>
              </p:cNvSpPr>
              <p:nvPr/>
            </p:nvSpPr>
            <p:spPr bwMode="auto">
              <a:xfrm>
                <a:off x="1895" y="3931"/>
                <a:ext cx="694"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white"/>
                    </a:solidFill>
                    <a:latin typeface="Arial" charset="0"/>
                    <a:cs typeface="+mn-cs"/>
                  </a:rPr>
                  <a:t>0 1 2</a:t>
                </a:r>
                <a:r>
                  <a:rPr lang="en-US" sz="900" kern="1200">
                    <a:solidFill>
                      <a:prstClr val="black"/>
                    </a:solidFill>
                    <a:latin typeface="Arial" charset="0"/>
                    <a:cs typeface="+mn-cs"/>
                  </a:rPr>
                  <a:t> 3 0 1 2</a:t>
                </a:r>
              </a:p>
            </p:txBody>
          </p:sp>
        </p:grpSp>
        <p:sp>
          <p:nvSpPr>
            <p:cNvPr id="310" name="Line 15">
              <a:extLst>
                <a:ext uri="{FF2B5EF4-FFF2-40B4-BE49-F238E27FC236}">
                  <a16:creationId xmlns:a16="http://schemas.microsoft.com/office/drawing/2014/main" id="{83280B47-6119-B24D-BD4C-7A570462D89A}"/>
                </a:ext>
              </a:extLst>
            </p:cNvPr>
            <p:cNvSpPr>
              <a:spLocks noChangeShapeType="1"/>
            </p:cNvSpPr>
            <p:nvPr/>
          </p:nvSpPr>
          <p:spPr bwMode="auto">
            <a:xfrm>
              <a:off x="7927345" y="4396244"/>
              <a:ext cx="1827213" cy="2381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11" name="Line 16">
              <a:extLst>
                <a:ext uri="{FF2B5EF4-FFF2-40B4-BE49-F238E27FC236}">
                  <a16:creationId xmlns:a16="http://schemas.microsoft.com/office/drawing/2014/main" id="{B4A96E1E-1FCC-8748-AE3E-6BEA1397830A}"/>
                </a:ext>
              </a:extLst>
            </p:cNvPr>
            <p:cNvSpPr>
              <a:spLocks noChangeShapeType="1"/>
            </p:cNvSpPr>
            <p:nvPr/>
          </p:nvSpPr>
          <p:spPr bwMode="auto">
            <a:xfrm>
              <a:off x="7957507" y="4681994"/>
              <a:ext cx="1808163" cy="22860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12" name="Line 17">
              <a:extLst>
                <a:ext uri="{FF2B5EF4-FFF2-40B4-BE49-F238E27FC236}">
                  <a16:creationId xmlns:a16="http://schemas.microsoft.com/office/drawing/2014/main" id="{2BCA50D6-62FE-B64C-BB19-B11FA0426622}"/>
                </a:ext>
              </a:extLst>
            </p:cNvPr>
            <p:cNvSpPr>
              <a:spLocks noChangeShapeType="1"/>
            </p:cNvSpPr>
            <p:nvPr/>
          </p:nvSpPr>
          <p:spPr bwMode="auto">
            <a:xfrm>
              <a:off x="7987670" y="4967744"/>
              <a:ext cx="1784350" cy="2095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13" name="Text Box 18">
              <a:extLst>
                <a:ext uri="{FF2B5EF4-FFF2-40B4-BE49-F238E27FC236}">
                  <a16:creationId xmlns:a16="http://schemas.microsoft.com/office/drawing/2014/main" id="{02E658FD-889C-5340-9640-AD71BE2147EC}"/>
                </a:ext>
              </a:extLst>
            </p:cNvPr>
            <p:cNvSpPr txBox="1">
              <a:spLocks noChangeArrowheads="1"/>
            </p:cNvSpPr>
            <p:nvPr/>
          </p:nvSpPr>
          <p:spPr bwMode="auto">
            <a:xfrm>
              <a:off x="8040057" y="4181931"/>
              <a:ext cx="592469" cy="3385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a:solidFill>
                    <a:prstClr val="black"/>
                  </a:solidFill>
                  <a:cs typeface="+mn-cs"/>
                </a:rPr>
                <a:t>pkt0</a:t>
              </a:r>
            </a:p>
          </p:txBody>
        </p:sp>
        <p:sp>
          <p:nvSpPr>
            <p:cNvPr id="314" name="Text Box 19">
              <a:extLst>
                <a:ext uri="{FF2B5EF4-FFF2-40B4-BE49-F238E27FC236}">
                  <a16:creationId xmlns:a16="http://schemas.microsoft.com/office/drawing/2014/main" id="{45B5E1FA-8F5B-7040-AFD4-A6F0EAFD0576}"/>
                </a:ext>
              </a:extLst>
            </p:cNvPr>
            <p:cNvSpPr txBox="1">
              <a:spLocks noChangeArrowheads="1"/>
            </p:cNvSpPr>
            <p:nvPr/>
          </p:nvSpPr>
          <p:spPr bwMode="auto">
            <a:xfrm>
              <a:off x="8036883" y="4467682"/>
              <a:ext cx="592469" cy="3385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dirty="0">
                  <a:solidFill>
                    <a:prstClr val="black"/>
                  </a:solidFill>
                  <a:cs typeface="+mn-cs"/>
                </a:rPr>
                <a:t>pkt1</a:t>
              </a:r>
            </a:p>
          </p:txBody>
        </p:sp>
        <p:sp>
          <p:nvSpPr>
            <p:cNvPr id="315" name="Text Box 20">
              <a:extLst>
                <a:ext uri="{FF2B5EF4-FFF2-40B4-BE49-F238E27FC236}">
                  <a16:creationId xmlns:a16="http://schemas.microsoft.com/office/drawing/2014/main" id="{8D9B9494-8D5C-BE4F-BED0-A4F8E50D1C11}"/>
                </a:ext>
              </a:extLst>
            </p:cNvPr>
            <p:cNvSpPr txBox="1">
              <a:spLocks noChangeArrowheads="1"/>
            </p:cNvSpPr>
            <p:nvPr/>
          </p:nvSpPr>
          <p:spPr bwMode="auto">
            <a:xfrm>
              <a:off x="8033707" y="4753431"/>
              <a:ext cx="592469" cy="3385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a:solidFill>
                    <a:prstClr val="black"/>
                  </a:solidFill>
                  <a:cs typeface="+mn-cs"/>
                </a:rPr>
                <a:t>pkt2</a:t>
              </a:r>
            </a:p>
          </p:txBody>
        </p:sp>
        <p:grpSp>
          <p:nvGrpSpPr>
            <p:cNvPr id="316" name="Group 23">
              <a:extLst>
                <a:ext uri="{FF2B5EF4-FFF2-40B4-BE49-F238E27FC236}">
                  <a16:creationId xmlns:a16="http://schemas.microsoft.com/office/drawing/2014/main" id="{82E7EEF6-E6E0-8B4B-B2E2-D6AFBD465BEB}"/>
                </a:ext>
              </a:extLst>
            </p:cNvPr>
            <p:cNvGrpSpPr>
              <a:grpSpLocks/>
            </p:cNvGrpSpPr>
            <p:nvPr/>
          </p:nvGrpSpPr>
          <p:grpSpPr bwMode="auto">
            <a:xfrm>
              <a:off x="6939919" y="5828159"/>
              <a:ext cx="1101725" cy="307975"/>
              <a:chOff x="1895" y="3931"/>
              <a:chExt cx="694" cy="194"/>
            </a:xfrm>
          </p:grpSpPr>
          <p:sp>
            <p:nvSpPr>
              <p:cNvPr id="335" name="Rectangle 24">
                <a:extLst>
                  <a:ext uri="{FF2B5EF4-FFF2-40B4-BE49-F238E27FC236}">
                    <a16:creationId xmlns:a16="http://schemas.microsoft.com/office/drawing/2014/main" id="{863DCB74-5DAF-1847-A592-4A82497E9F6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36" name="Text Box 25">
                <a:extLst>
                  <a:ext uri="{FF2B5EF4-FFF2-40B4-BE49-F238E27FC236}">
                    <a16:creationId xmlns:a16="http://schemas.microsoft.com/office/drawing/2014/main" id="{529BD457-0C19-5348-B5FA-B02FB96145EE}"/>
                  </a:ext>
                </a:extLst>
              </p:cNvPr>
              <p:cNvSpPr txBox="1">
                <a:spLocks noChangeArrowheads="1"/>
              </p:cNvSpPr>
              <p:nvPr/>
            </p:nvSpPr>
            <p:spPr bwMode="auto">
              <a:xfrm>
                <a:off x="1895" y="3931"/>
                <a:ext cx="694"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white"/>
                    </a:solidFill>
                    <a:latin typeface="Arial" charset="0"/>
                    <a:cs typeface="+mn-cs"/>
                  </a:rPr>
                  <a:t>0 1 2</a:t>
                </a:r>
                <a:r>
                  <a:rPr lang="en-US" sz="900" kern="1200">
                    <a:solidFill>
                      <a:prstClr val="black"/>
                    </a:solidFill>
                    <a:latin typeface="Arial" charset="0"/>
                    <a:cs typeface="+mn-cs"/>
                  </a:rPr>
                  <a:t> 3 0 1 2</a:t>
                </a:r>
              </a:p>
            </p:txBody>
          </p:sp>
        </p:grpSp>
        <p:sp>
          <p:nvSpPr>
            <p:cNvPr id="317" name="Line 32">
              <a:extLst>
                <a:ext uri="{FF2B5EF4-FFF2-40B4-BE49-F238E27FC236}">
                  <a16:creationId xmlns:a16="http://schemas.microsoft.com/office/drawing/2014/main" id="{39D1ADF5-0FC0-9A45-A89C-C202445BB363}"/>
                </a:ext>
              </a:extLst>
            </p:cNvPr>
            <p:cNvSpPr>
              <a:spLocks noChangeShapeType="1"/>
            </p:cNvSpPr>
            <p:nvPr/>
          </p:nvSpPr>
          <p:spPr bwMode="auto">
            <a:xfrm>
              <a:off x="7990845" y="5961520"/>
              <a:ext cx="1784350" cy="22383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18" name="Text Box 35">
              <a:extLst>
                <a:ext uri="{FF2B5EF4-FFF2-40B4-BE49-F238E27FC236}">
                  <a16:creationId xmlns:a16="http://schemas.microsoft.com/office/drawing/2014/main" id="{62D99CB5-14A3-E647-86CE-3B7DE5DCDC7C}"/>
                </a:ext>
              </a:extLst>
            </p:cNvPr>
            <p:cNvSpPr txBox="1">
              <a:spLocks noChangeArrowheads="1"/>
            </p:cNvSpPr>
            <p:nvPr/>
          </p:nvSpPr>
          <p:spPr bwMode="auto">
            <a:xfrm>
              <a:off x="8074983" y="5747207"/>
              <a:ext cx="592469" cy="3385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a:solidFill>
                    <a:prstClr val="black"/>
                  </a:solidFill>
                  <a:cs typeface="+mn-cs"/>
                </a:rPr>
                <a:t>pkt0</a:t>
              </a:r>
            </a:p>
          </p:txBody>
        </p:sp>
        <p:sp>
          <p:nvSpPr>
            <p:cNvPr id="319" name="Text Box 39">
              <a:extLst>
                <a:ext uri="{FF2B5EF4-FFF2-40B4-BE49-F238E27FC236}">
                  <a16:creationId xmlns:a16="http://schemas.microsoft.com/office/drawing/2014/main" id="{DE3A732F-D913-5C40-8075-B3896B74B221}"/>
                </a:ext>
              </a:extLst>
            </p:cNvPr>
            <p:cNvSpPr txBox="1">
              <a:spLocks noChangeArrowheads="1"/>
            </p:cNvSpPr>
            <p:nvPr/>
          </p:nvSpPr>
          <p:spPr bwMode="auto">
            <a:xfrm>
              <a:off x="6924045" y="5429707"/>
              <a:ext cx="1455955" cy="5109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lnSpc>
                  <a:spcPct val="90000"/>
                </a:lnSpc>
                <a:buClrTx/>
                <a:defRPr/>
              </a:pPr>
              <a:r>
                <a:rPr lang="en-US" sz="1050" kern="1200">
                  <a:solidFill>
                    <a:prstClr val="black"/>
                  </a:solidFill>
                  <a:cs typeface="+mn-cs"/>
                </a:rPr>
                <a:t>timeout</a:t>
              </a:r>
            </a:p>
            <a:p>
              <a:pPr defTabSz="685800">
                <a:lnSpc>
                  <a:spcPct val="90000"/>
                </a:lnSpc>
                <a:buClrTx/>
                <a:defRPr/>
              </a:pPr>
              <a:r>
                <a:rPr lang="en-US" sz="1050" kern="1200">
                  <a:solidFill>
                    <a:prstClr val="black"/>
                  </a:solidFill>
                  <a:cs typeface="+mn-cs"/>
                </a:rPr>
                <a:t>retransmit pkt0</a:t>
              </a:r>
            </a:p>
          </p:txBody>
        </p:sp>
        <p:sp>
          <p:nvSpPr>
            <p:cNvPr id="320" name="Rectangle 45">
              <a:extLst>
                <a:ext uri="{FF2B5EF4-FFF2-40B4-BE49-F238E27FC236}">
                  <a16:creationId xmlns:a16="http://schemas.microsoft.com/office/drawing/2014/main" id="{3AC813D7-A587-1341-B108-1D1C3BDD4322}"/>
                </a:ext>
              </a:extLst>
            </p:cNvPr>
            <p:cNvSpPr>
              <a:spLocks noChangeArrowheads="1"/>
            </p:cNvSpPr>
            <p:nvPr/>
          </p:nvSpPr>
          <p:spPr bwMode="auto">
            <a:xfrm>
              <a:off x="9959345" y="4559756"/>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21" name="Text Box 46">
              <a:extLst>
                <a:ext uri="{FF2B5EF4-FFF2-40B4-BE49-F238E27FC236}">
                  <a16:creationId xmlns:a16="http://schemas.microsoft.com/office/drawing/2014/main" id="{AD53B46B-0462-8349-BFB4-D8EE1679CA9F}"/>
                </a:ext>
              </a:extLst>
            </p:cNvPr>
            <p:cNvSpPr txBox="1">
              <a:spLocks noChangeArrowheads="1"/>
            </p:cNvSpPr>
            <p:nvPr/>
          </p:nvSpPr>
          <p:spPr bwMode="auto">
            <a:xfrm>
              <a:off x="9770432" y="4510544"/>
              <a:ext cx="1101156" cy="307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black"/>
                  </a:solidFill>
                  <a:latin typeface="Arial" charset="0"/>
                  <a:cs typeface="+mn-cs"/>
                </a:rPr>
                <a:t>0</a:t>
              </a:r>
              <a:r>
                <a:rPr lang="en-US" sz="900" kern="1200">
                  <a:solidFill>
                    <a:prstClr val="white"/>
                  </a:solidFill>
                  <a:latin typeface="Arial" charset="0"/>
                  <a:cs typeface="+mn-cs"/>
                </a:rPr>
                <a:t> 1 2 3</a:t>
              </a:r>
              <a:r>
                <a:rPr lang="en-US" sz="900" kern="1200">
                  <a:solidFill>
                    <a:prstClr val="black"/>
                  </a:solidFill>
                  <a:latin typeface="Arial" charset="0"/>
                  <a:cs typeface="+mn-cs"/>
                </a:rPr>
                <a:t> 0 1 2</a:t>
              </a:r>
            </a:p>
          </p:txBody>
        </p:sp>
        <p:sp>
          <p:nvSpPr>
            <p:cNvPr id="322" name="Rectangle 50">
              <a:extLst>
                <a:ext uri="{FF2B5EF4-FFF2-40B4-BE49-F238E27FC236}">
                  <a16:creationId xmlns:a16="http://schemas.microsoft.com/office/drawing/2014/main" id="{AD80CE9F-F5D1-7B43-A091-123A5ECF7B91}"/>
                </a:ext>
              </a:extLst>
            </p:cNvPr>
            <p:cNvSpPr>
              <a:spLocks noChangeArrowheads="1"/>
            </p:cNvSpPr>
            <p:nvPr/>
          </p:nvSpPr>
          <p:spPr bwMode="auto">
            <a:xfrm>
              <a:off x="10079995" y="4831219"/>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23" name="Text Box 51">
              <a:extLst>
                <a:ext uri="{FF2B5EF4-FFF2-40B4-BE49-F238E27FC236}">
                  <a16:creationId xmlns:a16="http://schemas.microsoft.com/office/drawing/2014/main" id="{EB22B0CE-8744-094D-B844-BAC4F3B9B933}"/>
                </a:ext>
              </a:extLst>
            </p:cNvPr>
            <p:cNvSpPr txBox="1">
              <a:spLocks noChangeArrowheads="1"/>
            </p:cNvSpPr>
            <p:nvPr/>
          </p:nvSpPr>
          <p:spPr bwMode="auto">
            <a:xfrm>
              <a:off x="9767257" y="4785182"/>
              <a:ext cx="1101156" cy="307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black"/>
                  </a:solidFill>
                  <a:latin typeface="Arial" charset="0"/>
                  <a:cs typeface="+mn-cs"/>
                </a:rPr>
                <a:t>0 1</a:t>
              </a:r>
              <a:r>
                <a:rPr lang="en-US" sz="900" kern="1200">
                  <a:solidFill>
                    <a:prstClr val="white"/>
                  </a:solidFill>
                  <a:latin typeface="Arial" charset="0"/>
                  <a:cs typeface="+mn-cs"/>
                </a:rPr>
                <a:t> 2 3 0</a:t>
              </a:r>
              <a:r>
                <a:rPr lang="en-US" sz="900" kern="1200">
                  <a:solidFill>
                    <a:prstClr val="black"/>
                  </a:solidFill>
                  <a:latin typeface="Arial" charset="0"/>
                  <a:cs typeface="+mn-cs"/>
                </a:rPr>
                <a:t> 1 2</a:t>
              </a:r>
            </a:p>
          </p:txBody>
        </p:sp>
        <p:sp>
          <p:nvSpPr>
            <p:cNvPr id="324" name="Rectangle 53">
              <a:extLst>
                <a:ext uri="{FF2B5EF4-FFF2-40B4-BE49-F238E27FC236}">
                  <a16:creationId xmlns:a16="http://schemas.microsoft.com/office/drawing/2014/main" id="{B4035F3F-8265-144D-A6FF-D585783A8317}"/>
                </a:ext>
              </a:extLst>
            </p:cNvPr>
            <p:cNvSpPr>
              <a:spLocks noChangeArrowheads="1"/>
            </p:cNvSpPr>
            <p:nvPr/>
          </p:nvSpPr>
          <p:spPr bwMode="auto">
            <a:xfrm>
              <a:off x="10210170" y="5094744"/>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25" name="Text Box 54">
              <a:extLst>
                <a:ext uri="{FF2B5EF4-FFF2-40B4-BE49-F238E27FC236}">
                  <a16:creationId xmlns:a16="http://schemas.microsoft.com/office/drawing/2014/main" id="{6E183FB6-D313-5643-AF16-2BCB057078CF}"/>
                </a:ext>
              </a:extLst>
            </p:cNvPr>
            <p:cNvSpPr txBox="1">
              <a:spLocks noChangeArrowheads="1"/>
            </p:cNvSpPr>
            <p:nvPr/>
          </p:nvSpPr>
          <p:spPr bwMode="auto">
            <a:xfrm>
              <a:off x="9770432" y="5048707"/>
              <a:ext cx="1101156" cy="307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black"/>
                  </a:solidFill>
                  <a:latin typeface="Arial" charset="0"/>
                  <a:cs typeface="+mn-cs"/>
                </a:rPr>
                <a:t>0 1 2 </a:t>
              </a:r>
              <a:r>
                <a:rPr lang="en-US" sz="900" kern="1200">
                  <a:solidFill>
                    <a:prstClr val="white"/>
                  </a:solidFill>
                  <a:latin typeface="Arial" charset="0"/>
                  <a:cs typeface="+mn-cs"/>
                </a:rPr>
                <a:t>3 0 1</a:t>
              </a:r>
              <a:r>
                <a:rPr lang="en-US" sz="900" kern="1200">
                  <a:solidFill>
                    <a:prstClr val="black"/>
                  </a:solidFill>
                  <a:latin typeface="Arial" charset="0"/>
                  <a:cs typeface="+mn-cs"/>
                </a:rPr>
                <a:t> 2</a:t>
              </a:r>
            </a:p>
          </p:txBody>
        </p:sp>
        <p:sp>
          <p:nvSpPr>
            <p:cNvPr id="326" name="Line 62">
              <a:extLst>
                <a:ext uri="{FF2B5EF4-FFF2-40B4-BE49-F238E27FC236}">
                  <a16:creationId xmlns:a16="http://schemas.microsoft.com/office/drawing/2014/main" id="{2A5D31EF-8FFA-DA4D-8EDA-36C5F17B4ED9}"/>
                </a:ext>
              </a:extLst>
            </p:cNvPr>
            <p:cNvSpPr>
              <a:spLocks noChangeShapeType="1"/>
            </p:cNvSpPr>
            <p:nvPr/>
          </p:nvSpPr>
          <p:spPr bwMode="auto">
            <a:xfrm flipH="1">
              <a:off x="9122732" y="4642306"/>
              <a:ext cx="577850" cy="25717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27" name="Line 63">
              <a:extLst>
                <a:ext uri="{FF2B5EF4-FFF2-40B4-BE49-F238E27FC236}">
                  <a16:creationId xmlns:a16="http://schemas.microsoft.com/office/drawing/2014/main" id="{EC59E951-2D9E-ED41-A941-387BCF81F22C}"/>
                </a:ext>
              </a:extLst>
            </p:cNvPr>
            <p:cNvSpPr>
              <a:spLocks noChangeShapeType="1"/>
            </p:cNvSpPr>
            <p:nvPr/>
          </p:nvSpPr>
          <p:spPr bwMode="auto">
            <a:xfrm flipH="1">
              <a:off x="9122732" y="4905831"/>
              <a:ext cx="608013" cy="2254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28" name="Line 64">
              <a:extLst>
                <a:ext uri="{FF2B5EF4-FFF2-40B4-BE49-F238E27FC236}">
                  <a16:creationId xmlns:a16="http://schemas.microsoft.com/office/drawing/2014/main" id="{20E85F7F-62CA-5046-92BB-0A98B265007A}"/>
                </a:ext>
              </a:extLst>
            </p:cNvPr>
            <p:cNvSpPr>
              <a:spLocks noChangeShapeType="1"/>
            </p:cNvSpPr>
            <p:nvPr/>
          </p:nvSpPr>
          <p:spPr bwMode="auto">
            <a:xfrm flipH="1">
              <a:off x="9129082" y="5169357"/>
              <a:ext cx="631825" cy="2127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29" name="Text Box 65">
              <a:extLst>
                <a:ext uri="{FF2B5EF4-FFF2-40B4-BE49-F238E27FC236}">
                  <a16:creationId xmlns:a16="http://schemas.microsoft.com/office/drawing/2014/main" id="{0E3A167C-8674-7748-A55E-C8BB9290668E}"/>
                </a:ext>
              </a:extLst>
            </p:cNvPr>
            <p:cNvSpPr txBox="1">
              <a:spLocks noChangeArrowheads="1"/>
            </p:cNvSpPr>
            <p:nvPr/>
          </p:nvSpPr>
          <p:spPr bwMode="auto">
            <a:xfrm>
              <a:off x="8913183" y="4759782"/>
              <a:ext cx="38728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200" b="1" kern="1200" dirty="0">
                  <a:solidFill>
                    <a:srgbClr val="FF0000"/>
                  </a:solidFill>
                  <a:cs typeface="+mn-cs"/>
                </a:rPr>
                <a:t>X</a:t>
              </a:r>
            </a:p>
          </p:txBody>
        </p:sp>
        <p:sp>
          <p:nvSpPr>
            <p:cNvPr id="330" name="Text Box 66">
              <a:extLst>
                <a:ext uri="{FF2B5EF4-FFF2-40B4-BE49-F238E27FC236}">
                  <a16:creationId xmlns:a16="http://schemas.microsoft.com/office/drawing/2014/main" id="{1F48C814-D936-5149-ABD9-EBAB7DD49C15}"/>
                </a:ext>
              </a:extLst>
            </p:cNvPr>
            <p:cNvSpPr txBox="1">
              <a:spLocks noChangeArrowheads="1"/>
            </p:cNvSpPr>
            <p:nvPr/>
          </p:nvSpPr>
          <p:spPr bwMode="auto">
            <a:xfrm>
              <a:off x="8921120" y="5002670"/>
              <a:ext cx="38728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200" b="1" kern="1200" dirty="0">
                  <a:solidFill>
                    <a:srgbClr val="FF0000"/>
                  </a:solidFill>
                  <a:cs typeface="+mn-cs"/>
                </a:rPr>
                <a:t>X</a:t>
              </a:r>
            </a:p>
          </p:txBody>
        </p:sp>
        <p:sp>
          <p:nvSpPr>
            <p:cNvPr id="331" name="Text Box 67">
              <a:extLst>
                <a:ext uri="{FF2B5EF4-FFF2-40B4-BE49-F238E27FC236}">
                  <a16:creationId xmlns:a16="http://schemas.microsoft.com/office/drawing/2014/main" id="{55F809AC-7CEA-CD47-9D93-F22586EF720A}"/>
                </a:ext>
              </a:extLst>
            </p:cNvPr>
            <p:cNvSpPr txBox="1">
              <a:spLocks noChangeArrowheads="1"/>
            </p:cNvSpPr>
            <p:nvPr/>
          </p:nvSpPr>
          <p:spPr bwMode="auto">
            <a:xfrm>
              <a:off x="8927471" y="5240794"/>
              <a:ext cx="38728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200" b="1" kern="1200" dirty="0">
                  <a:solidFill>
                    <a:srgbClr val="FF0000"/>
                  </a:solidFill>
                  <a:cs typeface="+mn-cs"/>
                </a:rPr>
                <a:t>X</a:t>
              </a:r>
            </a:p>
          </p:txBody>
        </p:sp>
        <p:sp>
          <p:nvSpPr>
            <p:cNvPr id="332" name="Text Box 68">
              <a:extLst>
                <a:ext uri="{FF2B5EF4-FFF2-40B4-BE49-F238E27FC236}">
                  <a16:creationId xmlns:a16="http://schemas.microsoft.com/office/drawing/2014/main" id="{E3B0F057-7806-9C4B-8EB7-5C2A7E6C3396}"/>
                </a:ext>
              </a:extLst>
            </p:cNvPr>
            <p:cNvSpPr txBox="1">
              <a:spLocks noChangeArrowheads="1"/>
            </p:cNvSpPr>
            <p:nvPr/>
          </p:nvSpPr>
          <p:spPr bwMode="auto">
            <a:xfrm>
              <a:off x="9719632" y="5950407"/>
              <a:ext cx="151793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i="1" kern="1200" dirty="0">
                  <a:solidFill>
                    <a:srgbClr val="CC0000"/>
                  </a:solidFill>
                  <a:cs typeface="+mn-cs"/>
                </a:rPr>
                <a:t>will accept packet</a:t>
              </a:r>
            </a:p>
            <a:p>
              <a:pPr defTabSz="685800">
                <a:buClrTx/>
                <a:defRPr/>
              </a:pPr>
              <a:r>
                <a:rPr lang="en-US" sz="900" i="1" kern="1200" dirty="0">
                  <a:solidFill>
                    <a:srgbClr val="CC0000"/>
                  </a:solidFill>
                  <a:cs typeface="+mn-cs"/>
                </a:rPr>
                <a:t>with seq number 0</a:t>
              </a:r>
            </a:p>
          </p:txBody>
        </p:sp>
        <p:sp>
          <p:nvSpPr>
            <p:cNvPr id="333" name="Line 69">
              <a:extLst>
                <a:ext uri="{FF2B5EF4-FFF2-40B4-BE49-F238E27FC236}">
                  <a16:creationId xmlns:a16="http://schemas.microsoft.com/office/drawing/2014/main" id="{14184EFC-08DC-8F48-8656-38EAFBF9A938}"/>
                </a:ext>
              </a:extLst>
            </p:cNvPr>
            <p:cNvSpPr>
              <a:spLocks noChangeShapeType="1"/>
            </p:cNvSpPr>
            <p:nvPr/>
          </p:nvSpPr>
          <p:spPr bwMode="auto">
            <a:xfrm flipV="1">
              <a:off x="10424482" y="5345569"/>
              <a:ext cx="0" cy="635000"/>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grpSp>
      <p:sp>
        <p:nvSpPr>
          <p:cNvPr id="334" name="Text Box 117">
            <a:extLst>
              <a:ext uri="{FF2B5EF4-FFF2-40B4-BE49-F238E27FC236}">
                <a16:creationId xmlns:a16="http://schemas.microsoft.com/office/drawing/2014/main" id="{03C18204-473B-6144-BF07-9B86DD89E3E2}"/>
              </a:ext>
            </a:extLst>
          </p:cNvPr>
          <p:cNvSpPr txBox="1">
            <a:spLocks noChangeArrowheads="1"/>
          </p:cNvSpPr>
          <p:nvPr/>
        </p:nvSpPr>
        <p:spPr bwMode="auto">
          <a:xfrm>
            <a:off x="5177556" y="4583576"/>
            <a:ext cx="963725"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500" kern="1200" dirty="0">
                <a:solidFill>
                  <a:srgbClr val="C00000"/>
                </a:solidFill>
                <a:cs typeface="+mn-cs"/>
              </a:rPr>
              <a:t>(b) oops!</a:t>
            </a:r>
          </a:p>
        </p:txBody>
      </p:sp>
      <p:grpSp>
        <p:nvGrpSpPr>
          <p:cNvPr id="5" name="Group 4">
            <a:extLst>
              <a:ext uri="{FF2B5EF4-FFF2-40B4-BE49-F238E27FC236}">
                <a16:creationId xmlns:a16="http://schemas.microsoft.com/office/drawing/2014/main" id="{4E24ABB9-F69F-E54C-9DFF-5CF4B1475C1B}"/>
              </a:ext>
            </a:extLst>
          </p:cNvPr>
          <p:cNvGrpSpPr/>
          <p:nvPr/>
        </p:nvGrpSpPr>
        <p:grpSpPr>
          <a:xfrm>
            <a:off x="5089449" y="263470"/>
            <a:ext cx="3360159" cy="2010013"/>
            <a:chOff x="6785932" y="351292"/>
            <a:chExt cx="4480212" cy="2680018"/>
          </a:xfrm>
        </p:grpSpPr>
        <p:sp>
          <p:nvSpPr>
            <p:cNvPr id="302" name="Text Box 40">
              <a:extLst>
                <a:ext uri="{FF2B5EF4-FFF2-40B4-BE49-F238E27FC236}">
                  <a16:creationId xmlns:a16="http://schemas.microsoft.com/office/drawing/2014/main" id="{7AAB2DA8-8AB9-0A42-AA24-900F507BEF5E}"/>
                </a:ext>
              </a:extLst>
            </p:cNvPr>
            <p:cNvSpPr txBox="1">
              <a:spLocks noChangeArrowheads="1"/>
            </p:cNvSpPr>
            <p:nvPr/>
          </p:nvSpPr>
          <p:spPr bwMode="auto">
            <a:xfrm>
              <a:off x="9546595" y="351292"/>
              <a:ext cx="1528624" cy="553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a:solidFill>
                    <a:prstClr val="black"/>
                  </a:solidFill>
                  <a:cs typeface="+mn-cs"/>
                </a:rPr>
                <a:t>receiver window</a:t>
              </a:r>
            </a:p>
            <a:p>
              <a:pPr defTabSz="685800">
                <a:buClrTx/>
                <a:defRPr/>
              </a:pPr>
              <a:r>
                <a:rPr lang="en-US" sz="1050" kern="1200">
                  <a:solidFill>
                    <a:prstClr val="black"/>
                  </a:solidFill>
                  <a:cs typeface="+mn-cs"/>
                </a:rPr>
                <a:t>(after receipt)</a:t>
              </a:r>
            </a:p>
          </p:txBody>
        </p:sp>
        <p:sp>
          <p:nvSpPr>
            <p:cNvPr id="303" name="Text Box 41">
              <a:extLst>
                <a:ext uri="{FF2B5EF4-FFF2-40B4-BE49-F238E27FC236}">
                  <a16:creationId xmlns:a16="http://schemas.microsoft.com/office/drawing/2014/main" id="{3598A985-11A7-2044-B9F4-C6844C5E27D3}"/>
                </a:ext>
              </a:extLst>
            </p:cNvPr>
            <p:cNvSpPr txBox="1">
              <a:spLocks noChangeArrowheads="1"/>
            </p:cNvSpPr>
            <p:nvPr/>
          </p:nvSpPr>
          <p:spPr bwMode="auto">
            <a:xfrm>
              <a:off x="6785932" y="354467"/>
              <a:ext cx="1434581" cy="553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dirty="0">
                  <a:solidFill>
                    <a:prstClr val="black"/>
                  </a:solidFill>
                  <a:cs typeface="+mn-cs"/>
                </a:rPr>
                <a:t>sender window</a:t>
              </a:r>
            </a:p>
            <a:p>
              <a:pPr defTabSz="685800">
                <a:buClrTx/>
                <a:defRPr/>
              </a:pPr>
              <a:r>
                <a:rPr lang="en-US" sz="1050" kern="1200" dirty="0">
                  <a:solidFill>
                    <a:prstClr val="black"/>
                  </a:solidFill>
                  <a:cs typeface="+mn-cs"/>
                </a:rPr>
                <a:t>(after receipt)</a:t>
              </a:r>
            </a:p>
          </p:txBody>
        </p:sp>
        <p:sp>
          <p:nvSpPr>
            <p:cNvPr id="304" name="Line 58">
              <a:extLst>
                <a:ext uri="{FF2B5EF4-FFF2-40B4-BE49-F238E27FC236}">
                  <a16:creationId xmlns:a16="http://schemas.microsoft.com/office/drawing/2014/main" id="{D0BD8176-5A1C-2F42-A376-096BA3649435}"/>
                </a:ext>
              </a:extLst>
            </p:cNvPr>
            <p:cNvSpPr>
              <a:spLocks noChangeShapeType="1"/>
            </p:cNvSpPr>
            <p:nvPr/>
          </p:nvSpPr>
          <p:spPr bwMode="auto">
            <a:xfrm>
              <a:off x="6871657" y="845004"/>
              <a:ext cx="1109663" cy="0"/>
            </a:xfrm>
            <a:prstGeom prst="line">
              <a:avLst/>
            </a:prstGeom>
            <a:noFill/>
            <a:ln w="19050">
              <a:solidFill>
                <a:srgbClr val="0000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05" name="Line 59">
              <a:extLst>
                <a:ext uri="{FF2B5EF4-FFF2-40B4-BE49-F238E27FC236}">
                  <a16:creationId xmlns:a16="http://schemas.microsoft.com/office/drawing/2014/main" id="{5593C4C2-6D68-884B-8AE3-58E5D1DC69CE}"/>
                </a:ext>
              </a:extLst>
            </p:cNvPr>
            <p:cNvSpPr>
              <a:spLocks noChangeShapeType="1"/>
            </p:cNvSpPr>
            <p:nvPr/>
          </p:nvSpPr>
          <p:spPr bwMode="auto">
            <a:xfrm>
              <a:off x="9652957" y="845004"/>
              <a:ext cx="1109663" cy="0"/>
            </a:xfrm>
            <a:prstGeom prst="line">
              <a:avLst/>
            </a:prstGeom>
            <a:noFill/>
            <a:ln w="19050">
              <a:solidFill>
                <a:srgbClr val="008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grpSp>
          <p:nvGrpSpPr>
            <p:cNvPr id="344" name="Group 72">
              <a:extLst>
                <a:ext uri="{FF2B5EF4-FFF2-40B4-BE49-F238E27FC236}">
                  <a16:creationId xmlns:a16="http://schemas.microsoft.com/office/drawing/2014/main" id="{0A13F6C1-3774-494B-8A3C-5D027253D981}"/>
                </a:ext>
              </a:extLst>
            </p:cNvPr>
            <p:cNvGrpSpPr>
              <a:grpSpLocks/>
            </p:cNvGrpSpPr>
            <p:nvPr/>
          </p:nvGrpSpPr>
          <p:grpSpPr bwMode="auto">
            <a:xfrm>
              <a:off x="6927221" y="1057718"/>
              <a:ext cx="1101725" cy="307975"/>
              <a:chOff x="1895" y="3931"/>
              <a:chExt cx="694" cy="194"/>
            </a:xfrm>
          </p:grpSpPr>
          <p:sp>
            <p:nvSpPr>
              <p:cNvPr id="378" name="Rectangle 73">
                <a:extLst>
                  <a:ext uri="{FF2B5EF4-FFF2-40B4-BE49-F238E27FC236}">
                    <a16:creationId xmlns:a16="http://schemas.microsoft.com/office/drawing/2014/main" id="{31A35EF5-5E84-C54D-8814-1DCE9ACB3026}"/>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79" name="Text Box 74">
                <a:extLst>
                  <a:ext uri="{FF2B5EF4-FFF2-40B4-BE49-F238E27FC236}">
                    <a16:creationId xmlns:a16="http://schemas.microsoft.com/office/drawing/2014/main" id="{68D007B8-2247-874B-BE2A-66BD08115EF2}"/>
                  </a:ext>
                </a:extLst>
              </p:cNvPr>
              <p:cNvSpPr txBox="1">
                <a:spLocks noChangeArrowheads="1"/>
              </p:cNvSpPr>
              <p:nvPr/>
            </p:nvSpPr>
            <p:spPr bwMode="auto">
              <a:xfrm>
                <a:off x="1895" y="3931"/>
                <a:ext cx="694"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white"/>
                    </a:solidFill>
                    <a:latin typeface="Arial" charset="0"/>
                    <a:cs typeface="+mn-cs"/>
                  </a:rPr>
                  <a:t>0 1 2</a:t>
                </a:r>
                <a:r>
                  <a:rPr lang="en-US" sz="900" kern="1200">
                    <a:solidFill>
                      <a:prstClr val="black"/>
                    </a:solidFill>
                    <a:latin typeface="Arial" charset="0"/>
                    <a:cs typeface="+mn-cs"/>
                  </a:rPr>
                  <a:t> 3 0 1 2</a:t>
                </a:r>
              </a:p>
            </p:txBody>
          </p:sp>
        </p:grpSp>
        <p:grpSp>
          <p:nvGrpSpPr>
            <p:cNvPr id="345" name="Group 75">
              <a:extLst>
                <a:ext uri="{FF2B5EF4-FFF2-40B4-BE49-F238E27FC236}">
                  <a16:creationId xmlns:a16="http://schemas.microsoft.com/office/drawing/2014/main" id="{8AFEBDCB-F9EB-FA4B-B9DD-D18BF76F0DFA}"/>
                </a:ext>
              </a:extLst>
            </p:cNvPr>
            <p:cNvGrpSpPr>
              <a:grpSpLocks/>
            </p:cNvGrpSpPr>
            <p:nvPr/>
          </p:nvGrpSpPr>
          <p:grpSpPr bwMode="auto">
            <a:xfrm>
              <a:off x="6946271" y="1332356"/>
              <a:ext cx="1101725" cy="307975"/>
              <a:chOff x="1895" y="3931"/>
              <a:chExt cx="694" cy="194"/>
            </a:xfrm>
          </p:grpSpPr>
          <p:sp>
            <p:nvSpPr>
              <p:cNvPr id="376" name="Rectangle 76">
                <a:extLst>
                  <a:ext uri="{FF2B5EF4-FFF2-40B4-BE49-F238E27FC236}">
                    <a16:creationId xmlns:a16="http://schemas.microsoft.com/office/drawing/2014/main" id="{44D312F6-1BAF-6745-9666-7EDB183FBC35}"/>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77" name="Text Box 77">
                <a:extLst>
                  <a:ext uri="{FF2B5EF4-FFF2-40B4-BE49-F238E27FC236}">
                    <a16:creationId xmlns:a16="http://schemas.microsoft.com/office/drawing/2014/main" id="{FA389E1B-1FC9-174D-BE78-CB7863805F45}"/>
                  </a:ext>
                </a:extLst>
              </p:cNvPr>
              <p:cNvSpPr txBox="1">
                <a:spLocks noChangeArrowheads="1"/>
              </p:cNvSpPr>
              <p:nvPr/>
            </p:nvSpPr>
            <p:spPr bwMode="auto">
              <a:xfrm>
                <a:off x="1895" y="3931"/>
                <a:ext cx="694"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white"/>
                    </a:solidFill>
                    <a:latin typeface="Arial" charset="0"/>
                    <a:cs typeface="+mn-cs"/>
                  </a:rPr>
                  <a:t>0 1 2</a:t>
                </a:r>
                <a:r>
                  <a:rPr lang="en-US" sz="900" kern="1200">
                    <a:solidFill>
                      <a:prstClr val="black"/>
                    </a:solidFill>
                    <a:latin typeface="Arial" charset="0"/>
                    <a:cs typeface="+mn-cs"/>
                  </a:rPr>
                  <a:t> 3 0 1 2</a:t>
                </a:r>
              </a:p>
            </p:txBody>
          </p:sp>
        </p:grpSp>
        <p:grpSp>
          <p:nvGrpSpPr>
            <p:cNvPr id="346" name="Group 78">
              <a:extLst>
                <a:ext uri="{FF2B5EF4-FFF2-40B4-BE49-F238E27FC236}">
                  <a16:creationId xmlns:a16="http://schemas.microsoft.com/office/drawing/2014/main" id="{65618DE4-E600-5F43-BF4D-D218CB02771B}"/>
                </a:ext>
              </a:extLst>
            </p:cNvPr>
            <p:cNvGrpSpPr>
              <a:grpSpLocks/>
            </p:cNvGrpSpPr>
            <p:nvPr/>
          </p:nvGrpSpPr>
          <p:grpSpPr bwMode="auto">
            <a:xfrm>
              <a:off x="6954208" y="1595881"/>
              <a:ext cx="1101725" cy="307975"/>
              <a:chOff x="1895" y="3931"/>
              <a:chExt cx="694" cy="194"/>
            </a:xfrm>
          </p:grpSpPr>
          <p:sp>
            <p:nvSpPr>
              <p:cNvPr id="374" name="Rectangle 79">
                <a:extLst>
                  <a:ext uri="{FF2B5EF4-FFF2-40B4-BE49-F238E27FC236}">
                    <a16:creationId xmlns:a16="http://schemas.microsoft.com/office/drawing/2014/main" id="{FCDE5993-57F4-FD43-820D-D54B24299DC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75" name="Text Box 80">
                <a:extLst>
                  <a:ext uri="{FF2B5EF4-FFF2-40B4-BE49-F238E27FC236}">
                    <a16:creationId xmlns:a16="http://schemas.microsoft.com/office/drawing/2014/main" id="{C513FF21-ED92-9444-9E53-0248290D9A6E}"/>
                  </a:ext>
                </a:extLst>
              </p:cNvPr>
              <p:cNvSpPr txBox="1">
                <a:spLocks noChangeArrowheads="1"/>
              </p:cNvSpPr>
              <p:nvPr/>
            </p:nvSpPr>
            <p:spPr bwMode="auto">
              <a:xfrm>
                <a:off x="1895" y="3931"/>
                <a:ext cx="694"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white"/>
                    </a:solidFill>
                    <a:latin typeface="Arial" charset="0"/>
                    <a:cs typeface="+mn-cs"/>
                  </a:rPr>
                  <a:t>0 1 2</a:t>
                </a:r>
                <a:r>
                  <a:rPr lang="en-US" sz="900" kern="1200">
                    <a:solidFill>
                      <a:prstClr val="black"/>
                    </a:solidFill>
                    <a:latin typeface="Arial" charset="0"/>
                    <a:cs typeface="+mn-cs"/>
                  </a:rPr>
                  <a:t> 3 0 1 2</a:t>
                </a:r>
              </a:p>
            </p:txBody>
          </p:sp>
        </p:grpSp>
        <p:sp>
          <p:nvSpPr>
            <p:cNvPr id="347" name="Line 81">
              <a:extLst>
                <a:ext uri="{FF2B5EF4-FFF2-40B4-BE49-F238E27FC236}">
                  <a16:creationId xmlns:a16="http://schemas.microsoft.com/office/drawing/2014/main" id="{4DF4A6D3-1388-4140-80DA-D3AA398FEB45}"/>
                </a:ext>
              </a:extLst>
            </p:cNvPr>
            <p:cNvSpPr>
              <a:spLocks noChangeShapeType="1"/>
            </p:cNvSpPr>
            <p:nvPr/>
          </p:nvSpPr>
          <p:spPr bwMode="auto">
            <a:xfrm>
              <a:off x="7944807" y="1195842"/>
              <a:ext cx="1827212" cy="2381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48" name="Line 82">
              <a:extLst>
                <a:ext uri="{FF2B5EF4-FFF2-40B4-BE49-F238E27FC236}">
                  <a16:creationId xmlns:a16="http://schemas.microsoft.com/office/drawing/2014/main" id="{9F5B609B-A64B-AB46-BE65-3CC9EBB14A16}"/>
                </a:ext>
              </a:extLst>
            </p:cNvPr>
            <p:cNvSpPr>
              <a:spLocks noChangeShapeType="1"/>
            </p:cNvSpPr>
            <p:nvPr/>
          </p:nvSpPr>
          <p:spPr bwMode="auto">
            <a:xfrm>
              <a:off x="7974970" y="1481592"/>
              <a:ext cx="1808162" cy="22860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49" name="Line 83">
              <a:extLst>
                <a:ext uri="{FF2B5EF4-FFF2-40B4-BE49-F238E27FC236}">
                  <a16:creationId xmlns:a16="http://schemas.microsoft.com/office/drawing/2014/main" id="{27722A74-5DAE-0946-97DB-8A82FE5984E8}"/>
                </a:ext>
              </a:extLst>
            </p:cNvPr>
            <p:cNvSpPr>
              <a:spLocks noChangeShapeType="1"/>
            </p:cNvSpPr>
            <p:nvPr/>
          </p:nvSpPr>
          <p:spPr bwMode="auto">
            <a:xfrm>
              <a:off x="8005132" y="1767342"/>
              <a:ext cx="1784350" cy="2095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50" name="Text Box 84">
              <a:extLst>
                <a:ext uri="{FF2B5EF4-FFF2-40B4-BE49-F238E27FC236}">
                  <a16:creationId xmlns:a16="http://schemas.microsoft.com/office/drawing/2014/main" id="{CE71F8A0-0A9C-4C4E-A305-C82195C44AEE}"/>
                </a:ext>
              </a:extLst>
            </p:cNvPr>
            <p:cNvSpPr txBox="1">
              <a:spLocks noChangeArrowheads="1"/>
            </p:cNvSpPr>
            <p:nvPr/>
          </p:nvSpPr>
          <p:spPr bwMode="auto">
            <a:xfrm>
              <a:off x="7990845" y="981529"/>
              <a:ext cx="592469" cy="3385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a:solidFill>
                    <a:prstClr val="black"/>
                  </a:solidFill>
                  <a:cs typeface="+mn-cs"/>
                </a:rPr>
                <a:t>pkt0</a:t>
              </a:r>
            </a:p>
          </p:txBody>
        </p:sp>
        <p:sp>
          <p:nvSpPr>
            <p:cNvPr id="351" name="Text Box 85">
              <a:extLst>
                <a:ext uri="{FF2B5EF4-FFF2-40B4-BE49-F238E27FC236}">
                  <a16:creationId xmlns:a16="http://schemas.microsoft.com/office/drawing/2014/main" id="{DBA88F99-7C3D-A645-A43F-445E459F83BA}"/>
                </a:ext>
              </a:extLst>
            </p:cNvPr>
            <p:cNvSpPr txBox="1">
              <a:spLocks noChangeArrowheads="1"/>
            </p:cNvSpPr>
            <p:nvPr/>
          </p:nvSpPr>
          <p:spPr bwMode="auto">
            <a:xfrm>
              <a:off x="8054345" y="1267279"/>
              <a:ext cx="592469" cy="3385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a:solidFill>
                    <a:prstClr val="black"/>
                  </a:solidFill>
                  <a:cs typeface="+mn-cs"/>
                </a:rPr>
                <a:t>pkt1</a:t>
              </a:r>
            </a:p>
          </p:txBody>
        </p:sp>
        <p:sp>
          <p:nvSpPr>
            <p:cNvPr id="352" name="Text Box 86">
              <a:extLst>
                <a:ext uri="{FF2B5EF4-FFF2-40B4-BE49-F238E27FC236}">
                  <a16:creationId xmlns:a16="http://schemas.microsoft.com/office/drawing/2014/main" id="{E00B6B45-404A-1D4B-88E9-28B3280E8158}"/>
                </a:ext>
              </a:extLst>
            </p:cNvPr>
            <p:cNvSpPr txBox="1">
              <a:spLocks noChangeArrowheads="1"/>
            </p:cNvSpPr>
            <p:nvPr/>
          </p:nvSpPr>
          <p:spPr bwMode="auto">
            <a:xfrm>
              <a:off x="8051169" y="1553029"/>
              <a:ext cx="592469" cy="3385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a:solidFill>
                    <a:prstClr val="black"/>
                  </a:solidFill>
                  <a:cs typeface="+mn-cs"/>
                </a:rPr>
                <a:t>pkt2</a:t>
              </a:r>
            </a:p>
          </p:txBody>
        </p:sp>
        <p:sp>
          <p:nvSpPr>
            <p:cNvPr id="353" name="Rectangle 88">
              <a:extLst>
                <a:ext uri="{FF2B5EF4-FFF2-40B4-BE49-F238E27FC236}">
                  <a16:creationId xmlns:a16="http://schemas.microsoft.com/office/drawing/2014/main" id="{00D5F247-083B-9D41-8B0F-F0142DCC3FC2}"/>
                </a:ext>
              </a:extLst>
            </p:cNvPr>
            <p:cNvSpPr>
              <a:spLocks noChangeArrowheads="1"/>
            </p:cNvSpPr>
            <p:nvPr/>
          </p:nvSpPr>
          <p:spPr bwMode="auto">
            <a:xfrm>
              <a:off x="7270120" y="2369004"/>
              <a:ext cx="401637" cy="188913"/>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54" name="Text Box 89">
              <a:extLst>
                <a:ext uri="{FF2B5EF4-FFF2-40B4-BE49-F238E27FC236}">
                  <a16:creationId xmlns:a16="http://schemas.microsoft.com/office/drawing/2014/main" id="{C8788A25-6EDB-1448-BC16-FF3C92668B77}"/>
                </a:ext>
              </a:extLst>
            </p:cNvPr>
            <p:cNvSpPr txBox="1">
              <a:spLocks noChangeArrowheads="1"/>
            </p:cNvSpPr>
            <p:nvPr/>
          </p:nvSpPr>
          <p:spPr bwMode="auto">
            <a:xfrm>
              <a:off x="6957381" y="2322967"/>
              <a:ext cx="1101156" cy="307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black"/>
                  </a:solidFill>
                  <a:latin typeface="Arial" charset="0"/>
                  <a:cs typeface="+mn-cs"/>
                </a:rPr>
                <a:t>0 1</a:t>
              </a:r>
              <a:r>
                <a:rPr lang="en-US" sz="900" kern="1200">
                  <a:solidFill>
                    <a:prstClr val="white"/>
                  </a:solidFill>
                  <a:latin typeface="Arial" charset="0"/>
                  <a:cs typeface="+mn-cs"/>
                </a:rPr>
                <a:t> 2</a:t>
              </a:r>
              <a:r>
                <a:rPr lang="en-US" sz="900" kern="1200">
                  <a:solidFill>
                    <a:prstClr val="black"/>
                  </a:solidFill>
                  <a:latin typeface="Arial" charset="0"/>
                  <a:cs typeface="+mn-cs"/>
                </a:rPr>
                <a:t> </a:t>
              </a:r>
              <a:r>
                <a:rPr lang="en-US" sz="900" kern="1200">
                  <a:solidFill>
                    <a:prstClr val="white"/>
                  </a:solidFill>
                  <a:latin typeface="Arial" charset="0"/>
                  <a:cs typeface="+mn-cs"/>
                </a:rPr>
                <a:t>3 0</a:t>
              </a:r>
              <a:r>
                <a:rPr lang="en-US" sz="900" kern="1200">
                  <a:solidFill>
                    <a:prstClr val="black"/>
                  </a:solidFill>
                  <a:latin typeface="Arial" charset="0"/>
                  <a:cs typeface="+mn-cs"/>
                </a:rPr>
                <a:t> 1 2</a:t>
              </a:r>
            </a:p>
          </p:txBody>
        </p:sp>
        <p:sp>
          <p:nvSpPr>
            <p:cNvPr id="355" name="Line 90">
              <a:extLst>
                <a:ext uri="{FF2B5EF4-FFF2-40B4-BE49-F238E27FC236}">
                  <a16:creationId xmlns:a16="http://schemas.microsoft.com/office/drawing/2014/main" id="{DF246AA7-F9CB-F242-9DA2-F15BE67FC101}"/>
                </a:ext>
              </a:extLst>
            </p:cNvPr>
            <p:cNvSpPr>
              <a:spLocks noChangeShapeType="1"/>
            </p:cNvSpPr>
            <p:nvPr/>
          </p:nvSpPr>
          <p:spPr bwMode="auto">
            <a:xfrm>
              <a:off x="7976557" y="2494417"/>
              <a:ext cx="1784350" cy="22383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56" name="Text Box 91">
              <a:extLst>
                <a:ext uri="{FF2B5EF4-FFF2-40B4-BE49-F238E27FC236}">
                  <a16:creationId xmlns:a16="http://schemas.microsoft.com/office/drawing/2014/main" id="{73C28AE9-7587-A847-8F64-35A78283A650}"/>
                </a:ext>
              </a:extLst>
            </p:cNvPr>
            <p:cNvSpPr txBox="1">
              <a:spLocks noChangeArrowheads="1"/>
            </p:cNvSpPr>
            <p:nvPr/>
          </p:nvSpPr>
          <p:spPr bwMode="auto">
            <a:xfrm>
              <a:off x="8079745" y="2502354"/>
              <a:ext cx="592469" cy="3385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a:solidFill>
                    <a:prstClr val="black"/>
                  </a:solidFill>
                  <a:cs typeface="+mn-cs"/>
                </a:rPr>
                <a:t>pkt0</a:t>
              </a:r>
            </a:p>
          </p:txBody>
        </p:sp>
        <p:sp>
          <p:nvSpPr>
            <p:cNvPr id="357" name="Rectangle 95">
              <a:extLst>
                <a:ext uri="{FF2B5EF4-FFF2-40B4-BE49-F238E27FC236}">
                  <a16:creationId xmlns:a16="http://schemas.microsoft.com/office/drawing/2014/main" id="{755DB6B7-F467-9247-B083-632289FD957E}"/>
                </a:ext>
              </a:extLst>
            </p:cNvPr>
            <p:cNvSpPr>
              <a:spLocks noChangeArrowheads="1"/>
            </p:cNvSpPr>
            <p:nvPr/>
          </p:nvSpPr>
          <p:spPr bwMode="auto">
            <a:xfrm>
              <a:off x="9976807" y="1359354"/>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58" name="Text Box 96">
              <a:extLst>
                <a:ext uri="{FF2B5EF4-FFF2-40B4-BE49-F238E27FC236}">
                  <a16:creationId xmlns:a16="http://schemas.microsoft.com/office/drawing/2014/main" id="{A97EABBF-ADD6-1D49-B7F4-AAB3EB89B98B}"/>
                </a:ext>
              </a:extLst>
            </p:cNvPr>
            <p:cNvSpPr txBox="1">
              <a:spLocks noChangeArrowheads="1"/>
            </p:cNvSpPr>
            <p:nvPr/>
          </p:nvSpPr>
          <p:spPr bwMode="auto">
            <a:xfrm>
              <a:off x="9787895" y="1310141"/>
              <a:ext cx="1101156" cy="307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black"/>
                  </a:solidFill>
                  <a:latin typeface="Arial" charset="0"/>
                  <a:cs typeface="+mn-cs"/>
                </a:rPr>
                <a:t>0</a:t>
              </a:r>
              <a:r>
                <a:rPr lang="en-US" sz="900" kern="1200">
                  <a:solidFill>
                    <a:prstClr val="white"/>
                  </a:solidFill>
                  <a:latin typeface="Arial" charset="0"/>
                  <a:cs typeface="+mn-cs"/>
                </a:rPr>
                <a:t> 1 2 3</a:t>
              </a:r>
              <a:r>
                <a:rPr lang="en-US" sz="900" kern="1200">
                  <a:solidFill>
                    <a:prstClr val="black"/>
                  </a:solidFill>
                  <a:latin typeface="Arial" charset="0"/>
                  <a:cs typeface="+mn-cs"/>
                </a:rPr>
                <a:t> 0 1 2</a:t>
              </a:r>
            </a:p>
          </p:txBody>
        </p:sp>
        <p:sp>
          <p:nvSpPr>
            <p:cNvPr id="359" name="Rectangle 97">
              <a:extLst>
                <a:ext uri="{FF2B5EF4-FFF2-40B4-BE49-F238E27FC236}">
                  <a16:creationId xmlns:a16="http://schemas.microsoft.com/office/drawing/2014/main" id="{3EE66D50-BD61-0E4A-9CF7-EF712D184D6F}"/>
                </a:ext>
              </a:extLst>
            </p:cNvPr>
            <p:cNvSpPr>
              <a:spLocks noChangeArrowheads="1"/>
            </p:cNvSpPr>
            <p:nvPr/>
          </p:nvSpPr>
          <p:spPr bwMode="auto">
            <a:xfrm>
              <a:off x="10097457" y="1630817"/>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60" name="Text Box 98">
              <a:extLst>
                <a:ext uri="{FF2B5EF4-FFF2-40B4-BE49-F238E27FC236}">
                  <a16:creationId xmlns:a16="http://schemas.microsoft.com/office/drawing/2014/main" id="{0FDF5234-E7F1-9D4F-9A97-BD478EC2E7A0}"/>
                </a:ext>
              </a:extLst>
            </p:cNvPr>
            <p:cNvSpPr txBox="1">
              <a:spLocks noChangeArrowheads="1"/>
            </p:cNvSpPr>
            <p:nvPr/>
          </p:nvSpPr>
          <p:spPr bwMode="auto">
            <a:xfrm>
              <a:off x="9784720" y="1584779"/>
              <a:ext cx="1101156" cy="307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black"/>
                  </a:solidFill>
                  <a:latin typeface="Arial" charset="0"/>
                  <a:cs typeface="+mn-cs"/>
                </a:rPr>
                <a:t>0 1</a:t>
              </a:r>
              <a:r>
                <a:rPr lang="en-US" sz="900" kern="1200">
                  <a:solidFill>
                    <a:prstClr val="white"/>
                  </a:solidFill>
                  <a:latin typeface="Arial" charset="0"/>
                  <a:cs typeface="+mn-cs"/>
                </a:rPr>
                <a:t> 2 3 0</a:t>
              </a:r>
              <a:r>
                <a:rPr lang="en-US" sz="900" kern="1200">
                  <a:solidFill>
                    <a:prstClr val="black"/>
                  </a:solidFill>
                  <a:latin typeface="Arial" charset="0"/>
                  <a:cs typeface="+mn-cs"/>
                </a:rPr>
                <a:t> 1 2</a:t>
              </a:r>
            </a:p>
          </p:txBody>
        </p:sp>
        <p:sp>
          <p:nvSpPr>
            <p:cNvPr id="361" name="Rectangle 99">
              <a:extLst>
                <a:ext uri="{FF2B5EF4-FFF2-40B4-BE49-F238E27FC236}">
                  <a16:creationId xmlns:a16="http://schemas.microsoft.com/office/drawing/2014/main" id="{633C63B7-2909-DE47-BCBB-44897C7F89C1}"/>
                </a:ext>
              </a:extLst>
            </p:cNvPr>
            <p:cNvSpPr>
              <a:spLocks noChangeArrowheads="1"/>
            </p:cNvSpPr>
            <p:nvPr/>
          </p:nvSpPr>
          <p:spPr bwMode="auto">
            <a:xfrm>
              <a:off x="10227632" y="1894342"/>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62" name="Text Box 100">
              <a:extLst>
                <a:ext uri="{FF2B5EF4-FFF2-40B4-BE49-F238E27FC236}">
                  <a16:creationId xmlns:a16="http://schemas.microsoft.com/office/drawing/2014/main" id="{2812F92C-4236-294E-A0BC-A2833FCDBAFF}"/>
                </a:ext>
              </a:extLst>
            </p:cNvPr>
            <p:cNvSpPr txBox="1">
              <a:spLocks noChangeArrowheads="1"/>
            </p:cNvSpPr>
            <p:nvPr/>
          </p:nvSpPr>
          <p:spPr bwMode="auto">
            <a:xfrm>
              <a:off x="9787895" y="1848304"/>
              <a:ext cx="1101156" cy="307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black"/>
                  </a:solidFill>
                  <a:latin typeface="Arial" charset="0"/>
                  <a:cs typeface="+mn-cs"/>
                </a:rPr>
                <a:t>0 1 2 </a:t>
              </a:r>
              <a:r>
                <a:rPr lang="en-US" sz="900" kern="1200">
                  <a:solidFill>
                    <a:prstClr val="white"/>
                  </a:solidFill>
                  <a:latin typeface="Arial" charset="0"/>
                  <a:cs typeface="+mn-cs"/>
                </a:rPr>
                <a:t>3 0 1</a:t>
              </a:r>
              <a:r>
                <a:rPr lang="en-US" sz="900" kern="1200">
                  <a:solidFill>
                    <a:prstClr val="black"/>
                  </a:solidFill>
                  <a:latin typeface="Arial" charset="0"/>
                  <a:cs typeface="+mn-cs"/>
                </a:rPr>
                <a:t> 2</a:t>
              </a:r>
            </a:p>
          </p:txBody>
        </p:sp>
        <p:sp>
          <p:nvSpPr>
            <p:cNvPr id="363" name="Line 103">
              <a:extLst>
                <a:ext uri="{FF2B5EF4-FFF2-40B4-BE49-F238E27FC236}">
                  <a16:creationId xmlns:a16="http://schemas.microsoft.com/office/drawing/2014/main" id="{FF2E4D9A-CE76-6945-ACCA-B13DC7285B4E}"/>
                </a:ext>
              </a:extLst>
            </p:cNvPr>
            <p:cNvSpPr>
              <a:spLocks noChangeShapeType="1"/>
            </p:cNvSpPr>
            <p:nvPr/>
          </p:nvSpPr>
          <p:spPr bwMode="auto">
            <a:xfrm flipH="1">
              <a:off x="7933695" y="1441904"/>
              <a:ext cx="1784350" cy="735013"/>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64" name="Line 104">
              <a:extLst>
                <a:ext uri="{FF2B5EF4-FFF2-40B4-BE49-F238E27FC236}">
                  <a16:creationId xmlns:a16="http://schemas.microsoft.com/office/drawing/2014/main" id="{E53CC8D8-A794-8545-9766-CEE36A668234}"/>
                </a:ext>
              </a:extLst>
            </p:cNvPr>
            <p:cNvSpPr>
              <a:spLocks noChangeShapeType="1"/>
            </p:cNvSpPr>
            <p:nvPr/>
          </p:nvSpPr>
          <p:spPr bwMode="auto">
            <a:xfrm flipH="1">
              <a:off x="7952745" y="1705429"/>
              <a:ext cx="1795462" cy="7588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65" name="Text Box 107">
              <a:extLst>
                <a:ext uri="{FF2B5EF4-FFF2-40B4-BE49-F238E27FC236}">
                  <a16:creationId xmlns:a16="http://schemas.microsoft.com/office/drawing/2014/main" id="{5E4F7443-630A-5146-8A13-69B6B28A368A}"/>
                </a:ext>
              </a:extLst>
            </p:cNvPr>
            <p:cNvSpPr txBox="1">
              <a:spLocks noChangeArrowheads="1"/>
            </p:cNvSpPr>
            <p:nvPr/>
          </p:nvSpPr>
          <p:spPr bwMode="auto">
            <a:xfrm>
              <a:off x="8452807" y="2132467"/>
              <a:ext cx="38728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200" b="1" kern="1200">
                  <a:solidFill>
                    <a:srgbClr val="FF0000"/>
                  </a:solidFill>
                  <a:cs typeface="+mn-cs"/>
                </a:rPr>
                <a:t>X</a:t>
              </a:r>
            </a:p>
          </p:txBody>
        </p:sp>
        <p:sp>
          <p:nvSpPr>
            <p:cNvPr id="366" name="Text Box 109">
              <a:extLst>
                <a:ext uri="{FF2B5EF4-FFF2-40B4-BE49-F238E27FC236}">
                  <a16:creationId xmlns:a16="http://schemas.microsoft.com/office/drawing/2014/main" id="{E330918C-EA47-534F-84FC-AD449C2962CA}"/>
                </a:ext>
              </a:extLst>
            </p:cNvPr>
            <p:cNvSpPr txBox="1">
              <a:spLocks noChangeArrowheads="1"/>
            </p:cNvSpPr>
            <p:nvPr/>
          </p:nvSpPr>
          <p:spPr bwMode="auto">
            <a:xfrm>
              <a:off x="9748207" y="2538867"/>
              <a:ext cx="151793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i="1" kern="1200">
                  <a:solidFill>
                    <a:srgbClr val="CC0000"/>
                  </a:solidFill>
                  <a:cs typeface="+mn-cs"/>
                </a:rPr>
                <a:t>will accept packet</a:t>
              </a:r>
            </a:p>
            <a:p>
              <a:pPr defTabSz="685800">
                <a:buClrTx/>
                <a:defRPr/>
              </a:pPr>
              <a:r>
                <a:rPr lang="en-US" sz="900" i="1" kern="1200">
                  <a:solidFill>
                    <a:srgbClr val="CC0000"/>
                  </a:solidFill>
                  <a:cs typeface="+mn-cs"/>
                </a:rPr>
                <a:t>with seq number 0</a:t>
              </a:r>
            </a:p>
          </p:txBody>
        </p:sp>
        <p:sp>
          <p:nvSpPr>
            <p:cNvPr id="367" name="Line 110">
              <a:extLst>
                <a:ext uri="{FF2B5EF4-FFF2-40B4-BE49-F238E27FC236}">
                  <a16:creationId xmlns:a16="http://schemas.microsoft.com/office/drawing/2014/main" id="{5A45AB60-B76D-5A4B-8C09-04809F1E5ECB}"/>
                </a:ext>
              </a:extLst>
            </p:cNvPr>
            <p:cNvSpPr>
              <a:spLocks noChangeShapeType="1"/>
            </p:cNvSpPr>
            <p:nvPr/>
          </p:nvSpPr>
          <p:spPr bwMode="auto">
            <a:xfrm flipH="1" flipV="1">
              <a:off x="10441945" y="2145167"/>
              <a:ext cx="0" cy="446088"/>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368" name="Line 112">
              <a:extLst>
                <a:ext uri="{FF2B5EF4-FFF2-40B4-BE49-F238E27FC236}">
                  <a16:creationId xmlns:a16="http://schemas.microsoft.com/office/drawing/2014/main" id="{F4CED333-2B29-5047-9987-7FF2B5DE2F0B}"/>
                </a:ext>
              </a:extLst>
            </p:cNvPr>
            <p:cNvSpPr>
              <a:spLocks noChangeShapeType="1"/>
            </p:cNvSpPr>
            <p:nvPr/>
          </p:nvSpPr>
          <p:spPr bwMode="auto">
            <a:xfrm>
              <a:off x="7968620" y="2203904"/>
              <a:ext cx="590550" cy="730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grpSp>
          <p:nvGrpSpPr>
            <p:cNvPr id="369" name="Group 115">
              <a:extLst>
                <a:ext uri="{FF2B5EF4-FFF2-40B4-BE49-F238E27FC236}">
                  <a16:creationId xmlns:a16="http://schemas.microsoft.com/office/drawing/2014/main" id="{6E7A2A89-7268-A649-8EAD-C55997BFA90B}"/>
                </a:ext>
              </a:extLst>
            </p:cNvPr>
            <p:cNvGrpSpPr>
              <a:grpSpLocks/>
            </p:cNvGrpSpPr>
            <p:nvPr/>
          </p:nvGrpSpPr>
          <p:grpSpPr bwMode="auto">
            <a:xfrm>
              <a:off x="6957384" y="2037206"/>
              <a:ext cx="1101725" cy="307975"/>
              <a:chOff x="2667" y="3750"/>
              <a:chExt cx="694" cy="194"/>
            </a:xfrm>
          </p:grpSpPr>
          <p:sp>
            <p:nvSpPr>
              <p:cNvPr id="372" name="Rectangle 113">
                <a:extLst>
                  <a:ext uri="{FF2B5EF4-FFF2-40B4-BE49-F238E27FC236}">
                    <a16:creationId xmlns:a16="http://schemas.microsoft.com/office/drawing/2014/main" id="{FB4CA816-07E8-3E4B-B5D4-D5F338142B0D}"/>
                  </a:ext>
                </a:extLst>
              </p:cNvPr>
              <p:cNvSpPr>
                <a:spLocks noChangeArrowheads="1"/>
              </p:cNvSpPr>
              <p:nvPr/>
            </p:nvSpPr>
            <p:spPr bwMode="auto">
              <a:xfrm>
                <a:off x="2786" y="3779"/>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373" name="Text Box 114">
                <a:extLst>
                  <a:ext uri="{FF2B5EF4-FFF2-40B4-BE49-F238E27FC236}">
                    <a16:creationId xmlns:a16="http://schemas.microsoft.com/office/drawing/2014/main" id="{20879E2F-191F-0042-ABAE-F525B0ADB605}"/>
                  </a:ext>
                </a:extLst>
              </p:cNvPr>
              <p:cNvSpPr txBox="1">
                <a:spLocks noChangeArrowheads="1"/>
              </p:cNvSpPr>
              <p:nvPr/>
            </p:nvSpPr>
            <p:spPr bwMode="auto">
              <a:xfrm>
                <a:off x="2667" y="3750"/>
                <a:ext cx="694" cy="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900" kern="1200">
                    <a:solidFill>
                      <a:prstClr val="black"/>
                    </a:solidFill>
                    <a:latin typeface="Arial" charset="0"/>
                    <a:cs typeface="+mn-cs"/>
                  </a:rPr>
                  <a:t>0 </a:t>
                </a:r>
                <a:r>
                  <a:rPr lang="en-US" sz="900" kern="1200">
                    <a:solidFill>
                      <a:prstClr val="white"/>
                    </a:solidFill>
                    <a:latin typeface="Arial" charset="0"/>
                    <a:cs typeface="+mn-cs"/>
                  </a:rPr>
                  <a:t>1 2</a:t>
                </a:r>
                <a:r>
                  <a:rPr lang="en-US" sz="900" kern="1200">
                    <a:solidFill>
                      <a:prstClr val="black"/>
                    </a:solidFill>
                    <a:latin typeface="Arial" charset="0"/>
                    <a:cs typeface="+mn-cs"/>
                  </a:rPr>
                  <a:t> </a:t>
                </a:r>
                <a:r>
                  <a:rPr lang="en-US" sz="900" kern="1200">
                    <a:solidFill>
                      <a:prstClr val="white"/>
                    </a:solidFill>
                    <a:latin typeface="Arial" charset="0"/>
                    <a:cs typeface="+mn-cs"/>
                  </a:rPr>
                  <a:t>3 </a:t>
                </a:r>
                <a:r>
                  <a:rPr lang="en-US" sz="900" kern="1200">
                    <a:solidFill>
                      <a:prstClr val="black"/>
                    </a:solidFill>
                    <a:latin typeface="Arial" charset="0"/>
                    <a:cs typeface="+mn-cs"/>
                  </a:rPr>
                  <a:t>0 1 2</a:t>
                </a:r>
              </a:p>
            </p:txBody>
          </p:sp>
        </p:grpSp>
        <p:sp>
          <p:nvSpPr>
            <p:cNvPr id="370" name="Text Box 116">
              <a:extLst>
                <a:ext uri="{FF2B5EF4-FFF2-40B4-BE49-F238E27FC236}">
                  <a16:creationId xmlns:a16="http://schemas.microsoft.com/office/drawing/2014/main" id="{8FD7E63C-BA27-9E4C-A8A6-56DE67BAD176}"/>
                </a:ext>
              </a:extLst>
            </p:cNvPr>
            <p:cNvSpPr txBox="1">
              <a:spLocks noChangeArrowheads="1"/>
            </p:cNvSpPr>
            <p:nvPr/>
          </p:nvSpPr>
          <p:spPr bwMode="auto">
            <a:xfrm>
              <a:off x="8082920" y="1988004"/>
              <a:ext cx="592469" cy="3385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050" kern="1200">
                  <a:solidFill>
                    <a:prstClr val="black"/>
                  </a:solidFill>
                  <a:cs typeface="+mn-cs"/>
                </a:rPr>
                <a:t>pkt3</a:t>
              </a:r>
            </a:p>
          </p:txBody>
        </p:sp>
      </p:grpSp>
      <p:sp>
        <p:nvSpPr>
          <p:cNvPr id="371" name="Text Box 119">
            <a:extLst>
              <a:ext uri="{FF2B5EF4-FFF2-40B4-BE49-F238E27FC236}">
                <a16:creationId xmlns:a16="http://schemas.microsoft.com/office/drawing/2014/main" id="{5339E393-341F-2B4B-9A2F-912F5CB023FE}"/>
              </a:ext>
            </a:extLst>
          </p:cNvPr>
          <p:cNvSpPr txBox="1">
            <a:spLocks noChangeArrowheads="1"/>
          </p:cNvSpPr>
          <p:nvPr/>
        </p:nvSpPr>
        <p:spPr bwMode="auto">
          <a:xfrm>
            <a:off x="5100165" y="2125607"/>
            <a:ext cx="1456489"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500" kern="1200" dirty="0">
                <a:solidFill>
                  <a:srgbClr val="C00000"/>
                </a:solidFill>
                <a:cs typeface="+mn-cs"/>
              </a:rPr>
              <a:t>(a) no problem</a:t>
            </a:r>
          </a:p>
        </p:txBody>
      </p:sp>
      <p:sp>
        <p:nvSpPr>
          <p:cNvPr id="70" name="Rectangle 3">
            <a:extLst>
              <a:ext uri="{FF2B5EF4-FFF2-40B4-BE49-F238E27FC236}">
                <a16:creationId xmlns:a16="http://schemas.microsoft.com/office/drawing/2014/main" id="{A8BECC0D-D119-A543-A313-AE46EF8BD57C}"/>
              </a:ext>
            </a:extLst>
          </p:cNvPr>
          <p:cNvSpPr txBox="1">
            <a:spLocks noChangeArrowheads="1"/>
          </p:cNvSpPr>
          <p:nvPr/>
        </p:nvSpPr>
        <p:spPr>
          <a:xfrm>
            <a:off x="595991" y="1424668"/>
            <a:ext cx="4137934" cy="994682"/>
          </a:xfrm>
          <a:prstGeom prst="rect">
            <a:avLst/>
          </a:prstGeom>
        </p:spPr>
        <p:txBody>
          <a:bodyPr vert="horz" lIns="68580" tIns="34290" rIns="68580" bIns="3429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906" indent="0" defTabSz="685800">
              <a:spcBef>
                <a:spcPts val="750"/>
              </a:spcBef>
              <a:buNone/>
              <a:defRPr/>
            </a:pPr>
            <a:r>
              <a:rPr lang="en-US" altLang="en-US" sz="2100" dirty="0">
                <a:solidFill>
                  <a:prstClr val="black"/>
                </a:solidFill>
                <a:latin typeface="Calibri" panose="020F0502020204030204"/>
                <a:ea typeface="ＭＳ Ｐゴシック" panose="020B0600070205080204" pitchFamily="34" charset="-128"/>
              </a:rPr>
              <a:t>example: </a:t>
            </a:r>
          </a:p>
          <a:p>
            <a:pPr marL="264319" indent="-166688" defTabSz="685800">
              <a:lnSpc>
                <a:spcPct val="80000"/>
              </a:lnSpc>
              <a:spcBef>
                <a:spcPts val="750"/>
              </a:spcBef>
              <a:defRPr/>
            </a:pPr>
            <a:r>
              <a:rPr lang="en-US" altLang="en-US" sz="1800" dirty="0">
                <a:solidFill>
                  <a:prstClr val="black"/>
                </a:solidFill>
                <a:latin typeface="Calibri" panose="020F0502020204030204"/>
                <a:ea typeface="ＭＳ Ｐゴシック" panose="020B0600070205080204" pitchFamily="34" charset="-128"/>
              </a:rPr>
              <a:t>seq #</a:t>
            </a:r>
            <a:r>
              <a:rPr lang="en-US" altLang="ja-JP" sz="1800" dirty="0">
                <a:solidFill>
                  <a:prstClr val="black"/>
                </a:solidFill>
                <a:latin typeface="Calibri" panose="020F0502020204030204"/>
                <a:ea typeface="ＭＳ Ｐゴシック" panose="020B0600070205080204" pitchFamily="34" charset="-128"/>
              </a:rPr>
              <a:t>s: 0, 1, 2, 3 </a:t>
            </a:r>
            <a:r>
              <a:rPr lang="en-US" altLang="ja-JP" sz="1500" dirty="0">
                <a:solidFill>
                  <a:prstClr val="black"/>
                </a:solidFill>
                <a:latin typeface="Calibri" panose="020F0502020204030204"/>
                <a:ea typeface="ＭＳ Ｐゴシック" panose="020B0600070205080204" pitchFamily="34" charset="-128"/>
              </a:rPr>
              <a:t>(base 4 counting)</a:t>
            </a:r>
          </a:p>
          <a:p>
            <a:pPr marL="264319" indent="-166688" defTabSz="685800">
              <a:lnSpc>
                <a:spcPct val="80000"/>
              </a:lnSpc>
              <a:spcBef>
                <a:spcPts val="750"/>
              </a:spcBef>
              <a:defRPr/>
            </a:pPr>
            <a:r>
              <a:rPr lang="en-US" altLang="en-US" sz="1800" dirty="0">
                <a:solidFill>
                  <a:prstClr val="black"/>
                </a:solidFill>
                <a:latin typeface="Calibri" panose="020F0502020204030204"/>
                <a:ea typeface="ＭＳ Ｐゴシック" panose="020B0600070205080204" pitchFamily="34" charset="-128"/>
              </a:rPr>
              <a:t>window size=3</a:t>
            </a:r>
            <a:endParaRPr lang="en-US" altLang="en-US" sz="2100" dirty="0">
              <a:solidFill>
                <a:prstClr val="black"/>
              </a:solidFill>
              <a:latin typeface="Calibri" panose="020F0502020204030204"/>
              <a:ea typeface="ＭＳ Ｐゴシック" panose="020B0600070205080204" pitchFamily="34" charset="-128"/>
            </a:endParaRPr>
          </a:p>
        </p:txBody>
      </p:sp>
      <p:grpSp>
        <p:nvGrpSpPr>
          <p:cNvPr id="10" name="Group 9">
            <a:extLst>
              <a:ext uri="{FF2B5EF4-FFF2-40B4-BE49-F238E27FC236}">
                <a16:creationId xmlns:a16="http://schemas.microsoft.com/office/drawing/2014/main" id="{736268CD-290F-C649-A065-0503FC9197DB}"/>
              </a:ext>
            </a:extLst>
          </p:cNvPr>
          <p:cNvGrpSpPr/>
          <p:nvPr/>
        </p:nvGrpSpPr>
        <p:grpSpPr>
          <a:xfrm>
            <a:off x="4959672" y="736147"/>
            <a:ext cx="2077123" cy="4173141"/>
            <a:chOff x="6612895" y="981529"/>
            <a:chExt cx="2769497" cy="5564188"/>
          </a:xfrm>
        </p:grpSpPr>
        <p:sp>
          <p:nvSpPr>
            <p:cNvPr id="9" name="Rectangle 8">
              <a:extLst>
                <a:ext uri="{FF2B5EF4-FFF2-40B4-BE49-F238E27FC236}">
                  <a16:creationId xmlns:a16="http://schemas.microsoft.com/office/drawing/2014/main" id="{82772DC8-1267-2046-8CD5-6C8C299A5017}"/>
                </a:ext>
              </a:extLst>
            </p:cNvPr>
            <p:cNvSpPr/>
            <p:nvPr/>
          </p:nvSpPr>
          <p:spPr>
            <a:xfrm>
              <a:off x="6612895" y="981529"/>
              <a:ext cx="2463800" cy="556418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nvGrpSpPr>
            <p:cNvPr id="381" name="Group 122">
              <a:extLst>
                <a:ext uri="{FF2B5EF4-FFF2-40B4-BE49-F238E27FC236}">
                  <a16:creationId xmlns:a16="http://schemas.microsoft.com/office/drawing/2014/main" id="{E039FCAB-16C2-CA40-8F03-2E2D41DC3CF7}"/>
                </a:ext>
              </a:extLst>
            </p:cNvPr>
            <p:cNvGrpSpPr>
              <a:grpSpLocks/>
            </p:cNvGrpSpPr>
            <p:nvPr/>
          </p:nvGrpSpPr>
          <p:grpSpPr bwMode="auto">
            <a:xfrm>
              <a:off x="8864867" y="1005799"/>
              <a:ext cx="517525" cy="5278437"/>
              <a:chOff x="3821" y="550"/>
              <a:chExt cx="326" cy="3325"/>
            </a:xfrm>
          </p:grpSpPr>
          <p:pic>
            <p:nvPicPr>
              <p:cNvPr id="382" name="Picture 5" descr="curtain">
                <a:extLst>
                  <a:ext uri="{FF2B5EF4-FFF2-40B4-BE49-F238E27FC236}">
                    <a16:creationId xmlns:a16="http://schemas.microsoft.com/office/drawing/2014/main" id="{403F5413-B503-FE4C-9AC1-492926543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 y="550"/>
                <a:ext cx="284" cy="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 name="Picture 111" descr="curtain">
                <a:extLst>
                  <a:ext uri="{FF2B5EF4-FFF2-40B4-BE49-F238E27FC236}">
                    <a16:creationId xmlns:a16="http://schemas.microsoft.com/office/drawing/2014/main" id="{21203F3F-D4DD-E848-A9F4-2C0EDDF31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 y="2564"/>
                <a:ext cx="326"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80" name="Text Box 121">
            <a:extLst>
              <a:ext uri="{FF2B5EF4-FFF2-40B4-BE49-F238E27FC236}">
                <a16:creationId xmlns:a16="http://schemas.microsoft.com/office/drawing/2014/main" id="{1D394A1F-BD9E-ED47-964B-579F38672782}"/>
              </a:ext>
            </a:extLst>
          </p:cNvPr>
          <p:cNvSpPr txBox="1">
            <a:spLocks noChangeArrowheads="1"/>
          </p:cNvSpPr>
          <p:nvPr/>
        </p:nvSpPr>
        <p:spPr bwMode="auto">
          <a:xfrm>
            <a:off x="5108713" y="1768695"/>
            <a:ext cx="1580322" cy="1754326"/>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128588" indent="-128588" defTabSz="685800">
              <a:lnSpc>
                <a:spcPct val="90000"/>
              </a:lnSpc>
              <a:buClr>
                <a:srgbClr val="0013A3"/>
              </a:buClr>
              <a:buFont typeface="Wingdings" pitchFamily="2" charset="2"/>
              <a:buChar char="§"/>
              <a:defRPr/>
            </a:pPr>
            <a:r>
              <a:rPr lang="en-US" altLang="en-US" sz="1500" i="1" kern="1200" dirty="0">
                <a:solidFill>
                  <a:prstClr val="black"/>
                </a:solidFill>
                <a:latin typeface="Calibri" panose="020F0502020204030204"/>
                <a:cs typeface="+mn-cs"/>
              </a:rPr>
              <a:t>receiver can’</a:t>
            </a:r>
            <a:r>
              <a:rPr lang="en-US" altLang="ja-JP" sz="1500" i="1" kern="1200" dirty="0">
                <a:solidFill>
                  <a:prstClr val="black"/>
                </a:solidFill>
                <a:latin typeface="Calibri" panose="020F0502020204030204"/>
                <a:cs typeface="+mn-cs"/>
              </a:rPr>
              <a:t>t see sender side</a:t>
            </a:r>
          </a:p>
          <a:p>
            <a:pPr marL="128588" indent="-128588" defTabSz="685800">
              <a:lnSpc>
                <a:spcPct val="90000"/>
              </a:lnSpc>
              <a:buClr>
                <a:srgbClr val="0013A3"/>
              </a:buClr>
              <a:buFont typeface="Wingdings" pitchFamily="2" charset="2"/>
              <a:buChar char="§"/>
              <a:defRPr/>
            </a:pPr>
            <a:r>
              <a:rPr lang="en-US" altLang="en-US" sz="1500" i="1" kern="1200" dirty="0">
                <a:solidFill>
                  <a:prstClr val="black"/>
                </a:solidFill>
                <a:latin typeface="Calibri" panose="020F0502020204030204"/>
                <a:cs typeface="+mn-cs"/>
              </a:rPr>
              <a:t>receiver behavior identical in both cases!</a:t>
            </a:r>
          </a:p>
          <a:p>
            <a:pPr marL="128588" indent="-128588" defTabSz="685800">
              <a:lnSpc>
                <a:spcPct val="90000"/>
              </a:lnSpc>
              <a:buClr>
                <a:srgbClr val="0013A3"/>
              </a:buClr>
              <a:buFont typeface="Wingdings" pitchFamily="2" charset="2"/>
              <a:buChar char="§"/>
              <a:defRPr/>
            </a:pPr>
            <a:r>
              <a:rPr lang="en-US" altLang="en-US" sz="1500" i="1" kern="1200" dirty="0">
                <a:solidFill>
                  <a:srgbClr val="CC0000"/>
                </a:solidFill>
                <a:latin typeface="Calibri" panose="020F0502020204030204"/>
                <a:cs typeface="+mn-cs"/>
              </a:rPr>
              <a:t>something’</a:t>
            </a:r>
            <a:r>
              <a:rPr lang="en-US" altLang="ja-JP" sz="1500" i="1" kern="1200" dirty="0">
                <a:solidFill>
                  <a:srgbClr val="CC0000"/>
                </a:solidFill>
                <a:latin typeface="Calibri" panose="020F0502020204030204"/>
                <a:cs typeface="+mn-cs"/>
              </a:rPr>
              <a:t>s (very) wrong!</a:t>
            </a:r>
            <a:endParaRPr lang="en-US" altLang="en-US" sz="1500" i="1" kern="1200" dirty="0">
              <a:solidFill>
                <a:srgbClr val="CC0000"/>
              </a:solidFill>
              <a:latin typeface="Calibri" panose="020F0502020204030204"/>
              <a:cs typeface="+mn-cs"/>
            </a:endParaRPr>
          </a:p>
        </p:txBody>
      </p:sp>
      <p:sp>
        <p:nvSpPr>
          <p:cNvPr id="89" name="Slide Number Placeholder 2">
            <a:extLst>
              <a:ext uri="{FF2B5EF4-FFF2-40B4-BE49-F238E27FC236}">
                <a16:creationId xmlns:a16="http://schemas.microsoft.com/office/drawing/2014/main" id="{0AA9808B-5BBB-4C4D-B51B-5BA930FBB931}"/>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75</a:t>
            </a:fld>
            <a:endParaRPr lang="en-US" dirty="0"/>
          </a:p>
        </p:txBody>
      </p:sp>
    </p:spTree>
    <p:extLst>
      <p:ext uri="{BB962C8B-B14F-4D97-AF65-F5344CB8AC3E}">
        <p14:creationId xmlns:p14="http://schemas.microsoft.com/office/powerpoint/2010/main" val="22614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dissolve">
                                      <p:cBhvr>
                                        <p:cTn id="7" dur="500"/>
                                        <p:tgtEl>
                                          <p:spTgt spid="380"/>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dissolve">
                                      <p:cBhvr>
                                        <p:cTn id="1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8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886700" cy="670967"/>
          </a:xfrm>
        </p:spPr>
        <p:txBody>
          <a:bodyPr>
            <a:normAutofit fontScale="90000"/>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99018" y="887960"/>
            <a:ext cx="4963582" cy="4218200"/>
          </a:xfrm>
        </p:spPr>
        <p:txBody>
          <a:bodyPr>
            <a:normAutofit fontScale="92500" lnSpcReduction="20000"/>
          </a:bodyPr>
          <a:lstStyle/>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Transport-layer services</a:t>
            </a:r>
          </a:p>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Multiplexing and demultiplexing</a:t>
            </a:r>
          </a:p>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Connectionless transport: UDP</a:t>
            </a:r>
          </a:p>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Principles of reliable data transfer </a:t>
            </a:r>
          </a:p>
          <a:p>
            <a:pPr marL="302419" indent="-214313">
              <a:spcBef>
                <a:spcPts val="600"/>
              </a:spcBef>
            </a:pPr>
            <a:r>
              <a:rPr lang="en-US" sz="2400" dirty="0"/>
              <a:t>Connection-oriented transport: TCP</a:t>
            </a:r>
          </a:p>
          <a:p>
            <a:pPr marL="559594" lvl="1" indent="-216694">
              <a:buFont typeface="Arial"/>
              <a:buChar char="•"/>
              <a:defRPr/>
            </a:pPr>
            <a:r>
              <a:rPr lang="en-US" dirty="0"/>
              <a:t>segment structure</a:t>
            </a:r>
          </a:p>
          <a:p>
            <a:pPr marL="559594" lvl="1" indent="-216694">
              <a:buFont typeface="Arial"/>
              <a:buChar char="•"/>
              <a:defRPr/>
            </a:pPr>
            <a:r>
              <a:rPr lang="en-US" dirty="0"/>
              <a:t>reliable data transfer</a:t>
            </a:r>
          </a:p>
          <a:p>
            <a:pPr marL="559594" lvl="1" indent="-216694">
              <a:buFont typeface="Arial"/>
              <a:buChar char="•"/>
              <a:defRPr/>
            </a:pPr>
            <a:r>
              <a:rPr lang="en-US" dirty="0"/>
              <a:t>flow control</a:t>
            </a:r>
          </a:p>
          <a:p>
            <a:pPr marL="559594" lvl="1" indent="-216694">
              <a:buFont typeface="Arial"/>
              <a:buChar char="•"/>
              <a:defRPr/>
            </a:pPr>
            <a:r>
              <a:rPr lang="en-US" dirty="0"/>
              <a:t>connection management</a:t>
            </a:r>
            <a:endParaRPr lang="en-US" sz="2400" dirty="0"/>
          </a:p>
          <a:p>
            <a:pPr marL="302419" indent="-214313">
              <a:spcBef>
                <a:spcPts val="600"/>
              </a:spcBef>
              <a:buClr>
                <a:schemeClr val="bg1">
                  <a:lumMod val="75000"/>
                </a:schemeClr>
              </a:buClr>
            </a:pPr>
            <a:r>
              <a:rPr lang="en-US" sz="2400" dirty="0">
                <a:solidFill>
                  <a:schemeClr val="bg1">
                    <a:lumMod val="75000"/>
                  </a:schemeClr>
                </a:solidFill>
              </a:rPr>
              <a:t>Principles of congestion control</a:t>
            </a:r>
          </a:p>
          <a:p>
            <a:pPr marL="302419" indent="-214313">
              <a:spcBef>
                <a:spcPts val="600"/>
              </a:spcBef>
              <a:buClr>
                <a:schemeClr val="bg1">
                  <a:lumMod val="75000"/>
                </a:schemeClr>
              </a:buClr>
            </a:pPr>
            <a:r>
              <a:rPr lang="en-US" sz="2400" dirty="0">
                <a:solidFill>
                  <a:schemeClr val="bg1">
                    <a:lumMod val="75000"/>
                  </a:schemeClr>
                </a:solidFill>
              </a:rPr>
              <a:t>TCP congestion control</a:t>
            </a:r>
          </a:p>
          <a:p>
            <a:pPr eaLnBrk="1" hangingPunct="1">
              <a:buFont typeface="Wingdings" panose="05000000000000000000" pitchFamily="2" charset="2"/>
              <a:buNone/>
            </a:pPr>
            <a:endParaRPr lang="en-US" altLang="en-US" dirty="0"/>
          </a:p>
        </p:txBody>
      </p:sp>
      <p:sp>
        <p:nvSpPr>
          <p:cNvPr id="3" name="Slide Number Placeholder 2">
            <a:extLst>
              <a:ext uri="{FF2B5EF4-FFF2-40B4-BE49-F238E27FC236}">
                <a16:creationId xmlns:a16="http://schemas.microsoft.com/office/drawing/2014/main" id="{006FDDC9-958A-FA4C-8403-56ABF73A6F8E}"/>
              </a:ext>
            </a:extLst>
          </p:cNvPr>
          <p:cNvSpPr>
            <a:spLocks noGrp="1"/>
          </p:cNvSpPr>
          <p:nvPr>
            <p:ph type="sldNum" sz="quarter" idx="4"/>
          </p:nvPr>
        </p:nvSpPr>
        <p:spPr/>
        <p:txBody>
          <a:bodyPr/>
          <a:lstStyle/>
          <a:p>
            <a:r>
              <a:rPr lang="en-US"/>
              <a:t>Transport Layer: 3-</a:t>
            </a:r>
            <a:fld id="{C4204591-24BD-A542-B9D5-F8D8A88D2FEE}" type="slidenum">
              <a:rPr lang="en-US" smtClean="0"/>
              <a:pPr/>
              <a:t>76</a:t>
            </a:fld>
            <a:endParaRPr lang="en-US" dirty="0"/>
          </a:p>
        </p:txBody>
      </p:sp>
      <p:pic>
        <p:nvPicPr>
          <p:cNvPr id="6" name="Picture 5">
            <a:extLst>
              <a:ext uri="{FF2B5EF4-FFF2-40B4-BE49-F238E27FC236}">
                <a16:creationId xmlns:a16="http://schemas.microsoft.com/office/drawing/2014/main" id="{BC34935B-A6B2-0C48-9638-656FA430E71C}"/>
              </a:ext>
            </a:extLst>
          </p:cNvPr>
          <p:cNvPicPr>
            <a:picLocks noChangeAspect="1"/>
          </p:cNvPicPr>
          <p:nvPr/>
        </p:nvPicPr>
        <p:blipFill>
          <a:blip r:embed="rId3"/>
          <a:stretch>
            <a:fillRect/>
          </a:stretch>
        </p:blipFill>
        <p:spPr>
          <a:xfrm>
            <a:off x="5830747" y="970103"/>
            <a:ext cx="2743200" cy="2057400"/>
          </a:xfrm>
          <a:prstGeom prst="rect">
            <a:avLst/>
          </a:prstGeom>
        </p:spPr>
      </p:pic>
    </p:spTree>
    <p:extLst>
      <p:ext uri="{BB962C8B-B14F-4D97-AF65-F5344CB8AC3E}">
        <p14:creationId xmlns:p14="http://schemas.microsoft.com/office/powerpoint/2010/main" val="13271627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TCP: overview  </a:t>
            </a:r>
            <a:r>
              <a:rPr lang="en-US" sz="2400" dirty="0"/>
              <a:t>RFCs: 793,1122, 2018, 5681, 7323</a:t>
            </a:r>
            <a:endParaRPr lang="en-US" dirty="0"/>
          </a:p>
        </p:txBody>
      </p:sp>
      <p:sp>
        <p:nvSpPr>
          <p:cNvPr id="70" name="Rectangle 3">
            <a:extLst>
              <a:ext uri="{FF2B5EF4-FFF2-40B4-BE49-F238E27FC236}">
                <a16:creationId xmlns:a16="http://schemas.microsoft.com/office/drawing/2014/main" id="{BE7365D6-3297-0A41-9B2B-91B801F95815}"/>
              </a:ext>
            </a:extLst>
          </p:cNvPr>
          <p:cNvSpPr txBox="1">
            <a:spLocks noChangeArrowheads="1"/>
          </p:cNvSpPr>
          <p:nvPr/>
        </p:nvSpPr>
        <p:spPr>
          <a:xfrm>
            <a:off x="4462398" y="991960"/>
            <a:ext cx="4509715" cy="415154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3616" indent="-220266" defTabSz="685800">
              <a:spcBef>
                <a:spcPts val="750"/>
              </a:spcBef>
              <a:defRPr/>
            </a:pPr>
            <a:r>
              <a:rPr lang="en-US" altLang="en-US" sz="2400" dirty="0">
                <a:solidFill>
                  <a:srgbClr val="C00000"/>
                </a:solidFill>
                <a:latin typeface="Calibri"/>
                <a:ea typeface="ＭＳ Ｐゴシック" panose="020B0600070205080204" pitchFamily="34" charset="-128"/>
              </a:rPr>
              <a:t>cumulative ACKs</a:t>
            </a:r>
          </a:p>
          <a:p>
            <a:pPr marL="353616" indent="-220266" defTabSz="685800">
              <a:spcBef>
                <a:spcPts val="750"/>
              </a:spcBef>
              <a:defRPr/>
            </a:pPr>
            <a:r>
              <a:rPr lang="en-US" altLang="en-US" sz="2400" dirty="0">
                <a:solidFill>
                  <a:srgbClr val="C00000"/>
                </a:solidFill>
                <a:latin typeface="Calibri"/>
                <a:ea typeface="ＭＳ Ｐゴシック" panose="020B0600070205080204" pitchFamily="34" charset="-128"/>
              </a:rPr>
              <a:t>pipelining:</a:t>
            </a:r>
          </a:p>
          <a:p>
            <a:pPr marL="689372" lvl="2" indent="-220266" defTabSz="685800">
              <a:spcBef>
                <a:spcPts val="375"/>
              </a:spcBef>
              <a:buClrTx/>
              <a:defRPr/>
            </a:pPr>
            <a:r>
              <a:rPr lang="en-US" altLang="en-US" sz="2100" dirty="0">
                <a:solidFill>
                  <a:prstClr val="black"/>
                </a:solidFill>
                <a:latin typeface="Calibri"/>
                <a:ea typeface="ＭＳ Ｐゴシック" panose="020B0600070205080204" pitchFamily="34" charset="-128"/>
              </a:rPr>
              <a:t>TCP congestion and flow control set window size</a:t>
            </a:r>
            <a:endParaRPr lang="en-US" altLang="en-US" sz="2100" i="1" dirty="0">
              <a:solidFill>
                <a:prstClr val="black"/>
              </a:solidFill>
              <a:latin typeface="Calibri"/>
              <a:ea typeface="ＭＳ Ｐゴシック" panose="020B0600070205080204" pitchFamily="34" charset="-128"/>
            </a:endParaRPr>
          </a:p>
          <a:p>
            <a:pPr marL="353616" indent="-255985" defTabSz="685800">
              <a:spcBef>
                <a:spcPts val="750"/>
              </a:spcBef>
              <a:buFont typeface="Wingdings" charset="2"/>
              <a:buChar char="§"/>
              <a:defRPr/>
            </a:pPr>
            <a:r>
              <a:rPr lang="en-US" sz="2400" dirty="0">
                <a:solidFill>
                  <a:srgbClr val="C00000"/>
                </a:solidFill>
                <a:latin typeface="Calibri" panose="020F0502020204030204"/>
              </a:rPr>
              <a:t>connection-oriented: </a:t>
            </a:r>
          </a:p>
          <a:p>
            <a:pPr marL="521494" lvl="1" indent="-173831" defTabSz="685800">
              <a:spcBef>
                <a:spcPts val="375"/>
              </a:spcBef>
              <a:buFont typeface="Arial"/>
              <a:buChar char="•"/>
              <a:defRPr/>
            </a:pPr>
            <a:r>
              <a:rPr lang="en-US" sz="2100" dirty="0">
                <a:solidFill>
                  <a:prstClr val="black"/>
                </a:solidFill>
                <a:latin typeface="Calibri" panose="020F0502020204030204"/>
              </a:rPr>
              <a:t>handshaking (exchange of control messages) initializes sender, receiver state before data exchange</a:t>
            </a:r>
          </a:p>
          <a:p>
            <a:pPr marL="353616" indent="-255985" defTabSz="685800">
              <a:spcBef>
                <a:spcPts val="750"/>
              </a:spcBef>
              <a:buFont typeface="Wingdings" charset="2"/>
              <a:buChar char="§"/>
              <a:defRPr/>
            </a:pPr>
            <a:r>
              <a:rPr lang="en-US" sz="2400" dirty="0">
                <a:solidFill>
                  <a:srgbClr val="C00000"/>
                </a:solidFill>
                <a:latin typeface="Calibri" panose="020F0502020204030204"/>
              </a:rPr>
              <a:t>flow controlled:</a:t>
            </a:r>
          </a:p>
          <a:p>
            <a:pPr marL="521494" lvl="1" indent="-173831" defTabSz="685800">
              <a:spcBef>
                <a:spcPts val="300"/>
              </a:spcBef>
              <a:buFont typeface="Arial"/>
              <a:buChar char="•"/>
              <a:defRPr/>
            </a:pPr>
            <a:r>
              <a:rPr lang="en-US" sz="2100" dirty="0">
                <a:solidFill>
                  <a:prstClr val="black"/>
                </a:solidFill>
                <a:latin typeface="Calibri" panose="020F0502020204030204"/>
              </a:rPr>
              <a:t>sender will not overwhelm receiver</a:t>
            </a:r>
          </a:p>
        </p:txBody>
      </p:sp>
      <p:sp>
        <p:nvSpPr>
          <p:cNvPr id="71" name="Rectangle 4">
            <a:extLst>
              <a:ext uri="{FF2B5EF4-FFF2-40B4-BE49-F238E27FC236}">
                <a16:creationId xmlns:a16="http://schemas.microsoft.com/office/drawing/2014/main" id="{B36C086D-3E3E-F04F-BB50-EE7FE6F1A87A}"/>
              </a:ext>
            </a:extLst>
          </p:cNvPr>
          <p:cNvSpPr txBox="1">
            <a:spLocks noChangeArrowheads="1"/>
          </p:cNvSpPr>
          <p:nvPr/>
        </p:nvSpPr>
        <p:spPr>
          <a:xfrm>
            <a:off x="515971" y="991960"/>
            <a:ext cx="4037240" cy="348615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3616" indent="-220266" defTabSz="685800">
              <a:spcBef>
                <a:spcPts val="750"/>
              </a:spcBef>
              <a:defRPr/>
            </a:pPr>
            <a:r>
              <a:rPr lang="en-US" altLang="en-US" sz="2400" dirty="0">
                <a:solidFill>
                  <a:srgbClr val="C00000"/>
                </a:solidFill>
                <a:latin typeface="Calibri" panose="020F0502020204030204"/>
                <a:ea typeface="ＭＳ Ｐゴシック" panose="020B0600070205080204" pitchFamily="34" charset="-128"/>
              </a:rPr>
              <a:t>point-to-point</a:t>
            </a:r>
            <a:r>
              <a:rPr lang="en-US" altLang="en-US" sz="2400" dirty="0">
                <a:solidFill>
                  <a:srgbClr val="CC0000"/>
                </a:solidFill>
                <a:latin typeface="Calibri" panose="020F0502020204030204"/>
                <a:ea typeface="ＭＳ Ｐゴシック" panose="020B0600070205080204" pitchFamily="34" charset="-128"/>
              </a:rPr>
              <a:t>:</a:t>
            </a:r>
          </a:p>
          <a:p>
            <a:pPr marL="689372" lvl="2" indent="-220266" defTabSz="685800">
              <a:spcBef>
                <a:spcPts val="375"/>
              </a:spcBef>
              <a:buClrTx/>
              <a:defRPr/>
            </a:pPr>
            <a:r>
              <a:rPr lang="en-US" altLang="en-US" sz="2100" dirty="0">
                <a:solidFill>
                  <a:prstClr val="black"/>
                </a:solidFill>
                <a:latin typeface="Calibri" panose="020F0502020204030204"/>
                <a:ea typeface="ＭＳ Ｐゴシック" panose="020B0600070205080204" pitchFamily="34" charset="-128"/>
              </a:rPr>
              <a:t>one sender, one receiver</a:t>
            </a:r>
            <a:r>
              <a:rPr lang="en-US" altLang="en-US" sz="2100" dirty="0">
                <a:solidFill>
                  <a:srgbClr val="FF0000"/>
                </a:solidFill>
                <a:latin typeface="Calibri" panose="020F0502020204030204"/>
                <a:ea typeface="ＭＳ Ｐゴシック" panose="020B0600070205080204" pitchFamily="34" charset="-128"/>
              </a:rPr>
              <a:t> </a:t>
            </a:r>
          </a:p>
          <a:p>
            <a:pPr marL="353616" indent="-220266" defTabSz="685800">
              <a:spcBef>
                <a:spcPts val="750"/>
              </a:spcBef>
              <a:defRPr/>
            </a:pPr>
            <a:r>
              <a:rPr lang="en-US" altLang="en-US" sz="2400" dirty="0">
                <a:solidFill>
                  <a:srgbClr val="C00000"/>
                </a:solidFill>
                <a:latin typeface="Calibri" panose="020F0502020204030204"/>
                <a:ea typeface="ＭＳ Ｐゴシック" panose="020B0600070205080204" pitchFamily="34" charset="-128"/>
              </a:rPr>
              <a:t>reliable, in-order </a:t>
            </a:r>
            <a:r>
              <a:rPr lang="en-US" altLang="en-US" sz="2400" i="1" dirty="0">
                <a:solidFill>
                  <a:srgbClr val="C00000"/>
                </a:solidFill>
                <a:latin typeface="Calibri" panose="020F0502020204030204"/>
                <a:ea typeface="ＭＳ Ｐゴシック" panose="020B0600070205080204" pitchFamily="34" charset="-128"/>
              </a:rPr>
              <a:t>byte steam:</a:t>
            </a:r>
          </a:p>
          <a:p>
            <a:pPr marL="689372" lvl="2" indent="-220266" defTabSz="685800">
              <a:spcBef>
                <a:spcPts val="375"/>
              </a:spcBef>
              <a:buClrTx/>
              <a:defRPr/>
            </a:pPr>
            <a:r>
              <a:rPr lang="en-US" altLang="en-US" sz="2100" dirty="0">
                <a:solidFill>
                  <a:prstClr val="black"/>
                </a:solidFill>
                <a:latin typeface="Calibri" panose="020F0502020204030204"/>
                <a:ea typeface="ＭＳ Ｐゴシック" panose="020B0600070205080204" pitchFamily="34" charset="-128"/>
              </a:rPr>
              <a:t>no “</a:t>
            </a:r>
            <a:r>
              <a:rPr lang="en-US" altLang="ja-JP" sz="2100" dirty="0">
                <a:solidFill>
                  <a:prstClr val="black"/>
                </a:solidFill>
                <a:latin typeface="Calibri" panose="020F0502020204030204"/>
                <a:ea typeface="ＭＳ Ｐゴシック" panose="020B0600070205080204" pitchFamily="34" charset="-128"/>
              </a:rPr>
              <a:t>message boundaries"</a:t>
            </a:r>
          </a:p>
          <a:p>
            <a:pPr marL="353616" indent="-255985" defTabSz="685800">
              <a:spcBef>
                <a:spcPts val="750"/>
              </a:spcBef>
              <a:buFont typeface="Wingdings" charset="2"/>
              <a:buChar char="§"/>
              <a:defRPr/>
            </a:pPr>
            <a:r>
              <a:rPr lang="en-US" sz="2400" dirty="0">
                <a:solidFill>
                  <a:srgbClr val="C00000"/>
                </a:solidFill>
                <a:latin typeface="Calibri"/>
              </a:rPr>
              <a:t>full duplex data:</a:t>
            </a:r>
          </a:p>
          <a:p>
            <a:pPr marL="521494" lvl="1" indent="-173831" defTabSz="685800">
              <a:spcBef>
                <a:spcPts val="300"/>
              </a:spcBef>
              <a:buFont typeface="Arial"/>
              <a:buChar char="•"/>
              <a:defRPr/>
            </a:pPr>
            <a:r>
              <a:rPr lang="en-US" sz="2100" dirty="0">
                <a:solidFill>
                  <a:prstClr val="black"/>
                </a:solidFill>
                <a:latin typeface="Calibri"/>
              </a:rPr>
              <a:t>bi-directional data flow in same connection</a:t>
            </a:r>
          </a:p>
          <a:p>
            <a:pPr marL="521494" lvl="1" indent="-173831" defTabSz="685800">
              <a:spcBef>
                <a:spcPts val="300"/>
              </a:spcBef>
              <a:buFont typeface="Arial"/>
              <a:buChar char="•"/>
              <a:defRPr/>
            </a:pPr>
            <a:r>
              <a:rPr lang="en-US" sz="2100" dirty="0">
                <a:solidFill>
                  <a:prstClr val="black"/>
                </a:solidFill>
                <a:latin typeface="Calibri"/>
              </a:rPr>
              <a:t>MSS: maximum segment size</a:t>
            </a:r>
          </a:p>
          <a:p>
            <a:pPr marL="264319" indent="-166688" defTabSz="685800">
              <a:spcBef>
                <a:spcPts val="750"/>
              </a:spcBef>
              <a:defRPr/>
            </a:pPr>
            <a:endParaRPr lang="en-US" altLang="en-US" sz="2100" dirty="0">
              <a:solidFill>
                <a:prstClr val="black"/>
              </a:solidFill>
              <a:latin typeface="Calibri" panose="020F0502020204030204"/>
              <a:ea typeface="ＭＳ Ｐゴシック" panose="020B0600070205080204" pitchFamily="34" charset="-128"/>
            </a:endParaRPr>
          </a:p>
        </p:txBody>
      </p:sp>
      <p:sp>
        <p:nvSpPr>
          <p:cNvPr id="5" name="Slide Number Placeholder 2">
            <a:extLst>
              <a:ext uri="{FF2B5EF4-FFF2-40B4-BE49-F238E27FC236}">
                <a16:creationId xmlns:a16="http://schemas.microsoft.com/office/drawing/2014/main" id="{D9F10C56-26D5-5C45-B097-EE8A46539976}"/>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77</a:t>
            </a:fld>
            <a:endParaRPr lang="en-US" dirty="0"/>
          </a:p>
        </p:txBody>
      </p:sp>
    </p:spTree>
    <p:extLst>
      <p:ext uri="{BB962C8B-B14F-4D97-AF65-F5344CB8AC3E}">
        <p14:creationId xmlns:p14="http://schemas.microsoft.com/office/powerpoint/2010/main" val="15559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TCP segment structure</a:t>
            </a:r>
            <a:endParaRPr lang="en-US" dirty="0"/>
          </a:p>
        </p:txBody>
      </p:sp>
      <p:sp>
        <p:nvSpPr>
          <p:cNvPr id="60" name="Rectangle 4">
            <a:extLst>
              <a:ext uri="{FF2B5EF4-FFF2-40B4-BE49-F238E27FC236}">
                <a16:creationId xmlns:a16="http://schemas.microsoft.com/office/drawing/2014/main" id="{1438C6A7-F9CB-854D-92BB-74AFAE175928}"/>
              </a:ext>
            </a:extLst>
          </p:cNvPr>
          <p:cNvSpPr>
            <a:spLocks noChangeArrowheads="1"/>
          </p:cNvSpPr>
          <p:nvPr/>
        </p:nvSpPr>
        <p:spPr bwMode="auto">
          <a:xfrm>
            <a:off x="3324055" y="1170047"/>
            <a:ext cx="2963465" cy="3618309"/>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61" name="Rectangle 5">
            <a:extLst>
              <a:ext uri="{FF2B5EF4-FFF2-40B4-BE49-F238E27FC236}">
                <a16:creationId xmlns:a16="http://schemas.microsoft.com/office/drawing/2014/main" id="{21D47CEF-020C-9C44-AB75-DA719011CBEF}"/>
              </a:ext>
            </a:extLst>
          </p:cNvPr>
          <p:cNvSpPr>
            <a:spLocks noChangeArrowheads="1"/>
          </p:cNvSpPr>
          <p:nvPr/>
        </p:nvSpPr>
        <p:spPr bwMode="auto">
          <a:xfrm>
            <a:off x="3259762" y="1256962"/>
            <a:ext cx="2963465" cy="360402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Arial" charset="0"/>
              <a:ea typeface="ＭＳ Ｐゴシック" charset="0"/>
              <a:cs typeface="+mn-cs"/>
            </a:endParaRPr>
          </a:p>
        </p:txBody>
      </p:sp>
      <p:grpSp>
        <p:nvGrpSpPr>
          <p:cNvPr id="4" name="Group 3">
            <a:extLst>
              <a:ext uri="{FF2B5EF4-FFF2-40B4-BE49-F238E27FC236}">
                <a16:creationId xmlns:a16="http://schemas.microsoft.com/office/drawing/2014/main" id="{A0F66122-9E4A-7644-B40C-189BABEA3388}"/>
              </a:ext>
            </a:extLst>
          </p:cNvPr>
          <p:cNvGrpSpPr/>
          <p:nvPr/>
        </p:nvGrpSpPr>
        <p:grpSpPr>
          <a:xfrm>
            <a:off x="3341384" y="1245979"/>
            <a:ext cx="2647068" cy="327006"/>
            <a:chOff x="4455177" y="1661303"/>
            <a:chExt cx="3529424" cy="436008"/>
          </a:xfrm>
        </p:grpSpPr>
        <p:sp>
          <p:nvSpPr>
            <p:cNvPr id="62" name="Text Box 6">
              <a:extLst>
                <a:ext uri="{FF2B5EF4-FFF2-40B4-BE49-F238E27FC236}">
                  <a16:creationId xmlns:a16="http://schemas.microsoft.com/office/drawing/2014/main" id="{A183A89B-2122-E141-9DF3-203A60EFF295}"/>
                </a:ext>
              </a:extLst>
            </p:cNvPr>
            <p:cNvSpPr txBox="1">
              <a:spLocks noChangeArrowheads="1"/>
            </p:cNvSpPr>
            <p:nvPr/>
          </p:nvSpPr>
          <p:spPr bwMode="auto">
            <a:xfrm>
              <a:off x="4455177" y="1661303"/>
              <a:ext cx="174449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kern="1200" dirty="0">
                  <a:solidFill>
                    <a:srgbClr val="000000"/>
                  </a:solidFill>
                  <a:latin typeface="Arial" charset="0"/>
                  <a:cs typeface="+mn-cs"/>
                </a:rPr>
                <a:t>source port #</a:t>
              </a:r>
              <a:endParaRPr lang="en-US" sz="1800" kern="1200" dirty="0">
                <a:solidFill>
                  <a:srgbClr val="000000"/>
                </a:solidFill>
                <a:latin typeface="Arial" charset="0"/>
                <a:cs typeface="+mn-cs"/>
              </a:endParaRPr>
            </a:p>
          </p:txBody>
        </p:sp>
        <p:sp>
          <p:nvSpPr>
            <p:cNvPr id="63" name="Text Box 7">
              <a:extLst>
                <a:ext uri="{FF2B5EF4-FFF2-40B4-BE49-F238E27FC236}">
                  <a16:creationId xmlns:a16="http://schemas.microsoft.com/office/drawing/2014/main" id="{E52BAEBA-8AEA-B545-A35F-AEB6190843E5}"/>
                </a:ext>
              </a:extLst>
            </p:cNvPr>
            <p:cNvSpPr txBox="1">
              <a:spLocks noChangeArrowheads="1"/>
            </p:cNvSpPr>
            <p:nvPr/>
          </p:nvSpPr>
          <p:spPr bwMode="auto">
            <a:xfrm>
              <a:off x="6526509" y="1666424"/>
              <a:ext cx="1458092"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kern="1200" dirty="0" err="1">
                  <a:solidFill>
                    <a:srgbClr val="000000"/>
                  </a:solidFill>
                  <a:latin typeface="Arial" charset="0"/>
                  <a:cs typeface="+mn-cs"/>
                </a:rPr>
                <a:t>dest</a:t>
              </a:r>
              <a:r>
                <a:rPr lang="en-US" sz="1500" kern="1200" dirty="0">
                  <a:solidFill>
                    <a:srgbClr val="000000"/>
                  </a:solidFill>
                  <a:latin typeface="Arial" charset="0"/>
                  <a:cs typeface="+mn-cs"/>
                </a:rPr>
                <a:t> port #</a:t>
              </a:r>
              <a:endParaRPr lang="en-US" sz="1350" kern="1200" dirty="0">
                <a:solidFill>
                  <a:srgbClr val="000000"/>
                </a:solidFill>
                <a:latin typeface="Arial" charset="0"/>
                <a:cs typeface="+mn-cs"/>
              </a:endParaRPr>
            </a:p>
          </p:txBody>
        </p:sp>
      </p:grpSp>
      <p:sp>
        <p:nvSpPr>
          <p:cNvPr id="64" name="Line 8">
            <a:extLst>
              <a:ext uri="{FF2B5EF4-FFF2-40B4-BE49-F238E27FC236}">
                <a16:creationId xmlns:a16="http://schemas.microsoft.com/office/drawing/2014/main" id="{BDC40F37-DD1A-6848-AB76-2EA7683B9566}"/>
              </a:ext>
            </a:extLst>
          </p:cNvPr>
          <p:cNvSpPr>
            <a:spLocks noChangeShapeType="1"/>
          </p:cNvSpPr>
          <p:nvPr/>
        </p:nvSpPr>
        <p:spPr bwMode="auto">
          <a:xfrm>
            <a:off x="3262143" y="1537950"/>
            <a:ext cx="2959894" cy="3572"/>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5" name="Line 9">
            <a:extLst>
              <a:ext uri="{FF2B5EF4-FFF2-40B4-BE49-F238E27FC236}">
                <a16:creationId xmlns:a16="http://schemas.microsoft.com/office/drawing/2014/main" id="{92C91585-33BC-084B-A3CF-F5A7CD082B67}"/>
              </a:ext>
            </a:extLst>
          </p:cNvPr>
          <p:cNvSpPr>
            <a:spLocks noChangeShapeType="1"/>
          </p:cNvSpPr>
          <p:nvPr/>
        </p:nvSpPr>
        <p:spPr bwMode="auto">
          <a:xfrm flipV="1">
            <a:off x="3257380" y="1822509"/>
            <a:ext cx="296346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8552304C-19AC-C84B-842E-CBCC3EA9E153}"/>
              </a:ext>
            </a:extLst>
          </p:cNvPr>
          <p:cNvGrpSpPr/>
          <p:nvPr/>
        </p:nvGrpSpPr>
        <p:grpSpPr>
          <a:xfrm>
            <a:off x="3243092" y="859294"/>
            <a:ext cx="2951559" cy="300082"/>
            <a:chOff x="4324123" y="1145724"/>
            <a:chExt cx="3935412" cy="400108"/>
          </a:xfrm>
        </p:grpSpPr>
        <p:sp>
          <p:nvSpPr>
            <p:cNvPr id="67" name="Text Box 11">
              <a:extLst>
                <a:ext uri="{FF2B5EF4-FFF2-40B4-BE49-F238E27FC236}">
                  <a16:creationId xmlns:a16="http://schemas.microsoft.com/office/drawing/2014/main" id="{D7A6E153-CAA2-2E43-9742-982E16926734}"/>
                </a:ext>
              </a:extLst>
            </p:cNvPr>
            <p:cNvSpPr txBox="1">
              <a:spLocks noChangeArrowheads="1"/>
            </p:cNvSpPr>
            <p:nvPr/>
          </p:nvSpPr>
          <p:spPr bwMode="auto">
            <a:xfrm>
              <a:off x="5797924" y="1145724"/>
              <a:ext cx="925896" cy="40010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kern="1200">
                  <a:solidFill>
                    <a:srgbClr val="000000"/>
                  </a:solidFill>
                  <a:latin typeface="Arial" charset="0"/>
                  <a:cs typeface="+mn-cs"/>
                </a:rPr>
                <a:t>32 bits</a:t>
              </a:r>
              <a:endParaRPr lang="en-US" sz="1800" kern="1200">
                <a:solidFill>
                  <a:srgbClr val="000000"/>
                </a:solidFill>
                <a:latin typeface="Arial" charset="0"/>
                <a:cs typeface="+mn-cs"/>
              </a:endParaRPr>
            </a:p>
          </p:txBody>
        </p:sp>
        <p:sp>
          <p:nvSpPr>
            <p:cNvPr id="68" name="Line 12">
              <a:extLst>
                <a:ext uri="{FF2B5EF4-FFF2-40B4-BE49-F238E27FC236}">
                  <a16:creationId xmlns:a16="http://schemas.microsoft.com/office/drawing/2014/main" id="{C28AE80D-AED7-BB43-AEEF-9A3E95D70A42}"/>
                </a:ext>
              </a:extLst>
            </p:cNvPr>
            <p:cNvSpPr>
              <a:spLocks noChangeShapeType="1"/>
            </p:cNvSpPr>
            <p:nvPr/>
          </p:nvSpPr>
          <p:spPr bwMode="auto">
            <a:xfrm>
              <a:off x="6832373" y="1391787"/>
              <a:ext cx="1427162" cy="4762"/>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9" name="Line 13">
              <a:extLst>
                <a:ext uri="{FF2B5EF4-FFF2-40B4-BE49-F238E27FC236}">
                  <a16:creationId xmlns:a16="http://schemas.microsoft.com/office/drawing/2014/main" id="{0FE91D57-DF52-A948-8B79-BE2C69D24056}"/>
                </a:ext>
              </a:extLst>
            </p:cNvPr>
            <p:cNvSpPr>
              <a:spLocks noChangeShapeType="1"/>
            </p:cNvSpPr>
            <p:nvPr/>
          </p:nvSpPr>
          <p:spPr bwMode="auto">
            <a:xfrm rot="10800000">
              <a:off x="4324123" y="1402899"/>
              <a:ext cx="1341437"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74" name="Line 16">
            <a:extLst>
              <a:ext uri="{FF2B5EF4-FFF2-40B4-BE49-F238E27FC236}">
                <a16:creationId xmlns:a16="http://schemas.microsoft.com/office/drawing/2014/main" id="{ADBC9EF8-B51B-F249-8F7B-C16F5F07A21E}"/>
              </a:ext>
            </a:extLst>
          </p:cNvPr>
          <p:cNvSpPr>
            <a:spLocks noChangeShapeType="1"/>
          </p:cNvSpPr>
          <p:nvPr/>
        </p:nvSpPr>
        <p:spPr bwMode="auto">
          <a:xfrm flipV="1">
            <a:off x="3264524" y="2108259"/>
            <a:ext cx="296346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76" name="Line 18">
            <a:extLst>
              <a:ext uri="{FF2B5EF4-FFF2-40B4-BE49-F238E27FC236}">
                <a16:creationId xmlns:a16="http://schemas.microsoft.com/office/drawing/2014/main" id="{32231029-9349-864B-ABF1-0D56E55824BB}"/>
              </a:ext>
            </a:extLst>
          </p:cNvPr>
          <p:cNvSpPr>
            <a:spLocks noChangeShapeType="1"/>
          </p:cNvSpPr>
          <p:nvPr/>
        </p:nvSpPr>
        <p:spPr bwMode="auto">
          <a:xfrm flipV="1">
            <a:off x="3260951" y="2404724"/>
            <a:ext cx="2963466"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77" name="Line 19">
            <a:extLst>
              <a:ext uri="{FF2B5EF4-FFF2-40B4-BE49-F238E27FC236}">
                <a16:creationId xmlns:a16="http://schemas.microsoft.com/office/drawing/2014/main" id="{F2503E28-C28E-B541-932B-7E2993655C9A}"/>
              </a:ext>
            </a:extLst>
          </p:cNvPr>
          <p:cNvSpPr>
            <a:spLocks noChangeShapeType="1"/>
          </p:cNvSpPr>
          <p:nvPr/>
        </p:nvSpPr>
        <p:spPr bwMode="auto">
          <a:xfrm flipV="1">
            <a:off x="3257380" y="2697618"/>
            <a:ext cx="296346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78" name="Line 20">
            <a:extLst>
              <a:ext uri="{FF2B5EF4-FFF2-40B4-BE49-F238E27FC236}">
                <a16:creationId xmlns:a16="http://schemas.microsoft.com/office/drawing/2014/main" id="{10D5BEAE-CBC6-5040-B37E-6D12FC20E9CB}"/>
              </a:ext>
            </a:extLst>
          </p:cNvPr>
          <p:cNvSpPr>
            <a:spLocks noChangeShapeType="1"/>
          </p:cNvSpPr>
          <p:nvPr/>
        </p:nvSpPr>
        <p:spPr bwMode="auto">
          <a:xfrm flipV="1">
            <a:off x="3257380" y="3119099"/>
            <a:ext cx="296346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79" name="Line 21">
            <a:extLst>
              <a:ext uri="{FF2B5EF4-FFF2-40B4-BE49-F238E27FC236}">
                <a16:creationId xmlns:a16="http://schemas.microsoft.com/office/drawing/2014/main" id="{A186AEBD-F0F5-494B-9D24-09B9888787CD}"/>
              </a:ext>
            </a:extLst>
          </p:cNvPr>
          <p:cNvSpPr>
            <a:spLocks noChangeShapeType="1"/>
          </p:cNvSpPr>
          <p:nvPr/>
        </p:nvSpPr>
        <p:spPr bwMode="auto">
          <a:xfrm flipH="1" flipV="1">
            <a:off x="4727802" y="2110641"/>
            <a:ext cx="3572" cy="583406"/>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7" name="Line 29">
            <a:extLst>
              <a:ext uri="{FF2B5EF4-FFF2-40B4-BE49-F238E27FC236}">
                <a16:creationId xmlns:a16="http://schemas.microsoft.com/office/drawing/2014/main" id="{B0BB3064-7239-A344-B7D3-3350540CF7AA}"/>
              </a:ext>
            </a:extLst>
          </p:cNvPr>
          <p:cNvSpPr>
            <a:spLocks noChangeShapeType="1"/>
          </p:cNvSpPr>
          <p:nvPr/>
        </p:nvSpPr>
        <p:spPr bwMode="auto">
          <a:xfrm flipV="1">
            <a:off x="4251551" y="2110640"/>
            <a:ext cx="0" cy="294084"/>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Calibri"/>
              <a:ea typeface="ＭＳ Ｐゴシック" charset="0"/>
              <a:cs typeface="+mn-cs"/>
            </a:endParaRPr>
          </a:p>
        </p:txBody>
      </p:sp>
      <p:sp>
        <p:nvSpPr>
          <p:cNvPr id="88" name="Line 30">
            <a:extLst>
              <a:ext uri="{FF2B5EF4-FFF2-40B4-BE49-F238E27FC236}">
                <a16:creationId xmlns:a16="http://schemas.microsoft.com/office/drawing/2014/main" id="{22FDEDB0-0202-4C4C-9B34-FF72CC278D77}"/>
              </a:ext>
            </a:extLst>
          </p:cNvPr>
          <p:cNvSpPr>
            <a:spLocks noChangeShapeType="1"/>
          </p:cNvSpPr>
          <p:nvPr/>
        </p:nvSpPr>
        <p:spPr bwMode="auto">
          <a:xfrm flipV="1">
            <a:off x="4136061" y="2107068"/>
            <a:ext cx="0" cy="294085"/>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Calibri"/>
              <a:ea typeface="ＭＳ Ｐゴシック" charset="0"/>
              <a:cs typeface="+mn-cs"/>
            </a:endParaRPr>
          </a:p>
        </p:txBody>
      </p:sp>
      <p:sp>
        <p:nvSpPr>
          <p:cNvPr id="89" name="Line 31">
            <a:extLst>
              <a:ext uri="{FF2B5EF4-FFF2-40B4-BE49-F238E27FC236}">
                <a16:creationId xmlns:a16="http://schemas.microsoft.com/office/drawing/2014/main" id="{9AF172E8-0A6A-6644-BD77-F1EE190D4ADE}"/>
              </a:ext>
            </a:extLst>
          </p:cNvPr>
          <p:cNvSpPr>
            <a:spLocks noChangeShapeType="1"/>
          </p:cNvSpPr>
          <p:nvPr/>
        </p:nvSpPr>
        <p:spPr bwMode="auto">
          <a:xfrm flipV="1">
            <a:off x="4016999" y="2114212"/>
            <a:ext cx="0" cy="294085"/>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Calibri"/>
              <a:ea typeface="ＭＳ Ｐゴシック" charset="0"/>
              <a:cs typeface="+mn-cs"/>
            </a:endParaRPr>
          </a:p>
        </p:txBody>
      </p:sp>
      <p:sp>
        <p:nvSpPr>
          <p:cNvPr id="96" name="Text Box 38">
            <a:extLst>
              <a:ext uri="{FF2B5EF4-FFF2-40B4-BE49-F238E27FC236}">
                <a16:creationId xmlns:a16="http://schemas.microsoft.com/office/drawing/2014/main" id="{A4AA77C6-3CD5-F642-BD90-B898C462C724}"/>
              </a:ext>
            </a:extLst>
          </p:cNvPr>
          <p:cNvSpPr txBox="1">
            <a:spLocks noChangeArrowheads="1"/>
          </p:cNvSpPr>
          <p:nvPr/>
        </p:nvSpPr>
        <p:spPr bwMode="auto">
          <a:xfrm>
            <a:off x="3454240" y="2117214"/>
            <a:ext cx="409087" cy="32880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85000"/>
              </a:lnSpc>
              <a:spcBef>
                <a:spcPct val="0"/>
              </a:spcBef>
              <a:spcAft>
                <a:spcPct val="0"/>
              </a:spcAft>
              <a:buClrTx/>
              <a:defRPr/>
            </a:pPr>
            <a:r>
              <a:rPr lang="en-US" sz="900" kern="1200" dirty="0">
                <a:solidFill>
                  <a:srgbClr val="000000"/>
                </a:solidFill>
                <a:latin typeface="Calibri"/>
                <a:cs typeface="+mn-cs"/>
              </a:rPr>
              <a:t>not</a:t>
            </a:r>
          </a:p>
          <a:p>
            <a:pPr algn="ctr" defTabSz="685800" eaLnBrk="0" fontAlgn="base" hangingPunct="0">
              <a:lnSpc>
                <a:spcPct val="85000"/>
              </a:lnSpc>
              <a:spcBef>
                <a:spcPct val="0"/>
              </a:spcBef>
              <a:spcAft>
                <a:spcPct val="0"/>
              </a:spcAft>
              <a:buClrTx/>
              <a:defRPr/>
            </a:pPr>
            <a:r>
              <a:rPr lang="en-US" sz="900" kern="1200" dirty="0">
                <a:solidFill>
                  <a:srgbClr val="000000"/>
                </a:solidFill>
                <a:latin typeface="Calibri"/>
                <a:cs typeface="+mn-cs"/>
              </a:rPr>
              <a:t>used</a:t>
            </a:r>
            <a:endParaRPr lang="en-US" sz="1200" kern="1200" dirty="0">
              <a:solidFill>
                <a:srgbClr val="000000"/>
              </a:solidFill>
              <a:latin typeface="Calibri"/>
              <a:cs typeface="+mn-cs"/>
            </a:endParaRPr>
          </a:p>
        </p:txBody>
      </p:sp>
      <p:sp>
        <p:nvSpPr>
          <p:cNvPr id="97" name="Line 39">
            <a:extLst>
              <a:ext uri="{FF2B5EF4-FFF2-40B4-BE49-F238E27FC236}">
                <a16:creationId xmlns:a16="http://schemas.microsoft.com/office/drawing/2014/main" id="{356A6247-1FB1-3845-A2C5-956708DFFBCF}"/>
              </a:ext>
            </a:extLst>
          </p:cNvPr>
          <p:cNvSpPr>
            <a:spLocks noChangeShapeType="1"/>
          </p:cNvSpPr>
          <p:nvPr/>
        </p:nvSpPr>
        <p:spPr bwMode="auto">
          <a:xfrm flipV="1">
            <a:off x="3535325" y="2107068"/>
            <a:ext cx="0" cy="294085"/>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Calibri"/>
              <a:ea typeface="ＭＳ Ｐゴシック" charset="0"/>
              <a:cs typeface="+mn-cs"/>
            </a:endParaRPr>
          </a:p>
        </p:txBody>
      </p:sp>
      <p:grpSp>
        <p:nvGrpSpPr>
          <p:cNvPr id="115" name="Group 114">
            <a:extLst>
              <a:ext uri="{FF2B5EF4-FFF2-40B4-BE49-F238E27FC236}">
                <a16:creationId xmlns:a16="http://schemas.microsoft.com/office/drawing/2014/main" id="{25F3ABB6-FC22-8E45-923B-C272F3E47C12}"/>
              </a:ext>
            </a:extLst>
          </p:cNvPr>
          <p:cNvGrpSpPr/>
          <p:nvPr/>
        </p:nvGrpSpPr>
        <p:grpSpPr>
          <a:xfrm>
            <a:off x="4775003" y="2113022"/>
            <a:ext cx="3968437" cy="571696"/>
            <a:chOff x="6366672" y="2817362"/>
            <a:chExt cx="5291249" cy="762260"/>
          </a:xfrm>
        </p:grpSpPr>
        <p:sp>
          <p:nvSpPr>
            <p:cNvPr id="80" name="Text Box 22">
              <a:extLst>
                <a:ext uri="{FF2B5EF4-FFF2-40B4-BE49-F238E27FC236}">
                  <a16:creationId xmlns:a16="http://schemas.microsoft.com/office/drawing/2014/main" id="{C121B465-E333-C34D-A9B1-4EC95AB29663}"/>
                </a:ext>
              </a:extLst>
            </p:cNvPr>
            <p:cNvSpPr txBox="1">
              <a:spLocks noChangeArrowheads="1"/>
            </p:cNvSpPr>
            <p:nvPr/>
          </p:nvSpPr>
          <p:spPr bwMode="auto">
            <a:xfrm>
              <a:off x="6366672" y="2817362"/>
              <a:ext cx="1823576" cy="4001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kern="1200" dirty="0">
                  <a:solidFill>
                    <a:srgbClr val="000000"/>
                  </a:solidFill>
                  <a:latin typeface="Arial" charset="0"/>
                  <a:cs typeface="+mn-cs"/>
                </a:rPr>
                <a:t>receive window</a:t>
              </a:r>
            </a:p>
          </p:txBody>
        </p:sp>
        <p:sp>
          <p:nvSpPr>
            <p:cNvPr id="107" name="Text Box 49">
              <a:extLst>
                <a:ext uri="{FF2B5EF4-FFF2-40B4-BE49-F238E27FC236}">
                  <a16:creationId xmlns:a16="http://schemas.microsoft.com/office/drawing/2014/main" id="{C1196D10-63E5-F146-A338-FB6B53C00F42}"/>
                </a:ext>
              </a:extLst>
            </p:cNvPr>
            <p:cNvSpPr txBox="1">
              <a:spLocks noChangeArrowheads="1"/>
            </p:cNvSpPr>
            <p:nvPr/>
          </p:nvSpPr>
          <p:spPr bwMode="auto">
            <a:xfrm>
              <a:off x="8724900" y="2847115"/>
              <a:ext cx="2933021" cy="73250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90000"/>
                </a:lnSpc>
                <a:spcBef>
                  <a:spcPct val="0"/>
                </a:spcBef>
                <a:spcAft>
                  <a:spcPct val="0"/>
                </a:spcAft>
                <a:buClrTx/>
                <a:defRPr/>
              </a:pPr>
              <a:r>
                <a:rPr lang="en-US" sz="1800" kern="1200" dirty="0">
                  <a:solidFill>
                    <a:srgbClr val="000000"/>
                  </a:solidFill>
                  <a:latin typeface="Calibri" panose="020F0502020204030204"/>
                  <a:cs typeface="+mn-cs"/>
                </a:rPr>
                <a:t>flow control: </a:t>
              </a:r>
              <a:r>
                <a:rPr lang="en-US" sz="1500" kern="1200" dirty="0">
                  <a:solidFill>
                    <a:srgbClr val="000000"/>
                  </a:solidFill>
                  <a:latin typeface="Calibri" panose="020F0502020204030204"/>
                  <a:cs typeface="+mn-cs"/>
                </a:rPr>
                <a:t># bytes receiver willing to accept</a:t>
              </a:r>
              <a:endParaRPr lang="en-US" sz="1800" kern="1200" dirty="0">
                <a:solidFill>
                  <a:srgbClr val="000000"/>
                </a:solidFill>
                <a:latin typeface="Calibri" panose="020F0502020204030204"/>
                <a:cs typeface="+mn-cs"/>
              </a:endParaRPr>
            </a:p>
          </p:txBody>
        </p:sp>
        <p:sp>
          <p:nvSpPr>
            <p:cNvPr id="111" name="Line 53">
              <a:extLst>
                <a:ext uri="{FF2B5EF4-FFF2-40B4-BE49-F238E27FC236}">
                  <a16:creationId xmlns:a16="http://schemas.microsoft.com/office/drawing/2014/main" id="{AF202832-D8A0-CC44-AEC9-474E90CA4102}"/>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9EBAA956-8E89-0A4A-A4BC-91B08D93CC59}"/>
              </a:ext>
            </a:extLst>
          </p:cNvPr>
          <p:cNvGrpSpPr/>
          <p:nvPr/>
        </p:nvGrpSpPr>
        <p:grpSpPr>
          <a:xfrm>
            <a:off x="3734820" y="1255827"/>
            <a:ext cx="5280325" cy="798680"/>
            <a:chOff x="4979760" y="1674436"/>
            <a:chExt cx="7040433" cy="1064908"/>
          </a:xfrm>
        </p:grpSpPr>
        <p:sp>
          <p:nvSpPr>
            <p:cNvPr id="73" name="Text Box 15">
              <a:extLst>
                <a:ext uri="{FF2B5EF4-FFF2-40B4-BE49-F238E27FC236}">
                  <a16:creationId xmlns:a16="http://schemas.microsoft.com/office/drawing/2014/main" id="{2925631F-CA45-E24E-A2A3-36475CE0E0E7}"/>
                </a:ext>
              </a:extLst>
            </p:cNvPr>
            <p:cNvSpPr txBox="1">
              <a:spLocks noChangeArrowheads="1"/>
            </p:cNvSpPr>
            <p:nvPr/>
          </p:nvSpPr>
          <p:spPr bwMode="auto">
            <a:xfrm>
              <a:off x="4979760" y="2029962"/>
              <a:ext cx="248602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kern="1200" dirty="0">
                  <a:solidFill>
                    <a:srgbClr val="000000"/>
                  </a:solidFill>
                  <a:latin typeface="Arial" charset="0"/>
                  <a:cs typeface="+mn-cs"/>
                </a:rPr>
                <a:t>sequence number</a:t>
              </a:r>
              <a:endParaRPr lang="en-US" sz="1800" kern="1200" dirty="0">
                <a:solidFill>
                  <a:srgbClr val="000000"/>
                </a:solidFill>
                <a:latin typeface="Arial" charset="0"/>
                <a:cs typeface="+mn-cs"/>
              </a:endParaRPr>
            </a:p>
          </p:txBody>
        </p:sp>
        <p:sp>
          <p:nvSpPr>
            <p:cNvPr id="108" name="Text Box 50">
              <a:extLst>
                <a:ext uri="{FF2B5EF4-FFF2-40B4-BE49-F238E27FC236}">
                  <a16:creationId xmlns:a16="http://schemas.microsoft.com/office/drawing/2014/main" id="{62087231-CA89-9F46-9993-D5CE4726B8FD}"/>
                </a:ext>
              </a:extLst>
            </p:cNvPr>
            <p:cNvSpPr txBox="1">
              <a:spLocks noChangeArrowheads="1"/>
            </p:cNvSpPr>
            <p:nvPr/>
          </p:nvSpPr>
          <p:spPr bwMode="auto">
            <a:xfrm>
              <a:off x="8724900" y="1674436"/>
              <a:ext cx="3295293" cy="106490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90000"/>
                </a:lnSpc>
                <a:spcBef>
                  <a:spcPct val="0"/>
                </a:spcBef>
                <a:spcAft>
                  <a:spcPct val="0"/>
                </a:spcAft>
                <a:buClrTx/>
                <a:defRPr/>
              </a:pPr>
              <a:r>
                <a:rPr lang="en-US" sz="1800" kern="1200" dirty="0">
                  <a:solidFill>
                    <a:srgbClr val="000000"/>
                  </a:solidFill>
                  <a:latin typeface="Calibri" panose="020F0502020204030204"/>
                  <a:cs typeface="+mn-cs"/>
                </a:rPr>
                <a:t>segment seq  #: </a:t>
              </a:r>
              <a:r>
                <a:rPr lang="en-US" sz="1500" kern="1200" dirty="0">
                  <a:solidFill>
                    <a:srgbClr val="000000"/>
                  </a:solidFill>
                  <a:latin typeface="Calibri" panose="020F0502020204030204"/>
                  <a:cs typeface="+mn-cs"/>
                </a:rPr>
                <a:t>counting bytes of data</a:t>
              </a:r>
              <a:r>
                <a:rPr lang="en-US" sz="1800" kern="1200" dirty="0">
                  <a:solidFill>
                    <a:srgbClr val="000000"/>
                  </a:solidFill>
                  <a:latin typeface="Calibri" panose="020F0502020204030204"/>
                  <a:cs typeface="+mn-cs"/>
                </a:rPr>
                <a:t> </a:t>
              </a:r>
              <a:r>
                <a:rPr lang="en-US" sz="1500" kern="1200" dirty="0">
                  <a:solidFill>
                    <a:srgbClr val="000000"/>
                  </a:solidFill>
                  <a:latin typeface="Calibri" panose="020F0502020204030204"/>
                  <a:cs typeface="+mn-cs"/>
                </a:rPr>
                <a:t>into </a:t>
              </a:r>
              <a:r>
                <a:rPr lang="en-US" sz="1500" kern="1200" dirty="0" err="1">
                  <a:solidFill>
                    <a:srgbClr val="000000"/>
                  </a:solidFill>
                  <a:latin typeface="Calibri" panose="020F0502020204030204"/>
                  <a:cs typeface="+mn-cs"/>
                </a:rPr>
                <a:t>bytestream</a:t>
              </a:r>
              <a:r>
                <a:rPr lang="en-US" sz="1800" kern="1200" dirty="0">
                  <a:solidFill>
                    <a:srgbClr val="000000"/>
                  </a:solidFill>
                  <a:latin typeface="Calibri" panose="020F0502020204030204"/>
                  <a:cs typeface="+mn-cs"/>
                </a:rPr>
                <a:t> </a:t>
              </a:r>
              <a:r>
                <a:rPr lang="en-US" sz="1500" kern="1200" dirty="0">
                  <a:solidFill>
                    <a:srgbClr val="000000"/>
                  </a:solidFill>
                  <a:latin typeface="Calibri" panose="020F0502020204030204"/>
                  <a:cs typeface="+mn-cs"/>
                </a:rPr>
                <a:t>(not segments!)</a:t>
              </a:r>
              <a:endParaRPr lang="en-US" sz="1800" kern="1200" dirty="0">
                <a:solidFill>
                  <a:srgbClr val="000000"/>
                </a:solidFill>
                <a:latin typeface="Calibri" panose="020F0502020204030204"/>
                <a:cs typeface="+mn-cs"/>
              </a:endParaRPr>
            </a:p>
          </p:txBody>
        </p:sp>
        <p:sp>
          <p:nvSpPr>
            <p:cNvPr id="113" name="Line 55">
              <a:extLst>
                <a:ext uri="{FF2B5EF4-FFF2-40B4-BE49-F238E27FC236}">
                  <a16:creationId xmlns:a16="http://schemas.microsoft.com/office/drawing/2014/main" id="{69F8FE7B-57A5-CA45-A15F-AB7CA1D8D54F}"/>
                </a:ext>
              </a:extLst>
            </p:cNvPr>
            <p:cNvSpPr>
              <a:spLocks noChangeShapeType="1"/>
            </p:cNvSpPr>
            <p:nvPr/>
          </p:nvSpPr>
          <p:spPr bwMode="auto">
            <a:xfrm flipH="1" flipV="1">
              <a:off x="7924797" y="2244436"/>
              <a:ext cx="800102"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dirty="0">
                <a:latin typeface="Tahoma" charset="0"/>
                <a:ea typeface="ＭＳ Ｐゴシック" charset="0"/>
                <a:cs typeface="+mn-cs"/>
              </a:endParaRPr>
            </a:p>
          </p:txBody>
        </p:sp>
      </p:grpSp>
      <p:grpSp>
        <p:nvGrpSpPr>
          <p:cNvPr id="129" name="Group 128">
            <a:extLst>
              <a:ext uri="{FF2B5EF4-FFF2-40B4-BE49-F238E27FC236}">
                <a16:creationId xmlns:a16="http://schemas.microsoft.com/office/drawing/2014/main" id="{33475873-1909-F649-A643-DFFF77ECF966}"/>
              </a:ext>
            </a:extLst>
          </p:cNvPr>
          <p:cNvGrpSpPr/>
          <p:nvPr/>
        </p:nvGrpSpPr>
        <p:grpSpPr>
          <a:xfrm>
            <a:off x="4016996" y="3460811"/>
            <a:ext cx="4360261" cy="858179"/>
            <a:chOff x="5355994" y="4614412"/>
            <a:chExt cx="5813682" cy="1144238"/>
          </a:xfrm>
        </p:grpSpPr>
        <p:sp>
          <p:nvSpPr>
            <p:cNvPr id="72" name="Text Box 14">
              <a:extLst>
                <a:ext uri="{FF2B5EF4-FFF2-40B4-BE49-F238E27FC236}">
                  <a16:creationId xmlns:a16="http://schemas.microsoft.com/office/drawing/2014/main" id="{394540FC-9B80-C049-964F-3AEAF7A4BA2D}"/>
                </a:ext>
              </a:extLst>
            </p:cNvPr>
            <p:cNvSpPr txBox="1">
              <a:spLocks noChangeArrowheads="1"/>
            </p:cNvSpPr>
            <p:nvPr/>
          </p:nvSpPr>
          <p:spPr bwMode="auto">
            <a:xfrm>
              <a:off x="5355994" y="4614412"/>
              <a:ext cx="2090744" cy="10464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kern="1200" dirty="0">
                  <a:solidFill>
                    <a:srgbClr val="000000"/>
                  </a:solidFill>
                  <a:latin typeface="Arial" charset="0"/>
                  <a:cs typeface="+mn-cs"/>
                </a:rPr>
                <a:t>application</a:t>
              </a:r>
            </a:p>
            <a:p>
              <a:pPr algn="ctr" defTabSz="685800" eaLnBrk="0" fontAlgn="base" hangingPunct="0">
                <a:spcBef>
                  <a:spcPct val="0"/>
                </a:spcBef>
                <a:spcAft>
                  <a:spcPct val="0"/>
                </a:spcAft>
                <a:buClrTx/>
                <a:defRPr/>
              </a:pPr>
              <a:r>
                <a:rPr lang="en-US" sz="1500" kern="1200" dirty="0">
                  <a:solidFill>
                    <a:srgbClr val="000000"/>
                  </a:solidFill>
                  <a:latin typeface="Arial" charset="0"/>
                  <a:cs typeface="+mn-cs"/>
                </a:rPr>
                <a:t>data </a:t>
              </a:r>
            </a:p>
            <a:p>
              <a:pPr algn="ctr" defTabSz="685800" eaLnBrk="0" fontAlgn="base" hangingPunct="0">
                <a:spcBef>
                  <a:spcPct val="0"/>
                </a:spcBef>
                <a:spcAft>
                  <a:spcPct val="0"/>
                </a:spcAft>
                <a:buClrTx/>
                <a:defRPr/>
              </a:pPr>
              <a:r>
                <a:rPr lang="en-US" sz="1500" kern="1200" dirty="0">
                  <a:solidFill>
                    <a:srgbClr val="000000"/>
                  </a:solidFill>
                  <a:latin typeface="Arial" charset="0"/>
                  <a:cs typeface="+mn-cs"/>
                </a:rPr>
                <a:t>(variable length)</a:t>
              </a:r>
              <a:endParaRPr lang="en-US" sz="1800" kern="1200" dirty="0">
                <a:solidFill>
                  <a:srgbClr val="000000"/>
                </a:solidFill>
                <a:latin typeface="Arial" charset="0"/>
                <a:cs typeface="+mn-cs"/>
              </a:endParaRPr>
            </a:p>
          </p:txBody>
        </p:sp>
        <p:sp>
          <p:nvSpPr>
            <p:cNvPr id="125" name="TextBox 124">
              <a:extLst>
                <a:ext uri="{FF2B5EF4-FFF2-40B4-BE49-F238E27FC236}">
                  <a16:creationId xmlns:a16="http://schemas.microsoft.com/office/drawing/2014/main" id="{5CEFBFE2-D6C5-6C4B-85CD-C2B1704479E4}"/>
                </a:ext>
              </a:extLst>
            </p:cNvPr>
            <p:cNvSpPr txBox="1"/>
            <p:nvPr/>
          </p:nvSpPr>
          <p:spPr>
            <a:xfrm>
              <a:off x="8980285" y="4638343"/>
              <a:ext cx="2189391" cy="1120307"/>
            </a:xfrm>
            <a:prstGeom prst="rect">
              <a:avLst/>
            </a:prstGeom>
            <a:noFill/>
          </p:spPr>
          <p:txBody>
            <a:bodyPr wrap="square" rtlCol="0">
              <a:spAutoFit/>
            </a:bodyPr>
            <a:lstStyle/>
            <a:p>
              <a:pPr defTabSz="685800">
                <a:lnSpc>
                  <a:spcPct val="90000"/>
                </a:lnSpc>
                <a:buClrTx/>
                <a:defRPr/>
              </a:pPr>
              <a:r>
                <a:rPr lang="en-US" sz="1800" kern="1200" dirty="0">
                  <a:solidFill>
                    <a:prstClr val="black"/>
                  </a:solidFill>
                  <a:latin typeface="Calibri" panose="020F0502020204030204"/>
                  <a:ea typeface="+mn-ea"/>
                  <a:cs typeface="+mn-cs"/>
                </a:rPr>
                <a:t>data sent by application into TCP socket</a:t>
              </a:r>
            </a:p>
          </p:txBody>
        </p:sp>
        <p:cxnSp>
          <p:nvCxnSpPr>
            <p:cNvPr id="127" name="Straight Connector 126">
              <a:extLst>
                <a:ext uri="{FF2B5EF4-FFF2-40B4-BE49-F238E27FC236}">
                  <a16:creationId xmlns:a16="http://schemas.microsoft.com/office/drawing/2014/main" id="{C6493B77-D766-824F-B26A-A73B9CE92231}"/>
                </a:ext>
              </a:extLst>
            </p:cNvPr>
            <p:cNvCxnSpPr>
              <a:cxnSpLocks/>
            </p:cNvCxnSpPr>
            <p:nvPr/>
          </p:nvCxnSpPr>
          <p:spPr>
            <a:xfrm>
              <a:off x="6727821" y="5150307"/>
              <a:ext cx="2149479"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F59DCBE-5CE4-3C4C-AE43-7FF674B5D23E}"/>
              </a:ext>
            </a:extLst>
          </p:cNvPr>
          <p:cNvGrpSpPr/>
          <p:nvPr/>
        </p:nvGrpSpPr>
        <p:grpSpPr>
          <a:xfrm>
            <a:off x="172795" y="1464558"/>
            <a:ext cx="5828845" cy="954044"/>
            <a:chOff x="230393" y="1952743"/>
            <a:chExt cx="7771793" cy="1272058"/>
          </a:xfrm>
        </p:grpSpPr>
        <p:sp>
          <p:nvSpPr>
            <p:cNvPr id="137" name="Text Box 35">
              <a:extLst>
                <a:ext uri="{FF2B5EF4-FFF2-40B4-BE49-F238E27FC236}">
                  <a16:creationId xmlns:a16="http://schemas.microsoft.com/office/drawing/2014/main" id="{56F627F0-D04E-AD42-8864-F7B517B4A587}"/>
                </a:ext>
              </a:extLst>
            </p:cNvPr>
            <p:cNvSpPr txBox="1">
              <a:spLocks noChangeArrowheads="1"/>
            </p:cNvSpPr>
            <p:nvPr/>
          </p:nvSpPr>
          <p:spPr bwMode="auto">
            <a:xfrm>
              <a:off x="5415985" y="2855469"/>
              <a:ext cx="365913"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dirty="0">
                  <a:solidFill>
                    <a:srgbClr val="000000"/>
                  </a:solidFill>
                  <a:latin typeface="Calibri"/>
                  <a:cs typeface="+mn-cs"/>
                </a:rPr>
                <a:t>A</a:t>
              </a:r>
              <a:endParaRPr lang="en-US" sz="1800" kern="1200" dirty="0">
                <a:solidFill>
                  <a:srgbClr val="000000"/>
                </a:solidFill>
                <a:latin typeface="Calibri"/>
                <a:cs typeface="+mn-cs"/>
              </a:endParaRPr>
            </a:p>
          </p:txBody>
        </p:sp>
        <p:grpSp>
          <p:nvGrpSpPr>
            <p:cNvPr id="15" name="Group 14">
              <a:extLst>
                <a:ext uri="{FF2B5EF4-FFF2-40B4-BE49-F238E27FC236}">
                  <a16:creationId xmlns:a16="http://schemas.microsoft.com/office/drawing/2014/main" id="{3379D87E-87A4-BA4A-B25D-D60B162F998C}"/>
                </a:ext>
              </a:extLst>
            </p:cNvPr>
            <p:cNvGrpSpPr/>
            <p:nvPr/>
          </p:nvGrpSpPr>
          <p:grpSpPr>
            <a:xfrm>
              <a:off x="230393" y="1952743"/>
              <a:ext cx="7771793" cy="971860"/>
              <a:chOff x="217867" y="1965269"/>
              <a:chExt cx="7771793" cy="971860"/>
            </a:xfrm>
          </p:grpSpPr>
          <p:sp>
            <p:nvSpPr>
              <p:cNvPr id="75" name="Text Box 17">
                <a:extLst>
                  <a:ext uri="{FF2B5EF4-FFF2-40B4-BE49-F238E27FC236}">
                    <a16:creationId xmlns:a16="http://schemas.microsoft.com/office/drawing/2014/main" id="{0864898F-71F3-8C4E-ACBC-273A8F765CF5}"/>
                  </a:ext>
                </a:extLst>
              </p:cNvPr>
              <p:cNvSpPr txBox="1">
                <a:spLocks noChangeArrowheads="1"/>
              </p:cNvSpPr>
              <p:nvPr/>
            </p:nvSpPr>
            <p:spPr bwMode="auto">
              <a:xfrm>
                <a:off x="4579709" y="2430012"/>
                <a:ext cx="3409951"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kern="1200" dirty="0">
                    <a:solidFill>
                      <a:srgbClr val="000000"/>
                    </a:solidFill>
                    <a:latin typeface="Arial" charset="0"/>
                    <a:cs typeface="+mn-cs"/>
                  </a:rPr>
                  <a:t>acknowledgement number</a:t>
                </a:r>
              </a:p>
            </p:txBody>
          </p:sp>
          <p:sp>
            <p:nvSpPr>
              <p:cNvPr id="119" name="Text Box 42">
                <a:extLst>
                  <a:ext uri="{FF2B5EF4-FFF2-40B4-BE49-F238E27FC236}">
                    <a16:creationId xmlns:a16="http://schemas.microsoft.com/office/drawing/2014/main" id="{C0762B76-1537-D346-8718-8BAF6E1F14E0}"/>
                  </a:ext>
                </a:extLst>
              </p:cNvPr>
              <p:cNvSpPr txBox="1">
                <a:spLocks noChangeArrowheads="1"/>
              </p:cNvSpPr>
              <p:nvPr/>
            </p:nvSpPr>
            <p:spPr bwMode="auto">
              <a:xfrm>
                <a:off x="217867" y="1965269"/>
                <a:ext cx="3287333" cy="73250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90000"/>
                  </a:lnSpc>
                  <a:spcBef>
                    <a:spcPct val="0"/>
                  </a:spcBef>
                  <a:spcAft>
                    <a:spcPct val="0"/>
                  </a:spcAft>
                  <a:buClrTx/>
                  <a:defRPr/>
                </a:pPr>
                <a:r>
                  <a:rPr lang="en-US" sz="1800" kern="1200" dirty="0">
                    <a:solidFill>
                      <a:srgbClr val="000000"/>
                    </a:solidFill>
                    <a:latin typeface="Calibri" panose="020F0502020204030204"/>
                    <a:cs typeface="+mn-cs"/>
                  </a:rPr>
                  <a:t>ACK: </a:t>
                </a:r>
                <a:r>
                  <a:rPr lang="en-US" sz="1500" kern="1200" dirty="0">
                    <a:solidFill>
                      <a:srgbClr val="000000"/>
                    </a:solidFill>
                    <a:latin typeface="Calibri" panose="020F0502020204030204"/>
                    <a:cs typeface="+mn-cs"/>
                  </a:rPr>
                  <a:t>seq # of next expected byte; A bit: this is an ACK</a:t>
                </a:r>
                <a:endParaRPr lang="en-US" sz="825" kern="1200" dirty="0">
                  <a:solidFill>
                    <a:srgbClr val="000000"/>
                  </a:solidFill>
                  <a:latin typeface="Calibri" panose="020F0502020204030204"/>
                  <a:cs typeface="+mn-cs"/>
                </a:endParaRPr>
              </a:p>
            </p:txBody>
          </p:sp>
          <p:sp>
            <p:nvSpPr>
              <p:cNvPr id="130" name="Line 46">
                <a:extLst>
                  <a:ext uri="{FF2B5EF4-FFF2-40B4-BE49-F238E27FC236}">
                    <a16:creationId xmlns:a16="http://schemas.microsoft.com/office/drawing/2014/main" id="{412FF679-1D4F-2847-94BC-15BFC61FB4F3}"/>
                  </a:ext>
                </a:extLst>
              </p:cNvPr>
              <p:cNvSpPr>
                <a:spLocks noChangeShapeType="1"/>
              </p:cNvSpPr>
              <p:nvPr/>
            </p:nvSpPr>
            <p:spPr bwMode="auto">
              <a:xfrm>
                <a:off x="3505200" y="2417523"/>
                <a:ext cx="2076276" cy="519606"/>
              </a:xfrm>
              <a:custGeom>
                <a:avLst/>
                <a:gdLst>
                  <a:gd name="connsiteX0" fmla="*/ 0 w 2082626"/>
                  <a:gd name="connsiteY0" fmla="*/ 0 h 560881"/>
                  <a:gd name="connsiteX1" fmla="*/ 2082626 w 2082626"/>
                  <a:gd name="connsiteY1" fmla="*/ 560881 h 560881"/>
                  <a:gd name="connsiteX0" fmla="*/ 0 w 2076276"/>
                  <a:gd name="connsiteY0" fmla="*/ 0 h 519606"/>
                  <a:gd name="connsiteX1" fmla="*/ 2076276 w 2076276"/>
                  <a:gd name="connsiteY1" fmla="*/ 519606 h 519606"/>
                </a:gdLst>
                <a:ahLst/>
                <a:cxnLst>
                  <a:cxn ang="0">
                    <a:pos x="connsiteX0" y="connsiteY0"/>
                  </a:cxn>
                  <a:cxn ang="0">
                    <a:pos x="connsiteX1" y="connsiteY1"/>
                  </a:cxn>
                </a:cxnLst>
                <a:rect l="l" t="t" r="r" b="b"/>
                <a:pathLst>
                  <a:path w="2076276" h="519606">
                    <a:moveTo>
                      <a:pt x="0" y="0"/>
                    </a:moveTo>
                    <a:cubicBezTo>
                      <a:pt x="694209" y="186960"/>
                      <a:pt x="1382067" y="332646"/>
                      <a:pt x="2076276" y="519606"/>
                    </a:cubicBezTo>
                  </a:path>
                </a:pathLst>
              </a:cu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39" name="Line 46">
                <a:extLst>
                  <a:ext uri="{FF2B5EF4-FFF2-40B4-BE49-F238E27FC236}">
                    <a16:creationId xmlns:a16="http://schemas.microsoft.com/office/drawing/2014/main" id="{EB8BFD18-324C-2547-AC63-1A0429ECFF56}"/>
                  </a:ext>
                </a:extLst>
              </p:cNvPr>
              <p:cNvSpPr>
                <a:spLocks noChangeShapeType="1"/>
              </p:cNvSpPr>
              <p:nvPr/>
            </p:nvSpPr>
            <p:spPr bwMode="auto">
              <a:xfrm>
                <a:off x="3505200" y="2404996"/>
                <a:ext cx="1263476" cy="215853"/>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grpSp>
      <p:grpSp>
        <p:nvGrpSpPr>
          <p:cNvPr id="19" name="Group 18">
            <a:extLst>
              <a:ext uri="{FF2B5EF4-FFF2-40B4-BE49-F238E27FC236}">
                <a16:creationId xmlns:a16="http://schemas.microsoft.com/office/drawing/2014/main" id="{953AA9D9-F43E-B546-80D0-95A95FF3FD84}"/>
              </a:ext>
            </a:extLst>
          </p:cNvPr>
          <p:cNvGrpSpPr/>
          <p:nvPr/>
        </p:nvGrpSpPr>
        <p:grpSpPr>
          <a:xfrm>
            <a:off x="1421564" y="2744853"/>
            <a:ext cx="4371717" cy="841318"/>
            <a:chOff x="1895418" y="3659802"/>
            <a:chExt cx="5828956" cy="1121757"/>
          </a:xfrm>
        </p:grpSpPr>
        <p:sp>
          <p:nvSpPr>
            <p:cNvPr id="98" name="Text Box 40">
              <a:extLst>
                <a:ext uri="{FF2B5EF4-FFF2-40B4-BE49-F238E27FC236}">
                  <a16:creationId xmlns:a16="http://schemas.microsoft.com/office/drawing/2014/main" id="{CF922213-3DD4-4C4D-B198-ADF3A29EDBE7}"/>
                </a:ext>
              </a:extLst>
            </p:cNvPr>
            <p:cNvSpPr txBox="1">
              <a:spLocks noChangeArrowheads="1"/>
            </p:cNvSpPr>
            <p:nvPr/>
          </p:nvSpPr>
          <p:spPr bwMode="auto">
            <a:xfrm>
              <a:off x="4830361" y="3659802"/>
              <a:ext cx="2894013" cy="7386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kern="1200" dirty="0">
                  <a:solidFill>
                    <a:srgbClr val="000000"/>
                  </a:solidFill>
                  <a:latin typeface="Arial" charset="0"/>
                  <a:cs typeface="+mn-cs"/>
                </a:rPr>
                <a:t>options (variable length)</a:t>
              </a:r>
              <a:endParaRPr lang="en-US" sz="1800" kern="1200" dirty="0">
                <a:solidFill>
                  <a:srgbClr val="000000"/>
                </a:solidFill>
                <a:latin typeface="Arial" charset="0"/>
                <a:cs typeface="+mn-cs"/>
              </a:endParaRPr>
            </a:p>
          </p:txBody>
        </p:sp>
        <p:sp>
          <p:nvSpPr>
            <p:cNvPr id="99" name="Text Box 42">
              <a:extLst>
                <a:ext uri="{FF2B5EF4-FFF2-40B4-BE49-F238E27FC236}">
                  <a16:creationId xmlns:a16="http://schemas.microsoft.com/office/drawing/2014/main" id="{0BC58028-06B7-1A4E-8510-AE6EC1534B60}"/>
                </a:ext>
              </a:extLst>
            </p:cNvPr>
            <p:cNvSpPr txBox="1">
              <a:spLocks noChangeArrowheads="1"/>
            </p:cNvSpPr>
            <p:nvPr/>
          </p:nvSpPr>
          <p:spPr bwMode="auto">
            <a:xfrm>
              <a:off x="1895418" y="4326050"/>
              <a:ext cx="1688927" cy="4555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90000"/>
                </a:lnSpc>
                <a:spcBef>
                  <a:spcPct val="0"/>
                </a:spcBef>
                <a:spcAft>
                  <a:spcPct val="0"/>
                </a:spcAft>
                <a:buClrTx/>
                <a:defRPr/>
              </a:pPr>
              <a:r>
                <a:rPr lang="en-US" sz="1500" kern="1200" dirty="0">
                  <a:solidFill>
                    <a:srgbClr val="000000"/>
                  </a:solidFill>
                  <a:latin typeface="Calibri" panose="020F0502020204030204"/>
                  <a:cs typeface="+mn-cs"/>
                </a:rPr>
                <a:t>TCP</a:t>
              </a:r>
              <a:r>
                <a:rPr lang="en-US" sz="1800" kern="1200" dirty="0">
                  <a:solidFill>
                    <a:srgbClr val="000000"/>
                  </a:solidFill>
                  <a:latin typeface="Calibri" panose="020F0502020204030204"/>
                  <a:cs typeface="+mn-cs"/>
                </a:rPr>
                <a:t> options</a:t>
              </a:r>
              <a:endParaRPr lang="en-US" sz="1500" kern="1200" dirty="0">
                <a:solidFill>
                  <a:srgbClr val="000000"/>
                </a:solidFill>
                <a:latin typeface="Calibri" panose="020F0502020204030204"/>
                <a:cs typeface="+mn-cs"/>
              </a:endParaRPr>
            </a:p>
          </p:txBody>
        </p:sp>
        <p:cxnSp>
          <p:nvCxnSpPr>
            <p:cNvPr id="7" name="Straight Connector 6">
              <a:extLst>
                <a:ext uri="{FF2B5EF4-FFF2-40B4-BE49-F238E27FC236}">
                  <a16:creationId xmlns:a16="http://schemas.microsoft.com/office/drawing/2014/main" id="{163A6281-16AF-5F4C-91CB-DC46FB513501}"/>
                </a:ext>
              </a:extLst>
            </p:cNvPr>
            <p:cNvCxnSpPr>
              <a:cxnSpLocks/>
              <a:stCxn id="99" idx="3"/>
              <a:endCxn id="98" idx="1"/>
            </p:cNvCxnSpPr>
            <p:nvPr/>
          </p:nvCxnSpPr>
          <p:spPr>
            <a:xfrm flipV="1">
              <a:off x="3584345" y="4029134"/>
              <a:ext cx="1246016" cy="52467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2A3E3DD-D73E-3547-B33E-7D97BEE9201E}"/>
              </a:ext>
            </a:extLst>
          </p:cNvPr>
          <p:cNvGrpSpPr/>
          <p:nvPr/>
        </p:nvGrpSpPr>
        <p:grpSpPr>
          <a:xfrm>
            <a:off x="238557" y="2114346"/>
            <a:ext cx="3365827" cy="341632"/>
            <a:chOff x="318075" y="2819126"/>
            <a:chExt cx="4487769" cy="455509"/>
          </a:xfrm>
        </p:grpSpPr>
        <p:sp>
          <p:nvSpPr>
            <p:cNvPr id="95" name="Text Box 37">
              <a:extLst>
                <a:ext uri="{FF2B5EF4-FFF2-40B4-BE49-F238E27FC236}">
                  <a16:creationId xmlns:a16="http://schemas.microsoft.com/office/drawing/2014/main" id="{71EB8016-A1DB-1C48-954C-FFBE5CF06DD6}"/>
                </a:ext>
              </a:extLst>
            </p:cNvPr>
            <p:cNvSpPr txBox="1">
              <a:spLocks noChangeArrowheads="1"/>
            </p:cNvSpPr>
            <p:nvPr/>
          </p:nvSpPr>
          <p:spPr bwMode="auto">
            <a:xfrm>
              <a:off x="4247572" y="2826981"/>
              <a:ext cx="558272" cy="43841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85000"/>
                </a:lnSpc>
                <a:spcBef>
                  <a:spcPct val="0"/>
                </a:spcBef>
                <a:spcAft>
                  <a:spcPct val="0"/>
                </a:spcAft>
                <a:buClrTx/>
                <a:defRPr/>
              </a:pPr>
              <a:r>
                <a:rPr lang="en-US" sz="900" kern="1200" dirty="0">
                  <a:solidFill>
                    <a:srgbClr val="000000"/>
                  </a:solidFill>
                  <a:latin typeface="Calibri"/>
                  <a:cs typeface="+mn-cs"/>
                </a:rPr>
                <a:t>head</a:t>
              </a:r>
            </a:p>
            <a:p>
              <a:pPr algn="ctr" defTabSz="685800" eaLnBrk="0" fontAlgn="base" hangingPunct="0">
                <a:lnSpc>
                  <a:spcPct val="85000"/>
                </a:lnSpc>
                <a:spcBef>
                  <a:spcPct val="0"/>
                </a:spcBef>
                <a:spcAft>
                  <a:spcPct val="0"/>
                </a:spcAft>
                <a:buClrTx/>
                <a:defRPr/>
              </a:pPr>
              <a:r>
                <a:rPr lang="en-US" sz="900" kern="1200" dirty="0" err="1">
                  <a:solidFill>
                    <a:srgbClr val="000000"/>
                  </a:solidFill>
                  <a:latin typeface="Calibri"/>
                  <a:cs typeface="+mn-cs"/>
                </a:rPr>
                <a:t>len</a:t>
              </a:r>
              <a:endParaRPr lang="en-US" sz="1200" kern="1200" dirty="0">
                <a:solidFill>
                  <a:srgbClr val="000000"/>
                </a:solidFill>
                <a:latin typeface="Calibri"/>
                <a:cs typeface="+mn-cs"/>
              </a:endParaRPr>
            </a:p>
          </p:txBody>
        </p:sp>
        <p:sp>
          <p:nvSpPr>
            <p:cNvPr id="93" name="Text Box 42">
              <a:extLst>
                <a:ext uri="{FF2B5EF4-FFF2-40B4-BE49-F238E27FC236}">
                  <a16:creationId xmlns:a16="http://schemas.microsoft.com/office/drawing/2014/main" id="{23616F6F-F6F8-274A-8F63-2AC8E94CAB0A}"/>
                </a:ext>
              </a:extLst>
            </p:cNvPr>
            <p:cNvSpPr txBox="1">
              <a:spLocks noChangeArrowheads="1"/>
            </p:cNvSpPr>
            <p:nvPr/>
          </p:nvSpPr>
          <p:spPr bwMode="auto">
            <a:xfrm>
              <a:off x="318075" y="2819126"/>
              <a:ext cx="3287333" cy="4555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90000"/>
                </a:lnSpc>
                <a:spcBef>
                  <a:spcPct val="0"/>
                </a:spcBef>
                <a:spcAft>
                  <a:spcPct val="0"/>
                </a:spcAft>
                <a:buClrTx/>
                <a:defRPr/>
              </a:pPr>
              <a:r>
                <a:rPr lang="en-US" sz="1800" kern="1200" dirty="0">
                  <a:solidFill>
                    <a:srgbClr val="000000"/>
                  </a:solidFill>
                  <a:latin typeface="Calibri" panose="020F0502020204030204"/>
                  <a:cs typeface="+mn-cs"/>
                </a:rPr>
                <a:t>length </a:t>
              </a:r>
              <a:r>
                <a:rPr lang="en-US" sz="1500" kern="1200" dirty="0">
                  <a:solidFill>
                    <a:srgbClr val="000000"/>
                  </a:solidFill>
                  <a:latin typeface="Calibri" panose="020F0502020204030204"/>
                  <a:cs typeface="+mn-cs"/>
                </a:rPr>
                <a:t>(of TCP header)</a:t>
              </a:r>
            </a:p>
          </p:txBody>
        </p:sp>
        <p:cxnSp>
          <p:nvCxnSpPr>
            <p:cNvPr id="100" name="Straight Connector 99">
              <a:extLst>
                <a:ext uri="{FF2B5EF4-FFF2-40B4-BE49-F238E27FC236}">
                  <a16:creationId xmlns:a16="http://schemas.microsoft.com/office/drawing/2014/main" id="{D004F6AA-C795-934B-B4F0-CA6FD9652FA1}"/>
                </a:ext>
              </a:extLst>
            </p:cNvPr>
            <p:cNvCxnSpPr>
              <a:cxnSpLocks/>
            </p:cNvCxnSpPr>
            <p:nvPr/>
          </p:nvCxnSpPr>
          <p:spPr>
            <a:xfrm>
              <a:off x="3544867" y="3031480"/>
              <a:ext cx="78388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36175C2-99D1-404D-ADB0-0C09C4338566}"/>
              </a:ext>
            </a:extLst>
          </p:cNvPr>
          <p:cNvGrpSpPr/>
          <p:nvPr/>
        </p:nvGrpSpPr>
        <p:grpSpPr>
          <a:xfrm>
            <a:off x="-18659" y="2380588"/>
            <a:ext cx="4550857" cy="341632"/>
            <a:chOff x="-24878" y="3174115"/>
            <a:chExt cx="6067809" cy="455509"/>
          </a:xfrm>
        </p:grpSpPr>
        <p:sp>
          <p:nvSpPr>
            <p:cNvPr id="82" name="Text Box 24">
              <a:extLst>
                <a:ext uri="{FF2B5EF4-FFF2-40B4-BE49-F238E27FC236}">
                  <a16:creationId xmlns:a16="http://schemas.microsoft.com/office/drawing/2014/main" id="{DA04993C-122C-384A-9568-6515DE95D883}"/>
                </a:ext>
              </a:extLst>
            </p:cNvPr>
            <p:cNvSpPr txBox="1">
              <a:spLocks noChangeArrowheads="1"/>
            </p:cNvSpPr>
            <p:nvPr/>
          </p:nvSpPr>
          <p:spPr bwMode="auto">
            <a:xfrm>
              <a:off x="4757963" y="3203124"/>
              <a:ext cx="1284968" cy="4001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kern="1200" dirty="0">
                  <a:solidFill>
                    <a:srgbClr val="000000"/>
                  </a:solidFill>
                  <a:latin typeface="Arial" charset="0"/>
                  <a:cs typeface="+mn-cs"/>
                </a:rPr>
                <a:t>checksum</a:t>
              </a:r>
            </a:p>
          </p:txBody>
        </p:sp>
        <p:sp>
          <p:nvSpPr>
            <p:cNvPr id="109" name="Text Box 51">
              <a:extLst>
                <a:ext uri="{FF2B5EF4-FFF2-40B4-BE49-F238E27FC236}">
                  <a16:creationId xmlns:a16="http://schemas.microsoft.com/office/drawing/2014/main" id="{CE090396-5F4D-6E4E-AA9C-2778A62E73B2}"/>
                </a:ext>
              </a:extLst>
            </p:cNvPr>
            <p:cNvSpPr txBox="1">
              <a:spLocks noChangeArrowheads="1"/>
            </p:cNvSpPr>
            <p:nvPr/>
          </p:nvSpPr>
          <p:spPr bwMode="auto">
            <a:xfrm>
              <a:off x="-24878" y="3174115"/>
              <a:ext cx="3595494" cy="4555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90000"/>
                </a:lnSpc>
                <a:spcBef>
                  <a:spcPct val="0"/>
                </a:spcBef>
                <a:spcAft>
                  <a:spcPct val="0"/>
                </a:spcAft>
                <a:buClrTx/>
                <a:defRPr/>
              </a:pPr>
              <a:r>
                <a:rPr lang="en-US" sz="1500" kern="1200" dirty="0">
                  <a:solidFill>
                    <a:srgbClr val="000000"/>
                  </a:solidFill>
                  <a:latin typeface="Calibri" panose="020F0502020204030204"/>
                  <a:cs typeface="+mn-cs"/>
                </a:rPr>
                <a:t>Internet</a:t>
              </a:r>
              <a:r>
                <a:rPr lang="en-US" sz="1800" kern="1200" dirty="0">
                  <a:solidFill>
                    <a:srgbClr val="000000"/>
                  </a:solidFill>
                  <a:latin typeface="Calibri" panose="020F0502020204030204"/>
                  <a:cs typeface="+mn-cs"/>
                </a:rPr>
                <a:t> checksum</a:t>
              </a:r>
            </a:p>
          </p:txBody>
        </p:sp>
        <p:cxnSp>
          <p:nvCxnSpPr>
            <p:cNvPr id="101" name="Straight Connector 100">
              <a:extLst>
                <a:ext uri="{FF2B5EF4-FFF2-40B4-BE49-F238E27FC236}">
                  <a16:creationId xmlns:a16="http://schemas.microsoft.com/office/drawing/2014/main" id="{4F87AC36-0055-DB45-A995-89129C5BB34A}"/>
                </a:ext>
              </a:extLst>
            </p:cNvPr>
            <p:cNvCxnSpPr>
              <a:cxnSpLocks/>
              <a:stCxn id="109" idx="3"/>
              <a:endCxn id="82" idx="1"/>
            </p:cNvCxnSpPr>
            <p:nvPr/>
          </p:nvCxnSpPr>
          <p:spPr>
            <a:xfrm>
              <a:off x="3570616" y="3401870"/>
              <a:ext cx="1187347" cy="130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6" name="Line 10">
            <a:extLst>
              <a:ext uri="{FF2B5EF4-FFF2-40B4-BE49-F238E27FC236}">
                <a16:creationId xmlns:a16="http://schemas.microsoft.com/office/drawing/2014/main" id="{A7BD37B6-D73B-A04D-BDC5-AC47A5470DF4}"/>
              </a:ext>
            </a:extLst>
          </p:cNvPr>
          <p:cNvSpPr>
            <a:spLocks noChangeShapeType="1"/>
          </p:cNvSpPr>
          <p:nvPr/>
        </p:nvSpPr>
        <p:spPr bwMode="auto">
          <a:xfrm flipH="1" flipV="1">
            <a:off x="4717086" y="1259531"/>
            <a:ext cx="1321" cy="273888"/>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4" name="Line 26">
            <a:extLst>
              <a:ext uri="{FF2B5EF4-FFF2-40B4-BE49-F238E27FC236}">
                <a16:creationId xmlns:a16="http://schemas.microsoft.com/office/drawing/2014/main" id="{E9E32468-C9DF-C94D-9DAD-F82B75D02C08}"/>
              </a:ext>
            </a:extLst>
          </p:cNvPr>
          <p:cNvSpPr>
            <a:spLocks noChangeShapeType="1"/>
          </p:cNvSpPr>
          <p:nvPr/>
        </p:nvSpPr>
        <p:spPr bwMode="auto">
          <a:xfrm flipV="1">
            <a:off x="4613033" y="2103497"/>
            <a:ext cx="0" cy="294084"/>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Calibri"/>
              <a:ea typeface="ＭＳ Ｐゴシック" charset="0"/>
              <a:cs typeface="+mn-cs"/>
            </a:endParaRPr>
          </a:p>
        </p:txBody>
      </p:sp>
      <p:sp>
        <p:nvSpPr>
          <p:cNvPr id="85" name="Line 27">
            <a:extLst>
              <a:ext uri="{FF2B5EF4-FFF2-40B4-BE49-F238E27FC236}">
                <a16:creationId xmlns:a16="http://schemas.microsoft.com/office/drawing/2014/main" id="{595D2D86-0F8D-4945-A03B-3D969A9DA275}"/>
              </a:ext>
            </a:extLst>
          </p:cNvPr>
          <p:cNvSpPr>
            <a:spLocks noChangeShapeType="1"/>
          </p:cNvSpPr>
          <p:nvPr/>
        </p:nvSpPr>
        <p:spPr bwMode="auto">
          <a:xfrm flipV="1">
            <a:off x="4494693" y="2107068"/>
            <a:ext cx="0" cy="294085"/>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Calibri"/>
              <a:ea typeface="ＭＳ Ｐゴシック" charset="0"/>
              <a:cs typeface="+mn-cs"/>
            </a:endParaRPr>
          </a:p>
        </p:txBody>
      </p:sp>
      <p:sp>
        <p:nvSpPr>
          <p:cNvPr id="86" name="Line 28">
            <a:extLst>
              <a:ext uri="{FF2B5EF4-FFF2-40B4-BE49-F238E27FC236}">
                <a16:creationId xmlns:a16="http://schemas.microsoft.com/office/drawing/2014/main" id="{480E04C4-4E6B-614E-B6E0-47722F1E738E}"/>
              </a:ext>
            </a:extLst>
          </p:cNvPr>
          <p:cNvSpPr>
            <a:spLocks noChangeShapeType="1"/>
          </p:cNvSpPr>
          <p:nvPr/>
        </p:nvSpPr>
        <p:spPr bwMode="auto">
          <a:xfrm flipV="1">
            <a:off x="4372781" y="2107068"/>
            <a:ext cx="0" cy="294085"/>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Calibri"/>
              <a:ea typeface="ＭＳ Ｐゴシック" charset="0"/>
              <a:cs typeface="+mn-cs"/>
            </a:endParaRPr>
          </a:p>
        </p:txBody>
      </p:sp>
      <p:grpSp>
        <p:nvGrpSpPr>
          <p:cNvPr id="28" name="Group 27">
            <a:extLst>
              <a:ext uri="{FF2B5EF4-FFF2-40B4-BE49-F238E27FC236}">
                <a16:creationId xmlns:a16="http://schemas.microsoft.com/office/drawing/2014/main" id="{D7BB42C1-3F72-AF44-97A0-27D00776292C}"/>
              </a:ext>
            </a:extLst>
          </p:cNvPr>
          <p:cNvGrpSpPr/>
          <p:nvPr/>
        </p:nvGrpSpPr>
        <p:grpSpPr>
          <a:xfrm>
            <a:off x="129408" y="2147962"/>
            <a:ext cx="4665732" cy="2018496"/>
            <a:chOff x="172543" y="2863949"/>
            <a:chExt cx="6220977" cy="2691328"/>
          </a:xfrm>
        </p:grpSpPr>
        <p:sp>
          <p:nvSpPr>
            <p:cNvPr id="102" name="Text Box 44">
              <a:extLst>
                <a:ext uri="{FF2B5EF4-FFF2-40B4-BE49-F238E27FC236}">
                  <a16:creationId xmlns:a16="http://schemas.microsoft.com/office/drawing/2014/main" id="{26B4BE77-FB6F-AB48-BDB1-C2E23D5564F9}"/>
                </a:ext>
              </a:extLst>
            </p:cNvPr>
            <p:cNvSpPr txBox="1">
              <a:spLocks noChangeArrowheads="1"/>
            </p:cNvSpPr>
            <p:nvPr/>
          </p:nvSpPr>
          <p:spPr bwMode="auto">
            <a:xfrm>
              <a:off x="172543" y="4822769"/>
              <a:ext cx="3419248" cy="73250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90000"/>
                </a:lnSpc>
                <a:spcBef>
                  <a:spcPct val="0"/>
                </a:spcBef>
                <a:spcAft>
                  <a:spcPct val="0"/>
                </a:spcAft>
                <a:buClrTx/>
                <a:defRPr/>
              </a:pPr>
              <a:r>
                <a:rPr lang="en-US" sz="1800" kern="1200" dirty="0">
                  <a:solidFill>
                    <a:srgbClr val="000000"/>
                  </a:solidFill>
                  <a:latin typeface="Calibri" panose="020F0502020204030204"/>
                  <a:cs typeface="+mn-cs"/>
                </a:rPr>
                <a:t>RST, SYN, FIN: </a:t>
              </a:r>
              <a:r>
                <a:rPr lang="en-US" sz="1500" kern="1200" dirty="0">
                  <a:solidFill>
                    <a:srgbClr val="000000"/>
                  </a:solidFill>
                  <a:latin typeface="Calibri" panose="020F0502020204030204"/>
                  <a:cs typeface="+mn-cs"/>
                </a:rPr>
                <a:t>connection management</a:t>
              </a:r>
              <a:endParaRPr lang="en-US" sz="1800" kern="1200" dirty="0">
                <a:solidFill>
                  <a:srgbClr val="000000"/>
                </a:solidFill>
                <a:latin typeface="Calibri" panose="020F0502020204030204"/>
                <a:cs typeface="+mn-cs"/>
              </a:endParaRPr>
            </a:p>
          </p:txBody>
        </p:sp>
        <p:sp>
          <p:nvSpPr>
            <p:cNvPr id="106" name="Freeform 48">
              <a:extLst>
                <a:ext uri="{FF2B5EF4-FFF2-40B4-BE49-F238E27FC236}">
                  <a16:creationId xmlns:a16="http://schemas.microsoft.com/office/drawing/2014/main" id="{60B1CDA3-93F4-6C43-A635-618B9929B512}"/>
                </a:ext>
              </a:extLst>
            </p:cNvPr>
            <p:cNvSpPr>
              <a:spLocks/>
            </p:cNvSpPr>
            <p:nvPr/>
          </p:nvSpPr>
          <p:spPr bwMode="auto">
            <a:xfrm>
              <a:off x="3558336" y="3152325"/>
              <a:ext cx="2678659" cy="2026938"/>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877"/>
                <a:gd name="connsiteY0" fmla="*/ 32885 h 32885"/>
                <a:gd name="connsiteX1" fmla="*/ 10451 w 11877"/>
                <a:gd name="connsiteY1" fmla="*/ 0 h 32885"/>
                <a:gd name="connsiteX2" fmla="*/ 11877 w 11877"/>
                <a:gd name="connsiteY2" fmla="*/ 0 h 32885"/>
                <a:gd name="connsiteX0" fmla="*/ 0 w 11573"/>
                <a:gd name="connsiteY0" fmla="*/ 32885 h 32885"/>
                <a:gd name="connsiteX1" fmla="*/ 10147 w 11573"/>
                <a:gd name="connsiteY1" fmla="*/ 0 h 32885"/>
                <a:gd name="connsiteX2" fmla="*/ 11573 w 11573"/>
                <a:gd name="connsiteY2" fmla="*/ 0 h 32885"/>
                <a:gd name="connsiteX0" fmla="*/ 0 w 11573"/>
                <a:gd name="connsiteY0" fmla="*/ 28757 h 28757"/>
                <a:gd name="connsiteX1" fmla="*/ 10147 w 11573"/>
                <a:gd name="connsiteY1" fmla="*/ 0 h 28757"/>
                <a:gd name="connsiteX2" fmla="*/ 11573 w 11573"/>
                <a:gd name="connsiteY2" fmla="*/ 0 h 28757"/>
              </a:gdLst>
              <a:ahLst/>
              <a:cxnLst>
                <a:cxn ang="0">
                  <a:pos x="connsiteX0" y="connsiteY0"/>
                </a:cxn>
                <a:cxn ang="0">
                  <a:pos x="connsiteX1" y="connsiteY1"/>
                </a:cxn>
                <a:cxn ang="0">
                  <a:pos x="connsiteX2" y="connsiteY2"/>
                </a:cxn>
              </a:cxnLst>
              <a:rect l="l" t="t" r="r" b="b"/>
              <a:pathLst>
                <a:path w="11573" h="28757">
                  <a:moveTo>
                    <a:pt x="0" y="28757"/>
                  </a:moveTo>
                  <a:lnTo>
                    <a:pt x="10147" y="0"/>
                  </a:lnTo>
                  <a:lnTo>
                    <a:pt x="11573"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panose="020B0604030504040204" pitchFamily="34" charset="0"/>
                <a:ea typeface="ＭＳ Ｐゴシック" panose="020B0600070205080204" pitchFamily="34" charset="-128"/>
                <a:cs typeface="+mn-cs"/>
              </a:endParaRPr>
            </a:p>
          </p:txBody>
        </p:sp>
        <p:grpSp>
          <p:nvGrpSpPr>
            <p:cNvPr id="27" name="Group 26">
              <a:extLst>
                <a:ext uri="{FF2B5EF4-FFF2-40B4-BE49-F238E27FC236}">
                  <a16:creationId xmlns:a16="http://schemas.microsoft.com/office/drawing/2014/main" id="{879AF9A6-0FEF-B247-BE32-9C9E788D06B7}"/>
                </a:ext>
              </a:extLst>
            </p:cNvPr>
            <p:cNvGrpSpPr/>
            <p:nvPr/>
          </p:nvGrpSpPr>
          <p:grpSpPr>
            <a:xfrm>
              <a:off x="5745055" y="2863949"/>
              <a:ext cx="648465" cy="369958"/>
              <a:chOff x="5745055" y="2863949"/>
              <a:chExt cx="648465" cy="369958"/>
            </a:xfrm>
          </p:grpSpPr>
          <p:sp>
            <p:nvSpPr>
              <p:cNvPr id="104" name="Text Box 25">
                <a:extLst>
                  <a:ext uri="{FF2B5EF4-FFF2-40B4-BE49-F238E27FC236}">
                    <a16:creationId xmlns:a16="http://schemas.microsoft.com/office/drawing/2014/main" id="{1E9027CA-7A6A-B448-891E-3892BD3436EF}"/>
                  </a:ext>
                </a:extLst>
              </p:cNvPr>
              <p:cNvSpPr txBox="1">
                <a:spLocks noChangeArrowheads="1"/>
              </p:cNvSpPr>
              <p:nvPr/>
            </p:nvSpPr>
            <p:spPr bwMode="auto">
              <a:xfrm>
                <a:off x="6053255" y="2864576"/>
                <a:ext cx="340265" cy="3693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dirty="0">
                    <a:solidFill>
                      <a:srgbClr val="000000"/>
                    </a:solidFill>
                    <a:latin typeface="Calibri"/>
                    <a:cs typeface="+mn-cs"/>
                  </a:rPr>
                  <a:t>F</a:t>
                </a:r>
                <a:endParaRPr lang="en-US" sz="1800" kern="1200" dirty="0">
                  <a:solidFill>
                    <a:srgbClr val="000000"/>
                  </a:solidFill>
                  <a:latin typeface="Calibri"/>
                  <a:cs typeface="+mn-cs"/>
                </a:endParaRPr>
              </a:p>
            </p:txBody>
          </p:sp>
          <p:sp>
            <p:nvSpPr>
              <p:cNvPr id="105" name="Text Box 32">
                <a:extLst>
                  <a:ext uri="{FF2B5EF4-FFF2-40B4-BE49-F238E27FC236}">
                    <a16:creationId xmlns:a16="http://schemas.microsoft.com/office/drawing/2014/main" id="{BF401CFD-599A-5C4B-A029-67CB6B08DBD3}"/>
                  </a:ext>
                </a:extLst>
              </p:cNvPr>
              <p:cNvSpPr txBox="1">
                <a:spLocks noChangeArrowheads="1"/>
              </p:cNvSpPr>
              <p:nvPr/>
            </p:nvSpPr>
            <p:spPr bwMode="auto">
              <a:xfrm>
                <a:off x="5908673" y="2863949"/>
                <a:ext cx="340266" cy="3693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dirty="0">
                    <a:solidFill>
                      <a:srgbClr val="000000"/>
                    </a:solidFill>
                    <a:latin typeface="Calibri"/>
                    <a:cs typeface="+mn-cs"/>
                  </a:rPr>
                  <a:t>S</a:t>
                </a:r>
                <a:endParaRPr lang="en-US" sz="1800" kern="1200" dirty="0">
                  <a:solidFill>
                    <a:srgbClr val="000000"/>
                  </a:solidFill>
                  <a:latin typeface="Calibri"/>
                  <a:cs typeface="+mn-cs"/>
                </a:endParaRPr>
              </a:p>
            </p:txBody>
          </p:sp>
          <p:sp>
            <p:nvSpPr>
              <p:cNvPr id="112" name="Text Box 33">
                <a:extLst>
                  <a:ext uri="{FF2B5EF4-FFF2-40B4-BE49-F238E27FC236}">
                    <a16:creationId xmlns:a16="http://schemas.microsoft.com/office/drawing/2014/main" id="{4835EFCA-3EC6-3040-AA54-B10AD772E111}"/>
                  </a:ext>
                </a:extLst>
              </p:cNvPr>
              <p:cNvSpPr txBox="1">
                <a:spLocks noChangeArrowheads="1"/>
              </p:cNvSpPr>
              <p:nvPr/>
            </p:nvSpPr>
            <p:spPr bwMode="auto">
              <a:xfrm>
                <a:off x="5745055" y="2863950"/>
                <a:ext cx="357363" cy="3693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dirty="0">
                    <a:solidFill>
                      <a:srgbClr val="000000"/>
                    </a:solidFill>
                    <a:latin typeface="Calibri"/>
                    <a:cs typeface="+mn-cs"/>
                  </a:rPr>
                  <a:t>R</a:t>
                </a:r>
                <a:endParaRPr lang="en-US" sz="1800" kern="1200" dirty="0">
                  <a:solidFill>
                    <a:srgbClr val="000000"/>
                  </a:solidFill>
                  <a:latin typeface="Calibri"/>
                  <a:cs typeface="+mn-cs"/>
                </a:endParaRPr>
              </a:p>
            </p:txBody>
          </p:sp>
        </p:grpSp>
      </p:grpSp>
      <p:grpSp>
        <p:nvGrpSpPr>
          <p:cNvPr id="25" name="Group 24">
            <a:extLst>
              <a:ext uri="{FF2B5EF4-FFF2-40B4-BE49-F238E27FC236}">
                <a16:creationId xmlns:a16="http://schemas.microsoft.com/office/drawing/2014/main" id="{3AF86AF7-F0A9-0D49-BD66-0BCBA2EFC273}"/>
              </a:ext>
            </a:extLst>
          </p:cNvPr>
          <p:cNvGrpSpPr/>
          <p:nvPr/>
        </p:nvGrpSpPr>
        <p:grpSpPr>
          <a:xfrm>
            <a:off x="3934274" y="2144967"/>
            <a:ext cx="2284895" cy="564601"/>
            <a:chOff x="5245696" y="2859957"/>
            <a:chExt cx="3046525" cy="752801"/>
          </a:xfrm>
        </p:grpSpPr>
        <p:sp>
          <p:nvSpPr>
            <p:cNvPr id="81" name="Text Box 23">
              <a:extLst>
                <a:ext uri="{FF2B5EF4-FFF2-40B4-BE49-F238E27FC236}">
                  <a16:creationId xmlns:a16="http://schemas.microsoft.com/office/drawing/2014/main" id="{81D77D1D-D542-E748-880E-847E52816584}"/>
                </a:ext>
              </a:extLst>
            </p:cNvPr>
            <p:cNvSpPr txBox="1">
              <a:spLocks noChangeArrowheads="1"/>
            </p:cNvSpPr>
            <p:nvPr/>
          </p:nvSpPr>
          <p:spPr bwMode="auto">
            <a:xfrm>
              <a:off x="6391701" y="3212649"/>
              <a:ext cx="1900520" cy="4001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kern="1200" dirty="0" err="1">
                  <a:solidFill>
                    <a:prstClr val="white">
                      <a:lumMod val="75000"/>
                    </a:prstClr>
                  </a:solidFill>
                  <a:latin typeface="Arial" charset="0"/>
                  <a:cs typeface="+mn-cs"/>
                </a:rPr>
                <a:t>Urg</a:t>
              </a:r>
              <a:r>
                <a:rPr lang="en-US" sz="1350" kern="1200" dirty="0">
                  <a:solidFill>
                    <a:prstClr val="white">
                      <a:lumMod val="75000"/>
                    </a:prstClr>
                  </a:solidFill>
                  <a:latin typeface="Arial" charset="0"/>
                  <a:cs typeface="+mn-cs"/>
                </a:rPr>
                <a:t> data pointer</a:t>
              </a:r>
            </a:p>
          </p:txBody>
        </p:sp>
        <p:grpSp>
          <p:nvGrpSpPr>
            <p:cNvPr id="20" name="Group 19">
              <a:extLst>
                <a:ext uri="{FF2B5EF4-FFF2-40B4-BE49-F238E27FC236}">
                  <a16:creationId xmlns:a16="http://schemas.microsoft.com/office/drawing/2014/main" id="{B4F94C5D-E8AA-B440-8C55-70C383D81C15}"/>
                </a:ext>
              </a:extLst>
            </p:cNvPr>
            <p:cNvGrpSpPr/>
            <p:nvPr/>
          </p:nvGrpSpPr>
          <p:grpSpPr>
            <a:xfrm>
              <a:off x="5245696" y="2859957"/>
              <a:ext cx="690459" cy="376473"/>
              <a:chOff x="5496217" y="3067992"/>
              <a:chExt cx="690459" cy="376473"/>
            </a:xfrm>
          </p:grpSpPr>
          <p:sp>
            <p:nvSpPr>
              <p:cNvPr id="114" name="Text Box 34">
                <a:extLst>
                  <a:ext uri="{FF2B5EF4-FFF2-40B4-BE49-F238E27FC236}">
                    <a16:creationId xmlns:a16="http://schemas.microsoft.com/office/drawing/2014/main" id="{7FD0470F-0A1F-AA4D-A333-01EBF41CDBEA}"/>
                  </a:ext>
                </a:extLst>
              </p:cNvPr>
              <p:cNvSpPr txBox="1">
                <a:spLocks noChangeArrowheads="1"/>
              </p:cNvSpPr>
              <p:nvPr/>
            </p:nvSpPr>
            <p:spPr bwMode="auto">
              <a:xfrm>
                <a:off x="5833588" y="3067992"/>
                <a:ext cx="353088"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dirty="0">
                    <a:solidFill>
                      <a:prstClr val="white">
                        <a:lumMod val="65000"/>
                      </a:prstClr>
                    </a:solidFill>
                    <a:latin typeface="Calibri"/>
                    <a:cs typeface="+mn-cs"/>
                  </a:rPr>
                  <a:t>P</a:t>
                </a:r>
                <a:endParaRPr lang="en-US" sz="1800" kern="1200" dirty="0">
                  <a:solidFill>
                    <a:prstClr val="white">
                      <a:lumMod val="65000"/>
                    </a:prstClr>
                  </a:solidFill>
                  <a:latin typeface="Calibri"/>
                  <a:cs typeface="+mn-cs"/>
                </a:endParaRPr>
              </a:p>
            </p:txBody>
          </p:sp>
          <p:sp>
            <p:nvSpPr>
              <p:cNvPr id="120" name="Text Box 36">
                <a:extLst>
                  <a:ext uri="{FF2B5EF4-FFF2-40B4-BE49-F238E27FC236}">
                    <a16:creationId xmlns:a16="http://schemas.microsoft.com/office/drawing/2014/main" id="{B48CC928-18A3-8E4E-944E-47C0F754B01D}"/>
                  </a:ext>
                </a:extLst>
              </p:cNvPr>
              <p:cNvSpPr txBox="1">
                <a:spLocks noChangeArrowheads="1"/>
              </p:cNvSpPr>
              <p:nvPr/>
            </p:nvSpPr>
            <p:spPr bwMode="auto">
              <a:xfrm>
                <a:off x="5496217" y="3075133"/>
                <a:ext cx="378736"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dirty="0">
                    <a:solidFill>
                      <a:prstClr val="white">
                        <a:lumMod val="65000"/>
                      </a:prstClr>
                    </a:solidFill>
                    <a:latin typeface="Calibri"/>
                    <a:cs typeface="+mn-cs"/>
                  </a:rPr>
                  <a:t>U</a:t>
                </a:r>
                <a:endParaRPr lang="en-US" sz="1800" kern="1200" dirty="0">
                  <a:solidFill>
                    <a:prstClr val="white">
                      <a:lumMod val="65000"/>
                    </a:prstClr>
                  </a:solidFill>
                  <a:latin typeface="Calibri"/>
                  <a:cs typeface="+mn-cs"/>
                </a:endParaRPr>
              </a:p>
            </p:txBody>
          </p:sp>
        </p:grpSp>
      </p:grpSp>
      <p:sp>
        <p:nvSpPr>
          <p:cNvPr id="83" name="Line 39">
            <a:extLst>
              <a:ext uri="{FF2B5EF4-FFF2-40B4-BE49-F238E27FC236}">
                <a16:creationId xmlns:a16="http://schemas.microsoft.com/office/drawing/2014/main" id="{392B7123-3C26-1749-8AFA-C33B254E566D}"/>
              </a:ext>
            </a:extLst>
          </p:cNvPr>
          <p:cNvSpPr>
            <a:spLocks noChangeShapeType="1"/>
          </p:cNvSpPr>
          <p:nvPr/>
        </p:nvSpPr>
        <p:spPr bwMode="auto">
          <a:xfrm flipV="1">
            <a:off x="3778729" y="2115861"/>
            <a:ext cx="0" cy="294085"/>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Calibri"/>
              <a:ea typeface="ＭＳ Ｐゴシック" charset="0"/>
              <a:cs typeface="+mn-cs"/>
            </a:endParaRPr>
          </a:p>
        </p:txBody>
      </p:sp>
      <p:sp>
        <p:nvSpPr>
          <p:cNvPr id="90" name="Line 39">
            <a:extLst>
              <a:ext uri="{FF2B5EF4-FFF2-40B4-BE49-F238E27FC236}">
                <a16:creationId xmlns:a16="http://schemas.microsoft.com/office/drawing/2014/main" id="{7076B497-C69A-EF44-9C73-7365E43E17C4}"/>
              </a:ext>
            </a:extLst>
          </p:cNvPr>
          <p:cNvSpPr>
            <a:spLocks noChangeShapeType="1"/>
          </p:cNvSpPr>
          <p:nvPr/>
        </p:nvSpPr>
        <p:spPr bwMode="auto">
          <a:xfrm flipV="1">
            <a:off x="3899020" y="2109137"/>
            <a:ext cx="0" cy="294085"/>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Calibri"/>
              <a:ea typeface="ＭＳ Ｐゴシック" charset="0"/>
              <a:cs typeface="+mn-cs"/>
            </a:endParaRPr>
          </a:p>
        </p:txBody>
      </p:sp>
      <p:grpSp>
        <p:nvGrpSpPr>
          <p:cNvPr id="21" name="Group 20">
            <a:extLst>
              <a:ext uri="{FF2B5EF4-FFF2-40B4-BE49-F238E27FC236}">
                <a16:creationId xmlns:a16="http://schemas.microsoft.com/office/drawing/2014/main" id="{EDC6B1EF-A64F-C94C-81C5-7457A0FFD99A}"/>
              </a:ext>
            </a:extLst>
          </p:cNvPr>
          <p:cNvGrpSpPr/>
          <p:nvPr/>
        </p:nvGrpSpPr>
        <p:grpSpPr>
          <a:xfrm>
            <a:off x="137161" y="2147962"/>
            <a:ext cx="3945109" cy="1065639"/>
            <a:chOff x="182880" y="2863950"/>
            <a:chExt cx="5260146" cy="1420851"/>
          </a:xfrm>
        </p:grpSpPr>
        <p:grpSp>
          <p:nvGrpSpPr>
            <p:cNvPr id="18" name="Group 17">
              <a:extLst>
                <a:ext uri="{FF2B5EF4-FFF2-40B4-BE49-F238E27FC236}">
                  <a16:creationId xmlns:a16="http://schemas.microsoft.com/office/drawing/2014/main" id="{A2C55822-331C-DB41-AB07-59E5BF177405}"/>
                </a:ext>
              </a:extLst>
            </p:cNvPr>
            <p:cNvGrpSpPr/>
            <p:nvPr/>
          </p:nvGrpSpPr>
          <p:grpSpPr>
            <a:xfrm>
              <a:off x="4933324" y="2863950"/>
              <a:ext cx="509702" cy="369332"/>
              <a:chOff x="4933324" y="2863950"/>
              <a:chExt cx="509702" cy="369332"/>
            </a:xfrm>
          </p:grpSpPr>
          <p:sp>
            <p:nvSpPr>
              <p:cNvPr id="91" name="Text Box 33">
                <a:extLst>
                  <a:ext uri="{FF2B5EF4-FFF2-40B4-BE49-F238E27FC236}">
                    <a16:creationId xmlns:a16="http://schemas.microsoft.com/office/drawing/2014/main" id="{C85C82AE-5A3B-EC47-8EA4-C0FA0727D048}"/>
                  </a:ext>
                </a:extLst>
              </p:cNvPr>
              <p:cNvSpPr txBox="1">
                <a:spLocks noChangeArrowheads="1"/>
              </p:cNvSpPr>
              <p:nvPr/>
            </p:nvSpPr>
            <p:spPr bwMode="auto">
              <a:xfrm>
                <a:off x="4933324" y="2863950"/>
                <a:ext cx="355227"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dirty="0">
                    <a:solidFill>
                      <a:srgbClr val="000000"/>
                    </a:solidFill>
                    <a:latin typeface="Calibri"/>
                    <a:cs typeface="+mn-cs"/>
                  </a:rPr>
                  <a:t>C</a:t>
                </a:r>
                <a:endParaRPr lang="en-US" sz="1800" kern="1200" dirty="0">
                  <a:solidFill>
                    <a:srgbClr val="000000"/>
                  </a:solidFill>
                  <a:latin typeface="Calibri"/>
                  <a:cs typeface="+mn-cs"/>
                </a:endParaRPr>
              </a:p>
            </p:txBody>
          </p:sp>
          <p:sp>
            <p:nvSpPr>
              <p:cNvPr id="92" name="Text Box 33">
                <a:extLst>
                  <a:ext uri="{FF2B5EF4-FFF2-40B4-BE49-F238E27FC236}">
                    <a16:creationId xmlns:a16="http://schemas.microsoft.com/office/drawing/2014/main" id="{D8D1B074-0355-2942-9977-4413DF7E41C7}"/>
                  </a:ext>
                </a:extLst>
              </p:cNvPr>
              <p:cNvSpPr txBox="1">
                <a:spLocks noChangeArrowheads="1"/>
              </p:cNvSpPr>
              <p:nvPr/>
            </p:nvSpPr>
            <p:spPr bwMode="auto">
              <a:xfrm>
                <a:off x="5096348" y="2863950"/>
                <a:ext cx="346678"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dirty="0">
                    <a:solidFill>
                      <a:srgbClr val="000000"/>
                    </a:solidFill>
                    <a:latin typeface="Calibri"/>
                    <a:cs typeface="+mn-cs"/>
                  </a:rPr>
                  <a:t>E</a:t>
                </a:r>
                <a:endParaRPr lang="en-US" sz="1800" kern="1200" dirty="0">
                  <a:solidFill>
                    <a:srgbClr val="000000"/>
                  </a:solidFill>
                  <a:latin typeface="Calibri"/>
                  <a:cs typeface="+mn-cs"/>
                </a:endParaRPr>
              </a:p>
            </p:txBody>
          </p:sp>
        </p:grpSp>
        <p:sp>
          <p:nvSpPr>
            <p:cNvPr id="103" name="Text Box 44">
              <a:extLst>
                <a:ext uri="{FF2B5EF4-FFF2-40B4-BE49-F238E27FC236}">
                  <a16:creationId xmlns:a16="http://schemas.microsoft.com/office/drawing/2014/main" id="{8DAB804F-166B-0D4B-8089-4B58E3A0811F}"/>
                </a:ext>
              </a:extLst>
            </p:cNvPr>
            <p:cNvSpPr txBox="1">
              <a:spLocks noChangeArrowheads="1"/>
            </p:cNvSpPr>
            <p:nvPr/>
          </p:nvSpPr>
          <p:spPr bwMode="auto">
            <a:xfrm>
              <a:off x="182880" y="3829292"/>
              <a:ext cx="3384479" cy="4555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90000"/>
                </a:lnSpc>
                <a:spcBef>
                  <a:spcPct val="0"/>
                </a:spcBef>
                <a:spcAft>
                  <a:spcPct val="0"/>
                </a:spcAft>
                <a:buClrTx/>
                <a:defRPr/>
              </a:pPr>
              <a:r>
                <a:rPr lang="en-US" sz="1800" kern="1200" dirty="0">
                  <a:solidFill>
                    <a:srgbClr val="000000"/>
                  </a:solidFill>
                  <a:latin typeface="Calibri" panose="020F0502020204030204"/>
                  <a:cs typeface="+mn-cs"/>
                </a:rPr>
                <a:t>C, E: </a:t>
              </a:r>
              <a:r>
                <a:rPr lang="en-US" sz="1500" kern="1200" dirty="0">
                  <a:solidFill>
                    <a:srgbClr val="000000"/>
                  </a:solidFill>
                  <a:latin typeface="Calibri" panose="020F0502020204030204"/>
                  <a:cs typeface="+mn-cs"/>
                </a:rPr>
                <a:t>congestion notification</a:t>
              </a:r>
              <a:endParaRPr lang="en-US" sz="1800" kern="1200" dirty="0">
                <a:solidFill>
                  <a:srgbClr val="000000"/>
                </a:solidFill>
                <a:latin typeface="Calibri" panose="020F0502020204030204"/>
                <a:cs typeface="+mn-cs"/>
              </a:endParaRPr>
            </a:p>
          </p:txBody>
        </p:sp>
        <p:sp>
          <p:nvSpPr>
            <p:cNvPr id="110" name="Freeform 48">
              <a:extLst>
                <a:ext uri="{FF2B5EF4-FFF2-40B4-BE49-F238E27FC236}">
                  <a16:creationId xmlns:a16="http://schemas.microsoft.com/office/drawing/2014/main" id="{7103D547-1AEC-9743-8B26-22B579AF1CE1}"/>
                </a:ext>
              </a:extLst>
            </p:cNvPr>
            <p:cNvSpPr>
              <a:spLocks/>
            </p:cNvSpPr>
            <p:nvPr/>
          </p:nvSpPr>
          <p:spPr bwMode="auto">
            <a:xfrm>
              <a:off x="3573195" y="3136684"/>
              <a:ext cx="1749482" cy="914811"/>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391"/>
                <a:gd name="connsiteY0" fmla="*/ 28743 h 28743"/>
                <a:gd name="connsiteX1" fmla="*/ 6388 w 11391"/>
                <a:gd name="connsiteY1" fmla="*/ 0 h 28743"/>
                <a:gd name="connsiteX2" fmla="*/ 11391 w 11391"/>
                <a:gd name="connsiteY2" fmla="*/ 49 h 28743"/>
                <a:gd name="connsiteX0" fmla="*/ 0 w 7455"/>
                <a:gd name="connsiteY0" fmla="*/ 28792 h 28792"/>
                <a:gd name="connsiteX1" fmla="*/ 6388 w 7455"/>
                <a:gd name="connsiteY1" fmla="*/ 49 h 28792"/>
                <a:gd name="connsiteX2" fmla="*/ 7455 w 7455"/>
                <a:gd name="connsiteY2" fmla="*/ 0 h 28792"/>
                <a:gd name="connsiteX0" fmla="*/ 0 w 9679"/>
                <a:gd name="connsiteY0" fmla="*/ 9983 h 9983"/>
                <a:gd name="connsiteX1" fmla="*/ 8569 w 9679"/>
                <a:gd name="connsiteY1" fmla="*/ 0 h 9983"/>
                <a:gd name="connsiteX2" fmla="*/ 9679 w 9679"/>
                <a:gd name="connsiteY2" fmla="*/ 34 h 9983"/>
                <a:gd name="connsiteX0" fmla="*/ 0 w 10062"/>
                <a:gd name="connsiteY0" fmla="*/ 10017 h 10017"/>
                <a:gd name="connsiteX1" fmla="*/ 8853 w 10062"/>
                <a:gd name="connsiteY1" fmla="*/ 17 h 10017"/>
                <a:gd name="connsiteX2" fmla="*/ 10062 w 10062"/>
                <a:gd name="connsiteY2" fmla="*/ 0 h 10017"/>
              </a:gdLst>
              <a:ahLst/>
              <a:cxnLst>
                <a:cxn ang="0">
                  <a:pos x="connsiteX0" y="connsiteY0"/>
                </a:cxn>
                <a:cxn ang="0">
                  <a:pos x="connsiteX1" y="connsiteY1"/>
                </a:cxn>
                <a:cxn ang="0">
                  <a:pos x="connsiteX2" y="connsiteY2"/>
                </a:cxn>
              </a:cxnLst>
              <a:rect l="l" t="t" r="r" b="b"/>
              <a:pathLst>
                <a:path w="10062" h="10017">
                  <a:moveTo>
                    <a:pt x="0" y="10017"/>
                  </a:moveTo>
                  <a:lnTo>
                    <a:pt x="8853" y="17"/>
                  </a:lnTo>
                  <a:lnTo>
                    <a:pt x="10062"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dirty="0">
                <a:latin typeface="Tahoma" panose="020B0604030504040204" pitchFamily="34" charset="0"/>
                <a:ea typeface="ＭＳ Ｐゴシック" panose="020B0600070205080204" pitchFamily="34" charset="-128"/>
                <a:cs typeface="+mn-cs"/>
              </a:endParaRPr>
            </a:p>
          </p:txBody>
        </p:sp>
      </p:grpSp>
      <p:sp>
        <p:nvSpPr>
          <p:cNvPr id="94" name="Slide Number Placeholder 2">
            <a:extLst>
              <a:ext uri="{FF2B5EF4-FFF2-40B4-BE49-F238E27FC236}">
                <a16:creationId xmlns:a16="http://schemas.microsoft.com/office/drawing/2014/main" id="{A3EE5CD7-E8F0-2F4B-B766-7EC8F235C30A}"/>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78</a:t>
            </a:fld>
            <a:endParaRPr lang="en-US" dirty="0"/>
          </a:p>
        </p:txBody>
      </p:sp>
    </p:spTree>
    <p:extLst>
      <p:ext uri="{BB962C8B-B14F-4D97-AF65-F5344CB8AC3E}">
        <p14:creationId xmlns:p14="http://schemas.microsoft.com/office/powerpoint/2010/main" val="176151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dissolve">
                                      <p:cBhvr>
                                        <p:cTn id="22" dur="500"/>
                                        <p:tgtEl>
                                          <p:spTgt spid="12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dissolv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15"/>
                                        </p:tgtEl>
                                        <p:attrNameLst>
                                          <p:attrName>style.visibility</p:attrName>
                                        </p:attrNameLst>
                                      </p:cBhvr>
                                      <p:to>
                                        <p:strVal val="visible"/>
                                      </p:to>
                                    </p:set>
                                    <p:animEffect transition="in" filter="dissolve">
                                      <p:cBhvr>
                                        <p:cTn id="47" dur="500"/>
                                        <p:tgtEl>
                                          <p:spTgt spid="11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TCP sequence numbers, ACKs</a:t>
            </a:r>
            <a:endParaRPr lang="en-US" dirty="0"/>
          </a:p>
        </p:txBody>
      </p:sp>
      <p:sp>
        <p:nvSpPr>
          <p:cNvPr id="223" name="Rectangle 5">
            <a:extLst>
              <a:ext uri="{FF2B5EF4-FFF2-40B4-BE49-F238E27FC236}">
                <a16:creationId xmlns:a16="http://schemas.microsoft.com/office/drawing/2014/main" id="{D2976065-03BB-9A44-9CEB-93BE9CAA88A6}"/>
              </a:ext>
            </a:extLst>
          </p:cNvPr>
          <p:cNvSpPr txBox="1">
            <a:spLocks noChangeArrowheads="1"/>
          </p:cNvSpPr>
          <p:nvPr/>
        </p:nvSpPr>
        <p:spPr bwMode="auto">
          <a:xfrm>
            <a:off x="536379" y="1016784"/>
            <a:ext cx="3822502" cy="9834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176213" indent="-92869" defTabSz="685800">
              <a:buNone/>
              <a:defRPr/>
            </a:pPr>
            <a:r>
              <a:rPr lang="en-US" altLang="en-US" sz="2100" i="1" dirty="0">
                <a:solidFill>
                  <a:srgbClr val="CC0000"/>
                </a:solidFill>
                <a:latin typeface="Calibri" panose="020F0502020204030204"/>
                <a:ea typeface="ＭＳ Ｐゴシック" panose="020B0600070205080204" pitchFamily="34" charset="-128"/>
              </a:rPr>
              <a:t>Sequence numbers:</a:t>
            </a:r>
          </a:p>
          <a:p>
            <a:pPr marL="476250" lvl="1" indent="-208360" defTabSz="685800">
              <a:defRPr/>
            </a:pPr>
            <a:r>
              <a:rPr lang="en-US" altLang="en-US" sz="2100" dirty="0">
                <a:solidFill>
                  <a:prstClr val="black"/>
                </a:solidFill>
                <a:latin typeface="Calibri" panose="020F0502020204030204"/>
                <a:ea typeface="ＭＳ Ｐゴシック" panose="020B0600070205080204" pitchFamily="34" charset="-128"/>
                <a:cs typeface="+mn-cs"/>
              </a:rPr>
              <a:t>byte stream “</a:t>
            </a:r>
            <a:r>
              <a:rPr lang="en-US" altLang="ja-JP" sz="2100" dirty="0">
                <a:solidFill>
                  <a:prstClr val="black"/>
                </a:solidFill>
                <a:latin typeface="Calibri" panose="020F0502020204030204"/>
                <a:ea typeface="ＭＳ Ｐゴシック" panose="020B0600070205080204" pitchFamily="34" charset="-128"/>
                <a:cs typeface="+mn-cs"/>
              </a:rPr>
              <a:t>number” of first byte in segment’s data</a:t>
            </a:r>
            <a:endParaRPr lang="en-US" altLang="ja-JP" sz="1800" dirty="0">
              <a:solidFill>
                <a:prstClr val="black"/>
              </a:solidFill>
              <a:latin typeface="Calibri" panose="020F0502020204030204"/>
              <a:ea typeface="ＭＳ Ｐゴシック" panose="020B0600070205080204" pitchFamily="34" charset="-128"/>
              <a:cs typeface="+mn-cs"/>
            </a:endParaRPr>
          </a:p>
        </p:txBody>
      </p:sp>
      <p:grpSp>
        <p:nvGrpSpPr>
          <p:cNvPr id="224" name="Group 192">
            <a:extLst>
              <a:ext uri="{FF2B5EF4-FFF2-40B4-BE49-F238E27FC236}">
                <a16:creationId xmlns:a16="http://schemas.microsoft.com/office/drawing/2014/main" id="{9FCDCC73-BB43-8046-8E2C-1100B11E1F9D}"/>
              </a:ext>
            </a:extLst>
          </p:cNvPr>
          <p:cNvGrpSpPr>
            <a:grpSpLocks/>
          </p:cNvGrpSpPr>
          <p:nvPr/>
        </p:nvGrpSpPr>
        <p:grpSpPr bwMode="auto">
          <a:xfrm>
            <a:off x="5810263" y="2991962"/>
            <a:ext cx="2369349" cy="1930004"/>
            <a:chOff x="3497" y="2404"/>
            <a:chExt cx="1990" cy="1621"/>
          </a:xfrm>
        </p:grpSpPr>
        <p:sp>
          <p:nvSpPr>
            <p:cNvPr id="225" name="Rectangle 167">
              <a:extLst>
                <a:ext uri="{FF2B5EF4-FFF2-40B4-BE49-F238E27FC236}">
                  <a16:creationId xmlns:a16="http://schemas.microsoft.com/office/drawing/2014/main" id="{9463A16E-CF3F-744B-B6DB-33800BAB4519}"/>
                </a:ext>
              </a:extLst>
            </p:cNvPr>
            <p:cNvSpPr>
              <a:spLocks noChangeArrowheads="1"/>
            </p:cNvSpPr>
            <p:nvPr/>
          </p:nvSpPr>
          <p:spPr bwMode="auto">
            <a:xfrm>
              <a:off x="3755" y="3589"/>
              <a:ext cx="1202"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26" name="Group 148">
              <a:extLst>
                <a:ext uri="{FF2B5EF4-FFF2-40B4-BE49-F238E27FC236}">
                  <a16:creationId xmlns:a16="http://schemas.microsoft.com/office/drawing/2014/main" id="{841F4166-2762-C948-9842-0D47AF0FC7F8}"/>
                </a:ext>
              </a:extLst>
            </p:cNvPr>
            <p:cNvGrpSpPr>
              <a:grpSpLocks/>
            </p:cNvGrpSpPr>
            <p:nvPr/>
          </p:nvGrpSpPr>
          <p:grpSpPr bwMode="auto">
            <a:xfrm>
              <a:off x="3731" y="3291"/>
              <a:ext cx="1252" cy="734"/>
              <a:chOff x="1974" y="2984"/>
              <a:chExt cx="1252" cy="734"/>
            </a:xfrm>
          </p:grpSpPr>
          <p:sp>
            <p:nvSpPr>
              <p:cNvPr id="229" name="Rectangle 149">
                <a:extLst>
                  <a:ext uri="{FF2B5EF4-FFF2-40B4-BE49-F238E27FC236}">
                    <a16:creationId xmlns:a16="http://schemas.microsoft.com/office/drawing/2014/main" id="{6E7D0693-0288-9A4A-9FBC-6B90B9B96584}"/>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0" name="Text Box 150">
                <a:extLst>
                  <a:ext uri="{FF2B5EF4-FFF2-40B4-BE49-F238E27FC236}">
                    <a16:creationId xmlns:a16="http://schemas.microsoft.com/office/drawing/2014/main" id="{62697352-4BED-A64F-8830-504FE043B5D0}"/>
                  </a:ext>
                </a:extLst>
              </p:cNvPr>
              <p:cNvSpPr txBox="1">
                <a:spLocks noChangeArrowheads="1"/>
              </p:cNvSpPr>
              <p:nvPr/>
            </p:nvSpPr>
            <p:spPr bwMode="auto">
              <a:xfrm>
                <a:off x="1979" y="2984"/>
                <a:ext cx="625" cy="17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750">
                    <a:solidFill>
                      <a:srgbClr val="000000"/>
                    </a:solidFill>
                    <a:latin typeface="Arial" charset="0"/>
                    <a:cs typeface="+mn-cs"/>
                  </a:rPr>
                  <a:t>source port #</a:t>
                </a:r>
              </a:p>
            </p:txBody>
          </p:sp>
          <p:sp>
            <p:nvSpPr>
              <p:cNvPr id="231" name="Text Box 151">
                <a:extLst>
                  <a:ext uri="{FF2B5EF4-FFF2-40B4-BE49-F238E27FC236}">
                    <a16:creationId xmlns:a16="http://schemas.microsoft.com/office/drawing/2014/main" id="{2C0BFF63-7DCB-6D4D-AF9A-56894AAAD824}"/>
                  </a:ext>
                </a:extLst>
              </p:cNvPr>
              <p:cNvSpPr txBox="1">
                <a:spLocks noChangeArrowheads="1"/>
              </p:cNvSpPr>
              <p:nvPr/>
            </p:nvSpPr>
            <p:spPr bwMode="auto">
              <a:xfrm>
                <a:off x="2625" y="2987"/>
                <a:ext cx="536" cy="17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750">
                    <a:solidFill>
                      <a:srgbClr val="000000"/>
                    </a:solidFill>
                    <a:latin typeface="Arial" charset="0"/>
                    <a:cs typeface="+mn-cs"/>
                  </a:rPr>
                  <a:t>dest port #</a:t>
                </a:r>
              </a:p>
            </p:txBody>
          </p:sp>
          <p:sp>
            <p:nvSpPr>
              <p:cNvPr id="232" name="Text Box 152">
                <a:extLst>
                  <a:ext uri="{FF2B5EF4-FFF2-40B4-BE49-F238E27FC236}">
                    <a16:creationId xmlns:a16="http://schemas.microsoft.com/office/drawing/2014/main" id="{69698EB5-AC5E-124A-AB12-0B1B72742F02}"/>
                  </a:ext>
                </a:extLst>
              </p:cNvPr>
              <p:cNvSpPr txBox="1">
                <a:spLocks noChangeArrowheads="1"/>
              </p:cNvSpPr>
              <p:nvPr/>
            </p:nvSpPr>
            <p:spPr bwMode="auto">
              <a:xfrm>
                <a:off x="2154" y="3117"/>
                <a:ext cx="912" cy="3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900">
                    <a:solidFill>
                      <a:srgbClr val="000000"/>
                    </a:solidFill>
                    <a:latin typeface="Arial" charset="0"/>
                    <a:cs typeface="+mn-cs"/>
                  </a:rPr>
                  <a:t>sequence number</a:t>
                </a:r>
              </a:p>
            </p:txBody>
          </p:sp>
          <p:sp>
            <p:nvSpPr>
              <p:cNvPr id="233" name="Text Box 153">
                <a:extLst>
                  <a:ext uri="{FF2B5EF4-FFF2-40B4-BE49-F238E27FC236}">
                    <a16:creationId xmlns:a16="http://schemas.microsoft.com/office/drawing/2014/main" id="{697ADB2B-E096-7A41-ACDA-9E058B2EFF5D}"/>
                  </a:ext>
                </a:extLst>
              </p:cNvPr>
              <p:cNvSpPr txBox="1">
                <a:spLocks noChangeArrowheads="1"/>
              </p:cNvSpPr>
              <p:nvPr/>
            </p:nvSpPr>
            <p:spPr bwMode="auto">
              <a:xfrm>
                <a:off x="1974" y="3257"/>
                <a:ext cx="1252" cy="3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900" dirty="0">
                    <a:solidFill>
                      <a:srgbClr val="FFFFFF"/>
                    </a:solidFill>
                    <a:latin typeface="Arial" charset="0"/>
                    <a:cs typeface="+mn-cs"/>
                  </a:rPr>
                  <a:t>acknowledgement number</a:t>
                </a:r>
              </a:p>
            </p:txBody>
          </p:sp>
          <p:sp>
            <p:nvSpPr>
              <p:cNvPr id="234" name="Text Box 154">
                <a:extLst>
                  <a:ext uri="{FF2B5EF4-FFF2-40B4-BE49-F238E27FC236}">
                    <a16:creationId xmlns:a16="http://schemas.microsoft.com/office/drawing/2014/main" id="{FD66858C-8D5E-8443-9F2A-57EB759D3EFB}"/>
                  </a:ext>
                </a:extLst>
              </p:cNvPr>
              <p:cNvSpPr txBox="1">
                <a:spLocks noChangeArrowheads="1"/>
              </p:cNvSpPr>
              <p:nvPr/>
            </p:nvSpPr>
            <p:spPr bwMode="auto">
              <a:xfrm>
                <a:off x="2032" y="3544"/>
                <a:ext cx="517" cy="17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750">
                    <a:solidFill>
                      <a:srgbClr val="000000"/>
                    </a:solidFill>
                    <a:latin typeface="Arial" charset="0"/>
                    <a:cs typeface="+mn-cs"/>
                  </a:rPr>
                  <a:t>checksum</a:t>
                </a:r>
              </a:p>
            </p:txBody>
          </p:sp>
          <p:sp>
            <p:nvSpPr>
              <p:cNvPr id="235" name="Line 155">
                <a:extLst>
                  <a:ext uri="{FF2B5EF4-FFF2-40B4-BE49-F238E27FC236}">
                    <a16:creationId xmlns:a16="http://schemas.microsoft.com/office/drawing/2014/main" id="{3FFD0288-879C-5D4E-AB0C-3445A5A97975}"/>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6" name="Line 156">
                <a:extLst>
                  <a:ext uri="{FF2B5EF4-FFF2-40B4-BE49-F238E27FC236}">
                    <a16:creationId xmlns:a16="http://schemas.microsoft.com/office/drawing/2014/main" id="{258401F9-F43D-C344-A200-772A5E1E1CB6}"/>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7" name="Line 157">
                <a:extLst>
                  <a:ext uri="{FF2B5EF4-FFF2-40B4-BE49-F238E27FC236}">
                    <a16:creationId xmlns:a16="http://schemas.microsoft.com/office/drawing/2014/main" id="{1E8AD451-7070-4243-A92C-2F6573F9406B}"/>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8" name="Line 158">
                <a:extLst>
                  <a:ext uri="{FF2B5EF4-FFF2-40B4-BE49-F238E27FC236}">
                    <a16:creationId xmlns:a16="http://schemas.microsoft.com/office/drawing/2014/main" id="{A4BD4C96-4E2A-074E-8E46-E4BF76EDD858}"/>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9" name="Line 159">
                <a:extLst>
                  <a:ext uri="{FF2B5EF4-FFF2-40B4-BE49-F238E27FC236}">
                    <a16:creationId xmlns:a16="http://schemas.microsoft.com/office/drawing/2014/main" id="{2153A22B-2E95-B947-A87C-50991B8DBA5D}"/>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0" name="Line 160">
                <a:extLst>
                  <a:ext uri="{FF2B5EF4-FFF2-40B4-BE49-F238E27FC236}">
                    <a16:creationId xmlns:a16="http://schemas.microsoft.com/office/drawing/2014/main" id="{BE256B00-4CFB-254F-8432-198CA45B2CAE}"/>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1" name="Text Box 161">
                <a:extLst>
                  <a:ext uri="{FF2B5EF4-FFF2-40B4-BE49-F238E27FC236}">
                    <a16:creationId xmlns:a16="http://schemas.microsoft.com/office/drawing/2014/main" id="{B0718275-925B-4143-80DA-87B335709565}"/>
                  </a:ext>
                </a:extLst>
              </p:cNvPr>
              <p:cNvSpPr txBox="1">
                <a:spLocks noChangeArrowheads="1"/>
              </p:cNvSpPr>
              <p:nvPr/>
            </p:nvSpPr>
            <p:spPr bwMode="auto">
              <a:xfrm>
                <a:off x="2687" y="3390"/>
                <a:ext cx="365" cy="19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900">
                    <a:solidFill>
                      <a:srgbClr val="000000"/>
                    </a:solidFill>
                    <a:latin typeface="Arial" charset="0"/>
                    <a:cs typeface="+mn-cs"/>
                  </a:rPr>
                  <a:t>rwnd</a:t>
                </a:r>
              </a:p>
            </p:txBody>
          </p:sp>
          <p:sp>
            <p:nvSpPr>
              <p:cNvPr id="242" name="Text Box 162">
                <a:extLst>
                  <a:ext uri="{FF2B5EF4-FFF2-40B4-BE49-F238E27FC236}">
                    <a16:creationId xmlns:a16="http://schemas.microsoft.com/office/drawing/2014/main" id="{539F6CE1-CE5E-234B-9AFA-A6F230193072}"/>
                  </a:ext>
                </a:extLst>
              </p:cNvPr>
              <p:cNvSpPr txBox="1">
                <a:spLocks noChangeArrowheads="1"/>
              </p:cNvSpPr>
              <p:nvPr/>
            </p:nvSpPr>
            <p:spPr bwMode="auto">
              <a:xfrm>
                <a:off x="2630" y="3544"/>
                <a:ext cx="539" cy="17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750">
                    <a:solidFill>
                      <a:srgbClr val="000000"/>
                    </a:solidFill>
                    <a:latin typeface="Arial" charset="0"/>
                    <a:cs typeface="+mn-cs"/>
                  </a:rPr>
                  <a:t>urg pointer</a:t>
                </a:r>
              </a:p>
            </p:txBody>
          </p:sp>
          <p:sp>
            <p:nvSpPr>
              <p:cNvPr id="243" name="Line 163">
                <a:extLst>
                  <a:ext uri="{FF2B5EF4-FFF2-40B4-BE49-F238E27FC236}">
                    <a16:creationId xmlns:a16="http://schemas.microsoft.com/office/drawing/2014/main" id="{6A1FC325-C1C9-E145-AB86-EB4CA77AB42D}"/>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4" name="Line 164">
                <a:extLst>
                  <a:ext uri="{FF2B5EF4-FFF2-40B4-BE49-F238E27FC236}">
                    <a16:creationId xmlns:a16="http://schemas.microsoft.com/office/drawing/2014/main" id="{A57D4AEC-EA9B-6441-B943-116E0B65541F}"/>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227" name="Text Box 166">
              <a:extLst>
                <a:ext uri="{FF2B5EF4-FFF2-40B4-BE49-F238E27FC236}">
                  <a16:creationId xmlns:a16="http://schemas.microsoft.com/office/drawing/2014/main" id="{A11A42A2-3DE7-8749-BEFC-4B12DFD4E911}"/>
                </a:ext>
              </a:extLst>
            </p:cNvPr>
            <p:cNvSpPr txBox="1">
              <a:spLocks noChangeArrowheads="1"/>
            </p:cNvSpPr>
            <p:nvPr/>
          </p:nvSpPr>
          <p:spPr bwMode="auto">
            <a:xfrm>
              <a:off x="3497" y="3092"/>
              <a:ext cx="1990"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a:solidFill>
                    <a:srgbClr val="000000"/>
                  </a:solidFill>
                  <a:cs typeface="+mn-cs"/>
                </a:rPr>
                <a:t>outgoing segment from receiver</a:t>
              </a:r>
            </a:p>
          </p:txBody>
        </p:sp>
        <p:sp>
          <p:nvSpPr>
            <p:cNvPr id="228" name="Freeform 168">
              <a:extLst>
                <a:ext uri="{FF2B5EF4-FFF2-40B4-BE49-F238E27FC236}">
                  <a16:creationId xmlns:a16="http://schemas.microsoft.com/office/drawing/2014/main" id="{06FB8DE4-FF8B-2A4C-9587-9B7067BCC3D8}"/>
                </a:ext>
              </a:extLst>
            </p:cNvPr>
            <p:cNvSpPr>
              <a:spLocks/>
            </p:cNvSpPr>
            <p:nvPr/>
          </p:nvSpPr>
          <p:spPr bwMode="auto">
            <a:xfrm flipH="1" flipV="1">
              <a:off x="3599" y="2404"/>
              <a:ext cx="107" cy="1194"/>
            </a:xfrm>
            <a:custGeom>
              <a:avLst/>
              <a:gdLst>
                <a:gd name="T0" fmla="*/ 0 w 107"/>
                <a:gd name="T1" fmla="*/ 0 h 910"/>
                <a:gd name="T2" fmla="*/ 107 w 107"/>
                <a:gd name="T3" fmla="*/ 0 h 910"/>
                <a:gd name="T4" fmla="*/ 107 w 107"/>
                <a:gd name="T5" fmla="*/ 13768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245" name="Group 195">
            <a:extLst>
              <a:ext uri="{FF2B5EF4-FFF2-40B4-BE49-F238E27FC236}">
                <a16:creationId xmlns:a16="http://schemas.microsoft.com/office/drawing/2014/main" id="{B37D7216-C212-C843-A667-53A7C0B847CF}"/>
              </a:ext>
            </a:extLst>
          </p:cNvPr>
          <p:cNvGrpSpPr>
            <a:grpSpLocks/>
          </p:cNvGrpSpPr>
          <p:nvPr/>
        </p:nvGrpSpPr>
        <p:grpSpPr bwMode="auto">
          <a:xfrm>
            <a:off x="6513911" y="4517167"/>
            <a:ext cx="269081" cy="253604"/>
            <a:chOff x="5144" y="3677"/>
            <a:chExt cx="226" cy="213"/>
          </a:xfrm>
        </p:grpSpPr>
        <p:sp>
          <p:nvSpPr>
            <p:cNvPr id="246" name="Rectangle 194">
              <a:extLst>
                <a:ext uri="{FF2B5EF4-FFF2-40B4-BE49-F238E27FC236}">
                  <a16:creationId xmlns:a16="http://schemas.microsoft.com/office/drawing/2014/main" id="{43AFBFF1-B1C6-C147-BB51-D67A053105CA}"/>
                </a:ext>
              </a:extLst>
            </p:cNvPr>
            <p:cNvSpPr>
              <a:spLocks noChangeArrowheads="1"/>
            </p:cNvSpPr>
            <p:nvPr/>
          </p:nvSpPr>
          <p:spPr bwMode="auto">
            <a:xfrm>
              <a:off x="5212" y="3716"/>
              <a:ext cx="88"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47" name="Text Box 193">
              <a:extLst>
                <a:ext uri="{FF2B5EF4-FFF2-40B4-BE49-F238E27FC236}">
                  <a16:creationId xmlns:a16="http://schemas.microsoft.com/office/drawing/2014/main" id="{BF6FCEAE-49B5-A041-A298-4CB690E54688}"/>
                </a:ext>
              </a:extLst>
            </p:cNvPr>
            <p:cNvSpPr txBox="1">
              <a:spLocks noChangeArrowheads="1"/>
            </p:cNvSpPr>
            <p:nvPr/>
          </p:nvSpPr>
          <p:spPr bwMode="auto">
            <a:xfrm>
              <a:off x="5144" y="3677"/>
              <a:ext cx="226"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50000"/>
                </a:spcBef>
                <a:spcAft>
                  <a:spcPct val="0"/>
                </a:spcAft>
                <a:buClrTx/>
                <a:defRPr/>
              </a:pPr>
              <a:r>
                <a:rPr lang="en-US" sz="1050" kern="1200" dirty="0">
                  <a:solidFill>
                    <a:srgbClr val="FFFFFF"/>
                  </a:solidFill>
                  <a:latin typeface="Arial Narrow" charset="0"/>
                  <a:cs typeface="+mn-cs"/>
                </a:rPr>
                <a:t>A</a:t>
              </a:r>
            </a:p>
          </p:txBody>
        </p:sp>
      </p:grpSp>
      <p:sp>
        <p:nvSpPr>
          <p:cNvPr id="248" name="Rectangle 37">
            <a:extLst>
              <a:ext uri="{FF2B5EF4-FFF2-40B4-BE49-F238E27FC236}">
                <a16:creationId xmlns:a16="http://schemas.microsoft.com/office/drawing/2014/main" id="{A8678432-C6E0-9045-9DFE-9E95FBC24301}"/>
              </a:ext>
            </a:extLst>
          </p:cNvPr>
          <p:cNvSpPr>
            <a:spLocks noChangeArrowheads="1"/>
          </p:cNvSpPr>
          <p:nvPr/>
        </p:nvSpPr>
        <p:spPr bwMode="auto">
          <a:xfrm>
            <a:off x="5126833" y="2342720"/>
            <a:ext cx="48815" cy="466725"/>
          </a:xfrm>
          <a:prstGeom prst="rect">
            <a:avLst/>
          </a:prstGeom>
          <a:gradFill rotWithShape="1">
            <a:gsLst>
              <a:gs pos="0">
                <a:srgbClr val="FFFFFF"/>
              </a:gs>
              <a:gs pos="100000">
                <a:srgbClr val="33CC33"/>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49" name="Rectangle 39">
            <a:extLst>
              <a:ext uri="{FF2B5EF4-FFF2-40B4-BE49-F238E27FC236}">
                <a16:creationId xmlns:a16="http://schemas.microsoft.com/office/drawing/2014/main" id="{92ADD221-F1C3-B645-92EB-9D1C9315A58A}"/>
              </a:ext>
            </a:extLst>
          </p:cNvPr>
          <p:cNvSpPr>
            <a:spLocks noChangeArrowheads="1"/>
          </p:cNvSpPr>
          <p:nvPr/>
        </p:nvSpPr>
        <p:spPr bwMode="auto">
          <a:xfrm>
            <a:off x="5199461" y="2343911"/>
            <a:ext cx="48816" cy="466725"/>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50" name="Rectangle 40">
            <a:extLst>
              <a:ext uri="{FF2B5EF4-FFF2-40B4-BE49-F238E27FC236}">
                <a16:creationId xmlns:a16="http://schemas.microsoft.com/office/drawing/2014/main" id="{BB8D0EB3-2337-2A41-9EFC-CC44292E23D6}"/>
              </a:ext>
            </a:extLst>
          </p:cNvPr>
          <p:cNvSpPr>
            <a:spLocks noChangeArrowheads="1"/>
          </p:cNvSpPr>
          <p:nvPr/>
        </p:nvSpPr>
        <p:spPr bwMode="auto">
          <a:xfrm>
            <a:off x="5273279" y="2342720"/>
            <a:ext cx="48816" cy="466725"/>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51" name="Rectangle 41">
            <a:extLst>
              <a:ext uri="{FF2B5EF4-FFF2-40B4-BE49-F238E27FC236}">
                <a16:creationId xmlns:a16="http://schemas.microsoft.com/office/drawing/2014/main" id="{08B40AAE-C4F3-B24B-A758-0CBE422C11F5}"/>
              </a:ext>
            </a:extLst>
          </p:cNvPr>
          <p:cNvSpPr>
            <a:spLocks noChangeArrowheads="1"/>
          </p:cNvSpPr>
          <p:nvPr/>
        </p:nvSpPr>
        <p:spPr bwMode="auto">
          <a:xfrm>
            <a:off x="5345908" y="2342720"/>
            <a:ext cx="48815" cy="466725"/>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52" name="Rectangle 42">
            <a:extLst>
              <a:ext uri="{FF2B5EF4-FFF2-40B4-BE49-F238E27FC236}">
                <a16:creationId xmlns:a16="http://schemas.microsoft.com/office/drawing/2014/main" id="{1B696D21-4399-C041-91DC-701FB61A0E4C}"/>
              </a:ext>
            </a:extLst>
          </p:cNvPr>
          <p:cNvSpPr>
            <a:spLocks noChangeArrowheads="1"/>
          </p:cNvSpPr>
          <p:nvPr/>
        </p:nvSpPr>
        <p:spPr bwMode="auto">
          <a:xfrm>
            <a:off x="5417346" y="2342720"/>
            <a:ext cx="48815" cy="466725"/>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53" name="Rectangle 43">
            <a:extLst>
              <a:ext uri="{FF2B5EF4-FFF2-40B4-BE49-F238E27FC236}">
                <a16:creationId xmlns:a16="http://schemas.microsoft.com/office/drawing/2014/main" id="{2CEBC228-9E7F-7E48-9C85-63629AFC09AA}"/>
              </a:ext>
            </a:extLst>
          </p:cNvPr>
          <p:cNvSpPr>
            <a:spLocks noChangeArrowheads="1"/>
          </p:cNvSpPr>
          <p:nvPr/>
        </p:nvSpPr>
        <p:spPr bwMode="auto">
          <a:xfrm>
            <a:off x="5489973" y="2342720"/>
            <a:ext cx="48816" cy="466725"/>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54" name="Rectangle 45">
            <a:extLst>
              <a:ext uri="{FF2B5EF4-FFF2-40B4-BE49-F238E27FC236}">
                <a16:creationId xmlns:a16="http://schemas.microsoft.com/office/drawing/2014/main" id="{499D6101-0E72-764D-90A9-65FA5E9288DF}"/>
              </a:ext>
            </a:extLst>
          </p:cNvPr>
          <p:cNvSpPr>
            <a:spLocks noChangeArrowheads="1"/>
          </p:cNvSpPr>
          <p:nvPr/>
        </p:nvSpPr>
        <p:spPr bwMode="auto">
          <a:xfrm>
            <a:off x="5559029" y="2342720"/>
            <a:ext cx="48816" cy="466725"/>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55" name="Rectangle 46">
            <a:extLst>
              <a:ext uri="{FF2B5EF4-FFF2-40B4-BE49-F238E27FC236}">
                <a16:creationId xmlns:a16="http://schemas.microsoft.com/office/drawing/2014/main" id="{69025D46-11EA-C34F-8D0D-7B789A5DBC95}"/>
              </a:ext>
            </a:extLst>
          </p:cNvPr>
          <p:cNvSpPr>
            <a:spLocks noChangeArrowheads="1"/>
          </p:cNvSpPr>
          <p:nvPr/>
        </p:nvSpPr>
        <p:spPr bwMode="auto">
          <a:xfrm>
            <a:off x="5630467" y="2342720"/>
            <a:ext cx="48816" cy="466725"/>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56" name="Rectangle 47">
            <a:extLst>
              <a:ext uri="{FF2B5EF4-FFF2-40B4-BE49-F238E27FC236}">
                <a16:creationId xmlns:a16="http://schemas.microsoft.com/office/drawing/2014/main" id="{097282D2-CB09-6743-BD88-978413D66230}"/>
              </a:ext>
            </a:extLst>
          </p:cNvPr>
          <p:cNvSpPr>
            <a:spLocks noChangeArrowheads="1"/>
          </p:cNvSpPr>
          <p:nvPr/>
        </p:nvSpPr>
        <p:spPr bwMode="auto">
          <a:xfrm>
            <a:off x="5701904" y="2342720"/>
            <a:ext cx="48816" cy="466725"/>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57" name="Rectangle 50">
            <a:extLst>
              <a:ext uri="{FF2B5EF4-FFF2-40B4-BE49-F238E27FC236}">
                <a16:creationId xmlns:a16="http://schemas.microsoft.com/office/drawing/2014/main" id="{C44BBA4A-C75F-6344-A7C0-80FA59F967B5}"/>
              </a:ext>
            </a:extLst>
          </p:cNvPr>
          <p:cNvSpPr>
            <a:spLocks noChangeArrowheads="1"/>
          </p:cNvSpPr>
          <p:nvPr/>
        </p:nvSpPr>
        <p:spPr bwMode="auto">
          <a:xfrm>
            <a:off x="5781677" y="2342720"/>
            <a:ext cx="48815" cy="466725"/>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58" name="Rectangle 51">
            <a:extLst>
              <a:ext uri="{FF2B5EF4-FFF2-40B4-BE49-F238E27FC236}">
                <a16:creationId xmlns:a16="http://schemas.microsoft.com/office/drawing/2014/main" id="{660EEC78-FF50-7445-8190-34F20263528D}"/>
              </a:ext>
            </a:extLst>
          </p:cNvPr>
          <p:cNvSpPr>
            <a:spLocks noChangeArrowheads="1"/>
          </p:cNvSpPr>
          <p:nvPr/>
        </p:nvSpPr>
        <p:spPr bwMode="auto">
          <a:xfrm>
            <a:off x="5855496" y="2343911"/>
            <a:ext cx="48815" cy="466725"/>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59" name="Rectangle 52">
            <a:extLst>
              <a:ext uri="{FF2B5EF4-FFF2-40B4-BE49-F238E27FC236}">
                <a16:creationId xmlns:a16="http://schemas.microsoft.com/office/drawing/2014/main" id="{BF1D4EAF-3E48-E64D-A9F0-800C14DE416B}"/>
              </a:ext>
            </a:extLst>
          </p:cNvPr>
          <p:cNvSpPr>
            <a:spLocks noChangeArrowheads="1"/>
          </p:cNvSpPr>
          <p:nvPr/>
        </p:nvSpPr>
        <p:spPr bwMode="auto">
          <a:xfrm>
            <a:off x="5928123" y="2342720"/>
            <a:ext cx="48816" cy="466725"/>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60" name="Rectangle 53">
            <a:extLst>
              <a:ext uri="{FF2B5EF4-FFF2-40B4-BE49-F238E27FC236}">
                <a16:creationId xmlns:a16="http://schemas.microsoft.com/office/drawing/2014/main" id="{7F7F3BD0-061B-0346-BC6C-7C752F28EF13}"/>
              </a:ext>
            </a:extLst>
          </p:cNvPr>
          <p:cNvSpPr>
            <a:spLocks noChangeArrowheads="1"/>
          </p:cNvSpPr>
          <p:nvPr/>
        </p:nvSpPr>
        <p:spPr bwMode="auto">
          <a:xfrm>
            <a:off x="6000752" y="2342720"/>
            <a:ext cx="48815" cy="466725"/>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61" name="Rectangle 54">
            <a:extLst>
              <a:ext uri="{FF2B5EF4-FFF2-40B4-BE49-F238E27FC236}">
                <a16:creationId xmlns:a16="http://schemas.microsoft.com/office/drawing/2014/main" id="{1419AB61-44E3-7B43-ADE9-9DF5C9E18D93}"/>
              </a:ext>
            </a:extLst>
          </p:cNvPr>
          <p:cNvSpPr>
            <a:spLocks noChangeArrowheads="1"/>
          </p:cNvSpPr>
          <p:nvPr/>
        </p:nvSpPr>
        <p:spPr bwMode="auto">
          <a:xfrm>
            <a:off x="6073379" y="2342720"/>
            <a:ext cx="48816" cy="466725"/>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62" name="Rectangle 55">
            <a:extLst>
              <a:ext uri="{FF2B5EF4-FFF2-40B4-BE49-F238E27FC236}">
                <a16:creationId xmlns:a16="http://schemas.microsoft.com/office/drawing/2014/main" id="{FA07924E-D97C-9E4F-9629-377D86F65D54}"/>
              </a:ext>
            </a:extLst>
          </p:cNvPr>
          <p:cNvSpPr>
            <a:spLocks noChangeArrowheads="1"/>
          </p:cNvSpPr>
          <p:nvPr/>
        </p:nvSpPr>
        <p:spPr bwMode="auto">
          <a:xfrm>
            <a:off x="6144817" y="2342720"/>
            <a:ext cx="48816" cy="466725"/>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63" name="Rectangle 56">
            <a:extLst>
              <a:ext uri="{FF2B5EF4-FFF2-40B4-BE49-F238E27FC236}">
                <a16:creationId xmlns:a16="http://schemas.microsoft.com/office/drawing/2014/main" id="{78BBA4C2-77BF-7140-8522-72AA5C9FF7DA}"/>
              </a:ext>
            </a:extLst>
          </p:cNvPr>
          <p:cNvSpPr>
            <a:spLocks noChangeArrowheads="1"/>
          </p:cNvSpPr>
          <p:nvPr/>
        </p:nvSpPr>
        <p:spPr bwMode="auto">
          <a:xfrm>
            <a:off x="6213873" y="2342720"/>
            <a:ext cx="48816" cy="466725"/>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64" name="Rectangle 57">
            <a:extLst>
              <a:ext uri="{FF2B5EF4-FFF2-40B4-BE49-F238E27FC236}">
                <a16:creationId xmlns:a16="http://schemas.microsoft.com/office/drawing/2014/main" id="{8C781153-D0D1-4F49-A7D5-E9E0E02C7481}"/>
              </a:ext>
            </a:extLst>
          </p:cNvPr>
          <p:cNvSpPr>
            <a:spLocks noChangeArrowheads="1"/>
          </p:cNvSpPr>
          <p:nvPr/>
        </p:nvSpPr>
        <p:spPr bwMode="auto">
          <a:xfrm>
            <a:off x="6285311" y="2342720"/>
            <a:ext cx="48816" cy="466725"/>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65" name="Rectangle 58">
            <a:extLst>
              <a:ext uri="{FF2B5EF4-FFF2-40B4-BE49-F238E27FC236}">
                <a16:creationId xmlns:a16="http://schemas.microsoft.com/office/drawing/2014/main" id="{1252424B-0051-8B4E-8014-7CDFA89980FC}"/>
              </a:ext>
            </a:extLst>
          </p:cNvPr>
          <p:cNvSpPr>
            <a:spLocks noChangeArrowheads="1"/>
          </p:cNvSpPr>
          <p:nvPr/>
        </p:nvSpPr>
        <p:spPr bwMode="auto">
          <a:xfrm>
            <a:off x="6357940" y="2342720"/>
            <a:ext cx="48815" cy="466725"/>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66" name="Rectangle 59">
            <a:extLst>
              <a:ext uri="{FF2B5EF4-FFF2-40B4-BE49-F238E27FC236}">
                <a16:creationId xmlns:a16="http://schemas.microsoft.com/office/drawing/2014/main" id="{FA783663-FBFD-1D4F-94E0-8E07864896AD}"/>
              </a:ext>
            </a:extLst>
          </p:cNvPr>
          <p:cNvSpPr>
            <a:spLocks noChangeArrowheads="1"/>
          </p:cNvSpPr>
          <p:nvPr/>
        </p:nvSpPr>
        <p:spPr bwMode="auto">
          <a:xfrm>
            <a:off x="6424615" y="2342720"/>
            <a:ext cx="48815" cy="466725"/>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67" name="Rectangle 60">
            <a:extLst>
              <a:ext uri="{FF2B5EF4-FFF2-40B4-BE49-F238E27FC236}">
                <a16:creationId xmlns:a16="http://schemas.microsoft.com/office/drawing/2014/main" id="{9A20FCBA-A9E2-494E-8A95-747703BA2FAA}"/>
              </a:ext>
            </a:extLst>
          </p:cNvPr>
          <p:cNvSpPr>
            <a:spLocks noChangeArrowheads="1"/>
          </p:cNvSpPr>
          <p:nvPr/>
        </p:nvSpPr>
        <p:spPr bwMode="auto">
          <a:xfrm>
            <a:off x="6496052" y="2342720"/>
            <a:ext cx="48815" cy="466725"/>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68" name="Rectangle 61">
            <a:extLst>
              <a:ext uri="{FF2B5EF4-FFF2-40B4-BE49-F238E27FC236}">
                <a16:creationId xmlns:a16="http://schemas.microsoft.com/office/drawing/2014/main" id="{BD15B2FA-70B2-F44B-A21B-EE69A9B05DC8}"/>
              </a:ext>
            </a:extLst>
          </p:cNvPr>
          <p:cNvSpPr>
            <a:spLocks noChangeArrowheads="1"/>
          </p:cNvSpPr>
          <p:nvPr/>
        </p:nvSpPr>
        <p:spPr bwMode="auto">
          <a:xfrm>
            <a:off x="6566298" y="2341529"/>
            <a:ext cx="48816" cy="466725"/>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69" name="Rectangle 62">
            <a:extLst>
              <a:ext uri="{FF2B5EF4-FFF2-40B4-BE49-F238E27FC236}">
                <a16:creationId xmlns:a16="http://schemas.microsoft.com/office/drawing/2014/main" id="{FCC59CFB-2A58-CB44-B886-3040D9E44C77}"/>
              </a:ext>
            </a:extLst>
          </p:cNvPr>
          <p:cNvSpPr>
            <a:spLocks noChangeArrowheads="1"/>
          </p:cNvSpPr>
          <p:nvPr/>
        </p:nvSpPr>
        <p:spPr bwMode="auto">
          <a:xfrm>
            <a:off x="6635354" y="2341529"/>
            <a:ext cx="48816" cy="466725"/>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70" name="Rectangle 63">
            <a:extLst>
              <a:ext uri="{FF2B5EF4-FFF2-40B4-BE49-F238E27FC236}">
                <a16:creationId xmlns:a16="http://schemas.microsoft.com/office/drawing/2014/main" id="{C2CEED62-895E-984B-A8A4-247D41CE7E93}"/>
              </a:ext>
            </a:extLst>
          </p:cNvPr>
          <p:cNvSpPr>
            <a:spLocks noChangeArrowheads="1"/>
          </p:cNvSpPr>
          <p:nvPr/>
        </p:nvSpPr>
        <p:spPr bwMode="auto">
          <a:xfrm>
            <a:off x="6707983" y="2341529"/>
            <a:ext cx="48815" cy="466725"/>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71" name="Rectangle 64">
            <a:extLst>
              <a:ext uri="{FF2B5EF4-FFF2-40B4-BE49-F238E27FC236}">
                <a16:creationId xmlns:a16="http://schemas.microsoft.com/office/drawing/2014/main" id="{A927D859-82EA-9A4A-9764-093C53E03753}"/>
              </a:ext>
            </a:extLst>
          </p:cNvPr>
          <p:cNvSpPr>
            <a:spLocks noChangeArrowheads="1"/>
          </p:cNvSpPr>
          <p:nvPr/>
        </p:nvSpPr>
        <p:spPr bwMode="auto">
          <a:xfrm>
            <a:off x="6779421" y="2341529"/>
            <a:ext cx="48815" cy="466725"/>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72" name="Rectangle 65">
            <a:extLst>
              <a:ext uri="{FF2B5EF4-FFF2-40B4-BE49-F238E27FC236}">
                <a16:creationId xmlns:a16="http://schemas.microsoft.com/office/drawing/2014/main" id="{F473CF44-260A-E04B-8696-E13EFF7EE281}"/>
              </a:ext>
            </a:extLst>
          </p:cNvPr>
          <p:cNvSpPr>
            <a:spLocks noChangeArrowheads="1"/>
          </p:cNvSpPr>
          <p:nvPr/>
        </p:nvSpPr>
        <p:spPr bwMode="auto">
          <a:xfrm>
            <a:off x="6846096" y="2341529"/>
            <a:ext cx="48815" cy="466725"/>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73" name="Rectangle 66">
            <a:extLst>
              <a:ext uri="{FF2B5EF4-FFF2-40B4-BE49-F238E27FC236}">
                <a16:creationId xmlns:a16="http://schemas.microsoft.com/office/drawing/2014/main" id="{489A018C-E3FF-AC42-A61C-40BC11AD79CE}"/>
              </a:ext>
            </a:extLst>
          </p:cNvPr>
          <p:cNvSpPr>
            <a:spLocks noChangeArrowheads="1"/>
          </p:cNvSpPr>
          <p:nvPr/>
        </p:nvSpPr>
        <p:spPr bwMode="auto">
          <a:xfrm>
            <a:off x="6917533" y="2341529"/>
            <a:ext cx="48815" cy="466725"/>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74" name="Rectangle 68">
            <a:extLst>
              <a:ext uri="{FF2B5EF4-FFF2-40B4-BE49-F238E27FC236}">
                <a16:creationId xmlns:a16="http://schemas.microsoft.com/office/drawing/2014/main" id="{15DBA7E3-2A55-A347-8398-5FF2E190C152}"/>
              </a:ext>
            </a:extLst>
          </p:cNvPr>
          <p:cNvSpPr>
            <a:spLocks noChangeArrowheads="1"/>
          </p:cNvSpPr>
          <p:nvPr/>
        </p:nvSpPr>
        <p:spPr bwMode="auto">
          <a:xfrm>
            <a:off x="6990161" y="2342720"/>
            <a:ext cx="48816" cy="466725"/>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75" name="Rectangle 69">
            <a:extLst>
              <a:ext uri="{FF2B5EF4-FFF2-40B4-BE49-F238E27FC236}">
                <a16:creationId xmlns:a16="http://schemas.microsoft.com/office/drawing/2014/main" id="{C41C2999-2C3A-6B42-BFD4-461D81F336F2}"/>
              </a:ext>
            </a:extLst>
          </p:cNvPr>
          <p:cNvSpPr>
            <a:spLocks noChangeArrowheads="1"/>
          </p:cNvSpPr>
          <p:nvPr/>
        </p:nvSpPr>
        <p:spPr bwMode="auto">
          <a:xfrm>
            <a:off x="7062790" y="2343911"/>
            <a:ext cx="48815" cy="466725"/>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76" name="Rectangle 70">
            <a:extLst>
              <a:ext uri="{FF2B5EF4-FFF2-40B4-BE49-F238E27FC236}">
                <a16:creationId xmlns:a16="http://schemas.microsoft.com/office/drawing/2014/main" id="{C31E0892-5A99-CC4B-9267-B95157619AAA}"/>
              </a:ext>
            </a:extLst>
          </p:cNvPr>
          <p:cNvSpPr>
            <a:spLocks noChangeArrowheads="1"/>
          </p:cNvSpPr>
          <p:nvPr/>
        </p:nvSpPr>
        <p:spPr bwMode="auto">
          <a:xfrm>
            <a:off x="7135417" y="2342720"/>
            <a:ext cx="48816" cy="466725"/>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77" name="Rectangle 71">
            <a:extLst>
              <a:ext uri="{FF2B5EF4-FFF2-40B4-BE49-F238E27FC236}">
                <a16:creationId xmlns:a16="http://schemas.microsoft.com/office/drawing/2014/main" id="{F4A34BCF-97FE-9043-BC3E-A64DDF0FE4E2}"/>
              </a:ext>
            </a:extLst>
          </p:cNvPr>
          <p:cNvSpPr>
            <a:spLocks noChangeArrowheads="1"/>
          </p:cNvSpPr>
          <p:nvPr/>
        </p:nvSpPr>
        <p:spPr bwMode="auto">
          <a:xfrm>
            <a:off x="7209236" y="2342720"/>
            <a:ext cx="48816" cy="466725"/>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78" name="Rectangle 72">
            <a:extLst>
              <a:ext uri="{FF2B5EF4-FFF2-40B4-BE49-F238E27FC236}">
                <a16:creationId xmlns:a16="http://schemas.microsoft.com/office/drawing/2014/main" id="{AF39E66A-9553-3344-9AD6-6EDA216F2880}"/>
              </a:ext>
            </a:extLst>
          </p:cNvPr>
          <p:cNvSpPr>
            <a:spLocks noChangeArrowheads="1"/>
          </p:cNvSpPr>
          <p:nvPr/>
        </p:nvSpPr>
        <p:spPr bwMode="auto">
          <a:xfrm>
            <a:off x="7280673" y="2342720"/>
            <a:ext cx="48816" cy="466725"/>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79" name="Rectangle 73">
            <a:extLst>
              <a:ext uri="{FF2B5EF4-FFF2-40B4-BE49-F238E27FC236}">
                <a16:creationId xmlns:a16="http://schemas.microsoft.com/office/drawing/2014/main" id="{ECFAFFA1-A372-CF41-884A-8A8C27CFE0C1}"/>
              </a:ext>
            </a:extLst>
          </p:cNvPr>
          <p:cNvSpPr>
            <a:spLocks noChangeArrowheads="1"/>
          </p:cNvSpPr>
          <p:nvPr/>
        </p:nvSpPr>
        <p:spPr bwMode="auto">
          <a:xfrm>
            <a:off x="7352111" y="2342720"/>
            <a:ext cx="48816" cy="466725"/>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80" name="Rectangle 74">
            <a:extLst>
              <a:ext uri="{FF2B5EF4-FFF2-40B4-BE49-F238E27FC236}">
                <a16:creationId xmlns:a16="http://schemas.microsoft.com/office/drawing/2014/main" id="{3C3828F5-F0A3-9B49-AB1D-346F1948CC97}"/>
              </a:ext>
            </a:extLst>
          </p:cNvPr>
          <p:cNvSpPr>
            <a:spLocks noChangeArrowheads="1"/>
          </p:cNvSpPr>
          <p:nvPr/>
        </p:nvSpPr>
        <p:spPr bwMode="auto">
          <a:xfrm>
            <a:off x="7421167" y="2342720"/>
            <a:ext cx="48816" cy="466725"/>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81" name="Rectangle 75">
            <a:extLst>
              <a:ext uri="{FF2B5EF4-FFF2-40B4-BE49-F238E27FC236}">
                <a16:creationId xmlns:a16="http://schemas.microsoft.com/office/drawing/2014/main" id="{E047C25C-F28E-9A40-9394-4DFA7C5CF236}"/>
              </a:ext>
            </a:extLst>
          </p:cNvPr>
          <p:cNvSpPr>
            <a:spLocks noChangeArrowheads="1"/>
          </p:cNvSpPr>
          <p:nvPr/>
        </p:nvSpPr>
        <p:spPr bwMode="auto">
          <a:xfrm>
            <a:off x="7493796" y="2342720"/>
            <a:ext cx="48815" cy="466725"/>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82" name="Rectangle 76">
            <a:extLst>
              <a:ext uri="{FF2B5EF4-FFF2-40B4-BE49-F238E27FC236}">
                <a16:creationId xmlns:a16="http://schemas.microsoft.com/office/drawing/2014/main" id="{95AB1F8C-60E0-6E4E-BBC9-6AFCA871BF9F}"/>
              </a:ext>
            </a:extLst>
          </p:cNvPr>
          <p:cNvSpPr>
            <a:spLocks noChangeArrowheads="1"/>
          </p:cNvSpPr>
          <p:nvPr/>
        </p:nvSpPr>
        <p:spPr bwMode="auto">
          <a:xfrm>
            <a:off x="7565233" y="2342720"/>
            <a:ext cx="48815" cy="466725"/>
          </a:xfrm>
          <a:prstGeom prst="rect">
            <a:avLst/>
          </a:prstGeom>
          <a:gradFill rotWithShape="1">
            <a:gsLst>
              <a:gs pos="0">
                <a:srgbClr val="B2B2B2"/>
              </a:gs>
              <a:gs pos="100000">
                <a:srgbClr val="FFFFFF"/>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83" name="Rectangle 78">
            <a:extLst>
              <a:ext uri="{FF2B5EF4-FFF2-40B4-BE49-F238E27FC236}">
                <a16:creationId xmlns:a16="http://schemas.microsoft.com/office/drawing/2014/main" id="{4C4E8CF6-C760-5B4C-9C8B-724BC7EC9D27}"/>
              </a:ext>
            </a:extLst>
          </p:cNvPr>
          <p:cNvSpPr>
            <a:spLocks noChangeArrowheads="1"/>
          </p:cNvSpPr>
          <p:nvPr/>
        </p:nvSpPr>
        <p:spPr bwMode="auto">
          <a:xfrm>
            <a:off x="5094686" y="2896361"/>
            <a:ext cx="2556272" cy="666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84" name="Rectangle 79">
            <a:extLst>
              <a:ext uri="{FF2B5EF4-FFF2-40B4-BE49-F238E27FC236}">
                <a16:creationId xmlns:a16="http://schemas.microsoft.com/office/drawing/2014/main" id="{19F096B9-3111-7D40-B5B1-AE181A6D6D1D}"/>
              </a:ext>
            </a:extLst>
          </p:cNvPr>
          <p:cNvSpPr>
            <a:spLocks noChangeArrowheads="1"/>
          </p:cNvSpPr>
          <p:nvPr/>
        </p:nvSpPr>
        <p:spPr bwMode="auto">
          <a:xfrm>
            <a:off x="5158980" y="2260567"/>
            <a:ext cx="2556272" cy="666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85" name="Line 80">
            <a:extLst>
              <a:ext uri="{FF2B5EF4-FFF2-40B4-BE49-F238E27FC236}">
                <a16:creationId xmlns:a16="http://schemas.microsoft.com/office/drawing/2014/main" id="{E753CF95-7893-FD4E-BE3D-215F410E8408}"/>
              </a:ext>
            </a:extLst>
          </p:cNvPr>
          <p:cNvSpPr>
            <a:spLocks noChangeShapeType="1"/>
          </p:cNvSpPr>
          <p:nvPr/>
        </p:nvSpPr>
        <p:spPr bwMode="auto">
          <a:xfrm>
            <a:off x="5175649" y="2982086"/>
            <a:ext cx="651272"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86" name="Line 82">
            <a:extLst>
              <a:ext uri="{FF2B5EF4-FFF2-40B4-BE49-F238E27FC236}">
                <a16:creationId xmlns:a16="http://schemas.microsoft.com/office/drawing/2014/main" id="{A84B4DF1-EC9A-7F46-AA18-AD952AC6BF0E}"/>
              </a:ext>
            </a:extLst>
          </p:cNvPr>
          <p:cNvSpPr>
            <a:spLocks noChangeShapeType="1"/>
          </p:cNvSpPr>
          <p:nvPr/>
        </p:nvSpPr>
        <p:spPr bwMode="auto">
          <a:xfrm>
            <a:off x="5876926" y="2983276"/>
            <a:ext cx="651272"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87" name="Line 83">
            <a:extLst>
              <a:ext uri="{FF2B5EF4-FFF2-40B4-BE49-F238E27FC236}">
                <a16:creationId xmlns:a16="http://schemas.microsoft.com/office/drawing/2014/main" id="{F05D6B54-06E8-3340-AF49-E2A2D7CDBC38}"/>
              </a:ext>
            </a:extLst>
          </p:cNvPr>
          <p:cNvSpPr>
            <a:spLocks noChangeShapeType="1"/>
          </p:cNvSpPr>
          <p:nvPr/>
        </p:nvSpPr>
        <p:spPr bwMode="auto">
          <a:xfrm>
            <a:off x="6997304" y="2982086"/>
            <a:ext cx="601266"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88" name="Line 84">
            <a:extLst>
              <a:ext uri="{FF2B5EF4-FFF2-40B4-BE49-F238E27FC236}">
                <a16:creationId xmlns:a16="http://schemas.microsoft.com/office/drawing/2014/main" id="{B41A428C-2E0E-ED49-9C7F-ADDB6951A77B}"/>
              </a:ext>
            </a:extLst>
          </p:cNvPr>
          <p:cNvSpPr>
            <a:spLocks noChangeShapeType="1"/>
          </p:cNvSpPr>
          <p:nvPr/>
        </p:nvSpPr>
        <p:spPr bwMode="auto">
          <a:xfrm>
            <a:off x="6569871" y="2983276"/>
            <a:ext cx="396478"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89" name="Line 87">
            <a:extLst>
              <a:ext uri="{FF2B5EF4-FFF2-40B4-BE49-F238E27FC236}">
                <a16:creationId xmlns:a16="http://schemas.microsoft.com/office/drawing/2014/main" id="{F10E82D1-86EA-0A43-A26B-826B8C65625C}"/>
              </a:ext>
            </a:extLst>
          </p:cNvPr>
          <p:cNvSpPr>
            <a:spLocks noChangeShapeType="1"/>
          </p:cNvSpPr>
          <p:nvPr/>
        </p:nvSpPr>
        <p:spPr bwMode="auto">
          <a:xfrm>
            <a:off x="5244704" y="2999945"/>
            <a:ext cx="0" cy="17502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90" name="Line 88">
            <a:extLst>
              <a:ext uri="{FF2B5EF4-FFF2-40B4-BE49-F238E27FC236}">
                <a16:creationId xmlns:a16="http://schemas.microsoft.com/office/drawing/2014/main" id="{849D7775-1F0E-F446-AFC3-AB4363FCD990}"/>
              </a:ext>
            </a:extLst>
          </p:cNvPr>
          <p:cNvSpPr>
            <a:spLocks noChangeShapeType="1"/>
          </p:cNvSpPr>
          <p:nvPr/>
        </p:nvSpPr>
        <p:spPr bwMode="auto">
          <a:xfrm>
            <a:off x="6166248" y="2996373"/>
            <a:ext cx="0" cy="17502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91" name="Line 89">
            <a:extLst>
              <a:ext uri="{FF2B5EF4-FFF2-40B4-BE49-F238E27FC236}">
                <a16:creationId xmlns:a16="http://schemas.microsoft.com/office/drawing/2014/main" id="{0E0B871C-6367-774B-BA58-EF11B16FA4E2}"/>
              </a:ext>
            </a:extLst>
          </p:cNvPr>
          <p:cNvSpPr>
            <a:spLocks noChangeShapeType="1"/>
          </p:cNvSpPr>
          <p:nvPr/>
        </p:nvSpPr>
        <p:spPr bwMode="auto">
          <a:xfrm>
            <a:off x="6780611" y="2996373"/>
            <a:ext cx="0" cy="17502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92" name="Line 90">
            <a:extLst>
              <a:ext uri="{FF2B5EF4-FFF2-40B4-BE49-F238E27FC236}">
                <a16:creationId xmlns:a16="http://schemas.microsoft.com/office/drawing/2014/main" id="{C09F078D-04FC-E640-8A03-2400CC0F0B8A}"/>
              </a:ext>
            </a:extLst>
          </p:cNvPr>
          <p:cNvSpPr>
            <a:spLocks noChangeShapeType="1"/>
          </p:cNvSpPr>
          <p:nvPr/>
        </p:nvSpPr>
        <p:spPr bwMode="auto">
          <a:xfrm>
            <a:off x="7273529" y="2996373"/>
            <a:ext cx="0" cy="17502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93" name="Text Box 91">
            <a:extLst>
              <a:ext uri="{FF2B5EF4-FFF2-40B4-BE49-F238E27FC236}">
                <a16:creationId xmlns:a16="http://schemas.microsoft.com/office/drawing/2014/main" id="{39A723B2-B4B0-634D-AE9D-8AC58218E734}"/>
              </a:ext>
            </a:extLst>
          </p:cNvPr>
          <p:cNvSpPr txBox="1">
            <a:spLocks noChangeArrowheads="1"/>
          </p:cNvSpPr>
          <p:nvPr/>
        </p:nvSpPr>
        <p:spPr bwMode="auto">
          <a:xfrm>
            <a:off x="5151836" y="3167823"/>
            <a:ext cx="567784" cy="383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90000"/>
              </a:lnSpc>
              <a:spcBef>
                <a:spcPct val="0"/>
              </a:spcBef>
              <a:spcAft>
                <a:spcPct val="0"/>
              </a:spcAft>
              <a:buClrTx/>
              <a:defRPr/>
            </a:pPr>
            <a:r>
              <a:rPr lang="en-US" sz="1050">
                <a:solidFill>
                  <a:srgbClr val="000000"/>
                </a:solidFill>
                <a:cs typeface="+mn-cs"/>
              </a:rPr>
              <a:t>sent </a:t>
            </a:r>
          </a:p>
          <a:p>
            <a:pPr defTabSz="685800" eaLnBrk="0" fontAlgn="base" hangingPunct="0">
              <a:lnSpc>
                <a:spcPct val="90000"/>
              </a:lnSpc>
              <a:spcBef>
                <a:spcPct val="0"/>
              </a:spcBef>
              <a:spcAft>
                <a:spcPct val="0"/>
              </a:spcAft>
              <a:buClrTx/>
              <a:defRPr/>
            </a:pPr>
            <a:r>
              <a:rPr lang="en-US" sz="1050">
                <a:solidFill>
                  <a:srgbClr val="000000"/>
                </a:solidFill>
                <a:cs typeface="+mn-cs"/>
              </a:rPr>
              <a:t>ACKed</a:t>
            </a:r>
          </a:p>
        </p:txBody>
      </p:sp>
      <p:sp>
        <p:nvSpPr>
          <p:cNvPr id="294" name="Text Box 92">
            <a:extLst>
              <a:ext uri="{FF2B5EF4-FFF2-40B4-BE49-F238E27FC236}">
                <a16:creationId xmlns:a16="http://schemas.microsoft.com/office/drawing/2014/main" id="{3B367685-832F-A24C-8E10-9208FC23187F}"/>
              </a:ext>
            </a:extLst>
          </p:cNvPr>
          <p:cNvSpPr txBox="1">
            <a:spLocks noChangeArrowheads="1"/>
          </p:cNvSpPr>
          <p:nvPr/>
        </p:nvSpPr>
        <p:spPr bwMode="auto">
          <a:xfrm>
            <a:off x="5887641" y="3172586"/>
            <a:ext cx="854866" cy="5334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lnSpc>
                <a:spcPct val="90000"/>
              </a:lnSpc>
              <a:spcBef>
                <a:spcPct val="0"/>
              </a:spcBef>
              <a:spcAft>
                <a:spcPct val="0"/>
              </a:spcAft>
              <a:buClrTx/>
              <a:defRPr/>
            </a:pPr>
            <a:r>
              <a:rPr lang="en-US" altLang="en-US" sz="1050" dirty="0">
                <a:solidFill>
                  <a:srgbClr val="000000"/>
                </a:solidFill>
                <a:cs typeface="+mn-cs"/>
              </a:rPr>
              <a:t>sent, not-yet </a:t>
            </a:r>
            <a:r>
              <a:rPr lang="en-US" altLang="en-US" sz="1050" dirty="0" err="1">
                <a:solidFill>
                  <a:srgbClr val="000000"/>
                </a:solidFill>
                <a:cs typeface="+mn-cs"/>
              </a:rPr>
              <a:t>ACKed</a:t>
            </a:r>
            <a:endParaRPr lang="en-US" altLang="en-US" sz="1050" dirty="0">
              <a:solidFill>
                <a:srgbClr val="000000"/>
              </a:solidFill>
              <a:cs typeface="+mn-cs"/>
            </a:endParaRPr>
          </a:p>
          <a:p>
            <a:pPr defTabSz="685800" eaLnBrk="0" fontAlgn="base" hangingPunct="0">
              <a:lnSpc>
                <a:spcPct val="90000"/>
              </a:lnSpc>
              <a:spcBef>
                <a:spcPts val="225"/>
              </a:spcBef>
              <a:spcAft>
                <a:spcPct val="0"/>
              </a:spcAft>
              <a:buClrTx/>
              <a:defRPr/>
            </a:pPr>
            <a:r>
              <a:rPr lang="en-US" altLang="en-US" sz="900" dirty="0">
                <a:solidFill>
                  <a:srgbClr val="000000"/>
                </a:solidFill>
                <a:cs typeface="+mn-cs"/>
              </a:rPr>
              <a:t>(“</a:t>
            </a:r>
            <a:r>
              <a:rPr lang="en-US" altLang="ja-JP" sz="900" dirty="0">
                <a:solidFill>
                  <a:srgbClr val="000000"/>
                </a:solidFill>
                <a:cs typeface="+mn-cs"/>
              </a:rPr>
              <a:t>in-flight”)</a:t>
            </a:r>
            <a:endParaRPr lang="en-US" altLang="en-US" sz="900" dirty="0">
              <a:solidFill>
                <a:srgbClr val="000000"/>
              </a:solidFill>
              <a:cs typeface="+mn-cs"/>
            </a:endParaRPr>
          </a:p>
        </p:txBody>
      </p:sp>
      <p:sp>
        <p:nvSpPr>
          <p:cNvPr id="295" name="Text Box 93">
            <a:extLst>
              <a:ext uri="{FF2B5EF4-FFF2-40B4-BE49-F238E27FC236}">
                <a16:creationId xmlns:a16="http://schemas.microsoft.com/office/drawing/2014/main" id="{81CC0B14-ECA5-7042-90A8-A3D1691D8277}"/>
              </a:ext>
            </a:extLst>
          </p:cNvPr>
          <p:cNvSpPr txBox="1">
            <a:spLocks noChangeArrowheads="1"/>
          </p:cNvSpPr>
          <p:nvPr/>
        </p:nvSpPr>
        <p:spPr bwMode="auto">
          <a:xfrm>
            <a:off x="6622258" y="3169013"/>
            <a:ext cx="800100" cy="5286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90000"/>
              </a:lnSpc>
              <a:spcBef>
                <a:spcPct val="0"/>
              </a:spcBef>
              <a:spcAft>
                <a:spcPct val="0"/>
              </a:spcAft>
              <a:buClrTx/>
              <a:defRPr/>
            </a:pPr>
            <a:r>
              <a:rPr lang="en-US" sz="1050">
                <a:solidFill>
                  <a:srgbClr val="000000"/>
                </a:solidFill>
                <a:cs typeface="+mn-cs"/>
              </a:rPr>
              <a:t>usable</a:t>
            </a:r>
          </a:p>
          <a:p>
            <a:pPr defTabSz="685800" eaLnBrk="0" fontAlgn="base" hangingPunct="0">
              <a:lnSpc>
                <a:spcPct val="90000"/>
              </a:lnSpc>
              <a:spcBef>
                <a:spcPct val="0"/>
              </a:spcBef>
              <a:spcAft>
                <a:spcPct val="0"/>
              </a:spcAft>
              <a:buClrTx/>
              <a:defRPr/>
            </a:pPr>
            <a:r>
              <a:rPr lang="en-US" sz="1050">
                <a:solidFill>
                  <a:srgbClr val="000000"/>
                </a:solidFill>
                <a:cs typeface="+mn-cs"/>
              </a:rPr>
              <a:t>but not </a:t>
            </a:r>
          </a:p>
          <a:p>
            <a:pPr defTabSz="685800" eaLnBrk="0" fontAlgn="base" hangingPunct="0">
              <a:lnSpc>
                <a:spcPct val="90000"/>
              </a:lnSpc>
              <a:spcBef>
                <a:spcPct val="0"/>
              </a:spcBef>
              <a:spcAft>
                <a:spcPct val="0"/>
              </a:spcAft>
              <a:buClrTx/>
              <a:defRPr/>
            </a:pPr>
            <a:r>
              <a:rPr lang="en-US" sz="1050">
                <a:solidFill>
                  <a:srgbClr val="000000"/>
                </a:solidFill>
                <a:cs typeface="+mn-cs"/>
              </a:rPr>
              <a:t>yet sent</a:t>
            </a:r>
          </a:p>
        </p:txBody>
      </p:sp>
      <p:sp>
        <p:nvSpPr>
          <p:cNvPr id="296" name="Text Box 94">
            <a:extLst>
              <a:ext uri="{FF2B5EF4-FFF2-40B4-BE49-F238E27FC236}">
                <a16:creationId xmlns:a16="http://schemas.microsoft.com/office/drawing/2014/main" id="{AA04402D-D3B0-AD47-B91F-3AC1C3E2066A}"/>
              </a:ext>
            </a:extLst>
          </p:cNvPr>
          <p:cNvSpPr txBox="1">
            <a:spLocks noChangeArrowheads="1"/>
          </p:cNvSpPr>
          <p:nvPr/>
        </p:nvSpPr>
        <p:spPr bwMode="auto">
          <a:xfrm>
            <a:off x="7190185" y="3172585"/>
            <a:ext cx="614363" cy="383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90000"/>
              </a:lnSpc>
              <a:spcBef>
                <a:spcPct val="0"/>
              </a:spcBef>
              <a:spcAft>
                <a:spcPct val="0"/>
              </a:spcAft>
              <a:buClrTx/>
              <a:defRPr/>
            </a:pPr>
            <a:r>
              <a:rPr lang="en-US" sz="1050">
                <a:solidFill>
                  <a:srgbClr val="000000"/>
                </a:solidFill>
                <a:cs typeface="+mn-cs"/>
              </a:rPr>
              <a:t>not </a:t>
            </a:r>
          </a:p>
          <a:p>
            <a:pPr defTabSz="685800" eaLnBrk="0" fontAlgn="base" hangingPunct="0">
              <a:lnSpc>
                <a:spcPct val="90000"/>
              </a:lnSpc>
              <a:spcBef>
                <a:spcPct val="0"/>
              </a:spcBef>
              <a:spcAft>
                <a:spcPct val="0"/>
              </a:spcAft>
              <a:buClrTx/>
              <a:defRPr/>
            </a:pPr>
            <a:r>
              <a:rPr lang="en-US" sz="1050">
                <a:solidFill>
                  <a:srgbClr val="000000"/>
                </a:solidFill>
                <a:cs typeface="+mn-cs"/>
              </a:rPr>
              <a:t>usable</a:t>
            </a:r>
          </a:p>
        </p:txBody>
      </p:sp>
      <p:sp>
        <p:nvSpPr>
          <p:cNvPr id="297" name="Text Box 96">
            <a:extLst>
              <a:ext uri="{FF2B5EF4-FFF2-40B4-BE49-F238E27FC236}">
                <a16:creationId xmlns:a16="http://schemas.microsoft.com/office/drawing/2014/main" id="{7BC9AF2B-9067-6D40-8AD6-38C8B0980442}"/>
              </a:ext>
            </a:extLst>
          </p:cNvPr>
          <p:cNvSpPr txBox="1">
            <a:spLocks noChangeArrowheads="1"/>
          </p:cNvSpPr>
          <p:nvPr/>
        </p:nvSpPr>
        <p:spPr bwMode="auto">
          <a:xfrm>
            <a:off x="5922630" y="1993867"/>
            <a:ext cx="898003" cy="383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90000"/>
              </a:lnSpc>
              <a:spcBef>
                <a:spcPct val="0"/>
              </a:spcBef>
              <a:spcAft>
                <a:spcPct val="0"/>
              </a:spcAft>
              <a:buClrTx/>
              <a:defRPr/>
            </a:pPr>
            <a:r>
              <a:rPr lang="en-US" sz="1050">
                <a:solidFill>
                  <a:srgbClr val="000000"/>
                </a:solidFill>
                <a:cs typeface="+mn-cs"/>
              </a:rPr>
              <a:t>window size</a:t>
            </a:r>
          </a:p>
          <a:p>
            <a:pPr algn="ctr" defTabSz="685800" eaLnBrk="0" fontAlgn="base" hangingPunct="0">
              <a:lnSpc>
                <a:spcPct val="90000"/>
              </a:lnSpc>
              <a:spcBef>
                <a:spcPct val="0"/>
              </a:spcBef>
              <a:spcAft>
                <a:spcPct val="0"/>
              </a:spcAft>
              <a:buClrTx/>
              <a:defRPr/>
            </a:pPr>
            <a:r>
              <a:rPr lang="en-US" sz="1050" i="1">
                <a:solidFill>
                  <a:srgbClr val="000000"/>
                </a:solidFill>
                <a:cs typeface="+mn-cs"/>
              </a:rPr>
              <a:t> N</a:t>
            </a:r>
          </a:p>
        </p:txBody>
      </p:sp>
      <p:grpSp>
        <p:nvGrpSpPr>
          <p:cNvPr id="298" name="Group 99">
            <a:extLst>
              <a:ext uri="{FF2B5EF4-FFF2-40B4-BE49-F238E27FC236}">
                <a16:creationId xmlns:a16="http://schemas.microsoft.com/office/drawing/2014/main" id="{24BD0429-57C9-5949-A0FA-36C1FBC99776}"/>
              </a:ext>
            </a:extLst>
          </p:cNvPr>
          <p:cNvGrpSpPr>
            <a:grpSpLocks/>
          </p:cNvGrpSpPr>
          <p:nvPr/>
        </p:nvGrpSpPr>
        <p:grpSpPr bwMode="auto">
          <a:xfrm>
            <a:off x="6522246" y="2161745"/>
            <a:ext cx="445294" cy="102394"/>
            <a:chOff x="4250" y="1692"/>
            <a:chExt cx="374" cy="86"/>
          </a:xfrm>
        </p:grpSpPr>
        <p:sp>
          <p:nvSpPr>
            <p:cNvPr id="299" name="Line 97">
              <a:extLst>
                <a:ext uri="{FF2B5EF4-FFF2-40B4-BE49-F238E27FC236}">
                  <a16:creationId xmlns:a16="http://schemas.microsoft.com/office/drawing/2014/main" id="{A02E02EA-0929-104A-BF00-5ADA492F2B7C}"/>
                </a:ext>
              </a:extLst>
            </p:cNvPr>
            <p:cNvSpPr>
              <a:spLocks noChangeShapeType="1"/>
            </p:cNvSpPr>
            <p:nvPr/>
          </p:nvSpPr>
          <p:spPr bwMode="auto">
            <a:xfrm>
              <a:off x="4250" y="1738"/>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300" name="Line 98">
              <a:extLst>
                <a:ext uri="{FF2B5EF4-FFF2-40B4-BE49-F238E27FC236}">
                  <a16:creationId xmlns:a16="http://schemas.microsoft.com/office/drawing/2014/main" id="{BBA1422E-A86D-8048-8C6A-CBCE03DB28AC}"/>
                </a:ext>
              </a:extLst>
            </p:cNvPr>
            <p:cNvSpPr>
              <a:spLocks noChangeShapeType="1"/>
            </p:cNvSpPr>
            <p:nvPr/>
          </p:nvSpPr>
          <p:spPr bwMode="auto">
            <a:xfrm>
              <a:off x="4622" y="1692"/>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grpSp>
        <p:nvGrpSpPr>
          <p:cNvPr id="301" name="Group 100">
            <a:extLst>
              <a:ext uri="{FF2B5EF4-FFF2-40B4-BE49-F238E27FC236}">
                <a16:creationId xmlns:a16="http://schemas.microsoft.com/office/drawing/2014/main" id="{953BBB09-1247-E749-B041-4AB4BC053F15}"/>
              </a:ext>
            </a:extLst>
          </p:cNvPr>
          <p:cNvGrpSpPr>
            <a:grpSpLocks/>
          </p:cNvGrpSpPr>
          <p:nvPr/>
        </p:nvGrpSpPr>
        <p:grpSpPr bwMode="auto">
          <a:xfrm rot="10800000">
            <a:off x="5853114" y="2180795"/>
            <a:ext cx="445294" cy="102394"/>
            <a:chOff x="4250" y="1692"/>
            <a:chExt cx="374" cy="86"/>
          </a:xfrm>
        </p:grpSpPr>
        <p:sp>
          <p:nvSpPr>
            <p:cNvPr id="302" name="Line 101">
              <a:extLst>
                <a:ext uri="{FF2B5EF4-FFF2-40B4-BE49-F238E27FC236}">
                  <a16:creationId xmlns:a16="http://schemas.microsoft.com/office/drawing/2014/main" id="{3C66FDCF-F2B7-8447-A6D6-18D719B215CF}"/>
                </a:ext>
              </a:extLst>
            </p:cNvPr>
            <p:cNvSpPr>
              <a:spLocks noChangeShapeType="1"/>
            </p:cNvSpPr>
            <p:nvPr/>
          </p:nvSpPr>
          <p:spPr bwMode="auto">
            <a:xfrm>
              <a:off x="4257" y="1745"/>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303" name="Line 102">
              <a:extLst>
                <a:ext uri="{FF2B5EF4-FFF2-40B4-BE49-F238E27FC236}">
                  <a16:creationId xmlns:a16="http://schemas.microsoft.com/office/drawing/2014/main" id="{3E685C18-38D0-2242-B6E7-6B45955EA4D6}"/>
                </a:ext>
              </a:extLst>
            </p:cNvPr>
            <p:cNvSpPr>
              <a:spLocks noChangeShapeType="1"/>
            </p:cNvSpPr>
            <p:nvPr/>
          </p:nvSpPr>
          <p:spPr bwMode="auto">
            <a:xfrm>
              <a:off x="4629" y="1699"/>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sp>
        <p:nvSpPr>
          <p:cNvPr id="304" name="Text Box 196">
            <a:extLst>
              <a:ext uri="{FF2B5EF4-FFF2-40B4-BE49-F238E27FC236}">
                <a16:creationId xmlns:a16="http://schemas.microsoft.com/office/drawing/2014/main" id="{8A4318F8-8B4B-BA46-9E7C-C771B9AFC315}"/>
              </a:ext>
            </a:extLst>
          </p:cNvPr>
          <p:cNvSpPr txBox="1">
            <a:spLocks noChangeArrowheads="1"/>
          </p:cNvSpPr>
          <p:nvPr/>
        </p:nvSpPr>
        <p:spPr bwMode="auto">
          <a:xfrm>
            <a:off x="5455448" y="2758248"/>
            <a:ext cx="2100255" cy="2539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defRPr sz="1600">
                <a:solidFill>
                  <a:schemeClr val="tx1"/>
                </a:solidFill>
                <a:latin typeface="Tahoma" charset="0"/>
                <a:ea typeface="ＭＳ Ｐゴシック" charset="0"/>
              </a:defRPr>
            </a:lvl1pPr>
            <a:lvl2pPr>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lvl="1" algn="ctr" defTabSz="685800" eaLnBrk="0" fontAlgn="base" hangingPunct="0">
              <a:spcBef>
                <a:spcPct val="0"/>
              </a:spcBef>
              <a:spcAft>
                <a:spcPct val="0"/>
              </a:spcAft>
              <a:buClrTx/>
              <a:defRPr/>
            </a:pPr>
            <a:r>
              <a:rPr lang="en-US" sz="1050" i="1">
                <a:solidFill>
                  <a:srgbClr val="000000"/>
                </a:solidFill>
                <a:cs typeface="+mn-cs"/>
              </a:rPr>
              <a:t>sender sequence number space </a:t>
            </a:r>
          </a:p>
        </p:txBody>
      </p:sp>
      <p:grpSp>
        <p:nvGrpSpPr>
          <p:cNvPr id="305" name="Group 199">
            <a:extLst>
              <a:ext uri="{FF2B5EF4-FFF2-40B4-BE49-F238E27FC236}">
                <a16:creationId xmlns:a16="http://schemas.microsoft.com/office/drawing/2014/main" id="{17C79495-9E5E-D743-8F6F-313B7597C3E0}"/>
              </a:ext>
            </a:extLst>
          </p:cNvPr>
          <p:cNvGrpSpPr>
            <a:grpSpLocks/>
          </p:cNvGrpSpPr>
          <p:nvPr/>
        </p:nvGrpSpPr>
        <p:grpSpPr bwMode="auto">
          <a:xfrm>
            <a:off x="4704163" y="855629"/>
            <a:ext cx="2289572" cy="1475184"/>
            <a:chOff x="2569" y="665"/>
            <a:chExt cx="1923" cy="1239"/>
          </a:xfrm>
        </p:grpSpPr>
        <p:sp>
          <p:nvSpPr>
            <p:cNvPr id="306" name="Rectangle 171">
              <a:extLst>
                <a:ext uri="{FF2B5EF4-FFF2-40B4-BE49-F238E27FC236}">
                  <a16:creationId xmlns:a16="http://schemas.microsoft.com/office/drawing/2014/main" id="{1EAF4F70-21E7-C34E-8873-423E3B1E6A8A}"/>
                </a:ext>
              </a:extLst>
            </p:cNvPr>
            <p:cNvSpPr>
              <a:spLocks noChangeArrowheads="1"/>
            </p:cNvSpPr>
            <p:nvPr/>
          </p:nvSpPr>
          <p:spPr bwMode="auto">
            <a:xfrm>
              <a:off x="2840" y="1028"/>
              <a:ext cx="1202"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07" name="Group 172">
              <a:extLst>
                <a:ext uri="{FF2B5EF4-FFF2-40B4-BE49-F238E27FC236}">
                  <a16:creationId xmlns:a16="http://schemas.microsoft.com/office/drawing/2014/main" id="{DEE85BA8-BC48-F24A-B3C5-A13DD502AF23}"/>
                </a:ext>
              </a:extLst>
            </p:cNvPr>
            <p:cNvGrpSpPr>
              <a:grpSpLocks/>
            </p:cNvGrpSpPr>
            <p:nvPr/>
          </p:nvGrpSpPr>
          <p:grpSpPr bwMode="auto">
            <a:xfrm>
              <a:off x="2820" y="872"/>
              <a:ext cx="1252" cy="734"/>
              <a:chOff x="1976" y="2984"/>
              <a:chExt cx="1252" cy="734"/>
            </a:xfrm>
          </p:grpSpPr>
          <p:sp>
            <p:nvSpPr>
              <p:cNvPr id="310" name="Rectangle 173">
                <a:extLst>
                  <a:ext uri="{FF2B5EF4-FFF2-40B4-BE49-F238E27FC236}">
                    <a16:creationId xmlns:a16="http://schemas.microsoft.com/office/drawing/2014/main" id="{512EC936-B599-4C42-A3CB-F206B3359FAC}"/>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11" name="Text Box 174">
                <a:extLst>
                  <a:ext uri="{FF2B5EF4-FFF2-40B4-BE49-F238E27FC236}">
                    <a16:creationId xmlns:a16="http://schemas.microsoft.com/office/drawing/2014/main" id="{D1A37C4D-C221-B944-960D-5E1AC157A7DE}"/>
                  </a:ext>
                </a:extLst>
              </p:cNvPr>
              <p:cNvSpPr txBox="1">
                <a:spLocks noChangeArrowheads="1"/>
              </p:cNvSpPr>
              <p:nvPr/>
            </p:nvSpPr>
            <p:spPr bwMode="auto">
              <a:xfrm>
                <a:off x="1979" y="2984"/>
                <a:ext cx="625" cy="17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750">
                    <a:solidFill>
                      <a:srgbClr val="000000"/>
                    </a:solidFill>
                    <a:latin typeface="Arial" charset="0"/>
                    <a:cs typeface="+mn-cs"/>
                  </a:rPr>
                  <a:t>source port #</a:t>
                </a:r>
              </a:p>
            </p:txBody>
          </p:sp>
          <p:sp>
            <p:nvSpPr>
              <p:cNvPr id="312" name="Text Box 175">
                <a:extLst>
                  <a:ext uri="{FF2B5EF4-FFF2-40B4-BE49-F238E27FC236}">
                    <a16:creationId xmlns:a16="http://schemas.microsoft.com/office/drawing/2014/main" id="{DC506D04-4DCA-2A42-8A11-92D274739497}"/>
                  </a:ext>
                </a:extLst>
              </p:cNvPr>
              <p:cNvSpPr txBox="1">
                <a:spLocks noChangeArrowheads="1"/>
              </p:cNvSpPr>
              <p:nvPr/>
            </p:nvSpPr>
            <p:spPr bwMode="auto">
              <a:xfrm>
                <a:off x="2625" y="2987"/>
                <a:ext cx="536" cy="17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750">
                    <a:solidFill>
                      <a:srgbClr val="000000"/>
                    </a:solidFill>
                    <a:latin typeface="Arial" charset="0"/>
                    <a:cs typeface="+mn-cs"/>
                  </a:rPr>
                  <a:t>dest port #</a:t>
                </a:r>
              </a:p>
            </p:txBody>
          </p:sp>
          <p:sp>
            <p:nvSpPr>
              <p:cNvPr id="313" name="Text Box 176">
                <a:extLst>
                  <a:ext uri="{FF2B5EF4-FFF2-40B4-BE49-F238E27FC236}">
                    <a16:creationId xmlns:a16="http://schemas.microsoft.com/office/drawing/2014/main" id="{E9E72ACF-7C4B-3247-896D-D6CDE3C1CEE4}"/>
                  </a:ext>
                </a:extLst>
              </p:cNvPr>
              <p:cNvSpPr txBox="1">
                <a:spLocks noChangeArrowheads="1"/>
              </p:cNvSpPr>
              <p:nvPr/>
            </p:nvSpPr>
            <p:spPr bwMode="auto">
              <a:xfrm>
                <a:off x="2154" y="3117"/>
                <a:ext cx="912" cy="3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900">
                    <a:solidFill>
                      <a:srgbClr val="FFFFFF"/>
                    </a:solidFill>
                    <a:latin typeface="Arial" charset="0"/>
                    <a:cs typeface="+mn-cs"/>
                  </a:rPr>
                  <a:t>sequence number</a:t>
                </a:r>
              </a:p>
            </p:txBody>
          </p:sp>
          <p:sp>
            <p:nvSpPr>
              <p:cNvPr id="314" name="Text Box 177">
                <a:extLst>
                  <a:ext uri="{FF2B5EF4-FFF2-40B4-BE49-F238E27FC236}">
                    <a16:creationId xmlns:a16="http://schemas.microsoft.com/office/drawing/2014/main" id="{4A1EA7EA-E261-2540-A61F-14F1D3C62770}"/>
                  </a:ext>
                </a:extLst>
              </p:cNvPr>
              <p:cNvSpPr txBox="1">
                <a:spLocks noChangeArrowheads="1"/>
              </p:cNvSpPr>
              <p:nvPr/>
            </p:nvSpPr>
            <p:spPr bwMode="auto">
              <a:xfrm>
                <a:off x="1976" y="3257"/>
                <a:ext cx="1252" cy="3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900">
                    <a:solidFill>
                      <a:srgbClr val="000000"/>
                    </a:solidFill>
                    <a:latin typeface="Arial" charset="0"/>
                    <a:cs typeface="+mn-cs"/>
                  </a:rPr>
                  <a:t>acknowledgement number</a:t>
                </a:r>
              </a:p>
            </p:txBody>
          </p:sp>
          <p:sp>
            <p:nvSpPr>
              <p:cNvPr id="315" name="Text Box 178">
                <a:extLst>
                  <a:ext uri="{FF2B5EF4-FFF2-40B4-BE49-F238E27FC236}">
                    <a16:creationId xmlns:a16="http://schemas.microsoft.com/office/drawing/2014/main" id="{14D444FC-B976-4B43-AF8C-651999F1EAD7}"/>
                  </a:ext>
                </a:extLst>
              </p:cNvPr>
              <p:cNvSpPr txBox="1">
                <a:spLocks noChangeArrowheads="1"/>
              </p:cNvSpPr>
              <p:nvPr/>
            </p:nvSpPr>
            <p:spPr bwMode="auto">
              <a:xfrm>
                <a:off x="2032" y="3544"/>
                <a:ext cx="517" cy="17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750">
                    <a:solidFill>
                      <a:srgbClr val="000000"/>
                    </a:solidFill>
                    <a:latin typeface="Arial" charset="0"/>
                    <a:cs typeface="+mn-cs"/>
                  </a:rPr>
                  <a:t>checksum</a:t>
                </a:r>
              </a:p>
            </p:txBody>
          </p:sp>
          <p:sp>
            <p:nvSpPr>
              <p:cNvPr id="316" name="Line 179">
                <a:extLst>
                  <a:ext uri="{FF2B5EF4-FFF2-40B4-BE49-F238E27FC236}">
                    <a16:creationId xmlns:a16="http://schemas.microsoft.com/office/drawing/2014/main" id="{03CA3683-10CF-2D45-855C-D741CB3E84FC}"/>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17" name="Line 180">
                <a:extLst>
                  <a:ext uri="{FF2B5EF4-FFF2-40B4-BE49-F238E27FC236}">
                    <a16:creationId xmlns:a16="http://schemas.microsoft.com/office/drawing/2014/main" id="{4427CEC2-BFD3-0543-AAB5-E40DA49DCF81}"/>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18" name="Line 181">
                <a:extLst>
                  <a:ext uri="{FF2B5EF4-FFF2-40B4-BE49-F238E27FC236}">
                    <a16:creationId xmlns:a16="http://schemas.microsoft.com/office/drawing/2014/main" id="{83A31360-0241-B24B-9A5B-5DF36A70BB1A}"/>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19" name="Line 182">
                <a:extLst>
                  <a:ext uri="{FF2B5EF4-FFF2-40B4-BE49-F238E27FC236}">
                    <a16:creationId xmlns:a16="http://schemas.microsoft.com/office/drawing/2014/main" id="{E2E74D6E-689D-3E49-A5CA-1EB053F0D115}"/>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20" name="Line 183">
                <a:extLst>
                  <a:ext uri="{FF2B5EF4-FFF2-40B4-BE49-F238E27FC236}">
                    <a16:creationId xmlns:a16="http://schemas.microsoft.com/office/drawing/2014/main" id="{34408127-C1C4-5142-81BC-0772E406AF42}"/>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21" name="Line 184">
                <a:extLst>
                  <a:ext uri="{FF2B5EF4-FFF2-40B4-BE49-F238E27FC236}">
                    <a16:creationId xmlns:a16="http://schemas.microsoft.com/office/drawing/2014/main" id="{AF6C4EF8-1ED8-1A4B-B94D-F145C940A384}"/>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22" name="Text Box 185">
                <a:extLst>
                  <a:ext uri="{FF2B5EF4-FFF2-40B4-BE49-F238E27FC236}">
                    <a16:creationId xmlns:a16="http://schemas.microsoft.com/office/drawing/2014/main" id="{8F8508CA-EE38-AF4E-A97C-1BE94735E56E}"/>
                  </a:ext>
                </a:extLst>
              </p:cNvPr>
              <p:cNvSpPr txBox="1">
                <a:spLocks noChangeArrowheads="1"/>
              </p:cNvSpPr>
              <p:nvPr/>
            </p:nvSpPr>
            <p:spPr bwMode="auto">
              <a:xfrm>
                <a:off x="2687" y="3390"/>
                <a:ext cx="365" cy="19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900">
                    <a:solidFill>
                      <a:srgbClr val="000000"/>
                    </a:solidFill>
                    <a:latin typeface="Arial" charset="0"/>
                    <a:cs typeface="+mn-cs"/>
                  </a:rPr>
                  <a:t>rwnd</a:t>
                </a:r>
              </a:p>
            </p:txBody>
          </p:sp>
          <p:sp>
            <p:nvSpPr>
              <p:cNvPr id="323" name="Text Box 186">
                <a:extLst>
                  <a:ext uri="{FF2B5EF4-FFF2-40B4-BE49-F238E27FC236}">
                    <a16:creationId xmlns:a16="http://schemas.microsoft.com/office/drawing/2014/main" id="{88BEC28D-C62B-B54E-A090-DF6809C9E835}"/>
                  </a:ext>
                </a:extLst>
              </p:cNvPr>
              <p:cNvSpPr txBox="1">
                <a:spLocks noChangeArrowheads="1"/>
              </p:cNvSpPr>
              <p:nvPr/>
            </p:nvSpPr>
            <p:spPr bwMode="auto">
              <a:xfrm>
                <a:off x="2630" y="3544"/>
                <a:ext cx="539" cy="17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750">
                    <a:solidFill>
                      <a:srgbClr val="000000"/>
                    </a:solidFill>
                    <a:latin typeface="Arial" charset="0"/>
                    <a:cs typeface="+mn-cs"/>
                  </a:rPr>
                  <a:t>urg pointer</a:t>
                </a:r>
              </a:p>
            </p:txBody>
          </p:sp>
          <p:sp>
            <p:nvSpPr>
              <p:cNvPr id="324" name="Line 187">
                <a:extLst>
                  <a:ext uri="{FF2B5EF4-FFF2-40B4-BE49-F238E27FC236}">
                    <a16:creationId xmlns:a16="http://schemas.microsoft.com/office/drawing/2014/main" id="{8CC1CABE-C086-144F-8F1F-A7D004A1EA6E}"/>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25" name="Line 188">
                <a:extLst>
                  <a:ext uri="{FF2B5EF4-FFF2-40B4-BE49-F238E27FC236}">
                    <a16:creationId xmlns:a16="http://schemas.microsoft.com/office/drawing/2014/main" id="{061C4173-FBA5-7749-BCE1-9EBD070DBA3D}"/>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08" name="Text Box 189">
              <a:extLst>
                <a:ext uri="{FF2B5EF4-FFF2-40B4-BE49-F238E27FC236}">
                  <a16:creationId xmlns:a16="http://schemas.microsoft.com/office/drawing/2014/main" id="{961ADE6B-9EA8-FA44-92C6-6941117B3BDE}"/>
                </a:ext>
              </a:extLst>
            </p:cNvPr>
            <p:cNvSpPr txBox="1">
              <a:spLocks noChangeArrowheads="1"/>
            </p:cNvSpPr>
            <p:nvPr/>
          </p:nvSpPr>
          <p:spPr bwMode="auto">
            <a:xfrm>
              <a:off x="2569" y="665"/>
              <a:ext cx="1923"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a:solidFill>
                    <a:srgbClr val="000000"/>
                  </a:solidFill>
                  <a:cs typeface="+mn-cs"/>
                </a:rPr>
                <a:t>outgoing segment from sender</a:t>
              </a:r>
            </a:p>
          </p:txBody>
        </p:sp>
        <p:sp>
          <p:nvSpPr>
            <p:cNvPr id="309" name="Freeform 190">
              <a:extLst>
                <a:ext uri="{FF2B5EF4-FFF2-40B4-BE49-F238E27FC236}">
                  <a16:creationId xmlns:a16="http://schemas.microsoft.com/office/drawing/2014/main" id="{ECB9422A-F7AA-6143-8673-CA97EE9D620B}"/>
                </a:ext>
              </a:extLst>
            </p:cNvPr>
            <p:cNvSpPr>
              <a:spLocks/>
            </p:cNvSpPr>
            <p:nvPr/>
          </p:nvSpPr>
          <p:spPr bwMode="auto">
            <a:xfrm>
              <a:off x="4050" y="1080"/>
              <a:ext cx="107" cy="824"/>
            </a:xfrm>
            <a:custGeom>
              <a:avLst/>
              <a:gdLst>
                <a:gd name="T0" fmla="*/ 0 w 107"/>
                <a:gd name="T1" fmla="*/ 0 h 910"/>
                <a:gd name="T2" fmla="*/ 107 w 107"/>
                <a:gd name="T3" fmla="*/ 0 h 910"/>
                <a:gd name="T4" fmla="*/ 107 w 107"/>
                <a:gd name="T5" fmla="*/ 337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107" name="Rectangle 5">
            <a:extLst>
              <a:ext uri="{FF2B5EF4-FFF2-40B4-BE49-F238E27FC236}">
                <a16:creationId xmlns:a16="http://schemas.microsoft.com/office/drawing/2014/main" id="{6C3FDCE7-5731-3B49-B3F0-A28BEE20C1DD}"/>
              </a:ext>
            </a:extLst>
          </p:cNvPr>
          <p:cNvSpPr txBox="1">
            <a:spLocks noChangeArrowheads="1"/>
          </p:cNvSpPr>
          <p:nvPr/>
        </p:nvSpPr>
        <p:spPr bwMode="auto">
          <a:xfrm>
            <a:off x="555429" y="2102634"/>
            <a:ext cx="3822502" cy="1326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176213" indent="-92869" defTabSz="685800">
              <a:buNone/>
              <a:defRPr/>
            </a:pPr>
            <a:r>
              <a:rPr lang="en-US" altLang="en-US" sz="2100" i="1" dirty="0">
                <a:solidFill>
                  <a:srgbClr val="CC0000"/>
                </a:solidFill>
                <a:latin typeface="Calibri" panose="020F0502020204030204"/>
                <a:ea typeface="ＭＳ Ｐゴシック" panose="020B0600070205080204" pitchFamily="34" charset="-128"/>
              </a:rPr>
              <a:t>Acknowledgements</a:t>
            </a:r>
            <a:r>
              <a:rPr lang="en-US" altLang="en-US" sz="2100" u="sng" dirty="0">
                <a:solidFill>
                  <a:srgbClr val="CC0000"/>
                </a:solidFill>
                <a:latin typeface="Calibri" panose="020F0502020204030204"/>
                <a:ea typeface="ＭＳ Ｐゴシック" panose="020B0600070205080204" pitchFamily="34" charset="-128"/>
              </a:rPr>
              <a:t>:</a:t>
            </a:r>
            <a:endParaRPr lang="en-US" altLang="en-US" sz="2100" dirty="0">
              <a:solidFill>
                <a:srgbClr val="CC0000"/>
              </a:solidFill>
              <a:latin typeface="Calibri" panose="020F0502020204030204"/>
              <a:ea typeface="ＭＳ Ｐゴシック" panose="020B0600070205080204" pitchFamily="34" charset="-128"/>
            </a:endParaRPr>
          </a:p>
          <a:p>
            <a:pPr marL="476250" lvl="1" indent="-214313" defTabSz="685800">
              <a:defRPr/>
            </a:pPr>
            <a:r>
              <a:rPr lang="en-US" altLang="en-US" sz="2100" dirty="0">
                <a:solidFill>
                  <a:prstClr val="black"/>
                </a:solidFill>
                <a:latin typeface="Calibri" panose="020F0502020204030204"/>
                <a:ea typeface="ＭＳ Ｐゴシック" panose="020B0600070205080204" pitchFamily="34" charset="-128"/>
                <a:cs typeface="+mn-cs"/>
              </a:rPr>
              <a:t>seq # of next byte expected from other side</a:t>
            </a:r>
          </a:p>
          <a:p>
            <a:pPr marL="476250" lvl="1" indent="-214313" defTabSz="685800">
              <a:defRPr/>
            </a:pPr>
            <a:r>
              <a:rPr lang="en-US" altLang="en-US" sz="2100" dirty="0">
                <a:solidFill>
                  <a:prstClr val="black"/>
                </a:solidFill>
                <a:latin typeface="Calibri" panose="020F0502020204030204"/>
                <a:ea typeface="ＭＳ Ｐゴシック" panose="020B0600070205080204" pitchFamily="34" charset="-128"/>
                <a:cs typeface="+mn-cs"/>
              </a:rPr>
              <a:t>cumulative ACK</a:t>
            </a:r>
          </a:p>
        </p:txBody>
      </p:sp>
      <p:sp>
        <p:nvSpPr>
          <p:cNvPr id="108" name="Rectangle 5">
            <a:extLst>
              <a:ext uri="{FF2B5EF4-FFF2-40B4-BE49-F238E27FC236}">
                <a16:creationId xmlns:a16="http://schemas.microsoft.com/office/drawing/2014/main" id="{845D3A7B-C2B2-5F46-AC88-0FE1A562E0B2}"/>
              </a:ext>
            </a:extLst>
          </p:cNvPr>
          <p:cNvSpPr txBox="1">
            <a:spLocks noChangeArrowheads="1"/>
          </p:cNvSpPr>
          <p:nvPr/>
        </p:nvSpPr>
        <p:spPr bwMode="auto">
          <a:xfrm>
            <a:off x="488754" y="3475430"/>
            <a:ext cx="3822502" cy="12977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176213" indent="-92869" defTabSz="685800">
              <a:spcBef>
                <a:spcPts val="1425"/>
              </a:spcBef>
              <a:buNone/>
              <a:defRPr/>
            </a:pPr>
            <a:r>
              <a:rPr lang="en-US" altLang="en-US" sz="2100" i="1" u="sng" dirty="0">
                <a:solidFill>
                  <a:srgbClr val="CC0000"/>
                </a:solidFill>
                <a:latin typeface="Calibri" panose="020F0502020204030204"/>
                <a:ea typeface="ＭＳ Ｐゴシック" panose="020B0600070205080204" pitchFamily="34" charset="-128"/>
              </a:rPr>
              <a:t>Q</a:t>
            </a:r>
            <a:r>
              <a:rPr lang="en-US" altLang="en-US" sz="2100" dirty="0">
                <a:solidFill>
                  <a:srgbClr val="CC0000"/>
                </a:solidFill>
                <a:latin typeface="Calibri" panose="020F0502020204030204"/>
                <a:ea typeface="ＭＳ Ｐゴシック" panose="020B0600070205080204" pitchFamily="34" charset="-128"/>
              </a:rPr>
              <a:t>:</a:t>
            </a:r>
            <a:r>
              <a:rPr lang="en-US" altLang="en-US" sz="2100" dirty="0">
                <a:solidFill>
                  <a:prstClr val="black"/>
                </a:solidFill>
                <a:latin typeface="Calibri" panose="020F0502020204030204"/>
                <a:ea typeface="ＭＳ Ｐゴシック" panose="020B0600070205080204" pitchFamily="34" charset="-128"/>
              </a:rPr>
              <a:t> how receiver handles out-of-order segments</a:t>
            </a:r>
          </a:p>
          <a:p>
            <a:pPr marL="476250" lvl="1" indent="-214313" defTabSz="685800">
              <a:defRPr/>
            </a:pPr>
            <a:r>
              <a:rPr lang="en-US" altLang="en-US" sz="2100" i="1" u="sng" dirty="0">
                <a:solidFill>
                  <a:srgbClr val="C00000"/>
                </a:solidFill>
                <a:latin typeface="Calibri" panose="020F0502020204030204"/>
                <a:ea typeface="ＭＳ Ｐゴシック" panose="020B0600070205080204" pitchFamily="34" charset="-128"/>
                <a:cs typeface="+mn-cs"/>
              </a:rPr>
              <a:t>A: </a:t>
            </a:r>
            <a:r>
              <a:rPr lang="en-US" altLang="en-US" sz="2100" dirty="0">
                <a:solidFill>
                  <a:prstClr val="black"/>
                </a:solidFill>
                <a:latin typeface="Calibri" panose="020F0502020204030204"/>
                <a:ea typeface="ＭＳ Ｐゴシック" panose="020B0600070205080204" pitchFamily="34" charset="-128"/>
                <a:cs typeface="+mn-cs"/>
              </a:rPr>
              <a:t>TCP spec doesn</a:t>
            </a:r>
            <a:r>
              <a:rPr lang="en-US" altLang="ja-JP" sz="2100" dirty="0">
                <a:solidFill>
                  <a:prstClr val="black"/>
                </a:solidFill>
                <a:latin typeface="Calibri" panose="020F0502020204030204"/>
                <a:ea typeface="ＭＳ Ｐゴシック" panose="020B0600070205080204" pitchFamily="34" charset="-128"/>
                <a:cs typeface="+mn-cs"/>
              </a:rPr>
              <a:t>’t say, - up to implementor</a:t>
            </a:r>
            <a:endParaRPr lang="en-US" altLang="en-US" sz="2100" dirty="0">
              <a:solidFill>
                <a:prstClr val="black"/>
              </a:solidFill>
              <a:latin typeface="Calibri" panose="020F0502020204030204"/>
              <a:ea typeface="ＭＳ Ｐゴシック" panose="020B0600070205080204" pitchFamily="34" charset="-128"/>
              <a:cs typeface="+mn-cs"/>
            </a:endParaRPr>
          </a:p>
        </p:txBody>
      </p:sp>
      <p:sp>
        <p:nvSpPr>
          <p:cNvPr id="109" name="Slide Number Placeholder 2">
            <a:extLst>
              <a:ext uri="{FF2B5EF4-FFF2-40B4-BE49-F238E27FC236}">
                <a16:creationId xmlns:a16="http://schemas.microsoft.com/office/drawing/2014/main" id="{471D7C94-F1DF-F240-884F-FBFDCBF83554}"/>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79</a:t>
            </a:fld>
            <a:endParaRPr lang="en-US" dirty="0"/>
          </a:p>
        </p:txBody>
      </p:sp>
    </p:spTree>
    <p:extLst>
      <p:ext uri="{BB962C8B-B14F-4D97-AF65-F5344CB8AC3E}">
        <p14:creationId xmlns:p14="http://schemas.microsoft.com/office/powerpoint/2010/main" val="165580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dissolve">
                                      <p:cBhvr>
                                        <p:cTn id="7" dur="5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par>
                                <p:cTn id="13" presetID="9"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animEffect transition="in" filter="dissolve">
                                      <p:cBhvr>
                                        <p:cTn id="15" dur="500"/>
                                        <p:tgtEl>
                                          <p:spTgt spid="2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dissolv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dissolve">
                                      <p:cBhvr>
                                        <p:cTn id="2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2B4EA-0158-774A-877D-888807F574B5}"/>
              </a:ext>
            </a:extLst>
          </p:cNvPr>
          <p:cNvGrpSpPr/>
          <p:nvPr/>
        </p:nvGrpSpPr>
        <p:grpSpPr>
          <a:xfrm>
            <a:off x="1934109" y="3724250"/>
            <a:ext cx="5150044" cy="771548"/>
            <a:chOff x="2578811" y="4965666"/>
            <a:chExt cx="6866725" cy="1028731"/>
          </a:xfrm>
        </p:grpSpPr>
        <p:cxnSp>
          <p:nvCxnSpPr>
            <p:cNvPr id="128" name="Straight Connector 127">
              <a:extLst>
                <a:ext uri="{FF2B5EF4-FFF2-40B4-BE49-F238E27FC236}">
                  <a16:creationId xmlns:a16="http://schemas.microsoft.com/office/drawing/2014/main" id="{0763EEB6-87F6-D847-AD1E-3BFDCE6A954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9891B45-180E-B341-A7C6-D10A683BB102}"/>
                </a:ext>
              </a:extLst>
            </p:cNvPr>
            <p:cNvGrpSpPr/>
            <p:nvPr/>
          </p:nvGrpSpPr>
          <p:grpSpPr>
            <a:xfrm>
              <a:off x="4062521" y="4965666"/>
              <a:ext cx="5383015" cy="1028731"/>
              <a:chOff x="4062521" y="4965666"/>
              <a:chExt cx="5383015" cy="1028731"/>
            </a:xfrm>
          </p:grpSpPr>
          <p:cxnSp>
            <p:nvCxnSpPr>
              <p:cNvPr id="127" name="Straight Connector 126">
                <a:extLst>
                  <a:ext uri="{FF2B5EF4-FFF2-40B4-BE49-F238E27FC236}">
                    <a16:creationId xmlns:a16="http://schemas.microsoft.com/office/drawing/2014/main" id="{16BE7B71-3412-8546-BD1A-8BF76DC47254}"/>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defTabSz="685800" eaLnBrk="0" fontAlgn="base" hangingPunct="0">
                  <a:spcBef>
                    <a:spcPct val="0"/>
                  </a:spcBef>
                  <a:spcAft>
                    <a:spcPct val="0"/>
                  </a:spcAft>
                  <a:buClrTx/>
                  <a:defRPr/>
                </a:pPr>
                <a:r>
                  <a:rPr lang="en-US" sz="2100" kern="1200" dirty="0">
                    <a:latin typeface="Calibri"/>
                    <a:ea typeface="ＭＳ Ｐゴシック" panose="020B0600070205080204" pitchFamily="34" charset="-128"/>
                  </a:rPr>
                  <a:t>             </a:t>
                </a:r>
              </a:p>
            </p:txBody>
          </p:sp>
        </p:grpSp>
      </p:gr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7721259" y="1625604"/>
            <a:ext cx="667827" cy="218441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640762" y="1692492"/>
            <a:ext cx="634983" cy="219164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8216766" y="3185070"/>
            <a:ext cx="412374" cy="802661"/>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2100">
                <a:solidFill>
                  <a:srgbClr val="FF0000"/>
                </a:solidFill>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800">
                <a:latin typeface="Tahoma" charset="0"/>
                <a:ea typeface="ＭＳ Ｐゴシック" charset="0"/>
                <a:cs typeface="+mn-cs"/>
              </a:endParaRPr>
            </a:p>
          </p:txBody>
        </p:sp>
      </p:grpSp>
      <p:grpSp>
        <p:nvGrpSpPr>
          <p:cNvPr id="3" name="Group 2">
            <a:extLst>
              <a:ext uri="{FF2B5EF4-FFF2-40B4-BE49-F238E27FC236}">
                <a16:creationId xmlns:a16="http://schemas.microsoft.com/office/drawing/2014/main" id="{64AFD9EC-1CA1-D34D-965E-2E8D95748C38}"/>
              </a:ext>
            </a:extLst>
          </p:cNvPr>
          <p:cNvGrpSpPr/>
          <p:nvPr/>
        </p:nvGrpSpPr>
        <p:grpSpPr>
          <a:xfrm>
            <a:off x="6382764" y="1558716"/>
            <a:ext cx="1459754" cy="2184419"/>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099"/>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80"/>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1" y="2284368"/>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265828" y="1625604"/>
            <a:ext cx="1598776" cy="2184419"/>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kern="1200">
                <a:solidFill>
                  <a:srgbClr val="000000"/>
                </a:solidFill>
                <a:latin typeface="Times New Roman" panose="02020603050405020304" pitchFamily="18" charset="0"/>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endParaRPr lang="en-US" altLang="en-US" sz="2700">
                <a:solidFill>
                  <a:srgbClr val="000000"/>
                </a:solidFill>
                <a:latin typeface="Times New Roman" panose="02020603050405020304" pitchFamily="18" charset="0"/>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5" y="4533099"/>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5" y="4088345"/>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5" y="3646080"/>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algn="ctr" defTabSz="685800" eaLnBrk="0" fontAlgn="base" hangingPunct="0">
                <a:spcBef>
                  <a:spcPct val="0"/>
                </a:spcBef>
                <a:spcAft>
                  <a:spcPct val="0"/>
                </a:spcAft>
                <a:buClrTx/>
                <a:defRPr/>
              </a:pPr>
              <a:endParaRPr lang="en-US" sz="1800">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39" y="2284368"/>
              <a:ext cx="2019294" cy="4296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application</a:t>
              </a:r>
            </a:p>
          </p:txBody>
        </p:sp>
      </p:grpSp>
      <p:sp>
        <p:nvSpPr>
          <p:cNvPr id="129" name="Text Box 26">
            <a:extLst>
              <a:ext uri="{FF2B5EF4-FFF2-40B4-BE49-F238E27FC236}">
                <a16:creationId xmlns:a16="http://schemas.microsoft.com/office/drawing/2014/main" id="{BF5BF946-F5E7-1544-AF56-E534E43CF495}"/>
              </a:ext>
            </a:extLst>
          </p:cNvPr>
          <p:cNvSpPr txBox="1">
            <a:spLocks noChangeArrowheads="1"/>
          </p:cNvSpPr>
          <p:nvPr/>
        </p:nvSpPr>
        <p:spPr bwMode="auto">
          <a:xfrm>
            <a:off x="6549396" y="2245371"/>
            <a:ext cx="1051358" cy="3222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p:txBody>
      </p:sp>
      <p:grpSp>
        <p:nvGrpSpPr>
          <p:cNvPr id="93" name="Group 92">
            <a:extLst>
              <a:ext uri="{FF2B5EF4-FFF2-40B4-BE49-F238E27FC236}">
                <a16:creationId xmlns:a16="http://schemas.microsoft.com/office/drawing/2014/main" id="{EFA7BEBF-82FA-3440-93DD-AFB07D2DDF8D}"/>
              </a:ext>
            </a:extLst>
          </p:cNvPr>
          <p:cNvGrpSpPr/>
          <p:nvPr/>
        </p:nvGrpSpPr>
        <p:grpSpPr>
          <a:xfrm>
            <a:off x="375551" y="3707685"/>
            <a:ext cx="769892" cy="447865"/>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599018" y="216994"/>
            <a:ext cx="8325469" cy="670967"/>
          </a:xfrm>
        </p:spPr>
        <p:txBody>
          <a:bodyPr>
            <a:normAutofit fontScale="90000"/>
          </a:bodyPr>
          <a:lstStyle/>
          <a:p>
            <a:r>
              <a:rPr lang="en-US" dirty="0"/>
              <a:t>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1846655" y="2067017"/>
            <a:ext cx="309563" cy="119063"/>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7260858" y="2005207"/>
            <a:ext cx="309563" cy="119063"/>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02" name="Rectangle 101">
            <a:extLst>
              <a:ext uri="{FF2B5EF4-FFF2-40B4-BE49-F238E27FC236}">
                <a16:creationId xmlns:a16="http://schemas.microsoft.com/office/drawing/2014/main" id="{6480FBEB-6DAE-6343-96A8-03D66CDE01DB}"/>
              </a:ext>
            </a:extLst>
          </p:cNvPr>
          <p:cNvSpPr/>
          <p:nvPr/>
        </p:nvSpPr>
        <p:spPr>
          <a:xfrm>
            <a:off x="6032662" y="1558716"/>
            <a:ext cx="1832258" cy="2527106"/>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a:endParaRPr>
          </a:p>
        </p:txBody>
      </p:sp>
      <p:sp>
        <p:nvSpPr>
          <p:cNvPr id="131" name="Text Box 26">
            <a:extLst>
              <a:ext uri="{FF2B5EF4-FFF2-40B4-BE49-F238E27FC236}">
                <a16:creationId xmlns:a16="http://schemas.microsoft.com/office/drawing/2014/main" id="{82B22EF0-AE16-E34A-9DFF-15D46D5130BC}"/>
              </a:ext>
            </a:extLst>
          </p:cNvPr>
          <p:cNvSpPr txBox="1">
            <a:spLocks noChangeArrowheads="1"/>
          </p:cNvSpPr>
          <p:nvPr/>
        </p:nvSpPr>
        <p:spPr bwMode="auto">
          <a:xfrm>
            <a:off x="1458270" y="2314935"/>
            <a:ext cx="1151486" cy="3222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lnSpc>
                <a:spcPct val="110000"/>
              </a:lnSpc>
              <a:spcBef>
                <a:spcPct val="0"/>
              </a:spcBef>
              <a:spcAft>
                <a:spcPct val="0"/>
              </a:spcAft>
              <a:buClrTx/>
              <a:defRPr/>
            </a:pPr>
            <a:r>
              <a:rPr lang="en-US" altLang="en-US" sz="1500" dirty="0">
                <a:solidFill>
                  <a:srgbClr val="000000"/>
                </a:solidFill>
                <a:cs typeface="+mn-cs"/>
              </a:rPr>
              <a:t>transport</a:t>
            </a:r>
          </a:p>
        </p:txBody>
      </p:sp>
      <p:sp>
        <p:nvSpPr>
          <p:cNvPr id="98" name="Rectangle 97">
            <a:extLst>
              <a:ext uri="{FF2B5EF4-FFF2-40B4-BE49-F238E27FC236}">
                <a16:creationId xmlns:a16="http://schemas.microsoft.com/office/drawing/2014/main" id="{EB709716-FAB0-AB45-BCAE-75F8CF2AEC09}"/>
              </a:ext>
            </a:extLst>
          </p:cNvPr>
          <p:cNvSpPr/>
          <p:nvPr/>
        </p:nvSpPr>
        <p:spPr>
          <a:xfrm>
            <a:off x="318757" y="893540"/>
            <a:ext cx="2749726" cy="334492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a:endParaRPr>
          </a:p>
        </p:txBody>
      </p:sp>
      <p:grpSp>
        <p:nvGrpSpPr>
          <p:cNvPr id="184" name="Group 149">
            <a:extLst>
              <a:ext uri="{FF2B5EF4-FFF2-40B4-BE49-F238E27FC236}">
                <a16:creationId xmlns:a16="http://schemas.microsoft.com/office/drawing/2014/main" id="{63E54651-4A95-3749-9095-CA7015203D88}"/>
              </a:ext>
            </a:extLst>
          </p:cNvPr>
          <p:cNvGrpSpPr>
            <a:grpSpLocks/>
          </p:cNvGrpSpPr>
          <p:nvPr/>
        </p:nvGrpSpPr>
        <p:grpSpPr bwMode="auto">
          <a:xfrm>
            <a:off x="1846655" y="2067017"/>
            <a:ext cx="309563" cy="119063"/>
            <a:chOff x="1287" y="2524"/>
            <a:chExt cx="260" cy="100"/>
          </a:xfrm>
        </p:grpSpPr>
        <p:sp>
          <p:nvSpPr>
            <p:cNvPr id="185" name="Rectangle 73">
              <a:extLst>
                <a:ext uri="{FF2B5EF4-FFF2-40B4-BE49-F238E27FC236}">
                  <a16:creationId xmlns:a16="http://schemas.microsoft.com/office/drawing/2014/main" id="{280DAB38-0E9E-F34F-8F9A-9367D3F327F8}"/>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86" name="Rectangle 74">
              <a:extLst>
                <a:ext uri="{FF2B5EF4-FFF2-40B4-BE49-F238E27FC236}">
                  <a16:creationId xmlns:a16="http://schemas.microsoft.com/office/drawing/2014/main" id="{B4B3D106-96DD-1043-A6B0-160355FE6132}"/>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87" name="Rectangle 75">
              <a:extLst>
                <a:ext uri="{FF2B5EF4-FFF2-40B4-BE49-F238E27FC236}">
                  <a16:creationId xmlns:a16="http://schemas.microsoft.com/office/drawing/2014/main" id="{C5BB7FFA-9E81-524A-AFF4-0278B5CB8669}"/>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88" name="Rectangle 129">
              <a:extLst>
                <a:ext uri="{FF2B5EF4-FFF2-40B4-BE49-F238E27FC236}">
                  <a16:creationId xmlns:a16="http://schemas.microsoft.com/office/drawing/2014/main" id="{25DAD60B-59D9-D343-8677-62E63FE488CE}"/>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89" name="TextBox 188">
            <a:extLst>
              <a:ext uri="{FF2B5EF4-FFF2-40B4-BE49-F238E27FC236}">
                <a16:creationId xmlns:a16="http://schemas.microsoft.com/office/drawing/2014/main" id="{5F1D59D2-8EB3-004A-9300-4BC4758C645B}"/>
              </a:ext>
            </a:extLst>
          </p:cNvPr>
          <p:cNvSpPr txBox="1"/>
          <p:nvPr/>
        </p:nvSpPr>
        <p:spPr>
          <a:xfrm>
            <a:off x="3159358" y="1373026"/>
            <a:ext cx="2923758" cy="646331"/>
          </a:xfrm>
          <a:prstGeom prst="rect">
            <a:avLst/>
          </a:prstGeom>
          <a:noFill/>
        </p:spPr>
        <p:txBody>
          <a:bodyPr wrap="square" rtlCol="0">
            <a:spAutoFit/>
          </a:bodyPr>
          <a:lstStyle/>
          <a:p>
            <a:pPr defTabSz="685800">
              <a:buClrTx/>
              <a:defRPr/>
            </a:pPr>
            <a:r>
              <a:rPr lang="en-US" sz="2100" kern="1200" dirty="0">
                <a:solidFill>
                  <a:prstClr val="black"/>
                </a:solidFill>
                <a:latin typeface="Calibri"/>
                <a:ea typeface="+mn-ea"/>
                <a:cs typeface="+mn-cs"/>
              </a:rPr>
              <a:t>Receiver:</a:t>
            </a:r>
          </a:p>
          <a:p>
            <a:pPr marL="214313" indent="-164306" defTabSz="685800">
              <a:buClr>
                <a:srgbClr val="0200A3"/>
              </a:buClr>
              <a:buFont typeface="Wingdings" pitchFamily="2" charset="2"/>
              <a:buChar char="§"/>
              <a:defRPr/>
            </a:pPr>
            <a:endParaRPr lang="en-US" sz="1500" kern="1200" dirty="0">
              <a:solidFill>
                <a:prstClr val="black"/>
              </a:solidFill>
              <a:latin typeface="Calibri"/>
              <a:ea typeface="+mn-ea"/>
              <a:cs typeface="+mn-cs"/>
            </a:endParaRPr>
          </a:p>
        </p:txBody>
      </p:sp>
      <p:grpSp>
        <p:nvGrpSpPr>
          <p:cNvPr id="190" name="Group 189">
            <a:extLst>
              <a:ext uri="{FF2B5EF4-FFF2-40B4-BE49-F238E27FC236}">
                <a16:creationId xmlns:a16="http://schemas.microsoft.com/office/drawing/2014/main" id="{0695A34D-8B86-1543-9A29-0310FB2B9383}"/>
              </a:ext>
            </a:extLst>
          </p:cNvPr>
          <p:cNvGrpSpPr/>
          <p:nvPr/>
        </p:nvGrpSpPr>
        <p:grpSpPr>
          <a:xfrm>
            <a:off x="1766770" y="2316646"/>
            <a:ext cx="944306" cy="300082"/>
            <a:chOff x="8934916" y="2775692"/>
            <a:chExt cx="1259074" cy="400109"/>
          </a:xfrm>
        </p:grpSpPr>
        <p:sp>
          <p:nvSpPr>
            <p:cNvPr id="191" name="Rectangle 190">
              <a:extLst>
                <a:ext uri="{FF2B5EF4-FFF2-40B4-BE49-F238E27FC236}">
                  <a16:creationId xmlns:a16="http://schemas.microsoft.com/office/drawing/2014/main" id="{91656D58-2006-444D-9DF3-929C2C3A9462}"/>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92" name="TextBox 191">
              <a:extLst>
                <a:ext uri="{FF2B5EF4-FFF2-40B4-BE49-F238E27FC236}">
                  <a16:creationId xmlns:a16="http://schemas.microsoft.com/office/drawing/2014/main" id="{EEC242EC-76E3-8842-966A-909D1964B0B8}"/>
                </a:ext>
              </a:extLst>
            </p:cNvPr>
            <p:cNvSpPr txBox="1"/>
            <p:nvPr/>
          </p:nvSpPr>
          <p:spPr>
            <a:xfrm>
              <a:off x="8934916" y="2775692"/>
              <a:ext cx="1259074" cy="400109"/>
            </a:xfrm>
            <a:prstGeom prst="rect">
              <a:avLst/>
            </a:prstGeom>
            <a:noFill/>
          </p:spPr>
          <p:txBody>
            <a:bodyPr wrap="square" rtlCol="0">
              <a:spAutoFit/>
            </a:bodyPr>
            <a:lstStyle/>
            <a:p>
              <a:pPr defTabSz="685800">
                <a:buClrTx/>
                <a:defRPr/>
              </a:pPr>
              <a:r>
                <a:rPr lang="en-US" sz="1350" kern="1200" dirty="0">
                  <a:solidFill>
                    <a:prstClr val="black"/>
                  </a:solidFill>
                  <a:latin typeface="Calibri"/>
                  <a:ea typeface="+mn-ea"/>
                  <a:cs typeface="+mn-cs"/>
                </a:rPr>
                <a:t>app.  msg</a:t>
              </a:r>
            </a:p>
          </p:txBody>
        </p:sp>
      </p:grpSp>
      <p:sp>
        <p:nvSpPr>
          <p:cNvPr id="193" name="TextBox 192">
            <a:extLst>
              <a:ext uri="{FF2B5EF4-FFF2-40B4-BE49-F238E27FC236}">
                <a16:creationId xmlns:a16="http://schemas.microsoft.com/office/drawing/2014/main" id="{146FAE95-BF64-744E-B6D7-85AE3120C980}"/>
              </a:ext>
            </a:extLst>
          </p:cNvPr>
          <p:cNvSpPr txBox="1"/>
          <p:nvPr/>
        </p:nvSpPr>
        <p:spPr>
          <a:xfrm>
            <a:off x="3293281" y="2344432"/>
            <a:ext cx="2869092" cy="565283"/>
          </a:xfrm>
          <a:prstGeom prst="rect">
            <a:avLst/>
          </a:prstGeom>
          <a:noFill/>
        </p:spPr>
        <p:txBody>
          <a:bodyPr wrap="square" rtlCol="0">
            <a:spAutoFit/>
          </a:bodyPr>
          <a:lstStyle/>
          <a:p>
            <a:pPr marL="214313" indent="-164306" defTabSz="685800">
              <a:lnSpc>
                <a:spcPct val="85000"/>
              </a:lnSpc>
              <a:buClr>
                <a:srgbClr val="0200A3"/>
              </a:buClr>
              <a:buFont typeface="Wingdings" pitchFamily="2" charset="2"/>
              <a:buChar char="§"/>
              <a:defRPr/>
            </a:pPr>
            <a:r>
              <a:rPr lang="en-US" sz="1800" kern="1200" dirty="0">
                <a:solidFill>
                  <a:prstClr val="black"/>
                </a:solidFill>
                <a:latin typeface="Calibri"/>
                <a:ea typeface="+mn-ea"/>
                <a:cs typeface="+mn-cs"/>
              </a:rPr>
              <a:t>extracts application-layer message</a:t>
            </a:r>
          </a:p>
        </p:txBody>
      </p:sp>
      <p:sp>
        <p:nvSpPr>
          <p:cNvPr id="194" name="TextBox 193">
            <a:extLst>
              <a:ext uri="{FF2B5EF4-FFF2-40B4-BE49-F238E27FC236}">
                <a16:creationId xmlns:a16="http://schemas.microsoft.com/office/drawing/2014/main" id="{1845376D-0F8D-7E40-9089-6FAE4370FEA0}"/>
              </a:ext>
            </a:extLst>
          </p:cNvPr>
          <p:cNvSpPr txBox="1"/>
          <p:nvPr/>
        </p:nvSpPr>
        <p:spPr>
          <a:xfrm>
            <a:off x="3291827" y="2050817"/>
            <a:ext cx="2869092" cy="329834"/>
          </a:xfrm>
          <a:prstGeom prst="rect">
            <a:avLst/>
          </a:prstGeom>
          <a:noFill/>
        </p:spPr>
        <p:txBody>
          <a:bodyPr wrap="square" rtlCol="0">
            <a:spAutoFit/>
          </a:bodyPr>
          <a:lstStyle/>
          <a:p>
            <a:pPr marL="214313" indent="-164306" defTabSz="685800">
              <a:lnSpc>
                <a:spcPct val="85000"/>
              </a:lnSpc>
              <a:buClr>
                <a:srgbClr val="0200A3"/>
              </a:buClr>
              <a:buFont typeface="Wingdings" pitchFamily="2" charset="2"/>
              <a:buChar char="§"/>
              <a:defRPr/>
            </a:pPr>
            <a:r>
              <a:rPr lang="en-US" sz="1800" kern="1200" dirty="0">
                <a:solidFill>
                  <a:prstClr val="black"/>
                </a:solidFill>
                <a:latin typeface="Calibri"/>
                <a:ea typeface="+mn-ea"/>
                <a:cs typeface="+mn-cs"/>
              </a:rPr>
              <a:t>checks header values</a:t>
            </a:r>
          </a:p>
        </p:txBody>
      </p:sp>
      <p:sp>
        <p:nvSpPr>
          <p:cNvPr id="195" name="TextBox 194">
            <a:extLst>
              <a:ext uri="{FF2B5EF4-FFF2-40B4-BE49-F238E27FC236}">
                <a16:creationId xmlns:a16="http://schemas.microsoft.com/office/drawing/2014/main" id="{9BFC24B6-C127-6F4C-BCDC-A8E792032914}"/>
              </a:ext>
            </a:extLst>
          </p:cNvPr>
          <p:cNvSpPr txBox="1"/>
          <p:nvPr/>
        </p:nvSpPr>
        <p:spPr>
          <a:xfrm>
            <a:off x="3291077" y="1708598"/>
            <a:ext cx="2869092" cy="369332"/>
          </a:xfrm>
          <a:prstGeom prst="rect">
            <a:avLst/>
          </a:prstGeom>
          <a:noFill/>
        </p:spPr>
        <p:txBody>
          <a:bodyPr wrap="square" rtlCol="0">
            <a:spAutoFit/>
          </a:bodyPr>
          <a:lstStyle/>
          <a:p>
            <a:pPr marL="214313" indent="-164306" defTabSz="685800">
              <a:buClr>
                <a:srgbClr val="0200A3"/>
              </a:buClr>
              <a:buFont typeface="Wingdings" pitchFamily="2" charset="2"/>
              <a:buChar char="§"/>
              <a:defRPr/>
            </a:pPr>
            <a:r>
              <a:rPr lang="en-US" sz="1800" kern="1200" dirty="0">
                <a:solidFill>
                  <a:prstClr val="black"/>
                </a:solidFill>
                <a:latin typeface="Calibri"/>
                <a:ea typeface="+mn-ea"/>
                <a:cs typeface="+mn-cs"/>
              </a:rPr>
              <a:t>receives segment from IP</a:t>
            </a:r>
          </a:p>
        </p:txBody>
      </p:sp>
      <p:grpSp>
        <p:nvGrpSpPr>
          <p:cNvPr id="196" name="Group 195">
            <a:extLst>
              <a:ext uri="{FF2B5EF4-FFF2-40B4-BE49-F238E27FC236}">
                <a16:creationId xmlns:a16="http://schemas.microsoft.com/office/drawing/2014/main" id="{48B83E4F-9A85-E449-9928-9D59A14EC074}"/>
              </a:ext>
            </a:extLst>
          </p:cNvPr>
          <p:cNvGrpSpPr/>
          <p:nvPr/>
        </p:nvGrpSpPr>
        <p:grpSpPr>
          <a:xfrm>
            <a:off x="1309303" y="3611205"/>
            <a:ext cx="1363517" cy="300082"/>
            <a:chOff x="7863122" y="5632673"/>
            <a:chExt cx="1818022" cy="400109"/>
          </a:xfrm>
        </p:grpSpPr>
        <p:grpSp>
          <p:nvGrpSpPr>
            <p:cNvPr id="197" name="Group 196">
              <a:extLst>
                <a:ext uri="{FF2B5EF4-FFF2-40B4-BE49-F238E27FC236}">
                  <a16:creationId xmlns:a16="http://schemas.microsoft.com/office/drawing/2014/main" id="{FD92661A-D54F-D249-95ED-0FF27E685E68}"/>
                </a:ext>
              </a:extLst>
            </p:cNvPr>
            <p:cNvGrpSpPr/>
            <p:nvPr/>
          </p:nvGrpSpPr>
          <p:grpSpPr>
            <a:xfrm>
              <a:off x="7863122" y="5638955"/>
              <a:ext cx="1259074" cy="369332"/>
              <a:chOff x="8964789" y="2648929"/>
              <a:chExt cx="1259074" cy="369332"/>
            </a:xfrm>
          </p:grpSpPr>
          <p:sp>
            <p:nvSpPr>
              <p:cNvPr id="201" name="Rectangle 200">
                <a:extLst>
                  <a:ext uri="{FF2B5EF4-FFF2-40B4-BE49-F238E27FC236}">
                    <a16:creationId xmlns:a16="http://schemas.microsoft.com/office/drawing/2014/main" id="{9FB9B2F8-7A2C-4D4A-9815-0AC06BE1D516}"/>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02" name="TextBox 201">
                <a:extLst>
                  <a:ext uri="{FF2B5EF4-FFF2-40B4-BE49-F238E27FC236}">
                    <a16:creationId xmlns:a16="http://schemas.microsoft.com/office/drawing/2014/main" id="{1C19CB13-59AD-3E40-AC4C-CF25CFC27E46}"/>
                  </a:ext>
                </a:extLst>
              </p:cNvPr>
              <p:cNvSpPr txBox="1"/>
              <p:nvPr/>
            </p:nvSpPr>
            <p:spPr>
              <a:xfrm>
                <a:off x="8964789" y="2648929"/>
                <a:ext cx="1259074" cy="369332"/>
              </a:xfrm>
              <a:prstGeom prst="rect">
                <a:avLst/>
              </a:prstGeom>
              <a:noFill/>
            </p:spPr>
            <p:txBody>
              <a:bodyPr wrap="square" rtlCol="0">
                <a:spAutoFit/>
              </a:bodyPr>
              <a:lstStyle/>
              <a:p>
                <a:pPr defTabSz="685800">
                  <a:buClrTx/>
                  <a:defRPr/>
                </a:pPr>
                <a:r>
                  <a:rPr lang="en-US" sz="1200" kern="1200" dirty="0">
                    <a:solidFill>
                      <a:prstClr val="black"/>
                    </a:solidFill>
                    <a:latin typeface="Calibri"/>
                    <a:ea typeface="+mn-ea"/>
                    <a:cs typeface="+mn-cs"/>
                  </a:rPr>
                  <a:t>   T</a:t>
                </a:r>
                <a:r>
                  <a:rPr lang="en-US" sz="1200" kern="1200" baseline="-25000" dirty="0">
                    <a:solidFill>
                      <a:prstClr val="black"/>
                    </a:solidFill>
                    <a:latin typeface="Calibri"/>
                    <a:ea typeface="+mn-ea"/>
                    <a:cs typeface="+mn-cs"/>
                  </a:rPr>
                  <a:t>h</a:t>
                </a:r>
              </a:p>
            </p:txBody>
          </p:sp>
        </p:grpSp>
        <p:grpSp>
          <p:nvGrpSpPr>
            <p:cNvPr id="198" name="Group 197">
              <a:extLst>
                <a:ext uri="{FF2B5EF4-FFF2-40B4-BE49-F238E27FC236}">
                  <a16:creationId xmlns:a16="http://schemas.microsoft.com/office/drawing/2014/main" id="{69964EF5-DAF4-5A49-B8EB-E8A5D01CEAE7}"/>
                </a:ext>
              </a:extLst>
            </p:cNvPr>
            <p:cNvGrpSpPr/>
            <p:nvPr/>
          </p:nvGrpSpPr>
          <p:grpSpPr>
            <a:xfrm>
              <a:off x="8422070" y="5632673"/>
              <a:ext cx="1259074" cy="400109"/>
              <a:chOff x="8934916" y="2778923"/>
              <a:chExt cx="1259074" cy="400109"/>
            </a:xfrm>
          </p:grpSpPr>
          <p:sp>
            <p:nvSpPr>
              <p:cNvPr id="199" name="Rectangle 198">
                <a:extLst>
                  <a:ext uri="{FF2B5EF4-FFF2-40B4-BE49-F238E27FC236}">
                    <a16:creationId xmlns:a16="http://schemas.microsoft.com/office/drawing/2014/main" id="{1663F7BA-0DF3-D94B-9C74-3E86A6732DD0}"/>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200" name="TextBox 199">
                <a:extLst>
                  <a:ext uri="{FF2B5EF4-FFF2-40B4-BE49-F238E27FC236}">
                    <a16:creationId xmlns:a16="http://schemas.microsoft.com/office/drawing/2014/main" id="{9FB939F0-C8E1-9645-8997-AFBC0BF0005F}"/>
                  </a:ext>
                </a:extLst>
              </p:cNvPr>
              <p:cNvSpPr txBox="1"/>
              <p:nvPr/>
            </p:nvSpPr>
            <p:spPr>
              <a:xfrm>
                <a:off x="8934916" y="2778923"/>
                <a:ext cx="1259074" cy="400109"/>
              </a:xfrm>
              <a:prstGeom prst="rect">
                <a:avLst/>
              </a:prstGeom>
              <a:noFill/>
            </p:spPr>
            <p:txBody>
              <a:bodyPr wrap="square" rtlCol="0">
                <a:spAutoFit/>
              </a:bodyPr>
              <a:lstStyle/>
              <a:p>
                <a:pPr defTabSz="685800">
                  <a:buClrTx/>
                  <a:defRPr/>
                </a:pPr>
                <a:r>
                  <a:rPr lang="en-US" sz="1350" kern="1200" dirty="0">
                    <a:solidFill>
                      <a:prstClr val="black"/>
                    </a:solidFill>
                    <a:latin typeface="Calibri"/>
                    <a:ea typeface="+mn-ea"/>
                    <a:cs typeface="+mn-cs"/>
                  </a:rPr>
                  <a:t>app. msg</a:t>
                </a:r>
              </a:p>
            </p:txBody>
          </p:sp>
        </p:grpSp>
      </p:grpSp>
      <p:sp>
        <p:nvSpPr>
          <p:cNvPr id="203" name="TextBox 202">
            <a:extLst>
              <a:ext uri="{FF2B5EF4-FFF2-40B4-BE49-F238E27FC236}">
                <a16:creationId xmlns:a16="http://schemas.microsoft.com/office/drawing/2014/main" id="{192B5ECF-BCF6-FB4F-96CB-B48F1BD83E0B}"/>
              </a:ext>
            </a:extLst>
          </p:cNvPr>
          <p:cNvSpPr txBox="1"/>
          <p:nvPr/>
        </p:nvSpPr>
        <p:spPr>
          <a:xfrm>
            <a:off x="3296897" y="2857297"/>
            <a:ext cx="2869092" cy="565283"/>
          </a:xfrm>
          <a:prstGeom prst="rect">
            <a:avLst/>
          </a:prstGeom>
          <a:noFill/>
        </p:spPr>
        <p:txBody>
          <a:bodyPr wrap="square" rtlCol="0">
            <a:spAutoFit/>
          </a:bodyPr>
          <a:lstStyle/>
          <a:p>
            <a:pPr marL="214313" indent="-164306" defTabSz="685800">
              <a:lnSpc>
                <a:spcPct val="85000"/>
              </a:lnSpc>
              <a:buClr>
                <a:srgbClr val="0200A3"/>
              </a:buClr>
              <a:buFont typeface="Wingdings" pitchFamily="2" charset="2"/>
              <a:buChar char="§"/>
              <a:defRPr/>
            </a:pPr>
            <a:r>
              <a:rPr lang="en-US" sz="1800" kern="1200" dirty="0">
                <a:solidFill>
                  <a:prstClr val="black"/>
                </a:solidFill>
                <a:latin typeface="Calibri"/>
                <a:ea typeface="+mn-ea"/>
                <a:cs typeface="+mn-cs"/>
              </a:rPr>
              <a:t>demultiplexes message up to application via socket</a:t>
            </a:r>
          </a:p>
        </p:txBody>
      </p:sp>
      <p:sp>
        <p:nvSpPr>
          <p:cNvPr id="204" name="Oval 203">
            <a:extLst>
              <a:ext uri="{FF2B5EF4-FFF2-40B4-BE49-F238E27FC236}">
                <a16:creationId xmlns:a16="http://schemas.microsoft.com/office/drawing/2014/main" id="{6282913C-E44E-4C40-ADB1-A9BB2BFBFFD7}"/>
              </a:ext>
            </a:extLst>
          </p:cNvPr>
          <p:cNvSpPr/>
          <p:nvPr/>
        </p:nvSpPr>
        <p:spPr>
          <a:xfrm>
            <a:off x="1306025" y="2241871"/>
            <a:ext cx="572375" cy="405773"/>
          </a:xfrm>
          <a:prstGeom prst="ellipse">
            <a:avLst/>
          </a:prstGeom>
          <a:noFill/>
          <a:ln w="2540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25" name="Slide Number Placeholder 2">
            <a:extLst>
              <a:ext uri="{FF2B5EF4-FFF2-40B4-BE49-F238E27FC236}">
                <a16:creationId xmlns:a16="http://schemas.microsoft.com/office/drawing/2014/main" id="{00325223-4816-0640-A30C-AB4803E0CEA6}"/>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8</a:t>
            </a:fld>
            <a:endParaRPr lang="en-US" dirty="0"/>
          </a:p>
        </p:txBody>
      </p:sp>
    </p:spTree>
    <p:extLst>
      <p:ext uri="{BB962C8B-B14F-4D97-AF65-F5344CB8AC3E}">
        <p14:creationId xmlns:p14="http://schemas.microsoft.com/office/powerpoint/2010/main" val="337050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79167E-6 2.96296E-6 L 0.00039 -0.24931 " pathEditMode="relative" rAng="0" ptsTypes="AA">
                                      <p:cBhvr>
                                        <p:cTn id="6" dur="2000" fill="hold"/>
                                        <p:tgtEl>
                                          <p:spTgt spid="196"/>
                                        </p:tgtEl>
                                        <p:attrNameLst>
                                          <p:attrName>ppt_x</p:attrName>
                                          <p:attrName>ppt_y</p:attrName>
                                        </p:attrNameLst>
                                      </p:cBhvr>
                                      <p:rCtr x="443" y="-12870"/>
                                    </p:animMotion>
                                  </p:childTnLst>
                                </p:cTn>
                              </p:par>
                              <p:par>
                                <p:cTn id="7" presetID="9" presetClass="entr" presetSubtype="0" fill="hold" grpId="0" nodeType="withEffect">
                                  <p:stCondLst>
                                    <p:cond delay="0"/>
                                  </p:stCondLst>
                                  <p:childTnLst>
                                    <p:set>
                                      <p:cBhvr>
                                        <p:cTn id="8" dur="1" fill="hold">
                                          <p:stCondLst>
                                            <p:cond delay="0"/>
                                          </p:stCondLst>
                                        </p:cTn>
                                        <p:tgtEl>
                                          <p:spTgt spid="195"/>
                                        </p:tgtEl>
                                        <p:attrNameLst>
                                          <p:attrName>style.visibility</p:attrName>
                                        </p:attrNameLst>
                                      </p:cBhvr>
                                      <p:to>
                                        <p:strVal val="visible"/>
                                      </p:to>
                                    </p:set>
                                    <p:animEffect transition="in" filter="dissolve">
                                      <p:cBhvr>
                                        <p:cTn id="9" dur="500"/>
                                        <p:tgtEl>
                                          <p:spTgt spid="195"/>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04"/>
                                        </p:tgtEl>
                                        <p:attrNameLst>
                                          <p:attrName>style.visibility</p:attrName>
                                        </p:attrNameLst>
                                      </p:cBhvr>
                                      <p:to>
                                        <p:strVal val="visible"/>
                                      </p:to>
                                    </p:set>
                                    <p:animEffect transition="in" filter="dissolve">
                                      <p:cBhvr>
                                        <p:cTn id="14" dur="500"/>
                                        <p:tgtEl>
                                          <p:spTgt spid="20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dissolve">
                                      <p:cBhvr>
                                        <p:cTn id="17" dur="500"/>
                                        <p:tgtEl>
                                          <p:spTgt spid="19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96"/>
                                        </p:tgtEl>
                                      </p:cBhvr>
                                    </p:animEffect>
                                    <p:set>
                                      <p:cBhvr>
                                        <p:cTn id="22" dur="1" fill="hold">
                                          <p:stCondLst>
                                            <p:cond delay="499"/>
                                          </p:stCondLst>
                                        </p:cTn>
                                        <p:tgtEl>
                                          <p:spTgt spid="196"/>
                                        </p:tgtEl>
                                        <p:attrNameLst>
                                          <p:attrName>style.visibility</p:attrName>
                                        </p:attrNameLst>
                                      </p:cBhvr>
                                      <p:to>
                                        <p:strVal val="hidden"/>
                                      </p:to>
                                    </p:set>
                                  </p:childTnLst>
                                </p:cTn>
                              </p:par>
                              <p:par>
                                <p:cTn id="23" presetID="9" presetClass="exit" presetSubtype="0" fill="hold" grpId="1" nodeType="withEffect">
                                  <p:stCondLst>
                                    <p:cond delay="0"/>
                                  </p:stCondLst>
                                  <p:childTnLst>
                                    <p:animEffect transition="out" filter="dissolve">
                                      <p:cBhvr>
                                        <p:cTn id="24" dur="500"/>
                                        <p:tgtEl>
                                          <p:spTgt spid="204"/>
                                        </p:tgtEl>
                                      </p:cBhvr>
                                    </p:animEffect>
                                    <p:set>
                                      <p:cBhvr>
                                        <p:cTn id="25" dur="1" fill="hold">
                                          <p:stCondLst>
                                            <p:cond delay="499"/>
                                          </p:stCondLst>
                                        </p:cTn>
                                        <p:tgtEl>
                                          <p:spTgt spid="204"/>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190"/>
                                        </p:tgtEl>
                                        <p:attrNameLst>
                                          <p:attrName>style.visibility</p:attrName>
                                        </p:attrNameLst>
                                      </p:cBhvr>
                                      <p:to>
                                        <p:strVal val="visible"/>
                                      </p:to>
                                    </p:set>
                                    <p:animEffect transition="in" filter="dissolve">
                                      <p:cBhvr>
                                        <p:cTn id="28" dur="500"/>
                                        <p:tgtEl>
                                          <p:spTgt spid="19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93"/>
                                        </p:tgtEl>
                                        <p:attrNameLst>
                                          <p:attrName>style.visibility</p:attrName>
                                        </p:attrNameLst>
                                      </p:cBhvr>
                                      <p:to>
                                        <p:strVal val="visible"/>
                                      </p:to>
                                    </p:set>
                                    <p:animEffect transition="in" filter="dissolve">
                                      <p:cBhvr>
                                        <p:cTn id="31" dur="500"/>
                                        <p:tgtEl>
                                          <p:spTgt spid="193"/>
                                        </p:tgtEl>
                                      </p:cBhvr>
                                    </p:animEffec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nodeType="clickEffect">
                                  <p:stCondLst>
                                    <p:cond delay="0"/>
                                  </p:stCondLst>
                                  <p:childTnLst>
                                    <p:animMotion origin="layout" path="M -1.66667E-6 -4.81481E-6 L 0.00013 -0.10763 " pathEditMode="relative" rAng="0" ptsTypes="AA">
                                      <p:cBhvr>
                                        <p:cTn id="35" dur="2000" fill="hold"/>
                                        <p:tgtEl>
                                          <p:spTgt spid="190"/>
                                        </p:tgtEl>
                                        <p:attrNameLst>
                                          <p:attrName>ppt_x</p:attrName>
                                          <p:attrName>ppt_y</p:attrName>
                                        </p:attrNameLst>
                                      </p:cBhvr>
                                      <p:rCtr x="0" y="-5394"/>
                                    </p:animMotion>
                                  </p:childTnLst>
                                </p:cTn>
                              </p:par>
                              <p:par>
                                <p:cTn id="36" presetID="9" presetClass="entr" presetSubtype="0" fill="hold" grpId="0" nodeType="withEffect">
                                  <p:stCondLst>
                                    <p:cond delay="0"/>
                                  </p:stCondLst>
                                  <p:childTnLst>
                                    <p:set>
                                      <p:cBhvr>
                                        <p:cTn id="37" dur="1" fill="hold">
                                          <p:stCondLst>
                                            <p:cond delay="0"/>
                                          </p:stCondLst>
                                        </p:cTn>
                                        <p:tgtEl>
                                          <p:spTgt spid="203"/>
                                        </p:tgtEl>
                                        <p:attrNameLst>
                                          <p:attrName>style.visibility</p:attrName>
                                        </p:attrNameLst>
                                      </p:cBhvr>
                                      <p:to>
                                        <p:strVal val="visible"/>
                                      </p:to>
                                    </p:set>
                                    <p:animEffect transition="in" filter="dissolve">
                                      <p:cBhvr>
                                        <p:cTn id="38"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194" grpId="0"/>
      <p:bldP spid="195" grpId="0"/>
      <p:bldP spid="203" grpId="0"/>
      <p:bldP spid="204" grpId="0" animBg="1"/>
      <p:bldP spid="204"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TCP sequence numbers, ACKs</a:t>
            </a:r>
            <a:endParaRPr lang="en-US" dirty="0"/>
          </a:p>
        </p:txBody>
      </p:sp>
      <p:sp>
        <p:nvSpPr>
          <p:cNvPr id="133" name="Text Box 8">
            <a:extLst>
              <a:ext uri="{FF2B5EF4-FFF2-40B4-BE49-F238E27FC236}">
                <a16:creationId xmlns:a16="http://schemas.microsoft.com/office/drawing/2014/main" id="{4BFA7F94-ECDC-4F4E-BAAE-2F377F89AF1C}"/>
              </a:ext>
            </a:extLst>
          </p:cNvPr>
          <p:cNvSpPr txBox="1">
            <a:spLocks noChangeArrowheads="1"/>
          </p:cNvSpPr>
          <p:nvPr/>
        </p:nvSpPr>
        <p:spPr bwMode="auto">
          <a:xfrm>
            <a:off x="1245838" y="3008801"/>
            <a:ext cx="1889389" cy="5909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eaLnBrk="0" fontAlgn="base" hangingPunct="0">
              <a:lnSpc>
                <a:spcPct val="90000"/>
              </a:lnSpc>
              <a:spcBef>
                <a:spcPct val="0"/>
              </a:spcBef>
              <a:spcAft>
                <a:spcPct val="0"/>
              </a:spcAft>
              <a:buClrTx/>
              <a:defRPr/>
            </a:pPr>
            <a:r>
              <a:rPr lang="en-US" altLang="en-US" sz="1800" dirty="0">
                <a:solidFill>
                  <a:srgbClr val="000000"/>
                </a:solidFill>
                <a:latin typeface="Calibri" panose="020F0502020204030204"/>
                <a:cs typeface="+mn-cs"/>
              </a:rPr>
              <a:t>host ACKs receipt of echoed </a:t>
            </a:r>
            <a:r>
              <a:rPr lang="ja-JP" altLang="en-US" sz="1800">
                <a:solidFill>
                  <a:srgbClr val="000000"/>
                </a:solidFill>
                <a:latin typeface="Calibri" panose="020F0502020204030204"/>
                <a:cs typeface="+mn-cs"/>
              </a:rPr>
              <a:t>‘</a:t>
            </a:r>
            <a:r>
              <a:rPr lang="en-US" altLang="ja-JP" sz="1800" dirty="0">
                <a:solidFill>
                  <a:srgbClr val="000000"/>
                </a:solidFill>
                <a:latin typeface="Calibri" panose="020F0502020204030204"/>
                <a:cs typeface="+mn-cs"/>
              </a:rPr>
              <a:t>C</a:t>
            </a:r>
            <a:r>
              <a:rPr lang="ja-JP" altLang="en-US" sz="1800">
                <a:solidFill>
                  <a:srgbClr val="000000"/>
                </a:solidFill>
                <a:latin typeface="Calibri" panose="020F0502020204030204"/>
                <a:cs typeface="+mn-cs"/>
              </a:rPr>
              <a:t>’</a:t>
            </a:r>
            <a:endParaRPr lang="en-US" altLang="en-US" sz="900" dirty="0">
              <a:solidFill>
                <a:srgbClr val="000000"/>
              </a:solidFill>
              <a:latin typeface="Calibri" panose="020F0502020204030204"/>
              <a:cs typeface="+mn-cs"/>
            </a:endParaRPr>
          </a:p>
        </p:txBody>
      </p:sp>
      <p:sp>
        <p:nvSpPr>
          <p:cNvPr id="134" name="Text Box 9">
            <a:extLst>
              <a:ext uri="{FF2B5EF4-FFF2-40B4-BE49-F238E27FC236}">
                <a16:creationId xmlns:a16="http://schemas.microsoft.com/office/drawing/2014/main" id="{6F6C270A-95D4-3B45-95CD-2E7A27820BF0}"/>
              </a:ext>
            </a:extLst>
          </p:cNvPr>
          <p:cNvSpPr txBox="1">
            <a:spLocks noChangeArrowheads="1"/>
          </p:cNvSpPr>
          <p:nvPr/>
        </p:nvSpPr>
        <p:spPr bwMode="auto">
          <a:xfrm>
            <a:off x="5422108" y="2251399"/>
            <a:ext cx="2390409" cy="6463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eaLnBrk="0" fontAlgn="base" hangingPunct="0">
              <a:spcBef>
                <a:spcPct val="0"/>
              </a:spcBef>
              <a:spcAft>
                <a:spcPct val="0"/>
              </a:spcAft>
              <a:buClrTx/>
              <a:defRPr/>
            </a:pPr>
            <a:r>
              <a:rPr lang="en-US" altLang="en-US" sz="1800" dirty="0">
                <a:solidFill>
                  <a:srgbClr val="000000"/>
                </a:solidFill>
                <a:latin typeface="Calibri" panose="020F0502020204030204"/>
                <a:cs typeface="+mn-cs"/>
              </a:rPr>
              <a:t>host ACKs receipt of</a:t>
            </a:r>
            <a:r>
              <a:rPr lang="ja-JP" altLang="en-US" sz="1800">
                <a:solidFill>
                  <a:srgbClr val="000000"/>
                </a:solidFill>
                <a:latin typeface="Calibri" panose="020F0502020204030204"/>
                <a:cs typeface="+mn-cs"/>
              </a:rPr>
              <a:t>‘</a:t>
            </a:r>
            <a:r>
              <a:rPr lang="en-US" altLang="ja-JP" sz="1800" dirty="0">
                <a:solidFill>
                  <a:srgbClr val="000000"/>
                </a:solidFill>
                <a:latin typeface="Calibri" panose="020F0502020204030204"/>
                <a:cs typeface="+mn-cs"/>
              </a:rPr>
              <a:t>C</a:t>
            </a:r>
            <a:r>
              <a:rPr lang="ja-JP" altLang="en-US" sz="1800">
                <a:solidFill>
                  <a:srgbClr val="000000"/>
                </a:solidFill>
                <a:latin typeface="Calibri" panose="020F0502020204030204"/>
                <a:cs typeface="+mn-cs"/>
              </a:rPr>
              <a:t>’</a:t>
            </a:r>
            <a:r>
              <a:rPr lang="en-US" altLang="ja-JP" sz="1800" dirty="0">
                <a:solidFill>
                  <a:srgbClr val="000000"/>
                </a:solidFill>
                <a:latin typeface="Calibri" panose="020F0502020204030204"/>
                <a:cs typeface="+mn-cs"/>
              </a:rPr>
              <a:t>, echoes </a:t>
            </a:r>
            <a:r>
              <a:rPr lang="en-US" altLang="en-US" sz="1800" dirty="0">
                <a:solidFill>
                  <a:srgbClr val="000000"/>
                </a:solidFill>
                <a:latin typeface="Calibri" panose="020F0502020204030204"/>
                <a:cs typeface="+mn-cs"/>
              </a:rPr>
              <a:t>back </a:t>
            </a:r>
            <a:r>
              <a:rPr lang="ja-JP" altLang="en-US" sz="1800">
                <a:solidFill>
                  <a:srgbClr val="000000"/>
                </a:solidFill>
                <a:latin typeface="Calibri" panose="020F0502020204030204"/>
                <a:cs typeface="+mn-cs"/>
              </a:rPr>
              <a:t>‘</a:t>
            </a:r>
            <a:r>
              <a:rPr lang="en-US" altLang="ja-JP" sz="1800" dirty="0">
                <a:solidFill>
                  <a:srgbClr val="000000"/>
                </a:solidFill>
                <a:latin typeface="Calibri" panose="020F0502020204030204"/>
                <a:cs typeface="+mn-cs"/>
              </a:rPr>
              <a:t>C</a:t>
            </a:r>
            <a:r>
              <a:rPr lang="ja-JP" altLang="en-US" sz="1800">
                <a:solidFill>
                  <a:srgbClr val="000000"/>
                </a:solidFill>
                <a:latin typeface="Calibri" panose="020F0502020204030204"/>
                <a:cs typeface="+mn-cs"/>
              </a:rPr>
              <a:t>’</a:t>
            </a:r>
            <a:endParaRPr lang="en-US" altLang="en-US" sz="1800" dirty="0">
              <a:solidFill>
                <a:srgbClr val="000000"/>
              </a:solidFill>
              <a:latin typeface="Calibri" panose="020F0502020204030204"/>
              <a:cs typeface="+mn-cs"/>
            </a:endParaRPr>
          </a:p>
        </p:txBody>
      </p:sp>
      <p:sp>
        <p:nvSpPr>
          <p:cNvPr id="136" name="Text Box 11">
            <a:extLst>
              <a:ext uri="{FF2B5EF4-FFF2-40B4-BE49-F238E27FC236}">
                <a16:creationId xmlns:a16="http://schemas.microsoft.com/office/drawing/2014/main" id="{7AB83FEF-E6C5-3C4E-8F11-410822AB937A}"/>
              </a:ext>
            </a:extLst>
          </p:cNvPr>
          <p:cNvSpPr txBox="1">
            <a:spLocks noChangeArrowheads="1"/>
          </p:cNvSpPr>
          <p:nvPr/>
        </p:nvSpPr>
        <p:spPr bwMode="auto">
          <a:xfrm>
            <a:off x="2944670" y="4233359"/>
            <a:ext cx="2603598" cy="41549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2100" dirty="0">
                <a:solidFill>
                  <a:srgbClr val="000099"/>
                </a:solidFill>
                <a:latin typeface="Calibri" panose="020F0502020204030204"/>
                <a:cs typeface="+mn-cs"/>
              </a:rPr>
              <a:t>simple telnet scenario</a:t>
            </a:r>
            <a:endParaRPr lang="en-US" sz="900" dirty="0">
              <a:solidFill>
                <a:srgbClr val="000099"/>
              </a:solidFill>
              <a:latin typeface="Calibri" panose="020F0502020204030204"/>
              <a:cs typeface="+mn-cs"/>
            </a:endParaRPr>
          </a:p>
        </p:txBody>
      </p:sp>
      <p:sp>
        <p:nvSpPr>
          <p:cNvPr id="137" name="Text Box 13">
            <a:extLst>
              <a:ext uri="{FF2B5EF4-FFF2-40B4-BE49-F238E27FC236}">
                <a16:creationId xmlns:a16="http://schemas.microsoft.com/office/drawing/2014/main" id="{0851DEB2-88A4-C849-8DEA-02D53E9ABCBD}"/>
              </a:ext>
            </a:extLst>
          </p:cNvPr>
          <p:cNvSpPr txBox="1">
            <a:spLocks noChangeArrowheads="1"/>
          </p:cNvSpPr>
          <p:nvPr/>
        </p:nvSpPr>
        <p:spPr bwMode="auto">
          <a:xfrm>
            <a:off x="5323570" y="1119728"/>
            <a:ext cx="795411"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800" dirty="0">
                <a:solidFill>
                  <a:srgbClr val="000000"/>
                </a:solidFill>
                <a:latin typeface="Calibri" panose="020F0502020204030204"/>
                <a:cs typeface="+mn-cs"/>
              </a:rPr>
              <a:t>Host B</a:t>
            </a:r>
          </a:p>
        </p:txBody>
      </p:sp>
      <p:sp>
        <p:nvSpPr>
          <p:cNvPr id="138" name="Text Box 17">
            <a:extLst>
              <a:ext uri="{FF2B5EF4-FFF2-40B4-BE49-F238E27FC236}">
                <a16:creationId xmlns:a16="http://schemas.microsoft.com/office/drawing/2014/main" id="{847A8C2E-C7AE-5B45-9FFE-DE39BC581384}"/>
              </a:ext>
            </a:extLst>
          </p:cNvPr>
          <p:cNvSpPr txBox="1">
            <a:spLocks noChangeArrowheads="1"/>
          </p:cNvSpPr>
          <p:nvPr/>
        </p:nvSpPr>
        <p:spPr bwMode="auto">
          <a:xfrm>
            <a:off x="2379809" y="1094502"/>
            <a:ext cx="803426"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800" dirty="0">
                <a:solidFill>
                  <a:srgbClr val="000000"/>
                </a:solidFill>
                <a:latin typeface="Calibri" panose="020F0502020204030204"/>
                <a:cs typeface="+mn-cs"/>
              </a:rPr>
              <a:t>Host A</a:t>
            </a:r>
          </a:p>
        </p:txBody>
      </p:sp>
      <p:grpSp>
        <p:nvGrpSpPr>
          <p:cNvPr id="4" name="Group 3">
            <a:extLst>
              <a:ext uri="{FF2B5EF4-FFF2-40B4-BE49-F238E27FC236}">
                <a16:creationId xmlns:a16="http://schemas.microsoft.com/office/drawing/2014/main" id="{89152BC9-BFE2-2C4F-B7CF-DD705BF09468}"/>
              </a:ext>
            </a:extLst>
          </p:cNvPr>
          <p:cNvGrpSpPr/>
          <p:nvPr/>
        </p:nvGrpSpPr>
        <p:grpSpPr>
          <a:xfrm>
            <a:off x="1124250" y="1905766"/>
            <a:ext cx="4208239" cy="585294"/>
            <a:chOff x="1499000" y="2541021"/>
            <a:chExt cx="5610984" cy="780392"/>
          </a:xfrm>
        </p:grpSpPr>
        <p:sp>
          <p:nvSpPr>
            <p:cNvPr id="131" name="Line 4">
              <a:extLst>
                <a:ext uri="{FF2B5EF4-FFF2-40B4-BE49-F238E27FC236}">
                  <a16:creationId xmlns:a16="http://schemas.microsoft.com/office/drawing/2014/main" id="{4E48AD8B-7F93-B847-8494-F0B86AABA007}"/>
                </a:ext>
              </a:extLst>
            </p:cNvPr>
            <p:cNvSpPr>
              <a:spLocks noChangeShapeType="1"/>
            </p:cNvSpPr>
            <p:nvPr/>
          </p:nvSpPr>
          <p:spPr bwMode="auto">
            <a:xfrm>
              <a:off x="4354237" y="2749913"/>
              <a:ext cx="2586037"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132" name="Text Box 7">
              <a:extLst>
                <a:ext uri="{FF2B5EF4-FFF2-40B4-BE49-F238E27FC236}">
                  <a16:creationId xmlns:a16="http://schemas.microsoft.com/office/drawing/2014/main" id="{B9E9C219-DA90-8A41-A18D-4DF67A2B1B94}"/>
                </a:ext>
              </a:extLst>
            </p:cNvPr>
            <p:cNvSpPr txBox="1">
              <a:spLocks noChangeArrowheads="1"/>
            </p:cNvSpPr>
            <p:nvPr/>
          </p:nvSpPr>
          <p:spPr bwMode="auto">
            <a:xfrm>
              <a:off x="1499000" y="2541021"/>
              <a:ext cx="2725008" cy="4555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eaLnBrk="0" fontAlgn="base" hangingPunct="0">
                <a:lnSpc>
                  <a:spcPct val="90000"/>
                </a:lnSpc>
                <a:spcBef>
                  <a:spcPct val="0"/>
                </a:spcBef>
                <a:spcAft>
                  <a:spcPct val="0"/>
                </a:spcAft>
                <a:buClrTx/>
                <a:defRPr/>
              </a:pPr>
              <a:r>
                <a:rPr lang="en-US" altLang="en-US" sz="1800" dirty="0">
                  <a:solidFill>
                    <a:srgbClr val="000000"/>
                  </a:solidFill>
                  <a:latin typeface="Calibri" panose="020F0502020204030204"/>
                  <a:cs typeface="+mn-cs"/>
                </a:rPr>
                <a:t>User types</a:t>
              </a:r>
              <a:r>
                <a:rPr lang="ja-JP" altLang="en-US" sz="1800">
                  <a:solidFill>
                    <a:srgbClr val="000000"/>
                  </a:solidFill>
                  <a:latin typeface="Calibri" panose="020F0502020204030204"/>
                  <a:cs typeface="+mn-cs"/>
                </a:rPr>
                <a:t>‘</a:t>
              </a:r>
              <a:r>
                <a:rPr lang="en-US" altLang="ja-JP" sz="1800" dirty="0">
                  <a:solidFill>
                    <a:srgbClr val="000000"/>
                  </a:solidFill>
                  <a:latin typeface="Calibri" panose="020F0502020204030204"/>
                  <a:cs typeface="+mn-cs"/>
                </a:rPr>
                <a:t>C</a:t>
              </a:r>
              <a:r>
                <a:rPr lang="ja-JP" altLang="en-US" sz="1800">
                  <a:solidFill>
                    <a:srgbClr val="000000"/>
                  </a:solidFill>
                  <a:latin typeface="Calibri" panose="020F0502020204030204"/>
                  <a:cs typeface="+mn-cs"/>
                </a:rPr>
                <a:t>’</a:t>
              </a:r>
              <a:endParaRPr lang="en-US" altLang="en-US" sz="900" dirty="0">
                <a:solidFill>
                  <a:srgbClr val="000000"/>
                </a:solidFill>
                <a:latin typeface="Calibri" panose="020F0502020204030204"/>
                <a:cs typeface="+mn-cs"/>
              </a:endParaRPr>
            </a:p>
          </p:txBody>
        </p:sp>
        <p:sp>
          <p:nvSpPr>
            <p:cNvPr id="139" name="Rectangle 18">
              <a:extLst>
                <a:ext uri="{FF2B5EF4-FFF2-40B4-BE49-F238E27FC236}">
                  <a16:creationId xmlns:a16="http://schemas.microsoft.com/office/drawing/2014/main" id="{35BA661F-5A22-C84E-B47D-9147B3088598}"/>
                </a:ext>
              </a:extLst>
            </p:cNvPr>
            <p:cNvSpPr>
              <a:spLocks noChangeArrowheads="1"/>
            </p:cNvSpPr>
            <p:nvPr/>
          </p:nvSpPr>
          <p:spPr bwMode="auto">
            <a:xfrm>
              <a:off x="5167037" y="2841988"/>
              <a:ext cx="814387" cy="37941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140" name="Text Box 19">
              <a:extLst>
                <a:ext uri="{FF2B5EF4-FFF2-40B4-BE49-F238E27FC236}">
                  <a16:creationId xmlns:a16="http://schemas.microsoft.com/office/drawing/2014/main" id="{880D64B6-5AB7-0245-B925-5A511DDE93D7}"/>
                </a:ext>
              </a:extLst>
            </p:cNvPr>
            <p:cNvSpPr txBox="1">
              <a:spLocks noChangeArrowheads="1"/>
            </p:cNvSpPr>
            <p:nvPr/>
          </p:nvSpPr>
          <p:spPr bwMode="auto">
            <a:xfrm>
              <a:off x="4230562" y="2854620"/>
              <a:ext cx="2879422" cy="4001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350" dirty="0">
                  <a:solidFill>
                    <a:srgbClr val="000000"/>
                  </a:solidFill>
                  <a:latin typeface="Calibri" panose="020F0502020204030204"/>
                  <a:cs typeface="+mn-cs"/>
                </a:rPr>
                <a:t>Seq=42, ACK=79, data = </a:t>
              </a:r>
              <a:r>
                <a:rPr lang="ja-JP" altLang="en-US" sz="1350">
                  <a:solidFill>
                    <a:srgbClr val="000000"/>
                  </a:solidFill>
                  <a:latin typeface="Calibri" panose="020F0502020204030204"/>
                  <a:cs typeface="+mn-cs"/>
                </a:rPr>
                <a:t>‘</a:t>
              </a:r>
              <a:r>
                <a:rPr lang="en-US" altLang="ja-JP" sz="1350" dirty="0">
                  <a:solidFill>
                    <a:srgbClr val="000000"/>
                  </a:solidFill>
                  <a:latin typeface="Calibri" panose="020F0502020204030204"/>
                  <a:cs typeface="+mn-cs"/>
                </a:rPr>
                <a:t>C</a:t>
              </a:r>
              <a:r>
                <a:rPr lang="ja-JP" altLang="en-US" sz="1350">
                  <a:solidFill>
                    <a:srgbClr val="000000"/>
                  </a:solidFill>
                  <a:latin typeface="Calibri" panose="020F0502020204030204"/>
                  <a:cs typeface="+mn-cs"/>
                </a:rPr>
                <a:t>’</a:t>
              </a:r>
              <a:endParaRPr lang="en-US" altLang="en-US" sz="1350" dirty="0">
                <a:solidFill>
                  <a:srgbClr val="000000"/>
                </a:solidFill>
                <a:latin typeface="Calibri" panose="020F0502020204030204"/>
                <a:cs typeface="+mn-cs"/>
              </a:endParaRPr>
            </a:p>
          </p:txBody>
        </p:sp>
      </p:grpSp>
      <p:grpSp>
        <p:nvGrpSpPr>
          <p:cNvPr id="5" name="Group 4">
            <a:extLst>
              <a:ext uri="{FF2B5EF4-FFF2-40B4-BE49-F238E27FC236}">
                <a16:creationId xmlns:a16="http://schemas.microsoft.com/office/drawing/2014/main" id="{30581A9F-48A7-D546-AB16-5A259024E309}"/>
              </a:ext>
            </a:extLst>
          </p:cNvPr>
          <p:cNvGrpSpPr/>
          <p:nvPr/>
        </p:nvGrpSpPr>
        <p:grpSpPr>
          <a:xfrm>
            <a:off x="3176020" y="2642270"/>
            <a:ext cx="2154564" cy="600075"/>
            <a:chOff x="4234692" y="3523026"/>
            <a:chExt cx="2872752" cy="800100"/>
          </a:xfrm>
        </p:grpSpPr>
        <p:sp>
          <p:nvSpPr>
            <p:cNvPr id="135" name="Line 10">
              <a:extLst>
                <a:ext uri="{FF2B5EF4-FFF2-40B4-BE49-F238E27FC236}">
                  <a16:creationId xmlns:a16="http://schemas.microsoft.com/office/drawing/2014/main" id="{7C681F4C-24E8-5D43-BE10-D3949F61CDFA}"/>
                </a:ext>
              </a:extLst>
            </p:cNvPr>
            <p:cNvSpPr>
              <a:spLocks noChangeShapeType="1"/>
            </p:cNvSpPr>
            <p:nvPr/>
          </p:nvSpPr>
          <p:spPr bwMode="auto">
            <a:xfrm flipH="1">
              <a:off x="4344712" y="3523026"/>
              <a:ext cx="2554287" cy="8001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141" name="Rectangle 20">
              <a:extLst>
                <a:ext uri="{FF2B5EF4-FFF2-40B4-BE49-F238E27FC236}">
                  <a16:creationId xmlns:a16="http://schemas.microsoft.com/office/drawing/2014/main" id="{E3E3363E-9511-1A43-912C-05D171708B3A}"/>
                </a:ext>
              </a:extLst>
            </p:cNvPr>
            <p:cNvSpPr>
              <a:spLocks noChangeArrowheads="1"/>
            </p:cNvSpPr>
            <p:nvPr/>
          </p:nvSpPr>
          <p:spPr bwMode="auto">
            <a:xfrm>
              <a:off x="5201962" y="3800838"/>
              <a:ext cx="823912" cy="24606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142" name="Text Box 21">
              <a:extLst>
                <a:ext uri="{FF2B5EF4-FFF2-40B4-BE49-F238E27FC236}">
                  <a16:creationId xmlns:a16="http://schemas.microsoft.com/office/drawing/2014/main" id="{18709FF4-595B-2F4F-9697-F2C14F760728}"/>
                </a:ext>
              </a:extLst>
            </p:cNvPr>
            <p:cNvSpPr txBox="1">
              <a:spLocks noChangeArrowheads="1"/>
            </p:cNvSpPr>
            <p:nvPr/>
          </p:nvSpPr>
          <p:spPr bwMode="auto">
            <a:xfrm>
              <a:off x="4234692" y="3736718"/>
              <a:ext cx="2872752" cy="4001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350" kern="1200" dirty="0">
                  <a:solidFill>
                    <a:srgbClr val="000000"/>
                  </a:solidFill>
                  <a:latin typeface="Calibri" panose="020F0502020204030204"/>
                  <a:cs typeface="+mn-cs"/>
                </a:rPr>
                <a:t>Seq=79, ACK=43, data = </a:t>
              </a:r>
              <a:r>
                <a:rPr lang="ja-JP" altLang="en-US" sz="1350" kern="1200">
                  <a:solidFill>
                    <a:srgbClr val="000000"/>
                  </a:solidFill>
                  <a:latin typeface="Calibri" panose="020F0502020204030204"/>
                  <a:cs typeface="+mn-cs"/>
                </a:rPr>
                <a:t>‘</a:t>
              </a:r>
              <a:r>
                <a:rPr lang="en-US" altLang="ja-JP" sz="1350" kern="1200" dirty="0">
                  <a:solidFill>
                    <a:srgbClr val="000000"/>
                  </a:solidFill>
                  <a:latin typeface="Calibri" panose="020F0502020204030204"/>
                  <a:cs typeface="+mn-cs"/>
                </a:rPr>
                <a:t>C</a:t>
              </a:r>
              <a:r>
                <a:rPr lang="ja-JP" altLang="en-US" sz="1350" kern="1200">
                  <a:solidFill>
                    <a:srgbClr val="000000"/>
                  </a:solidFill>
                  <a:latin typeface="Calibri" panose="020F0502020204030204"/>
                  <a:cs typeface="+mn-cs"/>
                </a:rPr>
                <a:t>’</a:t>
              </a:r>
              <a:endParaRPr lang="en-US" altLang="en-US" sz="825" kern="1200" dirty="0">
                <a:solidFill>
                  <a:srgbClr val="000000"/>
                </a:solidFill>
                <a:latin typeface="Calibri" panose="020F0502020204030204"/>
                <a:cs typeface="+mn-cs"/>
              </a:endParaRPr>
            </a:p>
          </p:txBody>
        </p:sp>
      </p:grpSp>
      <p:grpSp>
        <p:nvGrpSpPr>
          <p:cNvPr id="6" name="Group 5">
            <a:extLst>
              <a:ext uri="{FF2B5EF4-FFF2-40B4-BE49-F238E27FC236}">
                <a16:creationId xmlns:a16="http://schemas.microsoft.com/office/drawing/2014/main" id="{9A6C1350-9453-1E48-8790-F100F9587769}"/>
              </a:ext>
            </a:extLst>
          </p:cNvPr>
          <p:cNvGrpSpPr/>
          <p:nvPr/>
        </p:nvGrpSpPr>
        <p:grpSpPr>
          <a:xfrm>
            <a:off x="3254962" y="3388791"/>
            <a:ext cx="1943100" cy="379810"/>
            <a:chOff x="4339949" y="4518388"/>
            <a:chExt cx="2590800" cy="506413"/>
          </a:xfrm>
        </p:grpSpPr>
        <p:sp>
          <p:nvSpPr>
            <p:cNvPr id="130" name="Line 3">
              <a:extLst>
                <a:ext uri="{FF2B5EF4-FFF2-40B4-BE49-F238E27FC236}">
                  <a16:creationId xmlns:a16="http://schemas.microsoft.com/office/drawing/2014/main" id="{21939EAE-12FE-4B4B-8477-DA966E53E581}"/>
                </a:ext>
              </a:extLst>
            </p:cNvPr>
            <p:cNvSpPr>
              <a:spLocks noChangeShapeType="1"/>
            </p:cNvSpPr>
            <p:nvPr/>
          </p:nvSpPr>
          <p:spPr bwMode="auto">
            <a:xfrm>
              <a:off x="4339949" y="4518388"/>
              <a:ext cx="2590800" cy="50641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143" name="Rectangle 22">
              <a:extLst>
                <a:ext uri="{FF2B5EF4-FFF2-40B4-BE49-F238E27FC236}">
                  <a16:creationId xmlns:a16="http://schemas.microsoft.com/office/drawing/2014/main" id="{36373196-F0F3-9041-A157-0DFF0B56BE41}"/>
                </a:ext>
              </a:extLst>
            </p:cNvPr>
            <p:cNvSpPr>
              <a:spLocks noChangeArrowheads="1"/>
            </p:cNvSpPr>
            <p:nvPr/>
          </p:nvSpPr>
          <p:spPr bwMode="auto">
            <a:xfrm>
              <a:off x="5268637" y="4648563"/>
              <a:ext cx="958850" cy="35718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144" name="Text Box 23">
              <a:extLst>
                <a:ext uri="{FF2B5EF4-FFF2-40B4-BE49-F238E27FC236}">
                  <a16:creationId xmlns:a16="http://schemas.microsoft.com/office/drawing/2014/main" id="{2C94660D-0BE1-434B-85A6-BB22849908C7}"/>
                </a:ext>
              </a:extLst>
            </p:cNvPr>
            <p:cNvSpPr txBox="1">
              <a:spLocks noChangeArrowheads="1"/>
            </p:cNvSpPr>
            <p:nvPr/>
          </p:nvSpPr>
          <p:spPr bwMode="auto">
            <a:xfrm>
              <a:off x="4934710" y="4609843"/>
              <a:ext cx="1774845" cy="4001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spcBef>
                  <a:spcPct val="0"/>
                </a:spcBef>
                <a:spcAft>
                  <a:spcPct val="0"/>
                </a:spcAft>
                <a:buClrTx/>
                <a:defRPr/>
              </a:pPr>
              <a:r>
                <a:rPr lang="en-US" sz="1350" kern="1200" dirty="0">
                  <a:solidFill>
                    <a:srgbClr val="000000"/>
                  </a:solidFill>
                  <a:latin typeface="Calibri" panose="020F0502020204030204"/>
                  <a:cs typeface="+mn-cs"/>
                </a:rPr>
                <a:t>Seq=43, ACK=80</a:t>
              </a:r>
              <a:endParaRPr lang="en-US" sz="825" kern="1200" dirty="0">
                <a:solidFill>
                  <a:srgbClr val="000000"/>
                </a:solidFill>
                <a:latin typeface="Calibri" panose="020F0502020204030204"/>
                <a:cs typeface="+mn-cs"/>
              </a:endParaRPr>
            </a:p>
          </p:txBody>
        </p:sp>
      </p:grpSp>
      <p:sp>
        <p:nvSpPr>
          <p:cNvPr id="145" name="Line 24">
            <a:extLst>
              <a:ext uri="{FF2B5EF4-FFF2-40B4-BE49-F238E27FC236}">
                <a16:creationId xmlns:a16="http://schemas.microsoft.com/office/drawing/2014/main" id="{4198420A-33F5-1542-B39F-616C0F629FE7}"/>
              </a:ext>
            </a:extLst>
          </p:cNvPr>
          <p:cNvSpPr>
            <a:spLocks noChangeShapeType="1"/>
          </p:cNvSpPr>
          <p:nvPr/>
        </p:nvSpPr>
        <p:spPr bwMode="auto">
          <a:xfrm>
            <a:off x="3249009" y="1881460"/>
            <a:ext cx="0" cy="1940719"/>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800">
              <a:latin typeface="Calibri" panose="020F0502020204030204"/>
              <a:ea typeface="ＭＳ Ｐゴシック" charset="0"/>
              <a:cs typeface="+mn-cs"/>
            </a:endParaRPr>
          </a:p>
        </p:txBody>
      </p:sp>
      <p:sp>
        <p:nvSpPr>
          <p:cNvPr id="146" name="Line 25">
            <a:extLst>
              <a:ext uri="{FF2B5EF4-FFF2-40B4-BE49-F238E27FC236}">
                <a16:creationId xmlns:a16="http://schemas.microsoft.com/office/drawing/2014/main" id="{C59AD6B4-1F7E-D046-AE58-B0A2143452E4}"/>
              </a:ext>
            </a:extLst>
          </p:cNvPr>
          <p:cNvSpPr>
            <a:spLocks noChangeShapeType="1"/>
          </p:cNvSpPr>
          <p:nvPr/>
        </p:nvSpPr>
        <p:spPr bwMode="auto">
          <a:xfrm>
            <a:off x="5245687" y="1920751"/>
            <a:ext cx="0" cy="1940719"/>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grpSp>
        <p:nvGrpSpPr>
          <p:cNvPr id="147" name="Group 27">
            <a:extLst>
              <a:ext uri="{FF2B5EF4-FFF2-40B4-BE49-F238E27FC236}">
                <a16:creationId xmlns:a16="http://schemas.microsoft.com/office/drawing/2014/main" id="{78A4C821-5D3D-F049-95FB-64A6C2EFC29B}"/>
              </a:ext>
            </a:extLst>
          </p:cNvPr>
          <p:cNvGrpSpPr>
            <a:grpSpLocks/>
          </p:cNvGrpSpPr>
          <p:nvPr/>
        </p:nvGrpSpPr>
        <p:grpSpPr bwMode="auto">
          <a:xfrm>
            <a:off x="2868009" y="1265907"/>
            <a:ext cx="566738" cy="586978"/>
            <a:chOff x="-44" y="1473"/>
            <a:chExt cx="981" cy="1105"/>
          </a:xfrm>
        </p:grpSpPr>
        <p:pic>
          <p:nvPicPr>
            <p:cNvPr id="148" name="Picture 28" descr="desktop_computer_stylized_medium">
              <a:extLst>
                <a:ext uri="{FF2B5EF4-FFF2-40B4-BE49-F238E27FC236}">
                  <a16:creationId xmlns:a16="http://schemas.microsoft.com/office/drawing/2014/main" id="{37E197D2-A990-E643-BBEF-3FDB8B30E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Freeform 29">
              <a:extLst>
                <a:ext uri="{FF2B5EF4-FFF2-40B4-BE49-F238E27FC236}">
                  <a16:creationId xmlns:a16="http://schemas.microsoft.com/office/drawing/2014/main" id="{B63C2E39-A8CB-1F4B-B3CA-E65FF2976D4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800">
                <a:latin typeface="Calibri" panose="020F0502020204030204"/>
                <a:ea typeface="ＭＳ Ｐゴシック" panose="020B0600070205080204" pitchFamily="34" charset="-128"/>
                <a:cs typeface="+mn-cs"/>
              </a:endParaRPr>
            </a:p>
          </p:txBody>
        </p:sp>
      </p:grpSp>
      <p:grpSp>
        <p:nvGrpSpPr>
          <p:cNvPr id="150" name="Group 30">
            <a:extLst>
              <a:ext uri="{FF2B5EF4-FFF2-40B4-BE49-F238E27FC236}">
                <a16:creationId xmlns:a16="http://schemas.microsoft.com/office/drawing/2014/main" id="{AEA67504-808C-2C43-80AA-6BED564C9A22}"/>
              </a:ext>
            </a:extLst>
          </p:cNvPr>
          <p:cNvGrpSpPr>
            <a:grpSpLocks/>
          </p:cNvGrpSpPr>
          <p:nvPr/>
        </p:nvGrpSpPr>
        <p:grpSpPr bwMode="auto">
          <a:xfrm flipH="1">
            <a:off x="5014706" y="1295673"/>
            <a:ext cx="591741" cy="646510"/>
            <a:chOff x="-44" y="1473"/>
            <a:chExt cx="981" cy="1105"/>
          </a:xfrm>
        </p:grpSpPr>
        <p:pic>
          <p:nvPicPr>
            <p:cNvPr id="151" name="Picture 31" descr="desktop_computer_stylized_medium">
              <a:extLst>
                <a:ext uri="{FF2B5EF4-FFF2-40B4-BE49-F238E27FC236}">
                  <a16:creationId xmlns:a16="http://schemas.microsoft.com/office/drawing/2014/main" id="{0B37A6B2-9E4A-114B-85F9-5E3DF6205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Freeform 32">
              <a:extLst>
                <a:ext uri="{FF2B5EF4-FFF2-40B4-BE49-F238E27FC236}">
                  <a16:creationId xmlns:a16="http://schemas.microsoft.com/office/drawing/2014/main" id="{100E17DE-5CEE-AB45-8E97-F0E8B661790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800">
                <a:latin typeface="Calibri" panose="020F0502020204030204"/>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178778AE-4599-7841-B71E-D835F9A5393E}"/>
              </a:ext>
            </a:extLst>
          </p:cNvPr>
          <p:cNvGrpSpPr/>
          <p:nvPr/>
        </p:nvGrpSpPr>
        <p:grpSpPr>
          <a:xfrm>
            <a:off x="3519237" y="2111542"/>
            <a:ext cx="1041364" cy="1028700"/>
            <a:chOff x="4692316" y="2815389"/>
            <a:chExt cx="1388485" cy="1371600"/>
          </a:xfrm>
        </p:grpSpPr>
        <p:sp>
          <p:nvSpPr>
            <p:cNvPr id="3" name="Oval 2">
              <a:extLst>
                <a:ext uri="{FF2B5EF4-FFF2-40B4-BE49-F238E27FC236}">
                  <a16:creationId xmlns:a16="http://schemas.microsoft.com/office/drawing/2014/main" id="{AB715EF6-F294-3449-96CB-B6947A099ADE}"/>
                </a:ext>
              </a:extLst>
            </p:cNvPr>
            <p:cNvSpPr/>
            <p:nvPr/>
          </p:nvSpPr>
          <p:spPr>
            <a:xfrm>
              <a:off x="5566610" y="3721768"/>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31" name="Oval 30">
              <a:extLst>
                <a:ext uri="{FF2B5EF4-FFF2-40B4-BE49-F238E27FC236}">
                  <a16:creationId xmlns:a16="http://schemas.microsoft.com/office/drawing/2014/main" id="{7D783624-80C6-2148-8502-F1C29047872A}"/>
                </a:ext>
              </a:extLst>
            </p:cNvPr>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8" name="Straight Arrow Connector 7">
              <a:extLst>
                <a:ext uri="{FF2B5EF4-FFF2-40B4-BE49-F238E27FC236}">
                  <a16:creationId xmlns:a16="http://schemas.microsoft.com/office/drawing/2014/main" id="{907B7D31-A373-0B4B-A1B5-F4FD39A2F3C3}"/>
                </a:ext>
              </a:extLst>
            </p:cNvPr>
            <p:cNvCxnSpPr/>
            <p:nvPr/>
          </p:nvCxnSpPr>
          <p:spPr>
            <a:xfrm flipH="1" flipV="1">
              <a:off x="5117431" y="3224463"/>
              <a:ext cx="513348" cy="513348"/>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45AF06C-D673-CA4F-A51B-93240818CB9A}"/>
              </a:ext>
            </a:extLst>
          </p:cNvPr>
          <p:cNvGrpSpPr/>
          <p:nvPr/>
        </p:nvGrpSpPr>
        <p:grpSpPr>
          <a:xfrm>
            <a:off x="3513222" y="2803358"/>
            <a:ext cx="1486532" cy="980574"/>
            <a:chOff x="4692316" y="2815389"/>
            <a:chExt cx="1982043" cy="1307432"/>
          </a:xfrm>
        </p:grpSpPr>
        <p:sp>
          <p:nvSpPr>
            <p:cNvPr id="36" name="Oval 35">
              <a:extLst>
                <a:ext uri="{FF2B5EF4-FFF2-40B4-BE49-F238E27FC236}">
                  <a16:creationId xmlns:a16="http://schemas.microsoft.com/office/drawing/2014/main" id="{6B1B5065-4044-F742-9CE7-C6C1E51A71E8}"/>
                </a:ext>
              </a:extLst>
            </p:cNvPr>
            <p:cNvSpPr/>
            <p:nvPr/>
          </p:nvSpPr>
          <p:spPr>
            <a:xfrm>
              <a:off x="6160168" y="3657600"/>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37" name="Oval 36">
              <a:extLst>
                <a:ext uri="{FF2B5EF4-FFF2-40B4-BE49-F238E27FC236}">
                  <a16:creationId xmlns:a16="http://schemas.microsoft.com/office/drawing/2014/main" id="{C5F4BEC1-9A8B-BA47-BC77-A5A357B8A4B6}"/>
                </a:ext>
              </a:extLst>
            </p:cNvPr>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cxnSp>
          <p:nvCxnSpPr>
            <p:cNvPr id="38" name="Straight Arrow Connector 37">
              <a:extLst>
                <a:ext uri="{FF2B5EF4-FFF2-40B4-BE49-F238E27FC236}">
                  <a16:creationId xmlns:a16="http://schemas.microsoft.com/office/drawing/2014/main" id="{1894C7DC-0B9B-5648-ACEB-7945930EE55B}"/>
                </a:ext>
              </a:extLst>
            </p:cNvPr>
            <p:cNvCxnSpPr>
              <a:cxnSpLocks/>
            </p:cNvCxnSpPr>
            <p:nvPr/>
          </p:nvCxnSpPr>
          <p:spPr>
            <a:xfrm flipH="1" flipV="1">
              <a:off x="5165557" y="3224463"/>
              <a:ext cx="970548" cy="521369"/>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Slide Number Placeholder 2">
            <a:extLst>
              <a:ext uri="{FF2B5EF4-FFF2-40B4-BE49-F238E27FC236}">
                <a16:creationId xmlns:a16="http://schemas.microsoft.com/office/drawing/2014/main" id="{951C5C48-402B-A744-B23C-9DA42D7A6E17}"/>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80</a:t>
            </a:fld>
            <a:endParaRPr lang="en-US" dirty="0"/>
          </a:p>
        </p:txBody>
      </p:sp>
    </p:spTree>
    <p:extLst>
      <p:ext uri="{BB962C8B-B14F-4D97-AF65-F5344CB8AC3E}">
        <p14:creationId xmlns:p14="http://schemas.microsoft.com/office/powerpoint/2010/main" val="267750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34"/>
                                        </p:tgtEl>
                                        <p:attrNameLst>
                                          <p:attrName>style.visibility</p:attrName>
                                        </p:attrNameLst>
                                      </p:cBhvr>
                                      <p:to>
                                        <p:strVal val="visible"/>
                                      </p:to>
                                    </p:set>
                                    <p:animEffect transition="in" filter="dissolve">
                                      <p:cBhvr>
                                        <p:cTn id="11" dur="500"/>
                                        <p:tgtEl>
                                          <p:spTgt spid="134"/>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righ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dissolve">
                                      <p:cBhvr>
                                        <p:cTn id="19" dur="500"/>
                                        <p:tgtEl>
                                          <p:spTgt spid="13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xit" presetSubtype="0" fill="hold" nodeType="click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TCP round trip time, timeout</a:t>
            </a:r>
            <a:endParaRPr lang="en-US" dirty="0"/>
          </a:p>
        </p:txBody>
      </p:sp>
      <p:sp>
        <p:nvSpPr>
          <p:cNvPr id="29" name="Rectangle 1027">
            <a:extLst>
              <a:ext uri="{FF2B5EF4-FFF2-40B4-BE49-F238E27FC236}">
                <a16:creationId xmlns:a16="http://schemas.microsoft.com/office/drawing/2014/main" id="{E2121436-377D-9943-817E-B014539AAB14}"/>
              </a:ext>
            </a:extLst>
          </p:cNvPr>
          <p:cNvSpPr txBox="1">
            <a:spLocks noChangeArrowheads="1"/>
          </p:cNvSpPr>
          <p:nvPr/>
        </p:nvSpPr>
        <p:spPr>
          <a:xfrm>
            <a:off x="505342" y="1044852"/>
            <a:ext cx="3910083" cy="348615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None/>
              <a:defRPr/>
            </a:pPr>
            <a:r>
              <a:rPr lang="en-US" sz="2400" i="1" u="sng" dirty="0">
                <a:solidFill>
                  <a:srgbClr val="C00000"/>
                </a:solidFill>
                <a:latin typeface="Calibri" panose="020F0502020204030204"/>
              </a:rPr>
              <a:t>Q:</a:t>
            </a:r>
            <a:r>
              <a:rPr lang="en-US" sz="2400" i="1" dirty="0">
                <a:solidFill>
                  <a:srgbClr val="C00000"/>
                </a:solidFill>
                <a:latin typeface="Calibri" panose="020F0502020204030204"/>
              </a:rPr>
              <a:t> </a:t>
            </a:r>
            <a:r>
              <a:rPr lang="en-US" sz="2400" dirty="0">
                <a:solidFill>
                  <a:prstClr val="black"/>
                </a:solidFill>
                <a:latin typeface="Calibri" panose="020F0502020204030204"/>
              </a:rPr>
              <a:t>how to set TCP timeout value?</a:t>
            </a:r>
          </a:p>
          <a:p>
            <a:pPr marL="264319" indent="-166688" defTabSz="685800">
              <a:spcBef>
                <a:spcPts val="750"/>
              </a:spcBef>
              <a:buFont typeface="Wingdings" charset="2"/>
              <a:buChar char="§"/>
              <a:defRPr/>
            </a:pPr>
            <a:r>
              <a:rPr lang="en-US" sz="2100" dirty="0">
                <a:solidFill>
                  <a:prstClr val="black"/>
                </a:solidFill>
                <a:latin typeface="Calibri" panose="020F0502020204030204"/>
              </a:rPr>
              <a:t>longer than RTT, but RTT varies!</a:t>
            </a:r>
          </a:p>
          <a:p>
            <a:pPr marL="264319" indent="-166688" defTabSz="685800">
              <a:spcBef>
                <a:spcPts val="750"/>
              </a:spcBef>
              <a:buFont typeface="Wingdings" charset="2"/>
              <a:buChar char="§"/>
              <a:defRPr/>
            </a:pPr>
            <a:r>
              <a:rPr lang="en-US" sz="2100" i="1" dirty="0">
                <a:solidFill>
                  <a:srgbClr val="C00000"/>
                </a:solidFill>
                <a:latin typeface="Calibri" panose="020F0502020204030204"/>
              </a:rPr>
              <a:t>too short:</a:t>
            </a:r>
            <a:r>
              <a:rPr lang="en-US" sz="2100" dirty="0">
                <a:solidFill>
                  <a:srgbClr val="C00000"/>
                </a:solidFill>
                <a:latin typeface="Calibri" panose="020F0502020204030204"/>
              </a:rPr>
              <a:t> </a:t>
            </a:r>
            <a:r>
              <a:rPr lang="en-US" sz="2100" dirty="0">
                <a:solidFill>
                  <a:prstClr val="black"/>
                </a:solidFill>
                <a:latin typeface="Calibri" panose="020F0502020204030204"/>
              </a:rPr>
              <a:t>premature timeout, unnecessary retransmissions</a:t>
            </a:r>
          </a:p>
          <a:p>
            <a:pPr marL="264319" indent="-166688" defTabSz="685800">
              <a:spcBef>
                <a:spcPts val="750"/>
              </a:spcBef>
              <a:buFont typeface="Wingdings" charset="2"/>
              <a:buChar char="§"/>
              <a:defRPr/>
            </a:pPr>
            <a:r>
              <a:rPr lang="en-US" sz="2100" i="1" dirty="0">
                <a:solidFill>
                  <a:srgbClr val="C00000"/>
                </a:solidFill>
                <a:latin typeface="Calibri" panose="020F0502020204030204"/>
              </a:rPr>
              <a:t>too long:</a:t>
            </a:r>
            <a:r>
              <a:rPr lang="en-US" sz="2100" dirty="0">
                <a:solidFill>
                  <a:srgbClr val="C00000"/>
                </a:solidFill>
                <a:latin typeface="Calibri" panose="020F0502020204030204"/>
              </a:rPr>
              <a:t> </a:t>
            </a:r>
            <a:r>
              <a:rPr lang="en-US" sz="2100" dirty="0">
                <a:solidFill>
                  <a:prstClr val="black"/>
                </a:solidFill>
                <a:latin typeface="Calibri" panose="020F0502020204030204"/>
              </a:rPr>
              <a:t>slow reaction to segment loss</a:t>
            </a:r>
          </a:p>
        </p:txBody>
      </p:sp>
      <p:sp>
        <p:nvSpPr>
          <p:cNvPr id="30" name="Rectangle 1028">
            <a:extLst>
              <a:ext uri="{FF2B5EF4-FFF2-40B4-BE49-F238E27FC236}">
                <a16:creationId xmlns:a16="http://schemas.microsoft.com/office/drawing/2014/main" id="{EBDCCB72-DE33-3D44-BBEA-E4C6F08C3D8E}"/>
              </a:ext>
            </a:extLst>
          </p:cNvPr>
          <p:cNvSpPr txBox="1">
            <a:spLocks noChangeArrowheads="1"/>
          </p:cNvSpPr>
          <p:nvPr/>
        </p:nvSpPr>
        <p:spPr>
          <a:xfrm>
            <a:off x="4694129" y="1044852"/>
            <a:ext cx="4174435" cy="348615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buNone/>
              <a:defRPr/>
            </a:pPr>
            <a:r>
              <a:rPr lang="en-US" altLang="en-US" sz="2400" i="1" u="sng" dirty="0">
                <a:solidFill>
                  <a:srgbClr val="C00000"/>
                </a:solidFill>
                <a:latin typeface="Calibri" panose="020F0502020204030204"/>
                <a:ea typeface="ＭＳ Ｐゴシック" panose="020B0600070205080204" pitchFamily="34" charset="-128"/>
              </a:rPr>
              <a:t>Q</a:t>
            </a:r>
            <a:r>
              <a:rPr lang="en-US" altLang="en-US" sz="2400" u="sng" dirty="0">
                <a:solidFill>
                  <a:srgbClr val="C00000"/>
                </a:solidFill>
                <a:latin typeface="Calibri" panose="020F0502020204030204"/>
                <a:ea typeface="ＭＳ Ｐゴシック" panose="020B0600070205080204" pitchFamily="34" charset="-128"/>
              </a:rPr>
              <a:t>:</a:t>
            </a:r>
            <a:r>
              <a:rPr lang="en-US" altLang="en-US" sz="2400" dirty="0">
                <a:solidFill>
                  <a:srgbClr val="C00000"/>
                </a:solidFill>
                <a:latin typeface="Calibri" panose="020F0502020204030204"/>
                <a:ea typeface="ＭＳ Ｐゴシック" panose="020B0600070205080204" pitchFamily="34" charset="-128"/>
              </a:rPr>
              <a:t> </a:t>
            </a:r>
            <a:r>
              <a:rPr lang="en-US" altLang="en-US" sz="2400" dirty="0">
                <a:solidFill>
                  <a:prstClr val="black"/>
                </a:solidFill>
                <a:latin typeface="Calibri" panose="020F0502020204030204"/>
                <a:ea typeface="ＭＳ Ｐゴシック" panose="020B0600070205080204" pitchFamily="34" charset="-128"/>
              </a:rPr>
              <a:t>how to estimate RTT?</a:t>
            </a:r>
          </a:p>
          <a:p>
            <a:pPr marL="264319" indent="-166688" defTabSz="685800">
              <a:spcBef>
                <a:spcPts val="450"/>
              </a:spcBef>
              <a:defRPr/>
            </a:pPr>
            <a:r>
              <a:rPr lang="en-US" altLang="en-US" sz="2100" dirty="0" err="1">
                <a:solidFill>
                  <a:srgbClr val="000099"/>
                </a:solidFill>
                <a:latin typeface="Courier New" panose="02070309020205020404" pitchFamily="49" charset="0"/>
                <a:ea typeface="ＭＳ Ｐゴシック" panose="020B0600070205080204" pitchFamily="34" charset="-128"/>
                <a:cs typeface="Courier New" panose="02070309020205020404" pitchFamily="49" charset="0"/>
              </a:rPr>
              <a:t>SampleRTT:</a:t>
            </a:r>
            <a:r>
              <a:rPr lang="en-US" altLang="en-US" sz="2100" dirty="0" err="1">
                <a:solidFill>
                  <a:prstClr val="black"/>
                </a:solidFill>
                <a:latin typeface="Calibri" panose="020F0502020204030204"/>
                <a:ea typeface="ＭＳ Ｐゴシック" panose="020B0600070205080204" pitchFamily="34" charset="-128"/>
              </a:rPr>
              <a:t>measured</a:t>
            </a:r>
            <a:r>
              <a:rPr lang="en-US" altLang="en-US" sz="2100" dirty="0">
                <a:solidFill>
                  <a:prstClr val="black"/>
                </a:solidFill>
                <a:latin typeface="Calibri" panose="020F0502020204030204"/>
                <a:ea typeface="ＭＳ Ｐゴシック" panose="020B0600070205080204" pitchFamily="34" charset="-128"/>
              </a:rPr>
              <a:t> time from segment transmission until ACK receipt</a:t>
            </a:r>
          </a:p>
          <a:p>
            <a:pPr marL="521494" lvl="1" indent="-173831" defTabSz="685800">
              <a:spcBef>
                <a:spcPts val="450"/>
              </a:spcBef>
              <a:defRPr/>
            </a:pPr>
            <a:r>
              <a:rPr lang="en-US" altLang="en-US" sz="1800" dirty="0">
                <a:solidFill>
                  <a:prstClr val="black"/>
                </a:solidFill>
                <a:latin typeface="Calibri" panose="020F0502020204030204"/>
                <a:ea typeface="ＭＳ Ｐゴシック" panose="020B0600070205080204" pitchFamily="34" charset="-128"/>
              </a:rPr>
              <a:t>ignore retransmissions</a:t>
            </a:r>
          </a:p>
          <a:p>
            <a:pPr marL="264319" indent="-166688" defTabSz="685800">
              <a:spcBef>
                <a:spcPts val="450"/>
              </a:spcBef>
              <a:defRPr/>
            </a:pPr>
            <a:r>
              <a:rPr lang="en-US" altLang="en-US" sz="2100" dirty="0" err="1">
                <a:solidFill>
                  <a:srgbClr val="0000A3"/>
                </a:solidFill>
                <a:latin typeface="Courier New" panose="02070309020205020404" pitchFamily="49" charset="0"/>
                <a:ea typeface="ＭＳ Ｐゴシック" panose="020B0600070205080204" pitchFamily="34" charset="-128"/>
                <a:cs typeface="Courier New" panose="02070309020205020404" pitchFamily="49" charset="0"/>
              </a:rPr>
              <a:t>SampleRTT</a:t>
            </a:r>
            <a:r>
              <a:rPr lang="en-US" altLang="en-US" sz="2100" dirty="0">
                <a:solidFill>
                  <a:srgbClr val="0000A8"/>
                </a:solidFill>
                <a:latin typeface="Courier New" panose="02070309020205020404" pitchFamily="49" charset="0"/>
                <a:ea typeface="ＭＳ Ｐゴシック" panose="020B0600070205080204" pitchFamily="34" charset="-128"/>
                <a:cs typeface="Courier New" panose="02070309020205020404" pitchFamily="49" charset="0"/>
              </a:rPr>
              <a:t> </a:t>
            </a:r>
            <a:r>
              <a:rPr lang="en-US" altLang="en-US" sz="2100" dirty="0">
                <a:solidFill>
                  <a:prstClr val="black"/>
                </a:solidFill>
                <a:latin typeface="Calibri" panose="020F0502020204030204"/>
                <a:ea typeface="ＭＳ Ｐゴシック" panose="020B0600070205080204" pitchFamily="34" charset="-128"/>
              </a:rPr>
              <a:t>will vary, want estimated RTT “</a:t>
            </a:r>
            <a:r>
              <a:rPr lang="en-US" altLang="ja-JP" sz="2100" dirty="0">
                <a:solidFill>
                  <a:prstClr val="black"/>
                </a:solidFill>
                <a:latin typeface="Calibri" panose="020F0502020204030204"/>
                <a:ea typeface="ＭＳ Ｐゴシック" panose="020B0600070205080204" pitchFamily="34" charset="-128"/>
              </a:rPr>
              <a:t>smoother</a:t>
            </a:r>
            <a:r>
              <a:rPr lang="en-US" altLang="ja-JP" sz="1800" dirty="0">
                <a:solidFill>
                  <a:prstClr val="black"/>
                </a:solidFill>
                <a:latin typeface="Calibri" panose="020F0502020204030204"/>
                <a:ea typeface="ＭＳ Ｐゴシック" panose="020B0600070205080204" pitchFamily="34" charset="-128"/>
              </a:rPr>
              <a:t>”</a:t>
            </a:r>
            <a:endParaRPr lang="en-US" altLang="ja-JP" sz="2100" dirty="0">
              <a:solidFill>
                <a:prstClr val="black"/>
              </a:solidFill>
              <a:latin typeface="Calibri" panose="020F0502020204030204"/>
              <a:ea typeface="ＭＳ Ｐゴシック" panose="020B0600070205080204" pitchFamily="34" charset="-128"/>
            </a:endParaRPr>
          </a:p>
          <a:p>
            <a:pPr marL="521494" lvl="1" indent="-173831" defTabSz="685800">
              <a:spcBef>
                <a:spcPts val="450"/>
              </a:spcBef>
              <a:defRPr/>
            </a:pPr>
            <a:r>
              <a:rPr lang="en-US" altLang="en-US" sz="1800" dirty="0">
                <a:solidFill>
                  <a:prstClr val="black"/>
                </a:solidFill>
                <a:latin typeface="Calibri" panose="020F0502020204030204"/>
                <a:ea typeface="ＭＳ Ｐゴシック" panose="020B0600070205080204" pitchFamily="34" charset="-128"/>
              </a:rPr>
              <a:t>average several </a:t>
            </a:r>
            <a:r>
              <a:rPr lang="en-US" altLang="en-US" sz="1800" i="1" dirty="0">
                <a:solidFill>
                  <a:prstClr val="black"/>
                </a:solidFill>
                <a:latin typeface="Calibri" panose="020F0502020204030204"/>
                <a:ea typeface="ＭＳ Ｐゴシック" panose="020B0600070205080204" pitchFamily="34" charset="-128"/>
              </a:rPr>
              <a:t>recent</a:t>
            </a:r>
            <a:r>
              <a:rPr lang="en-US" altLang="en-US" sz="1800" dirty="0">
                <a:solidFill>
                  <a:prstClr val="black"/>
                </a:solidFill>
                <a:latin typeface="Calibri" panose="020F0502020204030204"/>
                <a:ea typeface="ＭＳ Ｐゴシック" panose="020B0600070205080204" pitchFamily="34" charset="-128"/>
              </a:rPr>
              <a:t> measurements, not just current </a:t>
            </a:r>
            <a:r>
              <a:rPr lang="en-US" altLang="en-US" sz="1800" dirty="0" err="1">
                <a:solidFill>
                  <a:srgbClr val="0000A3"/>
                </a:solidFill>
                <a:latin typeface="Courier New" panose="02070309020205020404" pitchFamily="49" charset="0"/>
                <a:ea typeface="ＭＳ Ｐゴシック" panose="020B0600070205080204" pitchFamily="34" charset="-128"/>
                <a:cs typeface="Courier New" panose="02070309020205020404" pitchFamily="49" charset="0"/>
              </a:rPr>
              <a:t>SampleRTT</a:t>
            </a:r>
            <a:endParaRPr lang="en-US" altLang="en-US" sz="1800" dirty="0">
              <a:solidFill>
                <a:srgbClr val="0000A3"/>
              </a:solidFill>
              <a:latin typeface="Courier New" panose="02070309020205020404" pitchFamily="49" charset="0"/>
              <a:ea typeface="ＭＳ Ｐゴシック" panose="020B0600070205080204" pitchFamily="34" charset="-128"/>
              <a:cs typeface="Courier New" panose="02070309020205020404" pitchFamily="49" charset="0"/>
            </a:endParaRPr>
          </a:p>
        </p:txBody>
      </p:sp>
      <p:sp>
        <p:nvSpPr>
          <p:cNvPr id="5" name="Slide Number Placeholder 2">
            <a:extLst>
              <a:ext uri="{FF2B5EF4-FFF2-40B4-BE49-F238E27FC236}">
                <a16:creationId xmlns:a16="http://schemas.microsoft.com/office/drawing/2014/main" id="{969C69A2-4389-474B-8FF4-E0D66DDE428E}"/>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81</a:t>
            </a:fld>
            <a:endParaRPr lang="en-US" dirty="0"/>
          </a:p>
        </p:txBody>
      </p:sp>
    </p:spTree>
    <p:extLst>
      <p:ext uri="{BB962C8B-B14F-4D97-AF65-F5344CB8AC3E}">
        <p14:creationId xmlns:p14="http://schemas.microsoft.com/office/powerpoint/2010/main" val="414990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3F844AE2-7CBB-B241-ABD8-7F7D48828D4B}"/>
              </a:ext>
            </a:extLst>
          </p:cNvPr>
          <p:cNvSpPr/>
          <p:nvPr/>
        </p:nvSpPr>
        <p:spPr>
          <a:xfrm>
            <a:off x="657225" y="946158"/>
            <a:ext cx="6731152" cy="3462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TCP round trip time, timeout</a:t>
            </a:r>
            <a:endParaRPr lang="en-US" dirty="0"/>
          </a:p>
        </p:txBody>
      </p:sp>
      <p:sp>
        <p:nvSpPr>
          <p:cNvPr id="28" name="Text Box 3">
            <a:extLst>
              <a:ext uri="{FF2B5EF4-FFF2-40B4-BE49-F238E27FC236}">
                <a16:creationId xmlns:a16="http://schemas.microsoft.com/office/drawing/2014/main" id="{6466E19A-B1DF-1A42-B002-F49CA04A4C03}"/>
              </a:ext>
            </a:extLst>
          </p:cNvPr>
          <p:cNvSpPr txBox="1">
            <a:spLocks noChangeArrowheads="1"/>
          </p:cNvSpPr>
          <p:nvPr/>
        </p:nvSpPr>
        <p:spPr bwMode="auto">
          <a:xfrm>
            <a:off x="642959" y="935113"/>
            <a:ext cx="6817892"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800" b="1" kern="1200" dirty="0" err="1">
                <a:solidFill>
                  <a:srgbClr val="000000"/>
                </a:solidFill>
                <a:latin typeface="Courier New" charset="0"/>
                <a:cs typeface="+mn-cs"/>
              </a:rPr>
              <a:t>EstimatedRTT</a:t>
            </a:r>
            <a:r>
              <a:rPr lang="en-US" sz="1800" b="1" kern="1200" dirty="0">
                <a:solidFill>
                  <a:srgbClr val="000000"/>
                </a:solidFill>
                <a:latin typeface="Courier New" charset="0"/>
                <a:cs typeface="+mn-cs"/>
              </a:rPr>
              <a:t> = (1- </a:t>
            </a:r>
            <a:r>
              <a:rPr lang="en-US" sz="1800" b="1" kern="1200" dirty="0">
                <a:solidFill>
                  <a:srgbClr val="000000"/>
                </a:solidFill>
                <a:latin typeface="Courier New" charset="0"/>
                <a:cs typeface="+mn-cs"/>
                <a:sym typeface="Symbol" charset="0"/>
              </a:rPr>
              <a:t></a:t>
            </a:r>
            <a:r>
              <a:rPr lang="en-US" sz="1800" b="1" kern="1200" dirty="0">
                <a:solidFill>
                  <a:srgbClr val="000000"/>
                </a:solidFill>
                <a:latin typeface="Courier New" charset="0"/>
                <a:cs typeface="+mn-cs"/>
              </a:rPr>
              <a:t>)*</a:t>
            </a:r>
            <a:r>
              <a:rPr lang="en-US" sz="1800" b="1" kern="1200" dirty="0" err="1">
                <a:solidFill>
                  <a:srgbClr val="000000"/>
                </a:solidFill>
                <a:latin typeface="Courier New" charset="0"/>
                <a:cs typeface="+mn-cs"/>
              </a:rPr>
              <a:t>EstimatedRTT</a:t>
            </a:r>
            <a:r>
              <a:rPr lang="en-US" sz="1800" b="1" kern="1200" dirty="0">
                <a:solidFill>
                  <a:srgbClr val="000000"/>
                </a:solidFill>
                <a:latin typeface="Courier New" charset="0"/>
                <a:cs typeface="+mn-cs"/>
              </a:rPr>
              <a:t> + </a:t>
            </a:r>
            <a:r>
              <a:rPr lang="en-US" sz="1800" b="1" kern="1200" dirty="0">
                <a:solidFill>
                  <a:srgbClr val="000000"/>
                </a:solidFill>
                <a:latin typeface="Courier New" charset="0"/>
                <a:cs typeface="+mn-cs"/>
                <a:sym typeface="Symbol" charset="0"/>
              </a:rPr>
              <a:t></a:t>
            </a:r>
            <a:r>
              <a:rPr lang="en-US" sz="1800" b="1" kern="1200" dirty="0">
                <a:solidFill>
                  <a:srgbClr val="000000"/>
                </a:solidFill>
                <a:latin typeface="Courier New" charset="0"/>
                <a:cs typeface="+mn-cs"/>
              </a:rPr>
              <a:t>*</a:t>
            </a:r>
            <a:r>
              <a:rPr lang="en-US" sz="1800" b="1" kern="1200" dirty="0" err="1">
                <a:solidFill>
                  <a:srgbClr val="000000"/>
                </a:solidFill>
                <a:latin typeface="Courier New" charset="0"/>
                <a:cs typeface="+mn-cs"/>
              </a:rPr>
              <a:t>SampleRTT</a:t>
            </a:r>
            <a:endParaRPr lang="en-US" sz="1800" b="1" kern="1200" dirty="0">
              <a:solidFill>
                <a:srgbClr val="000000"/>
              </a:solidFill>
              <a:latin typeface="Courier New" charset="0"/>
              <a:cs typeface="+mn-cs"/>
            </a:endParaRPr>
          </a:p>
        </p:txBody>
      </p:sp>
      <p:sp>
        <p:nvSpPr>
          <p:cNvPr id="31" name="Rectangle 4">
            <a:extLst>
              <a:ext uri="{FF2B5EF4-FFF2-40B4-BE49-F238E27FC236}">
                <a16:creationId xmlns:a16="http://schemas.microsoft.com/office/drawing/2014/main" id="{4A4474B4-4EC5-0C4B-8B43-3433BA1CD706}"/>
              </a:ext>
            </a:extLst>
          </p:cNvPr>
          <p:cNvSpPr>
            <a:spLocks noChangeArrowheads="1"/>
          </p:cNvSpPr>
          <p:nvPr/>
        </p:nvSpPr>
        <p:spPr bwMode="auto">
          <a:xfrm>
            <a:off x="713701" y="1392997"/>
            <a:ext cx="5300663" cy="10683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19075" indent="-219075" defTabSz="685800" eaLnBrk="0" fontAlgn="base" hangingPunct="0">
              <a:lnSpc>
                <a:spcPct val="85000"/>
              </a:lnSpc>
              <a:spcBef>
                <a:spcPct val="20000"/>
              </a:spcBef>
              <a:spcAft>
                <a:spcPct val="0"/>
              </a:spcAft>
              <a:buClr>
                <a:srgbClr val="000099"/>
              </a:buClr>
              <a:buSzPct val="100000"/>
              <a:buFont typeface="Wingdings" charset="2"/>
              <a:buChar char="§"/>
              <a:defRPr/>
            </a:pPr>
            <a:r>
              <a:rPr lang="en-US" sz="1800" u="sng" kern="1200" dirty="0">
                <a:latin typeface="Calibri" panose="020F0502020204030204"/>
                <a:ea typeface="ＭＳ Ｐゴシック" charset="0"/>
                <a:cs typeface="+mn-cs"/>
              </a:rPr>
              <a:t>e</a:t>
            </a:r>
            <a:r>
              <a:rPr lang="en-US" sz="1800" kern="1200" dirty="0">
                <a:latin typeface="Calibri" panose="020F0502020204030204"/>
                <a:ea typeface="ＭＳ Ｐゴシック" charset="0"/>
                <a:cs typeface="+mn-cs"/>
              </a:rPr>
              <a:t>xponential </a:t>
            </a:r>
            <a:r>
              <a:rPr lang="en-US" sz="1800" u="sng" kern="1200" dirty="0">
                <a:latin typeface="Calibri" panose="020F0502020204030204"/>
                <a:ea typeface="ＭＳ Ｐゴシック" charset="0"/>
                <a:cs typeface="+mn-cs"/>
              </a:rPr>
              <a:t>w</a:t>
            </a:r>
            <a:r>
              <a:rPr lang="en-US" sz="1800" kern="1200" dirty="0">
                <a:latin typeface="Calibri" panose="020F0502020204030204"/>
                <a:ea typeface="ＭＳ Ｐゴシック" charset="0"/>
                <a:cs typeface="+mn-cs"/>
              </a:rPr>
              <a:t>eighted </a:t>
            </a:r>
            <a:r>
              <a:rPr lang="en-US" sz="1800" u="sng" kern="1200" dirty="0">
                <a:latin typeface="Calibri" panose="020F0502020204030204"/>
                <a:ea typeface="ＭＳ Ｐゴシック" charset="0"/>
                <a:cs typeface="+mn-cs"/>
              </a:rPr>
              <a:t>m</a:t>
            </a:r>
            <a:r>
              <a:rPr lang="en-US" sz="1800" kern="1200" dirty="0">
                <a:latin typeface="Calibri" panose="020F0502020204030204"/>
                <a:ea typeface="ＭＳ Ｐゴシック" charset="0"/>
                <a:cs typeface="+mn-cs"/>
              </a:rPr>
              <a:t>oving </a:t>
            </a:r>
            <a:r>
              <a:rPr lang="en-US" sz="1800" u="sng" kern="1200" dirty="0">
                <a:latin typeface="Calibri" panose="020F0502020204030204"/>
                <a:ea typeface="ＭＳ Ｐゴシック" charset="0"/>
                <a:cs typeface="+mn-cs"/>
              </a:rPr>
              <a:t>a</a:t>
            </a:r>
            <a:r>
              <a:rPr lang="en-US" sz="1800" kern="1200" dirty="0">
                <a:latin typeface="Calibri" panose="020F0502020204030204"/>
                <a:ea typeface="ＭＳ Ｐゴシック" charset="0"/>
                <a:cs typeface="+mn-cs"/>
              </a:rPr>
              <a:t>verage (EWMA)</a:t>
            </a:r>
          </a:p>
          <a:p>
            <a:pPr marL="219075" indent="-219075" defTabSz="685800" eaLnBrk="0" fontAlgn="base" hangingPunct="0">
              <a:lnSpc>
                <a:spcPct val="85000"/>
              </a:lnSpc>
              <a:spcBef>
                <a:spcPct val="20000"/>
              </a:spcBef>
              <a:spcAft>
                <a:spcPct val="0"/>
              </a:spcAft>
              <a:buClr>
                <a:srgbClr val="000099"/>
              </a:buClr>
              <a:buSzPct val="100000"/>
              <a:buFont typeface="Wingdings" charset="2"/>
              <a:buChar char="§"/>
              <a:defRPr/>
            </a:pPr>
            <a:r>
              <a:rPr lang="en-US" sz="1800" kern="1200" dirty="0">
                <a:latin typeface="Calibri" panose="020F0502020204030204"/>
                <a:ea typeface="ＭＳ Ｐゴシック" charset="0"/>
                <a:cs typeface="+mn-cs"/>
              </a:rPr>
              <a:t>influence of past sample decreases exponentially fast</a:t>
            </a:r>
          </a:p>
          <a:p>
            <a:pPr marL="219075" indent="-219075" defTabSz="685800" eaLnBrk="0" fontAlgn="base" hangingPunct="0">
              <a:lnSpc>
                <a:spcPct val="85000"/>
              </a:lnSpc>
              <a:spcBef>
                <a:spcPct val="20000"/>
              </a:spcBef>
              <a:spcAft>
                <a:spcPct val="0"/>
              </a:spcAft>
              <a:buClr>
                <a:srgbClr val="000099"/>
              </a:buClr>
              <a:buSzPct val="100000"/>
              <a:buFont typeface="Wingdings" charset="2"/>
              <a:buChar char="§"/>
              <a:defRPr/>
            </a:pPr>
            <a:r>
              <a:rPr lang="en-US" sz="1800" kern="1200" dirty="0">
                <a:latin typeface="Calibri" panose="020F0502020204030204"/>
                <a:ea typeface="ＭＳ Ｐゴシック" charset="0"/>
                <a:cs typeface="+mn-cs"/>
              </a:rPr>
              <a:t>typical value: </a:t>
            </a:r>
            <a:r>
              <a:rPr lang="en-US" sz="1800" kern="1200" dirty="0">
                <a:latin typeface="Calibri" panose="020F0502020204030204"/>
                <a:ea typeface="ＭＳ Ｐゴシック" charset="0"/>
                <a:cs typeface="+mn-cs"/>
                <a:sym typeface="Symbol" charset="0"/>
              </a:rPr>
              <a:t> </a:t>
            </a:r>
            <a:r>
              <a:rPr lang="en-US" sz="1800" b="1" kern="1200" dirty="0">
                <a:latin typeface="Calibri" panose="020F0502020204030204"/>
                <a:ea typeface="ＭＳ Ｐゴシック" charset="0"/>
                <a:cs typeface="+mn-cs"/>
                <a:sym typeface="Symbol" charset="0"/>
              </a:rPr>
              <a:t>=</a:t>
            </a:r>
            <a:r>
              <a:rPr lang="en-US" sz="1800" kern="1200" dirty="0">
                <a:latin typeface="Calibri" panose="020F0502020204030204"/>
                <a:ea typeface="ＭＳ Ｐゴシック" charset="0"/>
                <a:cs typeface="+mn-cs"/>
              </a:rPr>
              <a:t> 0.125</a:t>
            </a:r>
          </a:p>
        </p:txBody>
      </p:sp>
      <p:grpSp>
        <p:nvGrpSpPr>
          <p:cNvPr id="5" name="Group 4">
            <a:extLst>
              <a:ext uri="{FF2B5EF4-FFF2-40B4-BE49-F238E27FC236}">
                <a16:creationId xmlns:a16="http://schemas.microsoft.com/office/drawing/2014/main" id="{F081A723-2F83-4149-BCD6-BF02F3F3BE24}"/>
              </a:ext>
            </a:extLst>
          </p:cNvPr>
          <p:cNvGrpSpPr/>
          <p:nvPr/>
        </p:nvGrpSpPr>
        <p:grpSpPr>
          <a:xfrm>
            <a:off x="3480991" y="1832351"/>
            <a:ext cx="4860250" cy="3327797"/>
            <a:chOff x="1500029" y="2565400"/>
            <a:chExt cx="6480334" cy="4437063"/>
          </a:xfrm>
        </p:grpSpPr>
        <p:grpSp>
          <p:nvGrpSpPr>
            <p:cNvPr id="25" name="Group 14">
              <a:extLst>
                <a:ext uri="{FF2B5EF4-FFF2-40B4-BE49-F238E27FC236}">
                  <a16:creationId xmlns:a16="http://schemas.microsoft.com/office/drawing/2014/main" id="{B47CB747-71BF-F246-8D51-35EDB4E56B20}"/>
                </a:ext>
              </a:extLst>
            </p:cNvPr>
            <p:cNvGrpSpPr>
              <a:grpSpLocks/>
            </p:cNvGrpSpPr>
            <p:nvPr/>
          </p:nvGrpSpPr>
          <p:grpSpPr bwMode="auto">
            <a:xfrm>
              <a:off x="1708150" y="2565400"/>
              <a:ext cx="6272213" cy="4292600"/>
              <a:chOff x="782" y="1865"/>
              <a:chExt cx="3951" cy="2704"/>
            </a:xfrm>
          </p:grpSpPr>
          <p:pic>
            <p:nvPicPr>
              <p:cNvPr id="26" name="Picture 12">
                <a:extLst>
                  <a:ext uri="{FF2B5EF4-FFF2-40B4-BE49-F238E27FC236}">
                    <a16:creationId xmlns:a16="http://schemas.microsoft.com/office/drawing/2014/main" id="{1B79C964-96AD-AA4A-B4CF-C6377C29E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 y="1865"/>
                <a:ext cx="3951"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13">
                <a:extLst>
                  <a:ext uri="{FF2B5EF4-FFF2-40B4-BE49-F238E27FC236}">
                    <a16:creationId xmlns:a16="http://schemas.microsoft.com/office/drawing/2014/main" id="{92FABEFD-E51C-0A49-A008-5D94B930D232}"/>
                  </a:ext>
                </a:extLst>
              </p:cNvPr>
              <p:cNvSpPr>
                <a:spLocks noChangeArrowheads="1"/>
              </p:cNvSpPr>
              <p:nvPr/>
            </p:nvSpPr>
            <p:spPr bwMode="auto">
              <a:xfrm>
                <a:off x="2070" y="1926"/>
                <a:ext cx="1404" cy="16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2" name="Text Box 18">
              <a:extLst>
                <a:ext uri="{FF2B5EF4-FFF2-40B4-BE49-F238E27FC236}">
                  <a16:creationId xmlns:a16="http://schemas.microsoft.com/office/drawing/2014/main" id="{F9CA757D-88CC-BF41-8C8F-6A16BC6C043B}"/>
                </a:ext>
              </a:extLst>
            </p:cNvPr>
            <p:cNvSpPr txBox="1">
              <a:spLocks noChangeArrowheads="1"/>
            </p:cNvSpPr>
            <p:nvPr/>
          </p:nvSpPr>
          <p:spPr bwMode="auto">
            <a:xfrm rot="10800000">
              <a:off x="1500029" y="3508821"/>
              <a:ext cx="492443" cy="180092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RTT (milliseconds)</a:t>
              </a:r>
            </a:p>
          </p:txBody>
        </p:sp>
        <p:sp>
          <p:nvSpPr>
            <p:cNvPr id="33" name="Text Box 19">
              <a:extLst>
                <a:ext uri="{FF2B5EF4-FFF2-40B4-BE49-F238E27FC236}">
                  <a16:creationId xmlns:a16="http://schemas.microsoft.com/office/drawing/2014/main" id="{5783915F-0896-D04A-9D0B-BE930F53923F}"/>
                </a:ext>
              </a:extLst>
            </p:cNvPr>
            <p:cNvSpPr txBox="1">
              <a:spLocks noChangeArrowheads="1"/>
            </p:cNvSpPr>
            <p:nvPr/>
          </p:nvSpPr>
          <p:spPr bwMode="auto">
            <a:xfrm>
              <a:off x="2208862" y="3168651"/>
              <a:ext cx="3980151" cy="33855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a:solidFill>
                    <a:srgbClr val="000000"/>
                  </a:solidFill>
                  <a:latin typeface="Arial" charset="0"/>
                  <a:cs typeface="+mn-cs"/>
                </a:rPr>
                <a:t>RTT:</a:t>
              </a:r>
              <a:r>
                <a:rPr lang="en-US" sz="1050" kern="1200">
                  <a:solidFill>
                    <a:srgbClr val="FFFFFF"/>
                  </a:solidFill>
                  <a:latin typeface="Arial" charset="0"/>
                  <a:cs typeface="+mn-cs"/>
                </a:rPr>
                <a:t> </a:t>
              </a:r>
              <a:r>
                <a:rPr lang="en-US" sz="1050" kern="1200">
                  <a:solidFill>
                    <a:srgbClr val="000000"/>
                  </a:solidFill>
                  <a:latin typeface="Arial" charset="0"/>
                  <a:cs typeface="+mn-cs"/>
                </a:rPr>
                <a:t>gaia.cs.umass.edu</a:t>
              </a:r>
              <a:r>
                <a:rPr lang="en-US" sz="1050" kern="1200">
                  <a:solidFill>
                    <a:srgbClr val="FFFFFF"/>
                  </a:solidFill>
                  <a:latin typeface="Arial" charset="0"/>
                  <a:cs typeface="+mn-cs"/>
                </a:rPr>
                <a:t> </a:t>
              </a:r>
              <a:r>
                <a:rPr lang="en-US" sz="1050" kern="1200">
                  <a:solidFill>
                    <a:srgbClr val="000000"/>
                  </a:solidFill>
                  <a:latin typeface="Arial" charset="0"/>
                  <a:cs typeface="+mn-cs"/>
                </a:rPr>
                <a:t>to</a:t>
              </a:r>
              <a:r>
                <a:rPr lang="en-US" sz="1050" kern="1200">
                  <a:solidFill>
                    <a:srgbClr val="FFFFFF"/>
                  </a:solidFill>
                  <a:latin typeface="Arial" charset="0"/>
                  <a:cs typeface="+mn-cs"/>
                </a:rPr>
                <a:t> </a:t>
              </a:r>
              <a:r>
                <a:rPr lang="en-US" sz="1050" kern="1200">
                  <a:solidFill>
                    <a:srgbClr val="000000"/>
                  </a:solidFill>
                  <a:latin typeface="Arial" charset="0"/>
                  <a:cs typeface="+mn-cs"/>
                </a:rPr>
                <a:t>fantasia.eurecom.fr</a:t>
              </a:r>
            </a:p>
          </p:txBody>
        </p:sp>
        <p:sp>
          <p:nvSpPr>
            <p:cNvPr id="34" name="Text Box 20">
              <a:extLst>
                <a:ext uri="{FF2B5EF4-FFF2-40B4-BE49-F238E27FC236}">
                  <a16:creationId xmlns:a16="http://schemas.microsoft.com/office/drawing/2014/main" id="{FDF3CC5E-05FF-9348-AFEA-B37BF0709D00}"/>
                </a:ext>
              </a:extLst>
            </p:cNvPr>
            <p:cNvSpPr txBox="1">
              <a:spLocks noChangeArrowheads="1"/>
            </p:cNvSpPr>
            <p:nvPr/>
          </p:nvSpPr>
          <p:spPr bwMode="auto">
            <a:xfrm>
              <a:off x="6184440" y="5230813"/>
              <a:ext cx="1255045"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sampleRTT</a:t>
              </a:r>
            </a:p>
          </p:txBody>
        </p:sp>
        <p:sp>
          <p:nvSpPr>
            <p:cNvPr id="35" name="Text Box 21">
              <a:extLst>
                <a:ext uri="{FF2B5EF4-FFF2-40B4-BE49-F238E27FC236}">
                  <a16:creationId xmlns:a16="http://schemas.microsoft.com/office/drawing/2014/main" id="{F17B9932-059C-5C46-AFDC-5141617F4B50}"/>
                </a:ext>
              </a:extLst>
            </p:cNvPr>
            <p:cNvSpPr txBox="1">
              <a:spLocks noChangeArrowheads="1"/>
            </p:cNvSpPr>
            <p:nvPr/>
          </p:nvSpPr>
          <p:spPr bwMode="auto">
            <a:xfrm>
              <a:off x="6177399" y="5548313"/>
              <a:ext cx="150725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EstimatedRTT</a:t>
              </a:r>
            </a:p>
          </p:txBody>
        </p:sp>
        <p:sp>
          <p:nvSpPr>
            <p:cNvPr id="36" name="AutoShape 22">
              <a:extLst>
                <a:ext uri="{FF2B5EF4-FFF2-40B4-BE49-F238E27FC236}">
                  <a16:creationId xmlns:a16="http://schemas.microsoft.com/office/drawing/2014/main" id="{5C984DD6-69E3-6841-B32A-69B38C890B14}"/>
                </a:ext>
              </a:extLst>
            </p:cNvPr>
            <p:cNvSpPr>
              <a:spLocks noChangeArrowheads="1"/>
            </p:cNvSpPr>
            <p:nvPr/>
          </p:nvSpPr>
          <p:spPr bwMode="auto">
            <a:xfrm>
              <a:off x="6005513" y="5343525"/>
              <a:ext cx="147637" cy="142875"/>
            </a:xfrm>
            <a:prstGeom prst="diamond">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37" name="AutoShape 23">
              <a:extLst>
                <a:ext uri="{FF2B5EF4-FFF2-40B4-BE49-F238E27FC236}">
                  <a16:creationId xmlns:a16="http://schemas.microsoft.com/office/drawing/2014/main" id="{949FCF6B-A257-E540-8887-09B596633DCF}"/>
                </a:ext>
              </a:extLst>
            </p:cNvPr>
            <p:cNvSpPr>
              <a:spLocks noChangeArrowheads="1"/>
            </p:cNvSpPr>
            <p:nvPr/>
          </p:nvSpPr>
          <p:spPr bwMode="auto">
            <a:xfrm rot="2776382">
              <a:off x="6011069" y="5633244"/>
              <a:ext cx="147637" cy="142875"/>
            </a:xfrm>
            <a:prstGeom prst="diamond">
              <a:avLst/>
            </a:prstGeom>
            <a:solidFill>
              <a:srgbClr val="FF66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38" name="Rectangle 24">
              <a:extLst>
                <a:ext uri="{FF2B5EF4-FFF2-40B4-BE49-F238E27FC236}">
                  <a16:creationId xmlns:a16="http://schemas.microsoft.com/office/drawing/2014/main" id="{1C4D877B-9F3D-6342-9DFB-B8DAC5F2E1C6}"/>
                </a:ext>
              </a:extLst>
            </p:cNvPr>
            <p:cNvSpPr>
              <a:spLocks noChangeArrowheads="1"/>
            </p:cNvSpPr>
            <p:nvPr/>
          </p:nvSpPr>
          <p:spPr bwMode="auto">
            <a:xfrm>
              <a:off x="4108450" y="6389688"/>
              <a:ext cx="1863725" cy="46831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9" name="Group 15">
              <a:extLst>
                <a:ext uri="{FF2B5EF4-FFF2-40B4-BE49-F238E27FC236}">
                  <a16:creationId xmlns:a16="http://schemas.microsoft.com/office/drawing/2014/main" id="{46A7C35C-F55E-D448-9F19-A868DE731AA0}"/>
                </a:ext>
              </a:extLst>
            </p:cNvPr>
            <p:cNvGrpSpPr>
              <a:grpSpLocks/>
            </p:cNvGrpSpPr>
            <p:nvPr/>
          </p:nvGrpSpPr>
          <p:grpSpPr bwMode="auto">
            <a:xfrm>
              <a:off x="4041775" y="6386513"/>
              <a:ext cx="1512888" cy="615950"/>
              <a:chOff x="2343" y="3645"/>
              <a:chExt cx="953" cy="388"/>
            </a:xfrm>
          </p:grpSpPr>
          <p:sp>
            <p:nvSpPr>
              <p:cNvPr id="40" name="Rectangle 16">
                <a:extLst>
                  <a:ext uri="{FF2B5EF4-FFF2-40B4-BE49-F238E27FC236}">
                    <a16:creationId xmlns:a16="http://schemas.microsoft.com/office/drawing/2014/main" id="{76A5B688-5F66-A646-903E-26608C06EFAA}"/>
                  </a:ext>
                </a:extLst>
              </p:cNvPr>
              <p:cNvSpPr>
                <a:spLocks noChangeArrowheads="1"/>
              </p:cNvSpPr>
              <p:nvPr/>
            </p:nvSpPr>
            <p:spPr bwMode="auto">
              <a:xfrm>
                <a:off x="2592" y="3695"/>
                <a:ext cx="527" cy="9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1" name="Text Box 17">
                <a:extLst>
                  <a:ext uri="{FF2B5EF4-FFF2-40B4-BE49-F238E27FC236}">
                    <a16:creationId xmlns:a16="http://schemas.microsoft.com/office/drawing/2014/main" id="{9530FDC0-AF61-1C41-8AC4-6B29BC1A8D3C}"/>
                  </a:ext>
                </a:extLst>
              </p:cNvPr>
              <p:cNvSpPr txBox="1">
                <a:spLocks noChangeArrowheads="1"/>
              </p:cNvSpPr>
              <p:nvPr/>
            </p:nvSpPr>
            <p:spPr bwMode="auto">
              <a:xfrm>
                <a:off x="2343" y="3645"/>
                <a:ext cx="953" cy="38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time (seconds)</a:t>
                </a:r>
              </a:p>
            </p:txBody>
          </p:sp>
        </p:grpSp>
      </p:grpSp>
      <p:sp>
        <p:nvSpPr>
          <p:cNvPr id="20" name="Slide Number Placeholder 2">
            <a:extLst>
              <a:ext uri="{FF2B5EF4-FFF2-40B4-BE49-F238E27FC236}">
                <a16:creationId xmlns:a16="http://schemas.microsoft.com/office/drawing/2014/main" id="{80D2031C-D174-0C4C-B2D2-3D6ED6240314}"/>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82</a:t>
            </a:fld>
            <a:endParaRPr lang="en-US" dirty="0"/>
          </a:p>
        </p:txBody>
      </p:sp>
    </p:spTree>
    <p:extLst>
      <p:ext uri="{BB962C8B-B14F-4D97-AF65-F5344CB8AC3E}">
        <p14:creationId xmlns:p14="http://schemas.microsoft.com/office/powerpoint/2010/main" val="388983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TCP round trip time, timeout</a:t>
            </a:r>
            <a:endParaRPr lang="en-US" dirty="0"/>
          </a:p>
        </p:txBody>
      </p:sp>
      <p:sp>
        <p:nvSpPr>
          <p:cNvPr id="59" name="Rectangle 5">
            <a:extLst>
              <a:ext uri="{FF2B5EF4-FFF2-40B4-BE49-F238E27FC236}">
                <a16:creationId xmlns:a16="http://schemas.microsoft.com/office/drawing/2014/main" id="{818E497C-5ADD-8648-BF4A-762A1B89120F}"/>
              </a:ext>
            </a:extLst>
          </p:cNvPr>
          <p:cNvSpPr txBox="1">
            <a:spLocks noChangeArrowheads="1"/>
          </p:cNvSpPr>
          <p:nvPr/>
        </p:nvSpPr>
        <p:spPr>
          <a:xfrm>
            <a:off x="476353" y="1153381"/>
            <a:ext cx="8495759" cy="84687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timeout interval:</a:t>
            </a:r>
            <a:r>
              <a:rPr lang="en-US" altLang="en-US" sz="2100" b="1" dirty="0">
                <a:solidFill>
                  <a:prstClr val="black"/>
                </a:solidFill>
                <a:latin typeface="Calibri" panose="020F0502020204030204"/>
                <a:ea typeface="ＭＳ Ｐゴシック" panose="020B0600070205080204" pitchFamily="34" charset="-128"/>
              </a:rPr>
              <a:t> </a:t>
            </a:r>
            <a:r>
              <a:rPr lang="en-US" altLang="en-US" sz="2100" b="1" dirty="0" err="1">
                <a:solidFill>
                  <a:prstClr val="black"/>
                </a:solidFill>
                <a:latin typeface="Courier" pitchFamily="2" charset="0"/>
                <a:ea typeface="ＭＳ Ｐゴシック" panose="020B0600070205080204" pitchFamily="34" charset="-128"/>
              </a:rPr>
              <a:t>EstimatedRTT</a:t>
            </a:r>
            <a:r>
              <a:rPr lang="en-US" altLang="en-US" sz="2100" dirty="0">
                <a:solidFill>
                  <a:prstClr val="black"/>
                </a:solidFill>
                <a:latin typeface="Calibri" panose="020F0502020204030204"/>
                <a:ea typeface="ＭＳ Ｐゴシック" panose="020B0600070205080204" pitchFamily="34" charset="-128"/>
              </a:rPr>
              <a:t> plus “</a:t>
            </a:r>
            <a:r>
              <a:rPr lang="en-US" altLang="ja-JP" sz="2100" dirty="0">
                <a:solidFill>
                  <a:prstClr val="black"/>
                </a:solidFill>
                <a:latin typeface="Calibri" panose="020F0502020204030204"/>
                <a:ea typeface="ＭＳ Ｐゴシック" panose="020B0600070205080204" pitchFamily="34" charset="-128"/>
              </a:rPr>
              <a:t>safety margin”</a:t>
            </a:r>
          </a:p>
          <a:p>
            <a:pPr marL="521494" lvl="1" indent="-173831" defTabSz="685800">
              <a:spcBef>
                <a:spcPts val="750"/>
              </a:spcBef>
              <a:defRPr/>
            </a:pPr>
            <a:r>
              <a:rPr lang="en-US" altLang="en-US" sz="2100" dirty="0">
                <a:solidFill>
                  <a:prstClr val="black"/>
                </a:solidFill>
                <a:latin typeface="Calibri" panose="020F0502020204030204"/>
                <a:ea typeface="ＭＳ Ｐゴシック" panose="020B0600070205080204" pitchFamily="34" charset="-128"/>
              </a:rPr>
              <a:t>large variation in  </a:t>
            </a:r>
            <a:r>
              <a:rPr lang="en-US" altLang="en-US" sz="2100" b="1" dirty="0" err="1">
                <a:solidFill>
                  <a:prstClr val="black"/>
                </a:solidFill>
                <a:latin typeface="Courier" pitchFamily="2" charset="0"/>
                <a:ea typeface="ＭＳ Ｐゴシック" panose="020B0600070205080204" pitchFamily="34" charset="-128"/>
              </a:rPr>
              <a:t>EstimatedRTT</a:t>
            </a:r>
            <a:r>
              <a:rPr lang="en-US" altLang="en-US" sz="2100" b="1" dirty="0">
                <a:solidFill>
                  <a:prstClr val="black"/>
                </a:solidFill>
                <a:latin typeface="Courier" pitchFamily="2" charset="0"/>
                <a:ea typeface="ＭＳ Ｐゴシック" panose="020B0600070205080204" pitchFamily="34" charset="-128"/>
              </a:rPr>
              <a:t>: </a:t>
            </a:r>
            <a:r>
              <a:rPr lang="en-US" altLang="en-US" sz="2100" dirty="0">
                <a:solidFill>
                  <a:prstClr val="black"/>
                </a:solidFill>
                <a:latin typeface="Calibri" panose="020F0502020204030204"/>
                <a:ea typeface="ＭＳ Ｐゴシック" panose="020B0600070205080204" pitchFamily="34" charset="-128"/>
              </a:rPr>
              <a:t>want a larger safety margin</a:t>
            </a:r>
          </a:p>
        </p:txBody>
      </p:sp>
      <p:grpSp>
        <p:nvGrpSpPr>
          <p:cNvPr id="5" name="Group 4">
            <a:extLst>
              <a:ext uri="{FF2B5EF4-FFF2-40B4-BE49-F238E27FC236}">
                <a16:creationId xmlns:a16="http://schemas.microsoft.com/office/drawing/2014/main" id="{98DFD149-D3B6-7049-8FD3-A4E0D481C064}"/>
              </a:ext>
            </a:extLst>
          </p:cNvPr>
          <p:cNvGrpSpPr/>
          <p:nvPr/>
        </p:nvGrpSpPr>
        <p:grpSpPr>
          <a:xfrm>
            <a:off x="796091" y="2009776"/>
            <a:ext cx="7149364" cy="919157"/>
            <a:chOff x="858254" y="2667000"/>
            <a:chExt cx="9532485" cy="1225542"/>
          </a:xfrm>
        </p:grpSpPr>
        <p:sp>
          <p:nvSpPr>
            <p:cNvPr id="70" name="Rectangle 69">
              <a:extLst>
                <a:ext uri="{FF2B5EF4-FFF2-40B4-BE49-F238E27FC236}">
                  <a16:creationId xmlns:a16="http://schemas.microsoft.com/office/drawing/2014/main" id="{6D78BD41-D638-4D4B-B561-317912C0037E}"/>
                </a:ext>
              </a:extLst>
            </p:cNvPr>
            <p:cNvSpPr/>
            <p:nvPr/>
          </p:nvSpPr>
          <p:spPr>
            <a:xfrm>
              <a:off x="858254" y="2667000"/>
              <a:ext cx="9532485"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62" name="Rectangle 13">
              <a:extLst>
                <a:ext uri="{FF2B5EF4-FFF2-40B4-BE49-F238E27FC236}">
                  <a16:creationId xmlns:a16="http://schemas.microsoft.com/office/drawing/2014/main" id="{13338CC9-61FA-4847-87D5-4B4830DB87F4}"/>
                </a:ext>
              </a:extLst>
            </p:cNvPr>
            <p:cNvSpPr>
              <a:spLocks noChangeArrowheads="1"/>
            </p:cNvSpPr>
            <p:nvPr/>
          </p:nvSpPr>
          <p:spPr bwMode="auto">
            <a:xfrm>
              <a:off x="859979" y="2701243"/>
              <a:ext cx="7918450" cy="692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57175" indent="-257175" defTabSz="685800">
                <a:buClrTx/>
                <a:defRPr/>
              </a:pPr>
              <a:r>
                <a:rPr lang="en-US" sz="1800" b="1" kern="1200" dirty="0" err="1">
                  <a:solidFill>
                    <a:prstClr val="black"/>
                  </a:solidFill>
                  <a:latin typeface="Courier New" charset="0"/>
                  <a:ea typeface="ＭＳ Ｐゴシック" charset="0"/>
                  <a:cs typeface="+mn-cs"/>
                </a:rPr>
                <a:t>TimeoutInterval</a:t>
              </a:r>
              <a:r>
                <a:rPr lang="en-US" sz="1800" b="1" kern="1200" dirty="0">
                  <a:solidFill>
                    <a:prstClr val="black"/>
                  </a:solidFill>
                  <a:latin typeface="Courier New" charset="0"/>
                  <a:ea typeface="ＭＳ Ｐゴシック" charset="0"/>
                  <a:cs typeface="+mn-cs"/>
                </a:rPr>
                <a:t> = </a:t>
              </a:r>
              <a:r>
                <a:rPr lang="en-US" sz="1800" b="1" kern="1200" dirty="0" err="1">
                  <a:solidFill>
                    <a:prstClr val="black"/>
                  </a:solidFill>
                  <a:latin typeface="Courier New" charset="0"/>
                  <a:ea typeface="ＭＳ Ｐゴシック" charset="0"/>
                  <a:cs typeface="+mn-cs"/>
                </a:rPr>
                <a:t>EstimatedRTT</a:t>
              </a:r>
              <a:r>
                <a:rPr lang="en-US" sz="1800" b="1" kern="1200" dirty="0">
                  <a:solidFill>
                    <a:prstClr val="black"/>
                  </a:solidFill>
                  <a:latin typeface="Courier New" charset="0"/>
                  <a:ea typeface="ＭＳ Ｐゴシック" charset="0"/>
                  <a:cs typeface="+mn-cs"/>
                </a:rPr>
                <a:t> + 4*</a:t>
              </a:r>
              <a:r>
                <a:rPr lang="en-US" sz="1800" b="1" kern="1200" dirty="0" err="1">
                  <a:solidFill>
                    <a:prstClr val="black"/>
                  </a:solidFill>
                  <a:latin typeface="Courier New" charset="0"/>
                  <a:ea typeface="ＭＳ Ｐゴシック" charset="0"/>
                  <a:cs typeface="+mn-cs"/>
                </a:rPr>
                <a:t>DevRTT</a:t>
              </a:r>
              <a:endParaRPr lang="en-US" sz="1800" b="1" kern="1200" dirty="0">
                <a:solidFill>
                  <a:prstClr val="black"/>
                </a:solidFill>
                <a:latin typeface="Courier New" charset="0"/>
                <a:ea typeface="ＭＳ Ｐゴシック" charset="0"/>
                <a:cs typeface="+mn-cs"/>
              </a:endParaRPr>
            </a:p>
          </p:txBody>
        </p:sp>
        <p:sp>
          <p:nvSpPr>
            <p:cNvPr id="63" name="Text Box 14">
              <a:extLst>
                <a:ext uri="{FF2B5EF4-FFF2-40B4-BE49-F238E27FC236}">
                  <a16:creationId xmlns:a16="http://schemas.microsoft.com/office/drawing/2014/main" id="{29ECD817-A810-F04B-85CA-8D6E49B8D6DC}"/>
                </a:ext>
              </a:extLst>
            </p:cNvPr>
            <p:cNvSpPr txBox="1">
              <a:spLocks noChangeArrowheads="1"/>
            </p:cNvSpPr>
            <p:nvPr/>
          </p:nvSpPr>
          <p:spPr bwMode="auto">
            <a:xfrm>
              <a:off x="4304854" y="3442607"/>
              <a:ext cx="1870427"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500" kern="1200">
                  <a:solidFill>
                    <a:srgbClr val="000099"/>
                  </a:solidFill>
                  <a:cs typeface="+mn-cs"/>
                </a:rPr>
                <a:t>estimated RTT</a:t>
              </a:r>
            </a:p>
          </p:txBody>
        </p:sp>
        <p:sp>
          <p:nvSpPr>
            <p:cNvPr id="64" name="Text Box 16">
              <a:extLst>
                <a:ext uri="{FF2B5EF4-FFF2-40B4-BE49-F238E27FC236}">
                  <a16:creationId xmlns:a16="http://schemas.microsoft.com/office/drawing/2014/main" id="{B6E79AC7-559E-CA4D-B400-169E15D6448A}"/>
                </a:ext>
              </a:extLst>
            </p:cNvPr>
            <p:cNvSpPr txBox="1">
              <a:spLocks noChangeArrowheads="1"/>
            </p:cNvSpPr>
            <p:nvPr/>
          </p:nvSpPr>
          <p:spPr bwMode="auto">
            <a:xfrm>
              <a:off x="6736904" y="3461656"/>
              <a:ext cx="2041756" cy="430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ja-JP" altLang="en-US" sz="1500" kern="1200">
                  <a:solidFill>
                    <a:srgbClr val="000099"/>
                  </a:solidFill>
                  <a:cs typeface="+mn-cs"/>
                </a:rPr>
                <a:t>“</a:t>
              </a:r>
              <a:r>
                <a:rPr lang="en-US" altLang="ja-JP" sz="1500" kern="1200" dirty="0">
                  <a:solidFill>
                    <a:srgbClr val="000099"/>
                  </a:solidFill>
                  <a:cs typeface="+mn-cs"/>
                </a:rPr>
                <a:t>safety margin</a:t>
              </a:r>
              <a:r>
                <a:rPr lang="ja-JP" altLang="en-US" sz="1500" kern="1200">
                  <a:solidFill>
                    <a:srgbClr val="000099"/>
                  </a:solidFill>
                  <a:cs typeface="+mn-cs"/>
                </a:rPr>
                <a:t>”</a:t>
              </a:r>
              <a:endParaRPr lang="en-US" altLang="en-US" sz="1500" kern="1200" dirty="0">
                <a:solidFill>
                  <a:srgbClr val="000099"/>
                </a:solidFill>
                <a:cs typeface="+mn-cs"/>
              </a:endParaRPr>
            </a:p>
          </p:txBody>
        </p:sp>
        <p:sp>
          <p:nvSpPr>
            <p:cNvPr id="65" name="Line 17">
              <a:extLst>
                <a:ext uri="{FF2B5EF4-FFF2-40B4-BE49-F238E27FC236}">
                  <a16:creationId xmlns:a16="http://schemas.microsoft.com/office/drawing/2014/main" id="{FF049043-4FEA-C546-ADC2-E314E7D23CA5}"/>
                </a:ext>
              </a:extLst>
            </p:cNvPr>
            <p:cNvSpPr>
              <a:spLocks noChangeShapeType="1"/>
            </p:cNvSpPr>
            <p:nvPr/>
          </p:nvSpPr>
          <p:spPr bwMode="auto">
            <a:xfrm flipV="1">
              <a:off x="5101779" y="3082243"/>
              <a:ext cx="0" cy="44608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66" name="Line 19">
              <a:extLst>
                <a:ext uri="{FF2B5EF4-FFF2-40B4-BE49-F238E27FC236}">
                  <a16:creationId xmlns:a16="http://schemas.microsoft.com/office/drawing/2014/main" id="{F55903EC-FD0A-654A-913F-52F13FFBE690}"/>
                </a:ext>
              </a:extLst>
            </p:cNvPr>
            <p:cNvSpPr>
              <a:spLocks noChangeShapeType="1"/>
            </p:cNvSpPr>
            <p:nvPr/>
          </p:nvSpPr>
          <p:spPr bwMode="auto">
            <a:xfrm flipV="1">
              <a:off x="7673529" y="3088593"/>
              <a:ext cx="0" cy="44608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pic>
          <p:nvPicPr>
            <p:cNvPr id="67" name="Picture 20" descr="alarm_clock_ringing">
              <a:extLst>
                <a:ext uri="{FF2B5EF4-FFF2-40B4-BE49-F238E27FC236}">
                  <a16:creationId xmlns:a16="http://schemas.microsoft.com/office/drawing/2014/main" id="{DF906935-706B-2B43-B876-CAD3FE51C7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043" y="3238052"/>
              <a:ext cx="646558" cy="622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8" name="TextBox 1">
            <a:extLst>
              <a:ext uri="{FF2B5EF4-FFF2-40B4-BE49-F238E27FC236}">
                <a16:creationId xmlns:a16="http://schemas.microsoft.com/office/drawing/2014/main" id="{04CEDEED-587A-DF46-A338-0F70AC9A28A9}"/>
              </a:ext>
            </a:extLst>
          </p:cNvPr>
          <p:cNvSpPr txBox="1">
            <a:spLocks noChangeArrowheads="1"/>
          </p:cNvSpPr>
          <p:nvPr/>
        </p:nvSpPr>
        <p:spPr bwMode="auto">
          <a:xfrm>
            <a:off x="657225" y="4757630"/>
            <a:ext cx="75139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buClrTx/>
              <a:defRPr/>
            </a:pPr>
            <a:r>
              <a:rPr lang="en-US" altLang="en-US" sz="1050" kern="1200" dirty="0">
                <a:solidFill>
                  <a:prstClr val="black"/>
                </a:solidFill>
                <a:latin typeface="Arial" panose="020B0604020202020204" pitchFamily="34" charset="0"/>
                <a:cs typeface="+mn-cs"/>
              </a:rPr>
              <a:t>* Check out the online interactive exercises for more examples: h</a:t>
            </a:r>
            <a:r>
              <a:rPr lang="en-US" altLang="en-US" sz="900" kern="1200" dirty="0">
                <a:solidFill>
                  <a:prstClr val="black"/>
                </a:solidFill>
                <a:latin typeface="Arial" panose="020B0604020202020204" pitchFamily="34" charset="0"/>
                <a:cs typeface="+mn-cs"/>
              </a:rPr>
              <a:t>ttp://</a:t>
            </a:r>
            <a:r>
              <a:rPr lang="en-US" altLang="en-US" sz="900" kern="1200" dirty="0" err="1">
                <a:solidFill>
                  <a:prstClr val="black"/>
                </a:solidFill>
                <a:latin typeface="Arial" panose="020B0604020202020204" pitchFamily="34" charset="0"/>
                <a:cs typeface="+mn-cs"/>
              </a:rPr>
              <a:t>gaia.cs.umass.edu</a:t>
            </a:r>
            <a:r>
              <a:rPr lang="en-US" altLang="en-US" sz="900" kern="1200" dirty="0">
                <a:solidFill>
                  <a:prstClr val="black"/>
                </a:solidFill>
                <a:latin typeface="Arial" panose="020B0604020202020204" pitchFamily="34" charset="0"/>
                <a:cs typeface="+mn-cs"/>
              </a:rPr>
              <a:t>/</a:t>
            </a:r>
            <a:r>
              <a:rPr lang="en-US" altLang="en-US" sz="900" kern="1200" dirty="0" err="1">
                <a:solidFill>
                  <a:prstClr val="black"/>
                </a:solidFill>
                <a:latin typeface="Arial" panose="020B0604020202020204" pitchFamily="34" charset="0"/>
                <a:cs typeface="+mn-cs"/>
              </a:rPr>
              <a:t>kurose_ross</a:t>
            </a:r>
            <a:r>
              <a:rPr lang="en-US" altLang="en-US" sz="900" kern="1200" dirty="0">
                <a:solidFill>
                  <a:prstClr val="black"/>
                </a:solidFill>
                <a:latin typeface="Arial" panose="020B0604020202020204" pitchFamily="34" charset="0"/>
                <a:cs typeface="+mn-cs"/>
              </a:rPr>
              <a:t>/interactive/</a:t>
            </a:r>
          </a:p>
        </p:txBody>
      </p:sp>
      <p:grpSp>
        <p:nvGrpSpPr>
          <p:cNvPr id="4" name="Group 3">
            <a:extLst>
              <a:ext uri="{FF2B5EF4-FFF2-40B4-BE49-F238E27FC236}">
                <a16:creationId xmlns:a16="http://schemas.microsoft.com/office/drawing/2014/main" id="{32E77073-7604-A04F-8597-12BF5941CCE7}"/>
              </a:ext>
            </a:extLst>
          </p:cNvPr>
          <p:cNvGrpSpPr/>
          <p:nvPr/>
        </p:nvGrpSpPr>
        <p:grpSpPr>
          <a:xfrm>
            <a:off x="978360" y="3620768"/>
            <a:ext cx="7834804" cy="730542"/>
            <a:chOff x="1837879" y="3151290"/>
            <a:chExt cx="10446405" cy="974055"/>
          </a:xfrm>
        </p:grpSpPr>
        <p:sp>
          <p:nvSpPr>
            <p:cNvPr id="69" name="Rectangle 68">
              <a:extLst>
                <a:ext uri="{FF2B5EF4-FFF2-40B4-BE49-F238E27FC236}">
                  <a16:creationId xmlns:a16="http://schemas.microsoft.com/office/drawing/2014/main" id="{6D88E7C6-ABA1-FA45-A2D5-10F964EB5DB8}"/>
                </a:ext>
              </a:extLst>
            </p:cNvPr>
            <p:cNvSpPr/>
            <p:nvPr/>
          </p:nvSpPr>
          <p:spPr>
            <a:xfrm>
              <a:off x="1837879" y="3151290"/>
              <a:ext cx="9532486" cy="5222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60" name="Text Box 7">
              <a:extLst>
                <a:ext uri="{FF2B5EF4-FFF2-40B4-BE49-F238E27FC236}">
                  <a16:creationId xmlns:a16="http://schemas.microsoft.com/office/drawing/2014/main" id="{2F6AE672-95B4-DF44-B435-567781B49E2D}"/>
                </a:ext>
              </a:extLst>
            </p:cNvPr>
            <p:cNvSpPr txBox="1">
              <a:spLocks noChangeArrowheads="1"/>
            </p:cNvSpPr>
            <p:nvPr/>
          </p:nvSpPr>
          <p:spPr bwMode="auto">
            <a:xfrm>
              <a:off x="1837879" y="3151831"/>
              <a:ext cx="10018644" cy="49244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800" b="1" kern="1200" dirty="0" err="1">
                  <a:solidFill>
                    <a:prstClr val="black"/>
                  </a:solidFill>
                  <a:latin typeface="Courier" pitchFamily="2" charset="0"/>
                  <a:cs typeface="+mn-cs"/>
                </a:rPr>
                <a:t>DevRTT</a:t>
              </a:r>
              <a:r>
                <a:rPr lang="en-US" sz="1800" b="1" kern="1200" dirty="0">
                  <a:solidFill>
                    <a:prstClr val="black"/>
                  </a:solidFill>
                  <a:latin typeface="Courier" pitchFamily="2" charset="0"/>
                  <a:cs typeface="+mn-cs"/>
                </a:rPr>
                <a:t> = </a:t>
              </a:r>
              <a:r>
                <a:rPr lang="en-US" sz="1800" b="1" kern="1200" dirty="0">
                  <a:solidFill>
                    <a:prstClr val="black"/>
                  </a:solidFill>
                  <a:latin typeface="Courier New" charset="0"/>
                  <a:cs typeface="+mn-cs"/>
                </a:rPr>
                <a:t>(1-</a:t>
              </a:r>
              <a:r>
                <a:rPr lang="en-US" sz="1800" b="1" kern="1200" dirty="0">
                  <a:solidFill>
                    <a:prstClr val="black"/>
                  </a:solidFill>
                  <a:latin typeface="Courier New" charset="0"/>
                  <a:cs typeface="+mn-cs"/>
                  <a:sym typeface="Symbol" charset="0"/>
                </a:rPr>
                <a:t></a:t>
              </a:r>
              <a:r>
                <a:rPr lang="en-US" sz="1800" b="1" kern="1200" dirty="0">
                  <a:solidFill>
                    <a:prstClr val="black"/>
                  </a:solidFill>
                  <a:latin typeface="Courier New" charset="0"/>
                  <a:cs typeface="+mn-cs"/>
                </a:rPr>
                <a:t>)*</a:t>
              </a:r>
              <a:r>
                <a:rPr lang="en-US" sz="1800" b="1" kern="1200" dirty="0" err="1">
                  <a:solidFill>
                    <a:prstClr val="black"/>
                  </a:solidFill>
                  <a:latin typeface="Courier New" charset="0"/>
                  <a:cs typeface="+mn-cs"/>
                </a:rPr>
                <a:t>DevRTT</a:t>
              </a:r>
              <a:r>
                <a:rPr lang="en-US" sz="1800" b="1" kern="1200" dirty="0">
                  <a:solidFill>
                    <a:prstClr val="black"/>
                  </a:solidFill>
                  <a:latin typeface="Courier New" charset="0"/>
                  <a:cs typeface="+mn-cs"/>
                </a:rPr>
                <a:t> + </a:t>
              </a:r>
              <a:r>
                <a:rPr lang="en-US" sz="1800" b="1" kern="1200" dirty="0">
                  <a:solidFill>
                    <a:prstClr val="black"/>
                  </a:solidFill>
                  <a:latin typeface="Courier New" charset="0"/>
                  <a:cs typeface="+mn-cs"/>
                  <a:sym typeface="Symbol" charset="0"/>
                </a:rPr>
                <a:t></a:t>
              </a:r>
              <a:r>
                <a:rPr lang="en-US" sz="1800" b="1" kern="1200" dirty="0">
                  <a:solidFill>
                    <a:prstClr val="black"/>
                  </a:solidFill>
                  <a:latin typeface="Courier New" charset="0"/>
                  <a:cs typeface="+mn-cs"/>
                </a:rPr>
                <a:t>*|</a:t>
              </a:r>
              <a:r>
                <a:rPr lang="en-US" sz="1800" b="1" kern="1200" dirty="0" err="1">
                  <a:solidFill>
                    <a:prstClr val="black"/>
                  </a:solidFill>
                  <a:latin typeface="Courier New" charset="0"/>
                  <a:cs typeface="+mn-cs"/>
                </a:rPr>
                <a:t>SampleRTT-EstimatedRTT</a:t>
              </a:r>
              <a:r>
                <a:rPr lang="en-US" sz="1800" b="1" kern="1200" dirty="0">
                  <a:solidFill>
                    <a:prstClr val="black"/>
                  </a:solidFill>
                  <a:latin typeface="Courier New" charset="0"/>
                  <a:cs typeface="+mn-cs"/>
                </a:rPr>
                <a:t>|</a:t>
              </a:r>
            </a:p>
          </p:txBody>
        </p:sp>
        <p:sp>
          <p:nvSpPr>
            <p:cNvPr id="61" name="Text Box 12">
              <a:extLst>
                <a:ext uri="{FF2B5EF4-FFF2-40B4-BE49-F238E27FC236}">
                  <a16:creationId xmlns:a16="http://schemas.microsoft.com/office/drawing/2014/main" id="{D33A459F-5B30-B942-A281-437341BBF16B}"/>
                </a:ext>
              </a:extLst>
            </p:cNvPr>
            <p:cNvSpPr txBox="1">
              <a:spLocks noChangeArrowheads="1"/>
            </p:cNvSpPr>
            <p:nvPr/>
          </p:nvSpPr>
          <p:spPr bwMode="auto">
            <a:xfrm>
              <a:off x="8898147" y="3694459"/>
              <a:ext cx="3386137" cy="43088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500" kern="1200" dirty="0">
                  <a:solidFill>
                    <a:prstClr val="black"/>
                  </a:solidFill>
                  <a:latin typeface="Calibri" panose="020F0502020204030204"/>
                  <a:cs typeface="+mn-cs"/>
                </a:rPr>
                <a:t>(typically, </a:t>
              </a:r>
              <a:r>
                <a:rPr lang="en-US" sz="1500" kern="1200" dirty="0">
                  <a:solidFill>
                    <a:prstClr val="black"/>
                  </a:solidFill>
                  <a:latin typeface="Courier New" charset="0"/>
                  <a:cs typeface="+mn-cs"/>
                  <a:sym typeface="Symbol" charset="0"/>
                </a:rPr>
                <a:t></a:t>
              </a:r>
              <a:r>
                <a:rPr lang="en-US" sz="1500" b="1" kern="1200" dirty="0">
                  <a:solidFill>
                    <a:prstClr val="black"/>
                  </a:solidFill>
                  <a:latin typeface="Courier New" charset="0"/>
                  <a:cs typeface="+mn-cs"/>
                  <a:sym typeface="Symbol" charset="0"/>
                </a:rPr>
                <a:t> </a:t>
              </a:r>
              <a:r>
                <a:rPr lang="en-US" sz="1500" kern="1200" dirty="0">
                  <a:solidFill>
                    <a:prstClr val="black"/>
                  </a:solidFill>
                  <a:latin typeface="Calibri" panose="020F0502020204030204"/>
                  <a:cs typeface="+mn-cs"/>
                  <a:sym typeface="Symbol" charset="0"/>
                </a:rPr>
                <a:t>= 0.25)</a:t>
              </a:r>
            </a:p>
          </p:txBody>
        </p:sp>
      </p:grpSp>
      <p:sp>
        <p:nvSpPr>
          <p:cNvPr id="16" name="Rectangle 5">
            <a:extLst>
              <a:ext uri="{FF2B5EF4-FFF2-40B4-BE49-F238E27FC236}">
                <a16:creationId xmlns:a16="http://schemas.microsoft.com/office/drawing/2014/main" id="{4DBD9BE8-0206-984D-9734-DB015980BF63}"/>
              </a:ext>
            </a:extLst>
          </p:cNvPr>
          <p:cNvSpPr txBox="1">
            <a:spLocks noChangeArrowheads="1"/>
          </p:cNvSpPr>
          <p:nvPr/>
        </p:nvSpPr>
        <p:spPr>
          <a:xfrm>
            <a:off x="495403" y="3144106"/>
            <a:ext cx="8495759" cy="40872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spcBef>
                <a:spcPts val="750"/>
              </a:spcBef>
              <a:defRPr/>
            </a:pPr>
            <a:r>
              <a:rPr lang="en-US" altLang="en-US" sz="2100" b="1" dirty="0" err="1">
                <a:solidFill>
                  <a:prstClr val="black"/>
                </a:solidFill>
                <a:latin typeface="Courier New" panose="02070309020205020404" pitchFamily="49" charset="0"/>
                <a:ea typeface="ＭＳ Ｐゴシック" panose="020B0600070205080204" pitchFamily="34" charset="-128"/>
                <a:cs typeface="Courier New" panose="02070309020205020404" pitchFamily="49" charset="0"/>
              </a:rPr>
              <a:t>DevRTT</a:t>
            </a:r>
            <a:r>
              <a:rPr lang="en-US" altLang="en-US" sz="2100" dirty="0">
                <a:solidFill>
                  <a:prstClr val="black"/>
                </a:solidFill>
                <a:latin typeface="Calibri" panose="020F0502020204030204"/>
                <a:ea typeface="ＭＳ Ｐゴシック" panose="020B0600070205080204" pitchFamily="34" charset="-128"/>
              </a:rPr>
              <a:t>: EWMA of </a:t>
            </a:r>
            <a:r>
              <a:rPr lang="en-US" altLang="en-US" sz="2100" b="1" dirty="0" err="1">
                <a:solidFill>
                  <a:prstClr val="black"/>
                </a:solidFill>
                <a:latin typeface="Courier" pitchFamily="2" charset="0"/>
                <a:ea typeface="ＭＳ Ｐゴシック" panose="020B0600070205080204" pitchFamily="34" charset="-128"/>
              </a:rPr>
              <a:t>SampleRTT</a:t>
            </a:r>
            <a:r>
              <a:rPr lang="en-US" altLang="en-US" sz="2100" b="1" dirty="0">
                <a:solidFill>
                  <a:prstClr val="black"/>
                </a:solidFill>
                <a:latin typeface="Courier" pitchFamily="2" charset="0"/>
                <a:ea typeface="ＭＳ Ｐゴシック" panose="020B0600070205080204" pitchFamily="34" charset="-128"/>
              </a:rPr>
              <a:t> </a:t>
            </a:r>
            <a:r>
              <a:rPr lang="en-US" altLang="en-US" sz="2100" dirty="0">
                <a:solidFill>
                  <a:prstClr val="black"/>
                </a:solidFill>
                <a:latin typeface="Calibri" panose="020F0502020204030204"/>
                <a:ea typeface="ＭＳ Ｐゴシック" panose="020B0600070205080204" pitchFamily="34" charset="-128"/>
              </a:rPr>
              <a:t>deviation from </a:t>
            </a:r>
            <a:r>
              <a:rPr lang="en-US" altLang="en-US" sz="2100" b="1" dirty="0" err="1">
                <a:solidFill>
                  <a:prstClr val="black"/>
                </a:solidFill>
                <a:latin typeface="Courier" pitchFamily="2" charset="0"/>
                <a:ea typeface="ＭＳ Ｐゴシック" panose="020B0600070205080204" pitchFamily="34" charset="-128"/>
              </a:rPr>
              <a:t>EstimatedRTT</a:t>
            </a:r>
            <a:r>
              <a:rPr lang="en-US" altLang="en-US" sz="2100" dirty="0">
                <a:solidFill>
                  <a:prstClr val="black"/>
                </a:solidFill>
                <a:latin typeface="Calibri" panose="020F0502020204030204"/>
                <a:ea typeface="ＭＳ Ｐゴシック" panose="020B0600070205080204" pitchFamily="34" charset="-128"/>
              </a:rPr>
              <a:t>: </a:t>
            </a:r>
          </a:p>
        </p:txBody>
      </p:sp>
      <p:sp>
        <p:nvSpPr>
          <p:cNvPr id="18" name="Slide Number Placeholder 2">
            <a:extLst>
              <a:ext uri="{FF2B5EF4-FFF2-40B4-BE49-F238E27FC236}">
                <a16:creationId xmlns:a16="http://schemas.microsoft.com/office/drawing/2014/main" id="{0FC6F86E-C16B-C949-B055-1DD32A860108}"/>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83</a:t>
            </a:fld>
            <a:endParaRPr lang="en-US" dirty="0"/>
          </a:p>
        </p:txBody>
      </p:sp>
    </p:spTree>
    <p:extLst>
      <p:ext uri="{BB962C8B-B14F-4D97-AF65-F5344CB8AC3E}">
        <p14:creationId xmlns:p14="http://schemas.microsoft.com/office/powerpoint/2010/main" val="139230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TCP Sender </a:t>
            </a:r>
            <a:r>
              <a:rPr lang="en-US" sz="2700" dirty="0"/>
              <a:t>(simplified)</a:t>
            </a:r>
            <a:endParaRPr lang="en-US" dirty="0"/>
          </a:p>
        </p:txBody>
      </p:sp>
      <p:sp>
        <p:nvSpPr>
          <p:cNvPr id="6" name="Rectangle 3">
            <a:extLst>
              <a:ext uri="{FF2B5EF4-FFF2-40B4-BE49-F238E27FC236}">
                <a16:creationId xmlns:a16="http://schemas.microsoft.com/office/drawing/2014/main" id="{93E50F9F-34A2-434D-9CCF-7D058EEE958D}"/>
              </a:ext>
            </a:extLst>
          </p:cNvPr>
          <p:cNvSpPr txBox="1">
            <a:spLocks noChangeArrowheads="1"/>
          </p:cNvSpPr>
          <p:nvPr/>
        </p:nvSpPr>
        <p:spPr>
          <a:xfrm>
            <a:off x="599018" y="1038290"/>
            <a:ext cx="3714750" cy="3486150"/>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defTabSz="685800">
              <a:spcBef>
                <a:spcPts val="750"/>
              </a:spcBef>
              <a:buNone/>
              <a:defRPr/>
            </a:pPr>
            <a:r>
              <a:rPr lang="en-US" sz="2100" dirty="0">
                <a:solidFill>
                  <a:srgbClr val="CC0000"/>
                </a:solidFill>
                <a:latin typeface="Calibri" panose="020F0502020204030204"/>
              </a:rPr>
              <a:t>event: data received from application</a:t>
            </a:r>
          </a:p>
          <a:p>
            <a:pPr marL="264319" indent="-166688" defTabSz="685800">
              <a:spcBef>
                <a:spcPts val="750"/>
              </a:spcBef>
              <a:buFont typeface="Wingdings" charset="2"/>
              <a:buChar char="§"/>
              <a:defRPr/>
            </a:pPr>
            <a:r>
              <a:rPr lang="en-US" sz="2100" dirty="0">
                <a:solidFill>
                  <a:prstClr val="black"/>
                </a:solidFill>
                <a:latin typeface="Calibri" panose="020F0502020204030204"/>
              </a:rPr>
              <a:t>create segment with seq #</a:t>
            </a:r>
          </a:p>
          <a:p>
            <a:pPr marL="264319" indent="-166688" defTabSz="685800">
              <a:spcBef>
                <a:spcPts val="750"/>
              </a:spcBef>
              <a:buFont typeface="Wingdings" charset="2"/>
              <a:buChar char="§"/>
              <a:defRPr/>
            </a:pPr>
            <a:r>
              <a:rPr lang="en-US" sz="2100" dirty="0">
                <a:solidFill>
                  <a:prstClr val="black"/>
                </a:solidFill>
                <a:latin typeface="Calibri" panose="020F0502020204030204"/>
              </a:rPr>
              <a:t>seq # is byte-stream number of first data byte in  segment</a:t>
            </a:r>
          </a:p>
          <a:p>
            <a:pPr marL="264319" indent="-166688" defTabSz="685800">
              <a:spcBef>
                <a:spcPts val="750"/>
              </a:spcBef>
              <a:buFont typeface="Wingdings" charset="2"/>
              <a:buChar char="§"/>
              <a:defRPr/>
            </a:pPr>
            <a:r>
              <a:rPr lang="en-US" sz="2100" dirty="0">
                <a:solidFill>
                  <a:prstClr val="black"/>
                </a:solidFill>
                <a:latin typeface="Calibri" panose="020F0502020204030204"/>
              </a:rPr>
              <a:t>start timer if not already running </a:t>
            </a:r>
          </a:p>
          <a:p>
            <a:pPr marL="521494" lvl="1" indent="-173831" defTabSz="685800">
              <a:spcBef>
                <a:spcPts val="375"/>
              </a:spcBef>
              <a:buFont typeface="Arial"/>
              <a:buChar char="•"/>
              <a:defRPr/>
            </a:pPr>
            <a:r>
              <a:rPr lang="en-US" sz="1800" dirty="0">
                <a:solidFill>
                  <a:prstClr val="black"/>
                </a:solidFill>
                <a:latin typeface="Calibri" panose="020F0502020204030204"/>
              </a:rPr>
              <a:t>think of timer as for oldest </a:t>
            </a:r>
            <a:r>
              <a:rPr lang="en-US" sz="1800" dirty="0" err="1">
                <a:solidFill>
                  <a:prstClr val="black"/>
                </a:solidFill>
                <a:latin typeface="Calibri" panose="020F0502020204030204"/>
              </a:rPr>
              <a:t>unACKed</a:t>
            </a:r>
            <a:r>
              <a:rPr lang="en-US" sz="1800" dirty="0">
                <a:solidFill>
                  <a:prstClr val="black"/>
                </a:solidFill>
                <a:latin typeface="Calibri" panose="020F0502020204030204"/>
              </a:rPr>
              <a:t> segment</a:t>
            </a:r>
          </a:p>
          <a:p>
            <a:pPr marL="521494" lvl="1" indent="-173831" defTabSz="685800">
              <a:spcBef>
                <a:spcPts val="375"/>
              </a:spcBef>
              <a:buFont typeface="Arial"/>
              <a:buChar char="•"/>
              <a:defRPr/>
            </a:pPr>
            <a:r>
              <a:rPr lang="en-US" sz="1800" dirty="0">
                <a:solidFill>
                  <a:prstClr val="black"/>
                </a:solidFill>
                <a:latin typeface="Calibri" panose="020F0502020204030204"/>
              </a:rPr>
              <a:t>expiration interval: </a:t>
            </a:r>
            <a:r>
              <a:rPr lang="en-US" sz="1800" b="1" dirty="0" err="1">
                <a:solidFill>
                  <a:prstClr val="black"/>
                </a:solidFill>
                <a:latin typeface="Courier New" charset="0"/>
              </a:rPr>
              <a:t>TimeOutInterval</a:t>
            </a:r>
            <a:r>
              <a:rPr lang="en-US" sz="1800" dirty="0">
                <a:solidFill>
                  <a:prstClr val="black"/>
                </a:solidFill>
                <a:latin typeface="Courier New" charset="0"/>
              </a:rPr>
              <a:t> </a:t>
            </a:r>
            <a:endParaRPr lang="en-US" sz="1800" dirty="0">
              <a:solidFill>
                <a:prstClr val="black"/>
              </a:solidFill>
              <a:latin typeface="Calibri" panose="020F0502020204030204"/>
            </a:endParaRPr>
          </a:p>
        </p:txBody>
      </p:sp>
      <p:sp>
        <p:nvSpPr>
          <p:cNvPr id="7" name="Rectangle 4">
            <a:extLst>
              <a:ext uri="{FF2B5EF4-FFF2-40B4-BE49-F238E27FC236}">
                <a16:creationId xmlns:a16="http://schemas.microsoft.com/office/drawing/2014/main" id="{DA35D0F5-641B-DD43-98AE-2CF2FD980706}"/>
              </a:ext>
            </a:extLst>
          </p:cNvPr>
          <p:cNvSpPr txBox="1">
            <a:spLocks noChangeArrowheads="1"/>
          </p:cNvSpPr>
          <p:nvPr/>
        </p:nvSpPr>
        <p:spPr>
          <a:xfrm>
            <a:off x="5046156" y="1084608"/>
            <a:ext cx="2857500" cy="1457325"/>
          </a:xfrm>
          <a:prstGeom prst="rect">
            <a:avLst/>
          </a:prstGeom>
        </p:spPr>
        <p:txBody>
          <a:bodyPr vert="horz" lIns="68580" tIns="34290" rIns="68580" bIns="3429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defTabSz="685800">
              <a:spcBef>
                <a:spcPts val="750"/>
              </a:spcBef>
              <a:buNone/>
              <a:defRPr/>
            </a:pPr>
            <a:r>
              <a:rPr lang="en-US" sz="2250" i="1" dirty="0">
                <a:solidFill>
                  <a:srgbClr val="CC0000"/>
                </a:solidFill>
                <a:latin typeface="Calibri" panose="020F0502020204030204"/>
              </a:rPr>
              <a:t>event: timeout</a:t>
            </a:r>
          </a:p>
          <a:p>
            <a:pPr marL="264319" indent="-166688" defTabSz="685800">
              <a:spcBef>
                <a:spcPts val="750"/>
              </a:spcBef>
              <a:buFont typeface="Wingdings" charset="2"/>
              <a:buChar char="§"/>
              <a:defRPr/>
            </a:pPr>
            <a:r>
              <a:rPr lang="en-US" sz="2100" dirty="0">
                <a:solidFill>
                  <a:prstClr val="black"/>
                </a:solidFill>
                <a:latin typeface="Calibri" panose="020F0502020204030204"/>
              </a:rPr>
              <a:t>retransmit segment that caused timeout</a:t>
            </a:r>
          </a:p>
          <a:p>
            <a:pPr marL="264319" indent="-166688" defTabSz="685800">
              <a:spcBef>
                <a:spcPts val="750"/>
              </a:spcBef>
              <a:buFont typeface="Wingdings" charset="2"/>
              <a:buChar char="§"/>
              <a:defRPr/>
            </a:pPr>
            <a:r>
              <a:rPr lang="en-US" sz="2100" dirty="0">
                <a:solidFill>
                  <a:prstClr val="black"/>
                </a:solidFill>
                <a:latin typeface="Calibri" panose="020F0502020204030204"/>
              </a:rPr>
              <a:t>restart timer</a:t>
            </a:r>
          </a:p>
          <a:p>
            <a:pPr marL="264319" indent="-166688" defTabSz="685800">
              <a:spcBef>
                <a:spcPts val="750"/>
              </a:spcBef>
              <a:buNone/>
              <a:defRPr/>
            </a:pPr>
            <a:r>
              <a:rPr lang="en-US" sz="2100" dirty="0">
                <a:solidFill>
                  <a:prstClr val="black"/>
                </a:solidFill>
                <a:latin typeface="Calibri" panose="020F0502020204030204"/>
              </a:rPr>
              <a:t> </a:t>
            </a:r>
          </a:p>
        </p:txBody>
      </p:sp>
      <p:sp>
        <p:nvSpPr>
          <p:cNvPr id="8" name="Rectangle 4">
            <a:extLst>
              <a:ext uri="{FF2B5EF4-FFF2-40B4-BE49-F238E27FC236}">
                <a16:creationId xmlns:a16="http://schemas.microsoft.com/office/drawing/2014/main" id="{7626FEA2-2ED1-6640-83D4-E13C73302CE0}"/>
              </a:ext>
            </a:extLst>
          </p:cNvPr>
          <p:cNvSpPr txBox="1">
            <a:spLocks noChangeArrowheads="1"/>
          </p:cNvSpPr>
          <p:nvPr/>
        </p:nvSpPr>
        <p:spPr>
          <a:xfrm>
            <a:off x="5046156" y="2544414"/>
            <a:ext cx="3690340" cy="2395331"/>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defTabSz="685800">
              <a:spcBef>
                <a:spcPts val="750"/>
              </a:spcBef>
              <a:buNone/>
              <a:defRPr/>
            </a:pPr>
            <a:r>
              <a:rPr lang="en-US" sz="2100" i="1" dirty="0">
                <a:solidFill>
                  <a:srgbClr val="CC0000"/>
                </a:solidFill>
                <a:latin typeface="Calibri" panose="020F0502020204030204"/>
              </a:rPr>
              <a:t>event: ACK received </a:t>
            </a:r>
          </a:p>
          <a:p>
            <a:pPr marL="264319" indent="-166688" defTabSz="685800">
              <a:spcBef>
                <a:spcPts val="750"/>
              </a:spcBef>
              <a:buFont typeface="Wingdings" charset="2"/>
              <a:buChar char="§"/>
              <a:defRPr/>
            </a:pPr>
            <a:r>
              <a:rPr lang="en-US" sz="2100" dirty="0">
                <a:solidFill>
                  <a:prstClr val="black"/>
                </a:solidFill>
                <a:latin typeface="Calibri" panose="020F0502020204030204"/>
              </a:rPr>
              <a:t>if ACK acknowledges previously </a:t>
            </a:r>
            <a:r>
              <a:rPr lang="en-US" sz="2100" dirty="0" err="1">
                <a:solidFill>
                  <a:prstClr val="black"/>
                </a:solidFill>
                <a:latin typeface="Calibri" panose="020F0502020204030204"/>
              </a:rPr>
              <a:t>unACKed</a:t>
            </a:r>
            <a:r>
              <a:rPr lang="en-US" sz="2100" dirty="0">
                <a:solidFill>
                  <a:prstClr val="black"/>
                </a:solidFill>
                <a:latin typeface="Calibri" panose="020F0502020204030204"/>
              </a:rPr>
              <a:t> segments</a:t>
            </a:r>
          </a:p>
          <a:p>
            <a:pPr marL="521494" lvl="1" indent="-173831" defTabSz="685800">
              <a:spcBef>
                <a:spcPts val="375"/>
              </a:spcBef>
              <a:buFont typeface="Arial"/>
              <a:buChar char="•"/>
              <a:defRPr/>
            </a:pPr>
            <a:r>
              <a:rPr lang="en-US" sz="1800" dirty="0">
                <a:solidFill>
                  <a:prstClr val="black"/>
                </a:solidFill>
                <a:latin typeface="Calibri" panose="020F0502020204030204"/>
              </a:rPr>
              <a:t>update what is known to be </a:t>
            </a:r>
            <a:r>
              <a:rPr lang="en-US" sz="1800" dirty="0" err="1">
                <a:solidFill>
                  <a:prstClr val="black"/>
                </a:solidFill>
                <a:latin typeface="Calibri" panose="020F0502020204030204"/>
              </a:rPr>
              <a:t>ACKed</a:t>
            </a:r>
            <a:endParaRPr lang="en-US" sz="1800" dirty="0">
              <a:solidFill>
                <a:prstClr val="black"/>
              </a:solidFill>
              <a:latin typeface="Calibri" panose="020F0502020204030204"/>
            </a:endParaRPr>
          </a:p>
          <a:p>
            <a:pPr marL="521494" lvl="1" indent="-173831" defTabSz="685800">
              <a:spcBef>
                <a:spcPts val="375"/>
              </a:spcBef>
              <a:buFont typeface="Arial"/>
              <a:buChar char="•"/>
              <a:defRPr/>
            </a:pPr>
            <a:r>
              <a:rPr lang="en-US" sz="1800" dirty="0">
                <a:solidFill>
                  <a:prstClr val="black"/>
                </a:solidFill>
                <a:latin typeface="Calibri" panose="020F0502020204030204"/>
              </a:rPr>
              <a:t>start timer if there are  still </a:t>
            </a:r>
            <a:r>
              <a:rPr lang="en-US" sz="1800" dirty="0" err="1">
                <a:solidFill>
                  <a:prstClr val="black"/>
                </a:solidFill>
                <a:latin typeface="Calibri" panose="020F0502020204030204"/>
              </a:rPr>
              <a:t>unACKed</a:t>
            </a:r>
            <a:r>
              <a:rPr lang="en-US" sz="1800" dirty="0">
                <a:solidFill>
                  <a:prstClr val="black"/>
                </a:solidFill>
                <a:latin typeface="Calibri" panose="020F0502020204030204"/>
              </a:rPr>
              <a:t> segments</a:t>
            </a:r>
          </a:p>
          <a:p>
            <a:pPr marL="521494" lvl="1" indent="-173831" defTabSz="685800">
              <a:spcBef>
                <a:spcPts val="375"/>
              </a:spcBef>
              <a:buNone/>
              <a:defRPr/>
            </a:pPr>
            <a:endParaRPr lang="en-US" sz="1800" dirty="0">
              <a:solidFill>
                <a:prstClr val="black"/>
              </a:solidFill>
              <a:latin typeface="Calibri" panose="020F0502020204030204"/>
            </a:endParaRPr>
          </a:p>
        </p:txBody>
      </p:sp>
      <p:sp>
        <p:nvSpPr>
          <p:cNvPr id="9" name="Slide Number Placeholder 2">
            <a:extLst>
              <a:ext uri="{FF2B5EF4-FFF2-40B4-BE49-F238E27FC236}">
                <a16:creationId xmlns:a16="http://schemas.microsoft.com/office/drawing/2014/main" id="{F7A5BD9A-E49F-7E4D-A1AC-729448A7B15E}"/>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84</a:t>
            </a:fld>
            <a:endParaRPr lang="en-US" dirty="0"/>
          </a:p>
        </p:txBody>
      </p:sp>
    </p:spTree>
    <p:extLst>
      <p:ext uri="{BB962C8B-B14F-4D97-AF65-F5344CB8AC3E}">
        <p14:creationId xmlns:p14="http://schemas.microsoft.com/office/powerpoint/2010/main" val="422074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TCP Receiver: ACK generation </a:t>
            </a:r>
            <a:r>
              <a:rPr lang="en-US" sz="1800" dirty="0"/>
              <a:t>[RFC 5681]</a:t>
            </a:r>
            <a:endParaRPr lang="en-US" dirty="0"/>
          </a:p>
        </p:txBody>
      </p:sp>
      <p:sp>
        <p:nvSpPr>
          <p:cNvPr id="43" name="Text Box 3">
            <a:extLst>
              <a:ext uri="{FF2B5EF4-FFF2-40B4-BE49-F238E27FC236}">
                <a16:creationId xmlns:a16="http://schemas.microsoft.com/office/drawing/2014/main" id="{0C54E9E4-D2A0-C64E-B652-DCC0E63DDD71}"/>
              </a:ext>
            </a:extLst>
          </p:cNvPr>
          <p:cNvSpPr txBox="1">
            <a:spLocks noChangeArrowheads="1"/>
          </p:cNvSpPr>
          <p:nvPr/>
        </p:nvSpPr>
        <p:spPr bwMode="auto">
          <a:xfrm>
            <a:off x="1607965" y="1079467"/>
            <a:ext cx="2666884" cy="381630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lnSpc>
                <a:spcPct val="90000"/>
              </a:lnSpc>
              <a:buClrTx/>
              <a:defRPr/>
            </a:pPr>
            <a:r>
              <a:rPr lang="en-US" sz="2100" i="1" kern="1200" dirty="0">
                <a:solidFill>
                  <a:srgbClr val="CC0000"/>
                </a:solidFill>
                <a:latin typeface="Calibri" panose="020F0502020204030204"/>
                <a:cs typeface="+mn-cs"/>
              </a:rPr>
              <a:t>Event at receiver</a:t>
            </a:r>
            <a:endParaRPr lang="en-US" sz="1500" i="1" kern="1200" dirty="0">
              <a:solidFill>
                <a:srgbClr val="CC0000"/>
              </a:solidFill>
              <a:latin typeface="Calibri" panose="020F0502020204030204"/>
              <a:cs typeface="+mn-cs"/>
            </a:endParaRPr>
          </a:p>
          <a:p>
            <a:pPr defTabSz="685800">
              <a:lnSpc>
                <a:spcPct val="90000"/>
              </a:lnSpc>
              <a:buClrTx/>
              <a:defRPr/>
            </a:pPr>
            <a:endParaRPr lang="en-US" sz="1500" i="1" kern="1200" dirty="0">
              <a:solidFill>
                <a:srgbClr val="CC0000"/>
              </a:solidFill>
              <a:latin typeface="Calibri" panose="020F0502020204030204"/>
              <a:cs typeface="+mn-cs"/>
            </a:endParaRPr>
          </a:p>
          <a:p>
            <a:pPr defTabSz="685800">
              <a:lnSpc>
                <a:spcPct val="90000"/>
              </a:lnSpc>
              <a:buClrTx/>
              <a:defRPr/>
            </a:pPr>
            <a:r>
              <a:rPr lang="en-US" sz="1500" kern="1200" dirty="0">
                <a:solidFill>
                  <a:prstClr val="black"/>
                </a:solidFill>
                <a:latin typeface="Calibri" panose="020F0502020204030204"/>
                <a:cs typeface="+mn-cs"/>
              </a:rPr>
              <a:t>arrival of in-order segment with</a:t>
            </a:r>
          </a:p>
          <a:p>
            <a:pPr defTabSz="685800">
              <a:lnSpc>
                <a:spcPct val="90000"/>
              </a:lnSpc>
              <a:buClrTx/>
              <a:defRPr/>
            </a:pPr>
            <a:r>
              <a:rPr lang="en-US" sz="1500" kern="1200" dirty="0">
                <a:solidFill>
                  <a:prstClr val="black"/>
                </a:solidFill>
                <a:latin typeface="Calibri" panose="020F0502020204030204"/>
                <a:cs typeface="+mn-cs"/>
              </a:rPr>
              <a:t>expected seq #. All data up to</a:t>
            </a:r>
          </a:p>
          <a:p>
            <a:pPr defTabSz="685800">
              <a:lnSpc>
                <a:spcPct val="90000"/>
              </a:lnSpc>
              <a:buClrTx/>
              <a:defRPr/>
            </a:pPr>
            <a:r>
              <a:rPr lang="en-US" sz="1500" kern="1200" dirty="0">
                <a:solidFill>
                  <a:prstClr val="black"/>
                </a:solidFill>
                <a:latin typeface="Calibri" panose="020F0502020204030204"/>
                <a:cs typeface="+mn-cs"/>
              </a:rPr>
              <a:t>expected seq # already </a:t>
            </a:r>
            <a:r>
              <a:rPr lang="en-US" sz="1500" kern="1200" dirty="0" err="1">
                <a:solidFill>
                  <a:prstClr val="black"/>
                </a:solidFill>
                <a:latin typeface="Calibri" panose="020F0502020204030204"/>
                <a:cs typeface="+mn-cs"/>
              </a:rPr>
              <a:t>ACKed</a:t>
            </a:r>
            <a:endParaRPr lang="en-US" sz="1500" kern="1200" dirty="0">
              <a:solidFill>
                <a:prstClr val="black"/>
              </a:solidFill>
              <a:latin typeface="Calibri" panose="020F0502020204030204"/>
              <a:cs typeface="+mn-cs"/>
            </a:endParaRPr>
          </a:p>
          <a:p>
            <a:pPr defTabSz="685800">
              <a:lnSpc>
                <a:spcPct val="90000"/>
              </a:lnSpc>
              <a:buClrTx/>
              <a:defRPr/>
            </a:pPr>
            <a:endParaRPr lang="en-US" sz="1500" kern="1200" dirty="0">
              <a:solidFill>
                <a:prstClr val="black"/>
              </a:solidFill>
              <a:latin typeface="Calibri" panose="020F0502020204030204"/>
              <a:cs typeface="+mn-cs"/>
            </a:endParaRPr>
          </a:p>
          <a:p>
            <a:pPr defTabSz="685800">
              <a:lnSpc>
                <a:spcPct val="90000"/>
              </a:lnSpc>
              <a:buClrTx/>
              <a:defRPr/>
            </a:pPr>
            <a:r>
              <a:rPr lang="en-US" sz="1500" kern="1200" dirty="0">
                <a:solidFill>
                  <a:prstClr val="black"/>
                </a:solidFill>
                <a:latin typeface="Calibri" panose="020F0502020204030204"/>
                <a:cs typeface="+mn-cs"/>
              </a:rPr>
              <a:t>arrival of in-order segment with</a:t>
            </a:r>
          </a:p>
          <a:p>
            <a:pPr defTabSz="685800">
              <a:lnSpc>
                <a:spcPct val="90000"/>
              </a:lnSpc>
              <a:buClrTx/>
              <a:defRPr/>
            </a:pPr>
            <a:r>
              <a:rPr lang="en-US" sz="1500" kern="1200" dirty="0">
                <a:solidFill>
                  <a:prstClr val="black"/>
                </a:solidFill>
                <a:latin typeface="Calibri" panose="020F0502020204030204"/>
                <a:cs typeface="+mn-cs"/>
              </a:rPr>
              <a:t>expected seq #. One other </a:t>
            </a:r>
          </a:p>
          <a:p>
            <a:pPr defTabSz="685800">
              <a:lnSpc>
                <a:spcPct val="90000"/>
              </a:lnSpc>
              <a:buClrTx/>
              <a:defRPr/>
            </a:pPr>
            <a:r>
              <a:rPr lang="en-US" sz="1500" kern="1200" dirty="0">
                <a:solidFill>
                  <a:prstClr val="black"/>
                </a:solidFill>
                <a:latin typeface="Calibri" panose="020F0502020204030204"/>
                <a:cs typeface="+mn-cs"/>
              </a:rPr>
              <a:t>segment has ACK pending</a:t>
            </a:r>
          </a:p>
          <a:p>
            <a:pPr defTabSz="685800">
              <a:lnSpc>
                <a:spcPct val="90000"/>
              </a:lnSpc>
              <a:buClrTx/>
              <a:defRPr/>
            </a:pPr>
            <a:endParaRPr lang="en-US" sz="1500" kern="1200" dirty="0">
              <a:solidFill>
                <a:prstClr val="black"/>
              </a:solidFill>
              <a:latin typeface="Calibri" panose="020F0502020204030204"/>
              <a:cs typeface="+mn-cs"/>
            </a:endParaRPr>
          </a:p>
          <a:p>
            <a:pPr defTabSz="685800">
              <a:lnSpc>
                <a:spcPct val="90000"/>
              </a:lnSpc>
              <a:buClrTx/>
              <a:defRPr/>
            </a:pPr>
            <a:r>
              <a:rPr lang="en-US" sz="1500" kern="1200" dirty="0">
                <a:solidFill>
                  <a:prstClr val="black"/>
                </a:solidFill>
                <a:latin typeface="Calibri" panose="020F0502020204030204"/>
                <a:cs typeface="+mn-cs"/>
              </a:rPr>
              <a:t>arrival of out-of-order segment</a:t>
            </a:r>
          </a:p>
          <a:p>
            <a:pPr defTabSz="685800">
              <a:lnSpc>
                <a:spcPct val="90000"/>
              </a:lnSpc>
              <a:buClrTx/>
              <a:defRPr/>
            </a:pPr>
            <a:r>
              <a:rPr lang="en-US" sz="1500" kern="1200" dirty="0">
                <a:solidFill>
                  <a:prstClr val="black"/>
                </a:solidFill>
                <a:latin typeface="Calibri" panose="020F0502020204030204"/>
                <a:cs typeface="+mn-cs"/>
              </a:rPr>
              <a:t>higher-than-expect seq. # .</a:t>
            </a:r>
          </a:p>
          <a:p>
            <a:pPr defTabSz="685800">
              <a:lnSpc>
                <a:spcPct val="90000"/>
              </a:lnSpc>
              <a:buClrTx/>
              <a:defRPr/>
            </a:pPr>
            <a:r>
              <a:rPr lang="en-US" sz="1500" kern="1200" dirty="0">
                <a:solidFill>
                  <a:prstClr val="black"/>
                </a:solidFill>
                <a:latin typeface="Calibri" panose="020F0502020204030204"/>
                <a:cs typeface="+mn-cs"/>
              </a:rPr>
              <a:t>Gap detected</a:t>
            </a:r>
          </a:p>
          <a:p>
            <a:pPr defTabSz="685800">
              <a:lnSpc>
                <a:spcPct val="90000"/>
              </a:lnSpc>
              <a:buClrTx/>
              <a:defRPr/>
            </a:pPr>
            <a:endParaRPr lang="en-US" sz="1500" kern="1200" dirty="0">
              <a:solidFill>
                <a:prstClr val="black"/>
              </a:solidFill>
              <a:latin typeface="Calibri" panose="020F0502020204030204"/>
              <a:cs typeface="+mn-cs"/>
            </a:endParaRPr>
          </a:p>
          <a:p>
            <a:pPr defTabSz="685800">
              <a:lnSpc>
                <a:spcPct val="90000"/>
              </a:lnSpc>
              <a:buClrTx/>
              <a:defRPr/>
            </a:pPr>
            <a:r>
              <a:rPr lang="en-US" sz="1500" kern="1200" dirty="0">
                <a:solidFill>
                  <a:prstClr val="black"/>
                </a:solidFill>
                <a:latin typeface="Calibri" panose="020F0502020204030204"/>
                <a:cs typeface="+mn-cs"/>
              </a:rPr>
              <a:t>arrival of segment that </a:t>
            </a:r>
          </a:p>
          <a:p>
            <a:pPr defTabSz="685800">
              <a:lnSpc>
                <a:spcPct val="90000"/>
              </a:lnSpc>
              <a:buClrTx/>
              <a:defRPr/>
            </a:pPr>
            <a:r>
              <a:rPr lang="en-US" sz="1500" kern="1200" dirty="0">
                <a:solidFill>
                  <a:prstClr val="black"/>
                </a:solidFill>
                <a:latin typeface="Calibri" panose="020F0502020204030204"/>
                <a:cs typeface="+mn-cs"/>
              </a:rPr>
              <a:t>partially or completely fills gap</a:t>
            </a:r>
          </a:p>
          <a:p>
            <a:pPr defTabSz="685800">
              <a:lnSpc>
                <a:spcPct val="90000"/>
              </a:lnSpc>
              <a:buClrTx/>
              <a:defRPr/>
            </a:pPr>
            <a:endParaRPr lang="en-US" sz="1500" kern="1200" dirty="0">
              <a:solidFill>
                <a:prstClr val="black"/>
              </a:solidFill>
              <a:latin typeface="Calibri" panose="020F0502020204030204"/>
              <a:cs typeface="+mn-cs"/>
            </a:endParaRPr>
          </a:p>
          <a:p>
            <a:pPr defTabSz="685800">
              <a:lnSpc>
                <a:spcPct val="90000"/>
              </a:lnSpc>
              <a:buClrTx/>
              <a:defRPr/>
            </a:pPr>
            <a:endParaRPr lang="en-US" sz="788" kern="1200" dirty="0">
              <a:solidFill>
                <a:prstClr val="black"/>
              </a:solidFill>
              <a:latin typeface="Calibri" panose="020F0502020204030204"/>
              <a:cs typeface="+mn-cs"/>
            </a:endParaRPr>
          </a:p>
        </p:txBody>
      </p:sp>
      <p:sp>
        <p:nvSpPr>
          <p:cNvPr id="44" name="Text Box 4">
            <a:extLst>
              <a:ext uri="{FF2B5EF4-FFF2-40B4-BE49-F238E27FC236}">
                <a16:creationId xmlns:a16="http://schemas.microsoft.com/office/drawing/2014/main" id="{7D1A8937-7497-E947-B481-036DB6905786}"/>
              </a:ext>
            </a:extLst>
          </p:cNvPr>
          <p:cNvSpPr txBox="1">
            <a:spLocks noChangeArrowheads="1"/>
          </p:cNvSpPr>
          <p:nvPr/>
        </p:nvSpPr>
        <p:spPr bwMode="auto">
          <a:xfrm>
            <a:off x="4429746" y="1072323"/>
            <a:ext cx="3185616" cy="381630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lnSpc>
                <a:spcPct val="90000"/>
              </a:lnSpc>
              <a:buClrTx/>
              <a:defRPr/>
            </a:pPr>
            <a:r>
              <a:rPr lang="en-US" sz="2100" i="1" kern="1200" dirty="0">
                <a:solidFill>
                  <a:srgbClr val="CC0000"/>
                </a:solidFill>
                <a:latin typeface="Calibri" panose="020F0502020204030204"/>
                <a:cs typeface="+mn-cs"/>
              </a:rPr>
              <a:t>TCP receiver action</a:t>
            </a:r>
            <a:endParaRPr lang="en-US" sz="1500" i="1" kern="1200" dirty="0">
              <a:solidFill>
                <a:srgbClr val="CC0000"/>
              </a:solidFill>
              <a:latin typeface="Calibri" panose="020F0502020204030204"/>
              <a:cs typeface="+mn-cs"/>
            </a:endParaRPr>
          </a:p>
          <a:p>
            <a:pPr defTabSz="685800">
              <a:lnSpc>
                <a:spcPct val="90000"/>
              </a:lnSpc>
              <a:buClrTx/>
              <a:defRPr/>
            </a:pPr>
            <a:endParaRPr lang="en-US" sz="1500" i="1" kern="1200" dirty="0">
              <a:solidFill>
                <a:srgbClr val="CC0000"/>
              </a:solidFill>
              <a:latin typeface="Calibri" panose="020F0502020204030204"/>
              <a:cs typeface="+mn-cs"/>
            </a:endParaRPr>
          </a:p>
          <a:p>
            <a:pPr defTabSz="685800">
              <a:lnSpc>
                <a:spcPct val="90000"/>
              </a:lnSpc>
              <a:buClrTx/>
              <a:defRPr/>
            </a:pPr>
            <a:r>
              <a:rPr lang="en-US" sz="1500" kern="1200" dirty="0">
                <a:solidFill>
                  <a:prstClr val="black"/>
                </a:solidFill>
                <a:latin typeface="Calibri" panose="020F0502020204030204"/>
                <a:cs typeface="+mn-cs"/>
              </a:rPr>
              <a:t>delayed ACK. Wait up to 500ms</a:t>
            </a:r>
          </a:p>
          <a:p>
            <a:pPr defTabSz="685800">
              <a:lnSpc>
                <a:spcPct val="90000"/>
              </a:lnSpc>
              <a:buClrTx/>
              <a:defRPr/>
            </a:pPr>
            <a:r>
              <a:rPr lang="en-US" sz="1500" kern="1200" dirty="0">
                <a:solidFill>
                  <a:prstClr val="black"/>
                </a:solidFill>
                <a:latin typeface="Calibri" panose="020F0502020204030204"/>
                <a:cs typeface="+mn-cs"/>
              </a:rPr>
              <a:t>for next segment. If no next segment,</a:t>
            </a:r>
          </a:p>
          <a:p>
            <a:pPr defTabSz="685800">
              <a:lnSpc>
                <a:spcPct val="90000"/>
              </a:lnSpc>
              <a:buClrTx/>
              <a:defRPr/>
            </a:pPr>
            <a:r>
              <a:rPr lang="en-US" sz="1500" kern="1200" dirty="0">
                <a:solidFill>
                  <a:prstClr val="black"/>
                </a:solidFill>
                <a:latin typeface="Calibri" panose="020F0502020204030204"/>
                <a:cs typeface="+mn-cs"/>
              </a:rPr>
              <a:t>send ACK</a:t>
            </a:r>
          </a:p>
          <a:p>
            <a:pPr defTabSz="685800">
              <a:lnSpc>
                <a:spcPct val="90000"/>
              </a:lnSpc>
              <a:buClrTx/>
              <a:defRPr/>
            </a:pPr>
            <a:endParaRPr lang="en-US" sz="1500" kern="1200" dirty="0">
              <a:solidFill>
                <a:prstClr val="black"/>
              </a:solidFill>
              <a:latin typeface="Calibri" panose="020F0502020204030204"/>
              <a:cs typeface="+mn-cs"/>
            </a:endParaRPr>
          </a:p>
          <a:p>
            <a:pPr defTabSz="685800">
              <a:lnSpc>
                <a:spcPct val="90000"/>
              </a:lnSpc>
              <a:buClrTx/>
              <a:defRPr/>
            </a:pPr>
            <a:r>
              <a:rPr lang="en-US" sz="1500" kern="1200" dirty="0">
                <a:solidFill>
                  <a:prstClr val="black"/>
                </a:solidFill>
                <a:latin typeface="Calibri" panose="020F0502020204030204"/>
                <a:cs typeface="+mn-cs"/>
              </a:rPr>
              <a:t>immediately send single cumulative </a:t>
            </a:r>
          </a:p>
          <a:p>
            <a:pPr defTabSz="685800">
              <a:lnSpc>
                <a:spcPct val="90000"/>
              </a:lnSpc>
              <a:buClrTx/>
              <a:defRPr/>
            </a:pPr>
            <a:r>
              <a:rPr lang="en-US" sz="1500" kern="1200" dirty="0">
                <a:solidFill>
                  <a:prstClr val="black"/>
                </a:solidFill>
                <a:latin typeface="Calibri" panose="020F0502020204030204"/>
                <a:cs typeface="+mn-cs"/>
              </a:rPr>
              <a:t>ACK, </a:t>
            </a:r>
            <a:r>
              <a:rPr lang="en-US" sz="1500" kern="1200" dirty="0" err="1">
                <a:solidFill>
                  <a:prstClr val="black"/>
                </a:solidFill>
                <a:latin typeface="Calibri" panose="020F0502020204030204"/>
                <a:cs typeface="+mn-cs"/>
              </a:rPr>
              <a:t>ACKing</a:t>
            </a:r>
            <a:r>
              <a:rPr lang="en-US" sz="1500" kern="1200" dirty="0">
                <a:solidFill>
                  <a:prstClr val="black"/>
                </a:solidFill>
                <a:latin typeface="Calibri" panose="020F0502020204030204"/>
                <a:cs typeface="+mn-cs"/>
              </a:rPr>
              <a:t> both in-order segments </a:t>
            </a:r>
          </a:p>
          <a:p>
            <a:pPr defTabSz="685800">
              <a:lnSpc>
                <a:spcPct val="90000"/>
              </a:lnSpc>
              <a:buClrTx/>
              <a:defRPr/>
            </a:pPr>
            <a:endParaRPr lang="en-US" sz="1500" kern="1200" dirty="0">
              <a:solidFill>
                <a:prstClr val="black"/>
              </a:solidFill>
              <a:latin typeface="Calibri" panose="020F0502020204030204"/>
              <a:cs typeface="+mn-cs"/>
            </a:endParaRPr>
          </a:p>
          <a:p>
            <a:pPr defTabSz="685800">
              <a:lnSpc>
                <a:spcPct val="90000"/>
              </a:lnSpc>
              <a:buClrTx/>
              <a:defRPr/>
            </a:pPr>
            <a:endParaRPr lang="en-US" sz="1500" kern="1200" dirty="0">
              <a:solidFill>
                <a:prstClr val="black"/>
              </a:solidFill>
              <a:latin typeface="Calibri" panose="020F0502020204030204"/>
              <a:cs typeface="+mn-cs"/>
            </a:endParaRPr>
          </a:p>
          <a:p>
            <a:pPr defTabSz="685800">
              <a:lnSpc>
                <a:spcPct val="90000"/>
              </a:lnSpc>
              <a:buClrTx/>
              <a:defRPr/>
            </a:pPr>
            <a:r>
              <a:rPr lang="en-US" sz="1500" kern="1200" dirty="0">
                <a:solidFill>
                  <a:prstClr val="black"/>
                </a:solidFill>
                <a:latin typeface="Calibri" panose="020F0502020204030204"/>
                <a:cs typeface="+mn-cs"/>
              </a:rPr>
              <a:t>immediately send </a:t>
            </a:r>
            <a:r>
              <a:rPr lang="en-US" sz="1500" i="1" kern="1200" dirty="0">
                <a:solidFill>
                  <a:srgbClr val="CC0000"/>
                </a:solidFill>
                <a:latin typeface="Calibri" panose="020F0502020204030204"/>
                <a:cs typeface="+mn-cs"/>
              </a:rPr>
              <a:t>duplicate ACK</a:t>
            </a:r>
            <a:r>
              <a:rPr lang="en-US" sz="1500" kern="1200" dirty="0">
                <a:solidFill>
                  <a:srgbClr val="CC0000"/>
                </a:solidFill>
                <a:latin typeface="Calibri" panose="020F0502020204030204"/>
                <a:cs typeface="+mn-cs"/>
              </a:rPr>
              <a:t>,</a:t>
            </a:r>
            <a:r>
              <a:rPr lang="en-US" sz="1500" kern="1200" dirty="0">
                <a:solidFill>
                  <a:prstClr val="black"/>
                </a:solidFill>
                <a:latin typeface="Calibri" panose="020F0502020204030204"/>
                <a:cs typeface="+mn-cs"/>
              </a:rPr>
              <a:t> </a:t>
            </a:r>
          </a:p>
          <a:p>
            <a:pPr defTabSz="685800">
              <a:lnSpc>
                <a:spcPct val="90000"/>
              </a:lnSpc>
              <a:buClrTx/>
              <a:defRPr/>
            </a:pPr>
            <a:r>
              <a:rPr lang="en-US" sz="1500" kern="1200" dirty="0">
                <a:solidFill>
                  <a:prstClr val="black"/>
                </a:solidFill>
                <a:latin typeface="Calibri" panose="020F0502020204030204"/>
                <a:cs typeface="+mn-cs"/>
              </a:rPr>
              <a:t>indicating seq. # of next expected byte</a:t>
            </a:r>
          </a:p>
          <a:p>
            <a:pPr defTabSz="685800">
              <a:lnSpc>
                <a:spcPct val="90000"/>
              </a:lnSpc>
              <a:buClrTx/>
              <a:defRPr/>
            </a:pPr>
            <a:endParaRPr lang="en-US" sz="1500" kern="1200" dirty="0">
              <a:solidFill>
                <a:prstClr val="black"/>
              </a:solidFill>
              <a:latin typeface="Calibri" panose="020F0502020204030204"/>
              <a:cs typeface="+mn-cs"/>
            </a:endParaRPr>
          </a:p>
          <a:p>
            <a:pPr defTabSz="685800">
              <a:lnSpc>
                <a:spcPct val="90000"/>
              </a:lnSpc>
              <a:buClrTx/>
              <a:defRPr/>
            </a:pPr>
            <a:endParaRPr lang="en-US" sz="1500" kern="1200" dirty="0">
              <a:solidFill>
                <a:prstClr val="black"/>
              </a:solidFill>
              <a:latin typeface="Calibri" panose="020F0502020204030204"/>
              <a:cs typeface="+mn-cs"/>
            </a:endParaRPr>
          </a:p>
          <a:p>
            <a:pPr defTabSz="685800">
              <a:lnSpc>
                <a:spcPct val="90000"/>
              </a:lnSpc>
              <a:buClrTx/>
              <a:defRPr/>
            </a:pPr>
            <a:r>
              <a:rPr lang="en-US" sz="1500" kern="1200" dirty="0">
                <a:solidFill>
                  <a:prstClr val="black"/>
                </a:solidFill>
                <a:latin typeface="Calibri" panose="020F0502020204030204"/>
                <a:cs typeface="+mn-cs"/>
              </a:rPr>
              <a:t>immediate send ACK, provided that</a:t>
            </a:r>
          </a:p>
          <a:p>
            <a:pPr defTabSz="685800">
              <a:lnSpc>
                <a:spcPct val="90000"/>
              </a:lnSpc>
              <a:buClrTx/>
              <a:defRPr/>
            </a:pPr>
            <a:r>
              <a:rPr lang="en-US" sz="1500" kern="1200" dirty="0">
                <a:solidFill>
                  <a:prstClr val="black"/>
                </a:solidFill>
                <a:latin typeface="Calibri" panose="020F0502020204030204"/>
                <a:cs typeface="+mn-cs"/>
              </a:rPr>
              <a:t>segment starts at lower end of gap</a:t>
            </a:r>
          </a:p>
          <a:p>
            <a:pPr defTabSz="685800">
              <a:lnSpc>
                <a:spcPct val="90000"/>
              </a:lnSpc>
              <a:buClrTx/>
              <a:defRPr/>
            </a:pPr>
            <a:endParaRPr lang="en-US" sz="1500" kern="1200" dirty="0">
              <a:solidFill>
                <a:prstClr val="black"/>
              </a:solidFill>
              <a:latin typeface="Calibri" panose="020F0502020204030204"/>
              <a:cs typeface="+mn-cs"/>
            </a:endParaRPr>
          </a:p>
          <a:p>
            <a:pPr defTabSz="685800">
              <a:lnSpc>
                <a:spcPct val="90000"/>
              </a:lnSpc>
              <a:buClrTx/>
              <a:defRPr/>
            </a:pPr>
            <a:endParaRPr lang="en-US" sz="788" kern="1200" dirty="0">
              <a:solidFill>
                <a:prstClr val="black"/>
              </a:solidFill>
              <a:latin typeface="Calibri" panose="020F0502020204030204"/>
              <a:cs typeface="+mn-cs"/>
            </a:endParaRPr>
          </a:p>
        </p:txBody>
      </p:sp>
      <p:sp>
        <p:nvSpPr>
          <p:cNvPr id="45" name="Line 9">
            <a:extLst>
              <a:ext uri="{FF2B5EF4-FFF2-40B4-BE49-F238E27FC236}">
                <a16:creationId xmlns:a16="http://schemas.microsoft.com/office/drawing/2014/main" id="{B5C333E2-4347-8B41-A67B-31280E7B23CD}"/>
              </a:ext>
            </a:extLst>
          </p:cNvPr>
          <p:cNvSpPr>
            <a:spLocks noChangeShapeType="1"/>
          </p:cNvSpPr>
          <p:nvPr/>
        </p:nvSpPr>
        <p:spPr bwMode="auto">
          <a:xfrm>
            <a:off x="4286871" y="1192576"/>
            <a:ext cx="0" cy="3264694"/>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a:lnSpc>
                <a:spcPct val="90000"/>
              </a:lnSpc>
              <a:buClrTx/>
              <a:defRPr/>
            </a:pPr>
            <a:endParaRPr lang="en-US" sz="1500" kern="1200">
              <a:solidFill>
                <a:prstClr val="black"/>
              </a:solidFill>
              <a:latin typeface="Calibri" panose="020F0502020204030204"/>
              <a:ea typeface="ＭＳ Ｐゴシック" charset="0"/>
              <a:cs typeface="+mn-cs"/>
            </a:endParaRPr>
          </a:p>
        </p:txBody>
      </p:sp>
      <p:sp>
        <p:nvSpPr>
          <p:cNvPr id="46" name="Line 11">
            <a:extLst>
              <a:ext uri="{FF2B5EF4-FFF2-40B4-BE49-F238E27FC236}">
                <a16:creationId xmlns:a16="http://schemas.microsoft.com/office/drawing/2014/main" id="{A3C87D27-55A1-0740-A388-14FABFDCAECD}"/>
              </a:ext>
            </a:extLst>
          </p:cNvPr>
          <p:cNvSpPr>
            <a:spLocks noChangeShapeType="1"/>
          </p:cNvSpPr>
          <p:nvPr/>
        </p:nvSpPr>
        <p:spPr bwMode="auto">
          <a:xfrm>
            <a:off x="1619871" y="1522379"/>
            <a:ext cx="5620941"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lnSpc>
                <a:spcPct val="90000"/>
              </a:lnSpc>
              <a:buClrTx/>
              <a:defRPr/>
            </a:pPr>
            <a:endParaRPr lang="en-US" sz="1500" kern="1200">
              <a:solidFill>
                <a:prstClr val="black"/>
              </a:solidFill>
              <a:latin typeface="Calibri" panose="020F0502020204030204"/>
              <a:ea typeface="ＭＳ Ｐゴシック" charset="0"/>
              <a:cs typeface="+mn-cs"/>
            </a:endParaRPr>
          </a:p>
        </p:txBody>
      </p:sp>
      <p:sp>
        <p:nvSpPr>
          <p:cNvPr id="47" name="Line 12">
            <a:extLst>
              <a:ext uri="{FF2B5EF4-FFF2-40B4-BE49-F238E27FC236}">
                <a16:creationId xmlns:a16="http://schemas.microsoft.com/office/drawing/2014/main" id="{BAEE28BF-45B4-7B4F-8643-BEFCF1817DB3}"/>
              </a:ext>
            </a:extLst>
          </p:cNvPr>
          <p:cNvSpPr>
            <a:spLocks noChangeShapeType="1"/>
          </p:cNvSpPr>
          <p:nvPr/>
        </p:nvSpPr>
        <p:spPr bwMode="auto">
          <a:xfrm>
            <a:off x="1607965" y="2312954"/>
            <a:ext cx="5620941"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lnSpc>
                <a:spcPct val="90000"/>
              </a:lnSpc>
              <a:buClrTx/>
              <a:defRPr/>
            </a:pPr>
            <a:endParaRPr lang="en-US" sz="1500" kern="1200">
              <a:solidFill>
                <a:prstClr val="black"/>
              </a:solidFill>
              <a:latin typeface="Calibri" panose="020F0502020204030204"/>
              <a:ea typeface="ＭＳ Ｐゴシック" charset="0"/>
              <a:cs typeface="+mn-cs"/>
            </a:endParaRPr>
          </a:p>
        </p:txBody>
      </p:sp>
      <p:sp>
        <p:nvSpPr>
          <p:cNvPr id="48" name="Line 13">
            <a:extLst>
              <a:ext uri="{FF2B5EF4-FFF2-40B4-BE49-F238E27FC236}">
                <a16:creationId xmlns:a16="http://schemas.microsoft.com/office/drawing/2014/main" id="{497F621D-E3C3-D549-BCDE-B1C658BA2FF8}"/>
              </a:ext>
            </a:extLst>
          </p:cNvPr>
          <p:cNvSpPr>
            <a:spLocks noChangeShapeType="1"/>
          </p:cNvSpPr>
          <p:nvPr/>
        </p:nvSpPr>
        <p:spPr bwMode="auto">
          <a:xfrm>
            <a:off x="1621063" y="3136867"/>
            <a:ext cx="5620940"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lnSpc>
                <a:spcPct val="90000"/>
              </a:lnSpc>
              <a:buClrTx/>
              <a:defRPr/>
            </a:pPr>
            <a:endParaRPr lang="en-US" sz="1500" kern="1200">
              <a:solidFill>
                <a:prstClr val="black"/>
              </a:solidFill>
              <a:latin typeface="Calibri" panose="020F0502020204030204"/>
              <a:ea typeface="ＭＳ Ｐゴシック" charset="0"/>
              <a:cs typeface="+mn-cs"/>
            </a:endParaRPr>
          </a:p>
        </p:txBody>
      </p:sp>
      <p:sp>
        <p:nvSpPr>
          <p:cNvPr id="49" name="Line 14">
            <a:extLst>
              <a:ext uri="{FF2B5EF4-FFF2-40B4-BE49-F238E27FC236}">
                <a16:creationId xmlns:a16="http://schemas.microsoft.com/office/drawing/2014/main" id="{B5CA7B9A-CEFE-9440-989C-72777EDC3F97}"/>
              </a:ext>
            </a:extLst>
          </p:cNvPr>
          <p:cNvSpPr>
            <a:spLocks noChangeShapeType="1"/>
          </p:cNvSpPr>
          <p:nvPr/>
        </p:nvSpPr>
        <p:spPr bwMode="auto">
          <a:xfrm>
            <a:off x="1616300" y="3953636"/>
            <a:ext cx="5620940"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lnSpc>
                <a:spcPct val="90000"/>
              </a:lnSpc>
              <a:buClrTx/>
              <a:defRPr/>
            </a:pPr>
            <a:endParaRPr lang="en-US" sz="1500" kern="1200">
              <a:solidFill>
                <a:prstClr val="black"/>
              </a:solidFill>
              <a:latin typeface="Calibri" panose="020F0502020204030204"/>
              <a:ea typeface="ＭＳ Ｐゴシック" charset="0"/>
              <a:cs typeface="+mn-cs"/>
            </a:endParaRPr>
          </a:p>
        </p:txBody>
      </p:sp>
      <p:sp>
        <p:nvSpPr>
          <p:cNvPr id="4" name="Rectangle 3">
            <a:extLst>
              <a:ext uri="{FF2B5EF4-FFF2-40B4-BE49-F238E27FC236}">
                <a16:creationId xmlns:a16="http://schemas.microsoft.com/office/drawing/2014/main" id="{446007AE-16BF-5641-9533-FDFCED5467B7}"/>
              </a:ext>
            </a:extLst>
          </p:cNvPr>
          <p:cNvSpPr/>
          <p:nvPr/>
        </p:nvSpPr>
        <p:spPr>
          <a:xfrm>
            <a:off x="1606464" y="1559491"/>
            <a:ext cx="5815208" cy="704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2" name="Rectangle 11">
            <a:extLst>
              <a:ext uri="{FF2B5EF4-FFF2-40B4-BE49-F238E27FC236}">
                <a16:creationId xmlns:a16="http://schemas.microsoft.com/office/drawing/2014/main" id="{4788DE70-9425-C941-B687-5CDA29AFB818}"/>
              </a:ext>
            </a:extLst>
          </p:cNvPr>
          <p:cNvSpPr/>
          <p:nvPr/>
        </p:nvSpPr>
        <p:spPr>
          <a:xfrm>
            <a:off x="1504690" y="2368985"/>
            <a:ext cx="5815208" cy="704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3" name="Rectangle 12">
            <a:extLst>
              <a:ext uri="{FF2B5EF4-FFF2-40B4-BE49-F238E27FC236}">
                <a16:creationId xmlns:a16="http://schemas.microsoft.com/office/drawing/2014/main" id="{8A265DF2-3FEE-3D4C-9E18-1D8A86817D23}"/>
              </a:ext>
            </a:extLst>
          </p:cNvPr>
          <p:cNvSpPr/>
          <p:nvPr/>
        </p:nvSpPr>
        <p:spPr>
          <a:xfrm>
            <a:off x="1647174" y="3178480"/>
            <a:ext cx="5815208" cy="704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4" name="Rectangle 13">
            <a:extLst>
              <a:ext uri="{FF2B5EF4-FFF2-40B4-BE49-F238E27FC236}">
                <a16:creationId xmlns:a16="http://schemas.microsoft.com/office/drawing/2014/main" id="{03861685-9E67-3541-901D-AC152EC9F9C7}"/>
              </a:ext>
            </a:extLst>
          </p:cNvPr>
          <p:cNvSpPr/>
          <p:nvPr/>
        </p:nvSpPr>
        <p:spPr>
          <a:xfrm>
            <a:off x="1684752" y="4005198"/>
            <a:ext cx="5815208" cy="704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sp>
        <p:nvSpPr>
          <p:cNvPr id="15" name="Slide Number Placeholder 2">
            <a:extLst>
              <a:ext uri="{FF2B5EF4-FFF2-40B4-BE49-F238E27FC236}">
                <a16:creationId xmlns:a16="http://schemas.microsoft.com/office/drawing/2014/main" id="{340791B0-4154-D14E-9DBD-0157764BBAE9}"/>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85</a:t>
            </a:fld>
            <a:endParaRPr lang="en-US" dirty="0"/>
          </a:p>
        </p:txBody>
      </p:sp>
    </p:spTree>
    <p:extLst>
      <p:ext uri="{BB962C8B-B14F-4D97-AF65-F5344CB8AC3E}">
        <p14:creationId xmlns:p14="http://schemas.microsoft.com/office/powerpoint/2010/main" val="177131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TCP: retransmission scenarios</a:t>
            </a:r>
            <a:endParaRPr lang="en-US" dirty="0"/>
          </a:p>
        </p:txBody>
      </p:sp>
      <p:sp>
        <p:nvSpPr>
          <p:cNvPr id="169" name="Text Box 105">
            <a:extLst>
              <a:ext uri="{FF2B5EF4-FFF2-40B4-BE49-F238E27FC236}">
                <a16:creationId xmlns:a16="http://schemas.microsoft.com/office/drawing/2014/main" id="{BFF25F7B-7978-5140-B991-E71AA865A711}"/>
              </a:ext>
            </a:extLst>
          </p:cNvPr>
          <p:cNvSpPr txBox="1">
            <a:spLocks noChangeArrowheads="1"/>
          </p:cNvSpPr>
          <p:nvPr/>
        </p:nvSpPr>
        <p:spPr bwMode="auto">
          <a:xfrm>
            <a:off x="1645796" y="4405066"/>
            <a:ext cx="1505540" cy="3000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lost ACK scenario</a:t>
            </a:r>
            <a:endParaRPr lang="en-US" sz="750">
              <a:solidFill>
                <a:srgbClr val="000000"/>
              </a:solidFill>
              <a:cs typeface="+mn-cs"/>
            </a:endParaRPr>
          </a:p>
        </p:txBody>
      </p:sp>
      <p:sp>
        <p:nvSpPr>
          <p:cNvPr id="173" name="Text Box 107">
            <a:extLst>
              <a:ext uri="{FF2B5EF4-FFF2-40B4-BE49-F238E27FC236}">
                <a16:creationId xmlns:a16="http://schemas.microsoft.com/office/drawing/2014/main" id="{F3A3ACB5-362A-6544-B734-58B0D301B082}"/>
              </a:ext>
            </a:extLst>
          </p:cNvPr>
          <p:cNvSpPr txBox="1">
            <a:spLocks noChangeArrowheads="1"/>
          </p:cNvSpPr>
          <p:nvPr/>
        </p:nvSpPr>
        <p:spPr bwMode="auto">
          <a:xfrm>
            <a:off x="2951770" y="887961"/>
            <a:ext cx="631904" cy="2769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Host B</a:t>
            </a:r>
          </a:p>
        </p:txBody>
      </p:sp>
      <p:sp>
        <p:nvSpPr>
          <p:cNvPr id="174" name="Text Box 111">
            <a:extLst>
              <a:ext uri="{FF2B5EF4-FFF2-40B4-BE49-F238E27FC236}">
                <a16:creationId xmlns:a16="http://schemas.microsoft.com/office/drawing/2014/main" id="{C335325B-B5CF-6043-990C-413A908C3855}"/>
              </a:ext>
            </a:extLst>
          </p:cNvPr>
          <p:cNvSpPr txBox="1">
            <a:spLocks noChangeArrowheads="1"/>
          </p:cNvSpPr>
          <p:nvPr/>
        </p:nvSpPr>
        <p:spPr bwMode="auto">
          <a:xfrm>
            <a:off x="1201941" y="901058"/>
            <a:ext cx="633507" cy="2769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Host A</a:t>
            </a:r>
          </a:p>
        </p:txBody>
      </p:sp>
      <p:grpSp>
        <p:nvGrpSpPr>
          <p:cNvPr id="4" name="Group 3">
            <a:extLst>
              <a:ext uri="{FF2B5EF4-FFF2-40B4-BE49-F238E27FC236}">
                <a16:creationId xmlns:a16="http://schemas.microsoft.com/office/drawing/2014/main" id="{47AB30F9-BD3F-264E-8DF5-3B4B9CA352A7}"/>
              </a:ext>
            </a:extLst>
          </p:cNvPr>
          <p:cNvGrpSpPr/>
          <p:nvPr/>
        </p:nvGrpSpPr>
        <p:grpSpPr>
          <a:xfrm>
            <a:off x="1524052" y="1757117"/>
            <a:ext cx="1759744" cy="428625"/>
            <a:chOff x="2032069" y="2342822"/>
            <a:chExt cx="2346325" cy="571500"/>
          </a:xfrm>
        </p:grpSpPr>
        <p:sp>
          <p:nvSpPr>
            <p:cNvPr id="171" name="Line 100">
              <a:extLst>
                <a:ext uri="{FF2B5EF4-FFF2-40B4-BE49-F238E27FC236}">
                  <a16:creationId xmlns:a16="http://schemas.microsoft.com/office/drawing/2014/main" id="{9BCB851E-085B-9D4B-8A34-064757F2C932}"/>
                </a:ext>
              </a:extLst>
            </p:cNvPr>
            <p:cNvSpPr>
              <a:spLocks noChangeShapeType="1"/>
            </p:cNvSpPr>
            <p:nvPr/>
          </p:nvSpPr>
          <p:spPr bwMode="auto">
            <a:xfrm>
              <a:off x="2032069" y="2342822"/>
              <a:ext cx="2346325"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75" name="Rectangle 112">
              <a:extLst>
                <a:ext uri="{FF2B5EF4-FFF2-40B4-BE49-F238E27FC236}">
                  <a16:creationId xmlns:a16="http://schemas.microsoft.com/office/drawing/2014/main" id="{B9ED3E7B-3C38-A24B-9528-FA547DDE0CDC}"/>
                </a:ext>
              </a:extLst>
            </p:cNvPr>
            <p:cNvSpPr>
              <a:spLocks noChangeArrowheads="1"/>
            </p:cNvSpPr>
            <p:nvPr/>
          </p:nvSpPr>
          <p:spPr bwMode="auto">
            <a:xfrm>
              <a:off x="2735331" y="2423785"/>
              <a:ext cx="869950" cy="4016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76" name="Text Box 113">
              <a:extLst>
                <a:ext uri="{FF2B5EF4-FFF2-40B4-BE49-F238E27FC236}">
                  <a16:creationId xmlns:a16="http://schemas.microsoft.com/office/drawing/2014/main" id="{08010453-6652-E348-AC57-7E9E8D356969}"/>
                </a:ext>
              </a:extLst>
            </p:cNvPr>
            <p:cNvSpPr txBox="1">
              <a:spLocks noChangeArrowheads="1"/>
            </p:cNvSpPr>
            <p:nvPr/>
          </p:nvSpPr>
          <p:spPr bwMode="auto">
            <a:xfrm>
              <a:off x="2137812" y="2476173"/>
              <a:ext cx="2163413" cy="338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Seq=92, 8 bytes of data</a:t>
              </a:r>
            </a:p>
          </p:txBody>
        </p:sp>
      </p:grpSp>
      <p:sp>
        <p:nvSpPr>
          <p:cNvPr id="179" name="Line 118">
            <a:extLst>
              <a:ext uri="{FF2B5EF4-FFF2-40B4-BE49-F238E27FC236}">
                <a16:creationId xmlns:a16="http://schemas.microsoft.com/office/drawing/2014/main" id="{5429E427-16E3-344A-A034-DAE0253AB97D}"/>
              </a:ext>
            </a:extLst>
          </p:cNvPr>
          <p:cNvSpPr>
            <a:spLocks noChangeShapeType="1"/>
          </p:cNvSpPr>
          <p:nvPr/>
        </p:nvSpPr>
        <p:spPr bwMode="auto">
          <a:xfrm>
            <a:off x="1508573" y="1576141"/>
            <a:ext cx="0" cy="2644379"/>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80" name="Line 119">
            <a:extLst>
              <a:ext uri="{FF2B5EF4-FFF2-40B4-BE49-F238E27FC236}">
                <a16:creationId xmlns:a16="http://schemas.microsoft.com/office/drawing/2014/main" id="{B685EEAE-4766-CE43-A2A6-32288A3FE5E9}"/>
              </a:ext>
            </a:extLst>
          </p:cNvPr>
          <p:cNvSpPr>
            <a:spLocks noChangeShapeType="1"/>
          </p:cNvSpPr>
          <p:nvPr/>
        </p:nvSpPr>
        <p:spPr bwMode="auto">
          <a:xfrm>
            <a:off x="3329039" y="1572570"/>
            <a:ext cx="0" cy="2653903"/>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8" name="Group 7">
            <a:extLst>
              <a:ext uri="{FF2B5EF4-FFF2-40B4-BE49-F238E27FC236}">
                <a16:creationId xmlns:a16="http://schemas.microsoft.com/office/drawing/2014/main" id="{F2169BDB-26D4-794C-AF29-1EBFE13D6C8F}"/>
              </a:ext>
            </a:extLst>
          </p:cNvPr>
          <p:cNvGrpSpPr/>
          <p:nvPr/>
        </p:nvGrpSpPr>
        <p:grpSpPr>
          <a:xfrm>
            <a:off x="1514527" y="3078711"/>
            <a:ext cx="1763315" cy="384572"/>
            <a:chOff x="2019369" y="4104947"/>
            <a:chExt cx="2351087" cy="512763"/>
          </a:xfrm>
        </p:grpSpPr>
        <p:sp>
          <p:nvSpPr>
            <p:cNvPr id="170" name="Line 99">
              <a:extLst>
                <a:ext uri="{FF2B5EF4-FFF2-40B4-BE49-F238E27FC236}">
                  <a16:creationId xmlns:a16="http://schemas.microsoft.com/office/drawing/2014/main" id="{79B38498-1004-6944-956A-ECE43F5BF0A1}"/>
                </a:ext>
              </a:extLst>
            </p:cNvPr>
            <p:cNvSpPr>
              <a:spLocks noChangeShapeType="1"/>
            </p:cNvSpPr>
            <p:nvPr/>
          </p:nvSpPr>
          <p:spPr bwMode="auto">
            <a:xfrm>
              <a:off x="2019369" y="4111297"/>
              <a:ext cx="2351087" cy="50641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81" name="Rectangle 122">
              <a:extLst>
                <a:ext uri="{FF2B5EF4-FFF2-40B4-BE49-F238E27FC236}">
                  <a16:creationId xmlns:a16="http://schemas.microsoft.com/office/drawing/2014/main" id="{60DDB655-86B1-2D4B-9108-1CEBCFF76AC9}"/>
                </a:ext>
              </a:extLst>
            </p:cNvPr>
            <p:cNvSpPr>
              <a:spLocks noChangeArrowheads="1"/>
            </p:cNvSpPr>
            <p:nvPr/>
          </p:nvSpPr>
          <p:spPr bwMode="auto">
            <a:xfrm>
              <a:off x="2628969" y="4104947"/>
              <a:ext cx="989012" cy="43021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82" name="Text Box 123">
              <a:extLst>
                <a:ext uri="{FF2B5EF4-FFF2-40B4-BE49-F238E27FC236}">
                  <a16:creationId xmlns:a16="http://schemas.microsoft.com/office/drawing/2014/main" id="{FB31845A-BC05-2942-A23F-7101518E3BF6}"/>
                </a:ext>
              </a:extLst>
            </p:cNvPr>
            <p:cNvSpPr txBox="1">
              <a:spLocks noChangeArrowheads="1"/>
            </p:cNvSpPr>
            <p:nvPr/>
          </p:nvSpPr>
          <p:spPr bwMode="auto">
            <a:xfrm>
              <a:off x="2126700" y="4185910"/>
              <a:ext cx="2163414" cy="338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a:solidFill>
                    <a:srgbClr val="000000"/>
                  </a:solidFill>
                  <a:cs typeface="+mn-cs"/>
                </a:rPr>
                <a:t>Seq=92, 8 bytes of data</a:t>
              </a:r>
            </a:p>
          </p:txBody>
        </p:sp>
      </p:grpSp>
      <p:grpSp>
        <p:nvGrpSpPr>
          <p:cNvPr id="6" name="Group 5">
            <a:extLst>
              <a:ext uri="{FF2B5EF4-FFF2-40B4-BE49-F238E27FC236}">
                <a16:creationId xmlns:a16="http://schemas.microsoft.com/office/drawing/2014/main" id="{BDFBEB0F-AD33-9841-96A8-08332FBAA960}"/>
              </a:ext>
            </a:extLst>
          </p:cNvPr>
          <p:cNvGrpSpPr/>
          <p:nvPr/>
        </p:nvGrpSpPr>
        <p:grpSpPr>
          <a:xfrm>
            <a:off x="2119662" y="2253610"/>
            <a:ext cx="1136750" cy="496997"/>
            <a:chOff x="2826215" y="3004810"/>
            <a:chExt cx="1515666" cy="662662"/>
          </a:xfrm>
        </p:grpSpPr>
        <p:sp>
          <p:nvSpPr>
            <p:cNvPr id="172" name="Line 104">
              <a:extLst>
                <a:ext uri="{FF2B5EF4-FFF2-40B4-BE49-F238E27FC236}">
                  <a16:creationId xmlns:a16="http://schemas.microsoft.com/office/drawing/2014/main" id="{CDD77362-C693-4645-AF99-2BBCF441D31A}"/>
                </a:ext>
              </a:extLst>
            </p:cNvPr>
            <p:cNvSpPr>
              <a:spLocks noChangeShapeType="1"/>
            </p:cNvSpPr>
            <p:nvPr/>
          </p:nvSpPr>
          <p:spPr bwMode="auto">
            <a:xfrm flipH="1">
              <a:off x="3068706" y="3004810"/>
              <a:ext cx="1273175" cy="4270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77" name="Rectangle 114">
              <a:extLst>
                <a:ext uri="{FF2B5EF4-FFF2-40B4-BE49-F238E27FC236}">
                  <a16:creationId xmlns:a16="http://schemas.microsoft.com/office/drawing/2014/main" id="{8B525616-75BA-9C49-973A-BD0F57E70412}"/>
                </a:ext>
              </a:extLst>
            </p:cNvPr>
            <p:cNvSpPr>
              <a:spLocks noChangeArrowheads="1"/>
            </p:cNvSpPr>
            <p:nvPr/>
          </p:nvSpPr>
          <p:spPr bwMode="auto">
            <a:xfrm>
              <a:off x="3303656" y="3090535"/>
              <a:ext cx="747713"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78" name="Text Box 115">
              <a:extLst>
                <a:ext uri="{FF2B5EF4-FFF2-40B4-BE49-F238E27FC236}">
                  <a16:creationId xmlns:a16="http://schemas.microsoft.com/office/drawing/2014/main" id="{F3EC555B-6627-3C46-9C43-7AB97835B780}"/>
                </a:ext>
              </a:extLst>
            </p:cNvPr>
            <p:cNvSpPr txBox="1">
              <a:spLocks noChangeArrowheads="1"/>
            </p:cNvSpPr>
            <p:nvPr/>
          </p:nvSpPr>
          <p:spPr bwMode="auto">
            <a:xfrm>
              <a:off x="3187907" y="3046085"/>
              <a:ext cx="1022076" cy="338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dirty="0">
                  <a:solidFill>
                    <a:srgbClr val="000000"/>
                  </a:solidFill>
                  <a:latin typeface="Arial" charset="0"/>
                  <a:cs typeface="+mn-cs"/>
                </a:rPr>
                <a:t>ACK=100</a:t>
              </a:r>
              <a:endParaRPr lang="en-US" sz="750" kern="1200" dirty="0">
                <a:solidFill>
                  <a:srgbClr val="000000"/>
                </a:solidFill>
                <a:latin typeface="Times New Roman" charset="0"/>
                <a:cs typeface="+mn-cs"/>
              </a:endParaRPr>
            </a:p>
          </p:txBody>
        </p:sp>
        <p:sp>
          <p:nvSpPr>
            <p:cNvPr id="183" name="Text Box 124">
              <a:extLst>
                <a:ext uri="{FF2B5EF4-FFF2-40B4-BE49-F238E27FC236}">
                  <a16:creationId xmlns:a16="http://schemas.microsoft.com/office/drawing/2014/main" id="{41BA4870-FF33-4142-991E-EDDE2B5293A4}"/>
                </a:ext>
              </a:extLst>
            </p:cNvPr>
            <p:cNvSpPr txBox="1">
              <a:spLocks noChangeArrowheads="1"/>
            </p:cNvSpPr>
            <p:nvPr/>
          </p:nvSpPr>
          <p:spPr bwMode="auto">
            <a:xfrm>
              <a:off x="2826215" y="3236585"/>
              <a:ext cx="421483"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b="1">
                  <a:solidFill>
                    <a:srgbClr val="FF0000"/>
                  </a:solidFill>
                  <a:cs typeface="+mn-cs"/>
                </a:rPr>
                <a:t>X</a:t>
              </a:r>
            </a:p>
          </p:txBody>
        </p:sp>
      </p:grpSp>
      <p:grpSp>
        <p:nvGrpSpPr>
          <p:cNvPr id="9" name="Group 8">
            <a:extLst>
              <a:ext uri="{FF2B5EF4-FFF2-40B4-BE49-F238E27FC236}">
                <a16:creationId xmlns:a16="http://schemas.microsoft.com/office/drawing/2014/main" id="{CA465D82-8FEB-3440-B371-2468D04E80CF}"/>
              </a:ext>
            </a:extLst>
          </p:cNvPr>
          <p:cNvGrpSpPr/>
          <p:nvPr/>
        </p:nvGrpSpPr>
        <p:grpSpPr>
          <a:xfrm>
            <a:off x="1506192" y="3527577"/>
            <a:ext cx="1753791" cy="586978"/>
            <a:chOff x="2008256" y="4703435"/>
            <a:chExt cx="2338388" cy="782637"/>
          </a:xfrm>
        </p:grpSpPr>
        <p:sp>
          <p:nvSpPr>
            <p:cNvPr id="185" name="Line 127">
              <a:extLst>
                <a:ext uri="{FF2B5EF4-FFF2-40B4-BE49-F238E27FC236}">
                  <a16:creationId xmlns:a16="http://schemas.microsoft.com/office/drawing/2014/main" id="{6B2D3167-D859-5D44-BBF6-C9AD75BFE46D}"/>
                </a:ext>
              </a:extLst>
            </p:cNvPr>
            <p:cNvSpPr>
              <a:spLocks noChangeShapeType="1"/>
            </p:cNvSpPr>
            <p:nvPr/>
          </p:nvSpPr>
          <p:spPr bwMode="auto">
            <a:xfrm flipH="1">
              <a:off x="2008256" y="4703435"/>
              <a:ext cx="2338388" cy="7826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86" name="Rectangle 128">
              <a:extLst>
                <a:ext uri="{FF2B5EF4-FFF2-40B4-BE49-F238E27FC236}">
                  <a16:creationId xmlns:a16="http://schemas.microsoft.com/office/drawing/2014/main" id="{37A3DBF6-24FE-EF4F-8D6C-4ABC3854148F}"/>
                </a:ext>
              </a:extLst>
            </p:cNvPr>
            <p:cNvSpPr>
              <a:spLocks noChangeArrowheads="1"/>
            </p:cNvSpPr>
            <p:nvPr/>
          </p:nvSpPr>
          <p:spPr bwMode="auto">
            <a:xfrm>
              <a:off x="2841694" y="4960610"/>
              <a:ext cx="747712"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87" name="Text Box 129">
              <a:extLst>
                <a:ext uri="{FF2B5EF4-FFF2-40B4-BE49-F238E27FC236}">
                  <a16:creationId xmlns:a16="http://schemas.microsoft.com/office/drawing/2014/main" id="{06DE42B2-117E-D241-8A87-B070A56CDFEA}"/>
                </a:ext>
              </a:extLst>
            </p:cNvPr>
            <p:cNvSpPr txBox="1">
              <a:spLocks noChangeArrowheads="1"/>
            </p:cNvSpPr>
            <p:nvPr/>
          </p:nvSpPr>
          <p:spPr bwMode="auto">
            <a:xfrm>
              <a:off x="2725944" y="4916160"/>
              <a:ext cx="1022076" cy="338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a:solidFill>
                    <a:srgbClr val="000000"/>
                  </a:solidFill>
                  <a:latin typeface="Arial" charset="0"/>
                  <a:cs typeface="+mn-cs"/>
                </a:rPr>
                <a:t>ACK=100</a:t>
              </a:r>
              <a:endParaRPr lang="en-US" sz="750" kern="1200">
                <a:solidFill>
                  <a:srgbClr val="000000"/>
                </a:solidFill>
                <a:latin typeface="Times New Roman" charset="0"/>
                <a:cs typeface="+mn-cs"/>
              </a:endParaRPr>
            </a:p>
          </p:txBody>
        </p:sp>
      </p:grpSp>
      <p:grpSp>
        <p:nvGrpSpPr>
          <p:cNvPr id="7" name="Group 6">
            <a:extLst>
              <a:ext uri="{FF2B5EF4-FFF2-40B4-BE49-F238E27FC236}">
                <a16:creationId xmlns:a16="http://schemas.microsoft.com/office/drawing/2014/main" id="{9218D318-345A-1343-9E16-E2157D9EC9CA}"/>
              </a:ext>
            </a:extLst>
          </p:cNvPr>
          <p:cNvGrpSpPr/>
          <p:nvPr/>
        </p:nvGrpSpPr>
        <p:grpSpPr>
          <a:xfrm>
            <a:off x="1204481" y="1760689"/>
            <a:ext cx="346249" cy="1313259"/>
            <a:chOff x="1605974" y="2347585"/>
            <a:chExt cx="461665" cy="1751012"/>
          </a:xfrm>
        </p:grpSpPr>
        <p:sp>
          <p:nvSpPr>
            <p:cNvPr id="184" name="Text Box 126">
              <a:extLst>
                <a:ext uri="{FF2B5EF4-FFF2-40B4-BE49-F238E27FC236}">
                  <a16:creationId xmlns:a16="http://schemas.microsoft.com/office/drawing/2014/main" id="{708F4626-9140-0E43-9D62-AA0567E12965}"/>
                </a:ext>
              </a:extLst>
            </p:cNvPr>
            <p:cNvSpPr txBox="1">
              <a:spLocks noChangeArrowheads="1"/>
            </p:cNvSpPr>
            <p:nvPr/>
          </p:nvSpPr>
          <p:spPr bwMode="auto">
            <a:xfrm rot="10800000">
              <a:off x="1605974" y="2871009"/>
              <a:ext cx="461665" cy="7279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timeout</a:t>
              </a:r>
            </a:p>
          </p:txBody>
        </p:sp>
        <p:grpSp>
          <p:nvGrpSpPr>
            <p:cNvPr id="188" name="Group 134">
              <a:extLst>
                <a:ext uri="{FF2B5EF4-FFF2-40B4-BE49-F238E27FC236}">
                  <a16:creationId xmlns:a16="http://schemas.microsoft.com/office/drawing/2014/main" id="{A9BA4A8C-06E2-9D49-BA1F-308DB5A5179B}"/>
                </a:ext>
              </a:extLst>
            </p:cNvPr>
            <p:cNvGrpSpPr>
              <a:grpSpLocks/>
            </p:cNvGrpSpPr>
            <p:nvPr/>
          </p:nvGrpSpPr>
          <p:grpSpPr bwMode="auto">
            <a:xfrm>
              <a:off x="1779656" y="2347585"/>
              <a:ext cx="104775" cy="508000"/>
              <a:chOff x="3099" y="1749"/>
              <a:chExt cx="66" cy="320"/>
            </a:xfrm>
          </p:grpSpPr>
          <p:sp>
            <p:nvSpPr>
              <p:cNvPr id="189" name="Line 132">
                <a:extLst>
                  <a:ext uri="{FF2B5EF4-FFF2-40B4-BE49-F238E27FC236}">
                    <a16:creationId xmlns:a16="http://schemas.microsoft.com/office/drawing/2014/main" id="{9EFE05E8-2CD9-1641-9F8B-2FBC570F2364}"/>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0" name="Line 133">
                <a:extLst>
                  <a:ext uri="{FF2B5EF4-FFF2-40B4-BE49-F238E27FC236}">
                    <a16:creationId xmlns:a16="http://schemas.microsoft.com/office/drawing/2014/main" id="{65E827A8-0207-644E-85CB-90C7657D1F32}"/>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191" name="Group 135">
              <a:extLst>
                <a:ext uri="{FF2B5EF4-FFF2-40B4-BE49-F238E27FC236}">
                  <a16:creationId xmlns:a16="http://schemas.microsoft.com/office/drawing/2014/main" id="{0EF52FA7-3D6C-FA40-A158-75B80E576A89}"/>
                </a:ext>
              </a:extLst>
            </p:cNvPr>
            <p:cNvGrpSpPr>
              <a:grpSpLocks/>
            </p:cNvGrpSpPr>
            <p:nvPr/>
          </p:nvGrpSpPr>
          <p:grpSpPr bwMode="auto">
            <a:xfrm rot="10800000">
              <a:off x="1774894" y="3590597"/>
              <a:ext cx="104775" cy="508000"/>
              <a:chOff x="3099" y="1749"/>
              <a:chExt cx="66" cy="320"/>
            </a:xfrm>
          </p:grpSpPr>
          <p:sp>
            <p:nvSpPr>
              <p:cNvPr id="192" name="Line 136">
                <a:extLst>
                  <a:ext uri="{FF2B5EF4-FFF2-40B4-BE49-F238E27FC236}">
                    <a16:creationId xmlns:a16="http://schemas.microsoft.com/office/drawing/2014/main" id="{5229B570-0DC5-A34A-9912-9DC1EC3AF608}"/>
                  </a:ext>
                </a:extLst>
              </p:cNvPr>
              <p:cNvSpPr>
                <a:spLocks noChangeShapeType="1"/>
              </p:cNvSpPr>
              <p:nvPr/>
            </p:nvSpPr>
            <p:spPr bwMode="auto">
              <a:xfrm flipV="1">
                <a:off x="3136" y="1756"/>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3" name="Line 137">
                <a:extLst>
                  <a:ext uri="{FF2B5EF4-FFF2-40B4-BE49-F238E27FC236}">
                    <a16:creationId xmlns:a16="http://schemas.microsoft.com/office/drawing/2014/main" id="{F842F667-D30F-4D4B-9510-3CA19042994E}"/>
                  </a:ext>
                </a:extLst>
              </p:cNvPr>
              <p:cNvSpPr>
                <a:spLocks noChangeShapeType="1"/>
              </p:cNvSpPr>
              <p:nvPr/>
            </p:nvSpPr>
            <p:spPr bwMode="auto">
              <a:xfrm>
                <a:off x="3106" y="1759"/>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sp>
        <p:nvSpPr>
          <p:cNvPr id="194" name="Text Box 172">
            <a:extLst>
              <a:ext uri="{FF2B5EF4-FFF2-40B4-BE49-F238E27FC236}">
                <a16:creationId xmlns:a16="http://schemas.microsoft.com/office/drawing/2014/main" id="{5B3CEA4D-B0D0-D04E-ADE8-909B1EDA7441}"/>
              </a:ext>
            </a:extLst>
          </p:cNvPr>
          <p:cNvSpPr txBox="1">
            <a:spLocks noChangeArrowheads="1"/>
          </p:cNvSpPr>
          <p:nvPr/>
        </p:nvSpPr>
        <p:spPr bwMode="auto">
          <a:xfrm>
            <a:off x="5787940" y="4405066"/>
            <a:ext cx="1617751" cy="3000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a:solidFill>
                  <a:srgbClr val="000000"/>
                </a:solidFill>
                <a:cs typeface="+mn-cs"/>
              </a:rPr>
              <a:t>premature timeout</a:t>
            </a:r>
            <a:endParaRPr lang="en-US" sz="750">
              <a:solidFill>
                <a:srgbClr val="000000"/>
              </a:solidFill>
              <a:cs typeface="+mn-cs"/>
            </a:endParaRPr>
          </a:p>
        </p:txBody>
      </p:sp>
      <p:sp>
        <p:nvSpPr>
          <p:cNvPr id="198" name="Text Box 177">
            <a:extLst>
              <a:ext uri="{FF2B5EF4-FFF2-40B4-BE49-F238E27FC236}">
                <a16:creationId xmlns:a16="http://schemas.microsoft.com/office/drawing/2014/main" id="{970D57D0-6509-F14E-A7FF-FFA09672DA95}"/>
              </a:ext>
            </a:extLst>
          </p:cNvPr>
          <p:cNvSpPr txBox="1">
            <a:spLocks noChangeArrowheads="1"/>
          </p:cNvSpPr>
          <p:nvPr/>
        </p:nvSpPr>
        <p:spPr bwMode="auto">
          <a:xfrm>
            <a:off x="7149424" y="887961"/>
            <a:ext cx="631904" cy="2769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Host B</a:t>
            </a:r>
          </a:p>
        </p:txBody>
      </p:sp>
      <p:sp>
        <p:nvSpPr>
          <p:cNvPr id="199" name="Text Box 181">
            <a:extLst>
              <a:ext uri="{FF2B5EF4-FFF2-40B4-BE49-F238E27FC236}">
                <a16:creationId xmlns:a16="http://schemas.microsoft.com/office/drawing/2014/main" id="{5C9181D9-76B4-1547-B4C6-C03AC2F11CD9}"/>
              </a:ext>
            </a:extLst>
          </p:cNvPr>
          <p:cNvSpPr txBox="1">
            <a:spLocks noChangeArrowheads="1"/>
          </p:cNvSpPr>
          <p:nvPr/>
        </p:nvSpPr>
        <p:spPr bwMode="auto">
          <a:xfrm>
            <a:off x="5399595" y="901058"/>
            <a:ext cx="633507" cy="2769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Host A</a:t>
            </a:r>
          </a:p>
        </p:txBody>
      </p:sp>
      <p:sp>
        <p:nvSpPr>
          <p:cNvPr id="205" name="Line 186">
            <a:extLst>
              <a:ext uri="{FF2B5EF4-FFF2-40B4-BE49-F238E27FC236}">
                <a16:creationId xmlns:a16="http://schemas.microsoft.com/office/drawing/2014/main" id="{DCFF6781-2E36-E241-A5F5-C0B04BC7CABB}"/>
              </a:ext>
            </a:extLst>
          </p:cNvPr>
          <p:cNvSpPr>
            <a:spLocks noChangeShapeType="1"/>
          </p:cNvSpPr>
          <p:nvPr/>
        </p:nvSpPr>
        <p:spPr bwMode="auto">
          <a:xfrm>
            <a:off x="5706227" y="1576141"/>
            <a:ext cx="0" cy="2644379"/>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6" name="Line 187">
            <a:extLst>
              <a:ext uri="{FF2B5EF4-FFF2-40B4-BE49-F238E27FC236}">
                <a16:creationId xmlns:a16="http://schemas.microsoft.com/office/drawing/2014/main" id="{9C6DC5B3-2960-3047-BC8D-684B3D849A13}"/>
              </a:ext>
            </a:extLst>
          </p:cNvPr>
          <p:cNvSpPr>
            <a:spLocks noChangeShapeType="1"/>
          </p:cNvSpPr>
          <p:nvPr/>
        </p:nvSpPr>
        <p:spPr bwMode="auto">
          <a:xfrm>
            <a:off x="7510025" y="1572570"/>
            <a:ext cx="0" cy="2653903"/>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7" name="Rectangle 188">
            <a:extLst>
              <a:ext uri="{FF2B5EF4-FFF2-40B4-BE49-F238E27FC236}">
                <a16:creationId xmlns:a16="http://schemas.microsoft.com/office/drawing/2014/main" id="{C15D63E4-15E1-BA4A-9606-42B07BDE7490}"/>
              </a:ext>
            </a:extLst>
          </p:cNvPr>
          <p:cNvSpPr>
            <a:spLocks noChangeArrowheads="1"/>
          </p:cNvSpPr>
          <p:nvPr/>
        </p:nvSpPr>
        <p:spPr bwMode="auto">
          <a:xfrm>
            <a:off x="6465847" y="3171579"/>
            <a:ext cx="792956" cy="3810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3" name="Group 12">
            <a:extLst>
              <a:ext uri="{FF2B5EF4-FFF2-40B4-BE49-F238E27FC236}">
                <a16:creationId xmlns:a16="http://schemas.microsoft.com/office/drawing/2014/main" id="{B716CABB-9429-2844-BE7D-347FDDC00473}"/>
              </a:ext>
            </a:extLst>
          </p:cNvPr>
          <p:cNvGrpSpPr/>
          <p:nvPr/>
        </p:nvGrpSpPr>
        <p:grpSpPr>
          <a:xfrm>
            <a:off x="5696703" y="3083473"/>
            <a:ext cx="1831181" cy="528608"/>
            <a:chOff x="7595603" y="4111297"/>
            <a:chExt cx="2441575" cy="704811"/>
          </a:xfrm>
        </p:grpSpPr>
        <p:sp>
          <p:nvSpPr>
            <p:cNvPr id="195" name="Line 173">
              <a:extLst>
                <a:ext uri="{FF2B5EF4-FFF2-40B4-BE49-F238E27FC236}">
                  <a16:creationId xmlns:a16="http://schemas.microsoft.com/office/drawing/2014/main" id="{3966F5D7-3131-A64E-88FC-C5DD67C3305E}"/>
                </a:ext>
              </a:extLst>
            </p:cNvPr>
            <p:cNvSpPr>
              <a:spLocks noChangeShapeType="1"/>
            </p:cNvSpPr>
            <p:nvPr/>
          </p:nvSpPr>
          <p:spPr bwMode="auto">
            <a:xfrm>
              <a:off x="7595603" y="4111297"/>
              <a:ext cx="2441575" cy="66516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8" name="Text Box 189">
              <a:extLst>
                <a:ext uri="{FF2B5EF4-FFF2-40B4-BE49-F238E27FC236}">
                  <a16:creationId xmlns:a16="http://schemas.microsoft.com/office/drawing/2014/main" id="{3EE494A8-6A2C-9F45-AA30-D5C659A717EE}"/>
                </a:ext>
              </a:extLst>
            </p:cNvPr>
            <p:cNvSpPr txBox="1">
              <a:spLocks noChangeArrowheads="1"/>
            </p:cNvSpPr>
            <p:nvPr/>
          </p:nvSpPr>
          <p:spPr bwMode="auto">
            <a:xfrm>
              <a:off x="8541752" y="4262110"/>
              <a:ext cx="1280692" cy="55399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spcBef>
                  <a:spcPct val="0"/>
                </a:spcBef>
                <a:spcAft>
                  <a:spcPct val="0"/>
                </a:spcAft>
                <a:buClrTx/>
                <a:defRPr/>
              </a:pPr>
              <a:r>
                <a:rPr lang="en-US" sz="1050" dirty="0">
                  <a:solidFill>
                    <a:srgbClr val="000000"/>
                  </a:solidFill>
                  <a:cs typeface="+mn-cs"/>
                </a:rPr>
                <a:t>Seq=92,  8</a:t>
              </a:r>
            </a:p>
            <a:p>
              <a:pPr defTabSz="685800" eaLnBrk="0" fontAlgn="base" hangingPunct="0">
                <a:spcBef>
                  <a:spcPct val="0"/>
                </a:spcBef>
                <a:spcAft>
                  <a:spcPct val="0"/>
                </a:spcAft>
                <a:buClrTx/>
                <a:defRPr/>
              </a:pPr>
              <a:r>
                <a:rPr lang="en-US" sz="1050" dirty="0">
                  <a:solidFill>
                    <a:srgbClr val="000000"/>
                  </a:solidFill>
                  <a:cs typeface="+mn-cs"/>
                </a:rPr>
                <a:t>bytes of data</a:t>
              </a:r>
            </a:p>
          </p:txBody>
        </p:sp>
      </p:grpSp>
      <p:sp>
        <p:nvSpPr>
          <p:cNvPr id="211" name="Rectangle 193">
            <a:extLst>
              <a:ext uri="{FF2B5EF4-FFF2-40B4-BE49-F238E27FC236}">
                <a16:creationId xmlns:a16="http://schemas.microsoft.com/office/drawing/2014/main" id="{1BAF70E7-D466-2441-88C5-22FFEB1CAF5E}"/>
              </a:ext>
            </a:extLst>
          </p:cNvPr>
          <p:cNvSpPr>
            <a:spLocks noChangeArrowheads="1"/>
          </p:cNvSpPr>
          <p:nvPr/>
        </p:nvSpPr>
        <p:spPr bwMode="auto">
          <a:xfrm>
            <a:off x="6345593" y="3803801"/>
            <a:ext cx="560784" cy="18454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5" name="Group 14">
            <a:extLst>
              <a:ext uri="{FF2B5EF4-FFF2-40B4-BE49-F238E27FC236}">
                <a16:creationId xmlns:a16="http://schemas.microsoft.com/office/drawing/2014/main" id="{9E6A0178-9B0F-8A48-942B-60D872AAAD83}"/>
              </a:ext>
            </a:extLst>
          </p:cNvPr>
          <p:cNvGrpSpPr/>
          <p:nvPr/>
        </p:nvGrpSpPr>
        <p:grpSpPr>
          <a:xfrm>
            <a:off x="5720515" y="3610920"/>
            <a:ext cx="1753791" cy="586978"/>
            <a:chOff x="7627353" y="4814560"/>
            <a:chExt cx="2338388" cy="782637"/>
          </a:xfrm>
        </p:grpSpPr>
        <p:sp>
          <p:nvSpPr>
            <p:cNvPr id="210" name="Line 192">
              <a:extLst>
                <a:ext uri="{FF2B5EF4-FFF2-40B4-BE49-F238E27FC236}">
                  <a16:creationId xmlns:a16="http://schemas.microsoft.com/office/drawing/2014/main" id="{3827C940-37F6-2042-821B-DC7FC5969C64}"/>
                </a:ext>
              </a:extLst>
            </p:cNvPr>
            <p:cNvSpPr>
              <a:spLocks noChangeShapeType="1"/>
            </p:cNvSpPr>
            <p:nvPr/>
          </p:nvSpPr>
          <p:spPr bwMode="auto">
            <a:xfrm flipH="1">
              <a:off x="7627353" y="4814560"/>
              <a:ext cx="2338388" cy="7826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12" name="Text Box 194">
              <a:extLst>
                <a:ext uri="{FF2B5EF4-FFF2-40B4-BE49-F238E27FC236}">
                  <a16:creationId xmlns:a16="http://schemas.microsoft.com/office/drawing/2014/main" id="{7D3D6198-BDB0-DC4C-B2A5-2DBD9359B868}"/>
                </a:ext>
              </a:extLst>
            </p:cNvPr>
            <p:cNvSpPr txBox="1">
              <a:spLocks noChangeArrowheads="1"/>
            </p:cNvSpPr>
            <p:nvPr/>
          </p:nvSpPr>
          <p:spPr bwMode="auto">
            <a:xfrm>
              <a:off x="8345041" y="5027285"/>
              <a:ext cx="1022076" cy="338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kern="1200" dirty="0">
                  <a:solidFill>
                    <a:srgbClr val="000000"/>
                  </a:solidFill>
                  <a:latin typeface="Arial" charset="0"/>
                  <a:cs typeface="+mn-cs"/>
                </a:rPr>
                <a:t>ACK=120</a:t>
              </a:r>
              <a:endParaRPr lang="en-US" sz="750" kern="1200" dirty="0">
                <a:solidFill>
                  <a:srgbClr val="000000"/>
                </a:solidFill>
                <a:latin typeface="Times New Roman" charset="0"/>
                <a:cs typeface="+mn-cs"/>
              </a:endParaRPr>
            </a:p>
          </p:txBody>
        </p:sp>
      </p:grpSp>
      <p:grpSp>
        <p:nvGrpSpPr>
          <p:cNvPr id="10" name="Group 9">
            <a:extLst>
              <a:ext uri="{FF2B5EF4-FFF2-40B4-BE49-F238E27FC236}">
                <a16:creationId xmlns:a16="http://schemas.microsoft.com/office/drawing/2014/main" id="{31CBCB81-D9E2-8D44-8B58-3A8203D0290F}"/>
              </a:ext>
            </a:extLst>
          </p:cNvPr>
          <p:cNvGrpSpPr/>
          <p:nvPr/>
        </p:nvGrpSpPr>
        <p:grpSpPr>
          <a:xfrm>
            <a:off x="5402134" y="1760689"/>
            <a:ext cx="346249" cy="1313259"/>
            <a:chOff x="7202846" y="2347585"/>
            <a:chExt cx="461665" cy="1751012"/>
          </a:xfrm>
        </p:grpSpPr>
        <p:sp>
          <p:nvSpPr>
            <p:cNvPr id="209" name="Text Box 191">
              <a:extLst>
                <a:ext uri="{FF2B5EF4-FFF2-40B4-BE49-F238E27FC236}">
                  <a16:creationId xmlns:a16="http://schemas.microsoft.com/office/drawing/2014/main" id="{D65DE059-0ADE-BA43-86FA-261D968382D9}"/>
                </a:ext>
              </a:extLst>
            </p:cNvPr>
            <p:cNvSpPr txBox="1">
              <a:spLocks noChangeArrowheads="1"/>
            </p:cNvSpPr>
            <p:nvPr/>
          </p:nvSpPr>
          <p:spPr bwMode="auto">
            <a:xfrm rot="10800000">
              <a:off x="7202846" y="2871009"/>
              <a:ext cx="461665" cy="7279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a:solidFill>
                    <a:srgbClr val="000000"/>
                  </a:solidFill>
                  <a:cs typeface="+mn-cs"/>
                </a:rPr>
                <a:t>timeout</a:t>
              </a:r>
            </a:p>
          </p:txBody>
        </p:sp>
        <p:grpSp>
          <p:nvGrpSpPr>
            <p:cNvPr id="213" name="Group 195">
              <a:extLst>
                <a:ext uri="{FF2B5EF4-FFF2-40B4-BE49-F238E27FC236}">
                  <a16:creationId xmlns:a16="http://schemas.microsoft.com/office/drawing/2014/main" id="{FD63DE3D-F3EB-7747-87C5-F31E049B82E4}"/>
                </a:ext>
              </a:extLst>
            </p:cNvPr>
            <p:cNvGrpSpPr>
              <a:grpSpLocks/>
            </p:cNvGrpSpPr>
            <p:nvPr/>
          </p:nvGrpSpPr>
          <p:grpSpPr bwMode="auto">
            <a:xfrm>
              <a:off x="7376528" y="2347585"/>
              <a:ext cx="104775" cy="508000"/>
              <a:chOff x="3099" y="1749"/>
              <a:chExt cx="66" cy="320"/>
            </a:xfrm>
          </p:grpSpPr>
          <p:sp>
            <p:nvSpPr>
              <p:cNvPr id="214" name="Line 196">
                <a:extLst>
                  <a:ext uri="{FF2B5EF4-FFF2-40B4-BE49-F238E27FC236}">
                    <a16:creationId xmlns:a16="http://schemas.microsoft.com/office/drawing/2014/main" id="{F7116EE1-F7FA-8E4C-BC16-6BA1240EF8FC}"/>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15" name="Line 197">
                <a:extLst>
                  <a:ext uri="{FF2B5EF4-FFF2-40B4-BE49-F238E27FC236}">
                    <a16:creationId xmlns:a16="http://schemas.microsoft.com/office/drawing/2014/main" id="{057CB57E-4B2F-8C47-97F5-D0924F70DC97}"/>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216" name="Group 198">
              <a:extLst>
                <a:ext uri="{FF2B5EF4-FFF2-40B4-BE49-F238E27FC236}">
                  <a16:creationId xmlns:a16="http://schemas.microsoft.com/office/drawing/2014/main" id="{2E37771D-0A96-C34C-9C6B-504E80416ADC}"/>
                </a:ext>
              </a:extLst>
            </p:cNvPr>
            <p:cNvGrpSpPr>
              <a:grpSpLocks/>
            </p:cNvGrpSpPr>
            <p:nvPr/>
          </p:nvGrpSpPr>
          <p:grpSpPr bwMode="auto">
            <a:xfrm rot="10800000">
              <a:off x="7371766" y="3590597"/>
              <a:ext cx="104775" cy="508000"/>
              <a:chOff x="3099" y="1749"/>
              <a:chExt cx="66" cy="320"/>
            </a:xfrm>
          </p:grpSpPr>
          <p:sp>
            <p:nvSpPr>
              <p:cNvPr id="217" name="Line 199">
                <a:extLst>
                  <a:ext uri="{FF2B5EF4-FFF2-40B4-BE49-F238E27FC236}">
                    <a16:creationId xmlns:a16="http://schemas.microsoft.com/office/drawing/2014/main" id="{8E20D991-E195-FF4D-88F7-684DF42E9E14}"/>
                  </a:ext>
                </a:extLst>
              </p:cNvPr>
              <p:cNvSpPr>
                <a:spLocks noChangeShapeType="1"/>
              </p:cNvSpPr>
              <p:nvPr/>
            </p:nvSpPr>
            <p:spPr bwMode="auto">
              <a:xfrm flipV="1">
                <a:off x="3137" y="1756"/>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18" name="Line 200">
                <a:extLst>
                  <a:ext uri="{FF2B5EF4-FFF2-40B4-BE49-F238E27FC236}">
                    <a16:creationId xmlns:a16="http://schemas.microsoft.com/office/drawing/2014/main" id="{22C60B84-78BE-7345-BBC2-2490BC4DEFD3}"/>
                  </a:ext>
                </a:extLst>
              </p:cNvPr>
              <p:cNvSpPr>
                <a:spLocks noChangeShapeType="1"/>
              </p:cNvSpPr>
              <p:nvPr/>
            </p:nvSpPr>
            <p:spPr bwMode="auto">
              <a:xfrm>
                <a:off x="3107" y="1759"/>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grpSp>
        <p:nvGrpSpPr>
          <p:cNvPr id="12" name="Group 11">
            <a:extLst>
              <a:ext uri="{FF2B5EF4-FFF2-40B4-BE49-F238E27FC236}">
                <a16:creationId xmlns:a16="http://schemas.microsoft.com/office/drawing/2014/main" id="{A4259714-F109-3243-BC51-888D64DBCE91}"/>
              </a:ext>
            </a:extLst>
          </p:cNvPr>
          <p:cNvGrpSpPr/>
          <p:nvPr/>
        </p:nvGrpSpPr>
        <p:grpSpPr>
          <a:xfrm>
            <a:off x="5702656" y="2253608"/>
            <a:ext cx="1754981" cy="1458515"/>
            <a:chOff x="7603541" y="3004810"/>
            <a:chExt cx="2339975" cy="1944687"/>
          </a:xfrm>
        </p:grpSpPr>
        <p:sp>
          <p:nvSpPr>
            <p:cNvPr id="197" name="Line 175">
              <a:extLst>
                <a:ext uri="{FF2B5EF4-FFF2-40B4-BE49-F238E27FC236}">
                  <a16:creationId xmlns:a16="http://schemas.microsoft.com/office/drawing/2014/main" id="{C6151221-64CD-0A4D-8DCC-7243A0014631}"/>
                </a:ext>
              </a:extLst>
            </p:cNvPr>
            <p:cNvSpPr>
              <a:spLocks noChangeShapeType="1"/>
            </p:cNvSpPr>
            <p:nvPr/>
          </p:nvSpPr>
          <p:spPr bwMode="auto">
            <a:xfrm flipH="1">
              <a:off x="7603541" y="3004810"/>
              <a:ext cx="2335212" cy="1589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02" name="Group 202">
              <a:extLst>
                <a:ext uri="{FF2B5EF4-FFF2-40B4-BE49-F238E27FC236}">
                  <a16:creationId xmlns:a16="http://schemas.microsoft.com/office/drawing/2014/main" id="{D30CD59C-C944-CF4F-B17A-64886A573C0F}"/>
                </a:ext>
              </a:extLst>
            </p:cNvPr>
            <p:cNvGrpSpPr>
              <a:grpSpLocks/>
            </p:cNvGrpSpPr>
            <p:nvPr/>
          </p:nvGrpSpPr>
          <p:grpSpPr bwMode="auto">
            <a:xfrm>
              <a:off x="8470322" y="3496940"/>
              <a:ext cx="1022351" cy="338138"/>
              <a:chOff x="4193" y="2253"/>
              <a:chExt cx="644" cy="213"/>
            </a:xfrm>
          </p:grpSpPr>
          <p:sp>
            <p:nvSpPr>
              <p:cNvPr id="203" name="Rectangle 184">
                <a:extLst>
                  <a:ext uri="{FF2B5EF4-FFF2-40B4-BE49-F238E27FC236}">
                    <a16:creationId xmlns:a16="http://schemas.microsoft.com/office/drawing/2014/main" id="{38FC2E88-8043-CE4C-A502-AFA317824443}"/>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4" name="Text Box 185">
                <a:extLst>
                  <a:ext uri="{FF2B5EF4-FFF2-40B4-BE49-F238E27FC236}">
                    <a16:creationId xmlns:a16="http://schemas.microsoft.com/office/drawing/2014/main" id="{7BF7DF1E-2F02-9D41-B7BC-991A51E982F6}"/>
                  </a:ext>
                </a:extLst>
              </p:cNvPr>
              <p:cNvSpPr txBox="1">
                <a:spLocks noChangeArrowheads="1"/>
              </p:cNvSpPr>
              <p:nvPr/>
            </p:nvSpPr>
            <p:spPr bwMode="auto">
              <a:xfrm>
                <a:off x="4193" y="2253"/>
                <a:ext cx="644" cy="2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latin typeface="Arial" charset="0"/>
                    <a:cs typeface="+mn-cs"/>
                  </a:rPr>
                  <a:t>ACK=100</a:t>
                </a:r>
                <a:endParaRPr lang="en-US" sz="750" dirty="0">
                  <a:solidFill>
                    <a:srgbClr val="000000"/>
                  </a:solidFill>
                  <a:latin typeface="Times New Roman" charset="0"/>
                  <a:cs typeface="+mn-cs"/>
                </a:endParaRPr>
              </a:p>
            </p:txBody>
          </p:sp>
        </p:grpSp>
        <p:sp>
          <p:nvSpPr>
            <p:cNvPr id="223" name="Line 207">
              <a:extLst>
                <a:ext uri="{FF2B5EF4-FFF2-40B4-BE49-F238E27FC236}">
                  <a16:creationId xmlns:a16="http://schemas.microsoft.com/office/drawing/2014/main" id="{00ED8980-6CB4-9148-B161-8172F2430A06}"/>
                </a:ext>
              </a:extLst>
            </p:cNvPr>
            <p:cNvSpPr>
              <a:spLocks noChangeShapeType="1"/>
            </p:cNvSpPr>
            <p:nvPr/>
          </p:nvSpPr>
          <p:spPr bwMode="auto">
            <a:xfrm flipH="1">
              <a:off x="7608303" y="3360410"/>
              <a:ext cx="2335213" cy="1589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24" name="Group 208">
              <a:extLst>
                <a:ext uri="{FF2B5EF4-FFF2-40B4-BE49-F238E27FC236}">
                  <a16:creationId xmlns:a16="http://schemas.microsoft.com/office/drawing/2014/main" id="{6EE49A40-BE68-654E-AAC3-24E6E2BB625A}"/>
                </a:ext>
              </a:extLst>
            </p:cNvPr>
            <p:cNvGrpSpPr>
              <a:grpSpLocks/>
            </p:cNvGrpSpPr>
            <p:nvPr/>
          </p:nvGrpSpPr>
          <p:grpSpPr bwMode="auto">
            <a:xfrm>
              <a:off x="8710034" y="3773165"/>
              <a:ext cx="1022351" cy="338138"/>
              <a:chOff x="4193" y="2253"/>
              <a:chExt cx="644" cy="213"/>
            </a:xfrm>
          </p:grpSpPr>
          <p:sp>
            <p:nvSpPr>
              <p:cNvPr id="225" name="Rectangle 209">
                <a:extLst>
                  <a:ext uri="{FF2B5EF4-FFF2-40B4-BE49-F238E27FC236}">
                    <a16:creationId xmlns:a16="http://schemas.microsoft.com/office/drawing/2014/main" id="{25CA1210-B468-0040-9898-13C2587BDB0D}"/>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26" name="Text Box 210">
                <a:extLst>
                  <a:ext uri="{FF2B5EF4-FFF2-40B4-BE49-F238E27FC236}">
                    <a16:creationId xmlns:a16="http://schemas.microsoft.com/office/drawing/2014/main" id="{8918B79C-3FE7-FC4C-B606-5C7CA33715A9}"/>
                  </a:ext>
                </a:extLst>
              </p:cNvPr>
              <p:cNvSpPr txBox="1">
                <a:spLocks noChangeArrowheads="1"/>
              </p:cNvSpPr>
              <p:nvPr/>
            </p:nvSpPr>
            <p:spPr bwMode="auto">
              <a:xfrm>
                <a:off x="4193" y="2253"/>
                <a:ext cx="644" cy="2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a:solidFill>
                      <a:srgbClr val="000000"/>
                    </a:solidFill>
                    <a:latin typeface="Arial" charset="0"/>
                    <a:cs typeface="+mn-cs"/>
                  </a:rPr>
                  <a:t>ACK=120</a:t>
                </a:r>
                <a:endParaRPr lang="en-US" sz="750">
                  <a:solidFill>
                    <a:srgbClr val="000000"/>
                  </a:solidFill>
                  <a:latin typeface="Times New Roman" charset="0"/>
                  <a:cs typeface="+mn-cs"/>
                </a:endParaRPr>
              </a:p>
            </p:txBody>
          </p:sp>
        </p:grpSp>
      </p:grpSp>
      <p:grpSp>
        <p:nvGrpSpPr>
          <p:cNvPr id="14" name="Group 13">
            <a:extLst>
              <a:ext uri="{FF2B5EF4-FFF2-40B4-BE49-F238E27FC236}">
                <a16:creationId xmlns:a16="http://schemas.microsoft.com/office/drawing/2014/main" id="{CD914285-EBDF-1947-9C97-6E8CD760020F}"/>
              </a:ext>
            </a:extLst>
          </p:cNvPr>
          <p:cNvGrpSpPr/>
          <p:nvPr/>
        </p:nvGrpSpPr>
        <p:grpSpPr>
          <a:xfrm>
            <a:off x="4652902" y="3312076"/>
            <a:ext cx="1093430" cy="509901"/>
            <a:chOff x="6203870" y="4416097"/>
            <a:chExt cx="1457907" cy="679867"/>
          </a:xfrm>
        </p:grpSpPr>
        <p:sp>
          <p:nvSpPr>
            <p:cNvPr id="227" name="Text Box 211">
              <a:extLst>
                <a:ext uri="{FF2B5EF4-FFF2-40B4-BE49-F238E27FC236}">
                  <a16:creationId xmlns:a16="http://schemas.microsoft.com/office/drawing/2014/main" id="{1E82E105-7918-0E47-A934-825752F52D6B}"/>
                </a:ext>
              </a:extLst>
            </p:cNvPr>
            <p:cNvSpPr txBox="1">
              <a:spLocks noChangeArrowheads="1"/>
            </p:cNvSpPr>
            <p:nvPr/>
          </p:nvSpPr>
          <p:spPr bwMode="auto">
            <a:xfrm>
              <a:off x="6203870" y="4416097"/>
              <a:ext cx="1438856"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err="1">
                  <a:solidFill>
                    <a:srgbClr val="000000"/>
                  </a:solidFill>
                  <a:cs typeface="+mn-cs"/>
                </a:rPr>
                <a:t>SendBase</a:t>
              </a:r>
              <a:r>
                <a:rPr lang="en-US" sz="1050" dirty="0">
                  <a:solidFill>
                    <a:srgbClr val="000000"/>
                  </a:solidFill>
                  <a:cs typeface="+mn-cs"/>
                </a:rPr>
                <a:t>=100</a:t>
              </a:r>
            </a:p>
          </p:txBody>
        </p:sp>
        <p:sp>
          <p:nvSpPr>
            <p:cNvPr id="228" name="Text Box 212">
              <a:extLst>
                <a:ext uri="{FF2B5EF4-FFF2-40B4-BE49-F238E27FC236}">
                  <a16:creationId xmlns:a16="http://schemas.microsoft.com/office/drawing/2014/main" id="{387E9E87-069A-FA4A-9F20-9DB5B471A427}"/>
                </a:ext>
              </a:extLst>
            </p:cNvPr>
            <p:cNvSpPr txBox="1">
              <a:spLocks noChangeArrowheads="1"/>
            </p:cNvSpPr>
            <p:nvPr/>
          </p:nvSpPr>
          <p:spPr bwMode="auto">
            <a:xfrm>
              <a:off x="6222921" y="4757410"/>
              <a:ext cx="1438856"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err="1">
                  <a:solidFill>
                    <a:srgbClr val="000000"/>
                  </a:solidFill>
                  <a:cs typeface="+mn-cs"/>
                </a:rPr>
                <a:t>SendBase</a:t>
              </a:r>
              <a:r>
                <a:rPr lang="en-US" sz="1050" dirty="0">
                  <a:solidFill>
                    <a:srgbClr val="000000"/>
                  </a:solidFill>
                  <a:cs typeface="+mn-cs"/>
                </a:rPr>
                <a:t>=120</a:t>
              </a:r>
            </a:p>
          </p:txBody>
        </p:sp>
      </p:grpSp>
      <p:sp>
        <p:nvSpPr>
          <p:cNvPr id="229" name="Text Box 213">
            <a:extLst>
              <a:ext uri="{FF2B5EF4-FFF2-40B4-BE49-F238E27FC236}">
                <a16:creationId xmlns:a16="http://schemas.microsoft.com/office/drawing/2014/main" id="{31AD8D03-5F21-0F49-8D71-B6031900CD41}"/>
              </a:ext>
            </a:extLst>
          </p:cNvPr>
          <p:cNvSpPr txBox="1">
            <a:spLocks noChangeArrowheads="1"/>
          </p:cNvSpPr>
          <p:nvPr/>
        </p:nvSpPr>
        <p:spPr bwMode="auto">
          <a:xfrm>
            <a:off x="4681477" y="4074073"/>
            <a:ext cx="1079142" cy="2539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err="1">
                <a:solidFill>
                  <a:srgbClr val="000000"/>
                </a:solidFill>
                <a:cs typeface="+mn-cs"/>
              </a:rPr>
              <a:t>SendBase</a:t>
            </a:r>
            <a:r>
              <a:rPr lang="en-US" sz="1050" dirty="0">
                <a:solidFill>
                  <a:srgbClr val="000000"/>
                </a:solidFill>
                <a:cs typeface="+mn-cs"/>
              </a:rPr>
              <a:t>=120</a:t>
            </a:r>
          </a:p>
        </p:txBody>
      </p:sp>
      <p:grpSp>
        <p:nvGrpSpPr>
          <p:cNvPr id="11" name="Group 10">
            <a:extLst>
              <a:ext uri="{FF2B5EF4-FFF2-40B4-BE49-F238E27FC236}">
                <a16:creationId xmlns:a16="http://schemas.microsoft.com/office/drawing/2014/main" id="{5474E6BB-CCA6-CC47-8617-346673F363BD}"/>
              </a:ext>
            </a:extLst>
          </p:cNvPr>
          <p:cNvGrpSpPr/>
          <p:nvPr/>
        </p:nvGrpSpPr>
        <p:grpSpPr>
          <a:xfrm>
            <a:off x="4702273" y="1640435"/>
            <a:ext cx="2786322" cy="834629"/>
            <a:chOff x="6269697" y="2187247"/>
            <a:chExt cx="3715095" cy="1112838"/>
          </a:xfrm>
        </p:grpSpPr>
        <p:sp>
          <p:nvSpPr>
            <p:cNvPr id="196" name="Line 174">
              <a:extLst>
                <a:ext uri="{FF2B5EF4-FFF2-40B4-BE49-F238E27FC236}">
                  <a16:creationId xmlns:a16="http://schemas.microsoft.com/office/drawing/2014/main" id="{FF81BD19-4683-8144-8837-5193B3691D8F}"/>
                </a:ext>
              </a:extLst>
            </p:cNvPr>
            <p:cNvSpPr>
              <a:spLocks noChangeShapeType="1"/>
            </p:cNvSpPr>
            <p:nvPr/>
          </p:nvSpPr>
          <p:spPr bwMode="auto">
            <a:xfrm>
              <a:off x="7628941" y="2342822"/>
              <a:ext cx="2346325"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0" name="Rectangle 182">
              <a:extLst>
                <a:ext uri="{FF2B5EF4-FFF2-40B4-BE49-F238E27FC236}">
                  <a16:creationId xmlns:a16="http://schemas.microsoft.com/office/drawing/2014/main" id="{C74BFDE4-D3AE-5C4E-B670-449D49B67C22}"/>
                </a:ext>
              </a:extLst>
            </p:cNvPr>
            <p:cNvSpPr>
              <a:spLocks noChangeArrowheads="1"/>
            </p:cNvSpPr>
            <p:nvPr/>
          </p:nvSpPr>
          <p:spPr bwMode="auto">
            <a:xfrm>
              <a:off x="8332203" y="2423785"/>
              <a:ext cx="869950" cy="4016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01" name="Text Box 183">
              <a:extLst>
                <a:ext uri="{FF2B5EF4-FFF2-40B4-BE49-F238E27FC236}">
                  <a16:creationId xmlns:a16="http://schemas.microsoft.com/office/drawing/2014/main" id="{B8140015-E345-EE4A-90B6-3552DAC43E5C}"/>
                </a:ext>
              </a:extLst>
            </p:cNvPr>
            <p:cNvSpPr txBox="1">
              <a:spLocks noChangeArrowheads="1"/>
            </p:cNvSpPr>
            <p:nvPr/>
          </p:nvSpPr>
          <p:spPr bwMode="auto">
            <a:xfrm>
              <a:off x="7734684" y="2476172"/>
              <a:ext cx="2163413"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Seq=92, 8 bytes of data</a:t>
              </a:r>
            </a:p>
          </p:txBody>
        </p:sp>
        <p:grpSp>
          <p:nvGrpSpPr>
            <p:cNvPr id="219" name="Group 206">
              <a:extLst>
                <a:ext uri="{FF2B5EF4-FFF2-40B4-BE49-F238E27FC236}">
                  <a16:creationId xmlns:a16="http://schemas.microsoft.com/office/drawing/2014/main" id="{C3DB656C-371F-854E-81A2-904083BC4AF6}"/>
                </a:ext>
              </a:extLst>
            </p:cNvPr>
            <p:cNvGrpSpPr>
              <a:grpSpLocks/>
            </p:cNvGrpSpPr>
            <p:nvPr/>
          </p:nvGrpSpPr>
          <p:grpSpPr bwMode="auto">
            <a:xfrm>
              <a:off x="7614654" y="2728585"/>
              <a:ext cx="2370138" cy="571500"/>
              <a:chOff x="3759" y="1622"/>
              <a:chExt cx="1493" cy="360"/>
            </a:xfrm>
          </p:grpSpPr>
          <p:sp>
            <p:nvSpPr>
              <p:cNvPr id="220" name="Line 203">
                <a:extLst>
                  <a:ext uri="{FF2B5EF4-FFF2-40B4-BE49-F238E27FC236}">
                    <a16:creationId xmlns:a16="http://schemas.microsoft.com/office/drawing/2014/main" id="{90E12E5A-5437-8944-A28F-2F13C852A4D2}"/>
                  </a:ext>
                </a:extLst>
              </p:cNvPr>
              <p:cNvSpPr>
                <a:spLocks noChangeShapeType="1"/>
              </p:cNvSpPr>
              <p:nvPr/>
            </p:nvSpPr>
            <p:spPr bwMode="auto">
              <a:xfrm>
                <a:off x="3759" y="1622"/>
                <a:ext cx="1478" cy="3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21" name="Rectangle 204">
                <a:extLst>
                  <a:ext uri="{FF2B5EF4-FFF2-40B4-BE49-F238E27FC236}">
                    <a16:creationId xmlns:a16="http://schemas.microsoft.com/office/drawing/2014/main" id="{7550E74D-2DAE-BC48-88DC-FF5E0936D8AA}"/>
                  </a:ext>
                </a:extLst>
              </p:cNvPr>
              <p:cNvSpPr>
                <a:spLocks noChangeArrowheads="1"/>
              </p:cNvSpPr>
              <p:nvPr/>
            </p:nvSpPr>
            <p:spPr bwMode="auto">
              <a:xfrm>
                <a:off x="4202" y="1673"/>
                <a:ext cx="548" cy="25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22" name="Text Box 205">
                <a:extLst>
                  <a:ext uri="{FF2B5EF4-FFF2-40B4-BE49-F238E27FC236}">
                    <a16:creationId xmlns:a16="http://schemas.microsoft.com/office/drawing/2014/main" id="{1863CB88-8ADD-294C-BE46-8D80EEB9E9FE}"/>
                  </a:ext>
                </a:extLst>
              </p:cNvPr>
              <p:cNvSpPr txBox="1">
                <a:spLocks noChangeArrowheads="1"/>
              </p:cNvSpPr>
              <p:nvPr/>
            </p:nvSpPr>
            <p:spPr bwMode="auto">
              <a:xfrm>
                <a:off x="3765" y="1706"/>
                <a:ext cx="1487" cy="2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a:solidFill>
                      <a:srgbClr val="000000"/>
                    </a:solidFill>
                    <a:cs typeface="+mn-cs"/>
                  </a:rPr>
                  <a:t>Seq=100, 20 bytes of data</a:t>
                </a:r>
              </a:p>
            </p:txBody>
          </p:sp>
        </p:grpSp>
        <p:sp>
          <p:nvSpPr>
            <p:cNvPr id="230" name="Text Box 214">
              <a:extLst>
                <a:ext uri="{FF2B5EF4-FFF2-40B4-BE49-F238E27FC236}">
                  <a16:creationId xmlns:a16="http://schemas.microsoft.com/office/drawing/2014/main" id="{8333BF3A-4F52-4F44-921F-4BAD57A4119A}"/>
                </a:ext>
              </a:extLst>
            </p:cNvPr>
            <p:cNvSpPr txBox="1">
              <a:spLocks noChangeArrowheads="1"/>
            </p:cNvSpPr>
            <p:nvPr/>
          </p:nvSpPr>
          <p:spPr bwMode="auto">
            <a:xfrm>
              <a:off x="6269697" y="2187247"/>
              <a:ext cx="1340537" cy="33855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err="1">
                  <a:solidFill>
                    <a:srgbClr val="000000"/>
                  </a:solidFill>
                  <a:cs typeface="+mn-cs"/>
                </a:rPr>
                <a:t>SendBase</a:t>
              </a:r>
              <a:r>
                <a:rPr lang="en-US" sz="1050" dirty="0">
                  <a:solidFill>
                    <a:srgbClr val="000000"/>
                  </a:solidFill>
                  <a:cs typeface="+mn-cs"/>
                </a:rPr>
                <a:t>=92</a:t>
              </a:r>
            </a:p>
          </p:txBody>
        </p:sp>
      </p:grpSp>
      <p:grpSp>
        <p:nvGrpSpPr>
          <p:cNvPr id="231" name="Group 219">
            <a:extLst>
              <a:ext uri="{FF2B5EF4-FFF2-40B4-BE49-F238E27FC236}">
                <a16:creationId xmlns:a16="http://schemas.microsoft.com/office/drawing/2014/main" id="{2259D372-4B08-6D4E-A450-9719B81C5E51}"/>
              </a:ext>
            </a:extLst>
          </p:cNvPr>
          <p:cNvGrpSpPr>
            <a:grpSpLocks/>
          </p:cNvGrpSpPr>
          <p:nvPr/>
        </p:nvGrpSpPr>
        <p:grpSpPr bwMode="auto">
          <a:xfrm>
            <a:off x="5389521" y="1097510"/>
            <a:ext cx="472679" cy="400050"/>
            <a:chOff x="-44" y="1473"/>
            <a:chExt cx="981" cy="1105"/>
          </a:xfrm>
        </p:grpSpPr>
        <p:pic>
          <p:nvPicPr>
            <p:cNvPr id="232" name="Picture 220" descr="desktop_computer_stylized_medium">
              <a:extLst>
                <a:ext uri="{FF2B5EF4-FFF2-40B4-BE49-F238E27FC236}">
                  <a16:creationId xmlns:a16="http://schemas.microsoft.com/office/drawing/2014/main" id="{2D27C27D-9556-884F-AE7C-167179E6E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 name="Freeform 221">
              <a:extLst>
                <a:ext uri="{FF2B5EF4-FFF2-40B4-BE49-F238E27FC236}">
                  <a16:creationId xmlns:a16="http://schemas.microsoft.com/office/drawing/2014/main" id="{7E825289-4A0B-4346-8F90-2D5646E5B4C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234" name="Group 225">
            <a:extLst>
              <a:ext uri="{FF2B5EF4-FFF2-40B4-BE49-F238E27FC236}">
                <a16:creationId xmlns:a16="http://schemas.microsoft.com/office/drawing/2014/main" id="{E20B8076-92C2-A04F-B618-A3527994FF6A}"/>
              </a:ext>
            </a:extLst>
          </p:cNvPr>
          <p:cNvGrpSpPr>
            <a:grpSpLocks/>
          </p:cNvGrpSpPr>
          <p:nvPr/>
        </p:nvGrpSpPr>
        <p:grpSpPr bwMode="auto">
          <a:xfrm flipH="1">
            <a:off x="7314762" y="1102273"/>
            <a:ext cx="473869" cy="466725"/>
            <a:chOff x="-44" y="1473"/>
            <a:chExt cx="981" cy="1105"/>
          </a:xfrm>
        </p:grpSpPr>
        <p:pic>
          <p:nvPicPr>
            <p:cNvPr id="235" name="Picture 226" descr="desktop_computer_stylized_medium">
              <a:extLst>
                <a:ext uri="{FF2B5EF4-FFF2-40B4-BE49-F238E27FC236}">
                  <a16:creationId xmlns:a16="http://schemas.microsoft.com/office/drawing/2014/main" id="{892509C8-70E3-9344-BECE-67F22233D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 name="Freeform 227">
              <a:extLst>
                <a:ext uri="{FF2B5EF4-FFF2-40B4-BE49-F238E27FC236}">
                  <a16:creationId xmlns:a16="http://schemas.microsoft.com/office/drawing/2014/main" id="{36FE986B-8994-0941-B989-B811ADDEEE3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237" name="Group 228">
            <a:extLst>
              <a:ext uri="{FF2B5EF4-FFF2-40B4-BE49-F238E27FC236}">
                <a16:creationId xmlns:a16="http://schemas.microsoft.com/office/drawing/2014/main" id="{F8939732-2442-144E-A5BB-23D63EE09D71}"/>
              </a:ext>
            </a:extLst>
          </p:cNvPr>
          <p:cNvGrpSpPr>
            <a:grpSpLocks/>
          </p:cNvGrpSpPr>
          <p:nvPr/>
        </p:nvGrpSpPr>
        <p:grpSpPr bwMode="auto">
          <a:xfrm>
            <a:off x="1201392" y="1105845"/>
            <a:ext cx="472679" cy="400050"/>
            <a:chOff x="-44" y="1473"/>
            <a:chExt cx="981" cy="1105"/>
          </a:xfrm>
        </p:grpSpPr>
        <p:pic>
          <p:nvPicPr>
            <p:cNvPr id="238" name="Picture 229" descr="desktop_computer_stylized_medium">
              <a:extLst>
                <a:ext uri="{FF2B5EF4-FFF2-40B4-BE49-F238E27FC236}">
                  <a16:creationId xmlns:a16="http://schemas.microsoft.com/office/drawing/2014/main" id="{D7F5765B-05B0-5245-99DA-1820CD6FB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Freeform 230">
              <a:extLst>
                <a:ext uri="{FF2B5EF4-FFF2-40B4-BE49-F238E27FC236}">
                  <a16:creationId xmlns:a16="http://schemas.microsoft.com/office/drawing/2014/main" id="{D897DE15-A97F-F848-8C0A-B28F47B3323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240" name="Group 231">
            <a:extLst>
              <a:ext uri="{FF2B5EF4-FFF2-40B4-BE49-F238E27FC236}">
                <a16:creationId xmlns:a16="http://schemas.microsoft.com/office/drawing/2014/main" id="{E145A84A-1570-9C46-A817-B68A25E966D9}"/>
              </a:ext>
            </a:extLst>
          </p:cNvPr>
          <p:cNvGrpSpPr>
            <a:grpSpLocks/>
          </p:cNvGrpSpPr>
          <p:nvPr/>
        </p:nvGrpSpPr>
        <p:grpSpPr bwMode="auto">
          <a:xfrm flipH="1">
            <a:off x="3134967" y="1093939"/>
            <a:ext cx="532210" cy="450056"/>
            <a:chOff x="-44" y="1473"/>
            <a:chExt cx="981" cy="1105"/>
          </a:xfrm>
        </p:grpSpPr>
        <p:pic>
          <p:nvPicPr>
            <p:cNvPr id="241" name="Picture 232" descr="desktop_computer_stylized_medium">
              <a:extLst>
                <a:ext uri="{FF2B5EF4-FFF2-40B4-BE49-F238E27FC236}">
                  <a16:creationId xmlns:a16="http://schemas.microsoft.com/office/drawing/2014/main" id="{332C004D-ED3A-7348-8EC0-DF65AFEC6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Freeform 233">
              <a:extLst>
                <a:ext uri="{FF2B5EF4-FFF2-40B4-BE49-F238E27FC236}">
                  <a16:creationId xmlns:a16="http://schemas.microsoft.com/office/drawing/2014/main" id="{A74C9FB1-2D29-F14B-8569-8E203840CFB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19" name="TextBox 18">
            <a:extLst>
              <a:ext uri="{FF2B5EF4-FFF2-40B4-BE49-F238E27FC236}">
                <a16:creationId xmlns:a16="http://schemas.microsoft.com/office/drawing/2014/main" id="{8C70D25B-261A-724E-991C-E91D345300FB}"/>
              </a:ext>
            </a:extLst>
          </p:cNvPr>
          <p:cNvSpPr txBox="1"/>
          <p:nvPr/>
        </p:nvSpPr>
        <p:spPr>
          <a:xfrm>
            <a:off x="7480058" y="3381375"/>
            <a:ext cx="1241365" cy="424732"/>
          </a:xfrm>
          <a:prstGeom prst="rect">
            <a:avLst/>
          </a:prstGeom>
          <a:noFill/>
        </p:spPr>
        <p:txBody>
          <a:bodyPr wrap="none" rtlCol="0">
            <a:spAutoFit/>
          </a:bodyPr>
          <a:lstStyle/>
          <a:p>
            <a:pPr defTabSz="685800">
              <a:lnSpc>
                <a:spcPct val="90000"/>
              </a:lnSpc>
              <a:buClrTx/>
              <a:defRPr/>
            </a:pPr>
            <a:r>
              <a:rPr lang="en-US" sz="1200" kern="1200" dirty="0">
                <a:solidFill>
                  <a:srgbClr val="C00000"/>
                </a:solidFill>
                <a:latin typeface="Calibri"/>
                <a:ea typeface="+mn-ea"/>
                <a:cs typeface="+mn-cs"/>
              </a:rPr>
              <a:t>send cumulative </a:t>
            </a:r>
          </a:p>
          <a:p>
            <a:pPr defTabSz="685800">
              <a:lnSpc>
                <a:spcPct val="90000"/>
              </a:lnSpc>
              <a:buClrTx/>
              <a:defRPr/>
            </a:pPr>
            <a:r>
              <a:rPr lang="en-US" sz="1200" kern="1200" dirty="0">
                <a:solidFill>
                  <a:srgbClr val="C00000"/>
                </a:solidFill>
                <a:latin typeface="Calibri"/>
                <a:ea typeface="+mn-ea"/>
                <a:cs typeface="+mn-cs"/>
              </a:rPr>
              <a:t>ACK for 120</a:t>
            </a:r>
          </a:p>
        </p:txBody>
      </p:sp>
      <p:sp>
        <p:nvSpPr>
          <p:cNvPr id="89" name="Slide Number Placeholder 2">
            <a:extLst>
              <a:ext uri="{FF2B5EF4-FFF2-40B4-BE49-F238E27FC236}">
                <a16:creationId xmlns:a16="http://schemas.microsoft.com/office/drawing/2014/main" id="{9219ABA9-4F40-D04C-A34A-87A2AE31AF28}"/>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86</a:t>
            </a:fld>
            <a:endParaRPr lang="en-US" dirty="0"/>
          </a:p>
        </p:txBody>
      </p:sp>
    </p:spTree>
    <p:extLst>
      <p:ext uri="{BB962C8B-B14F-4D97-AF65-F5344CB8AC3E}">
        <p14:creationId xmlns:p14="http://schemas.microsoft.com/office/powerpoint/2010/main" val="423881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righ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500"/>
                            </p:stCondLst>
                            <p:childTnLst>
                              <p:par>
                                <p:cTn id="31" presetID="22" presetClass="entr" presetSubtype="2"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right)">
                                      <p:cBhvr>
                                        <p:cTn id="33" dur="500"/>
                                        <p:tgtEl>
                                          <p:spTgt spid="12"/>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par>
                          <p:cTn id="47" fill="hold">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childTnLst>
                          </p:cTn>
                        </p:par>
                        <p:par>
                          <p:cTn id="51" fill="hold">
                            <p:stCondLst>
                              <p:cond delay="1500"/>
                            </p:stCondLst>
                            <p:childTnLst>
                              <p:par>
                                <p:cTn id="52" presetID="22" presetClass="entr" presetSubtype="2"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childTnLst>
                          </p:cTn>
                        </p:par>
                        <p:par>
                          <p:cTn id="55" fill="hold">
                            <p:stCondLst>
                              <p:cond delay="2000"/>
                            </p:stCondLst>
                            <p:childTnLst>
                              <p:par>
                                <p:cTn id="56" presetID="9" presetClass="entr" presetSubtype="0" fill="hold" grpId="0" nodeType="afterEffect">
                                  <p:stCondLst>
                                    <p:cond delay="0"/>
                                  </p:stCondLst>
                                  <p:childTnLst>
                                    <p:set>
                                      <p:cBhvr>
                                        <p:cTn id="57" dur="1" fill="hold">
                                          <p:stCondLst>
                                            <p:cond delay="0"/>
                                          </p:stCondLst>
                                        </p:cTn>
                                        <p:tgtEl>
                                          <p:spTgt spid="229"/>
                                        </p:tgtEl>
                                        <p:attrNameLst>
                                          <p:attrName>style.visibility</p:attrName>
                                        </p:attrNameLst>
                                      </p:cBhvr>
                                      <p:to>
                                        <p:strVal val="visible"/>
                                      </p:to>
                                    </p:set>
                                    <p:animEffect transition="in" filter="dissolve">
                                      <p:cBhvr>
                                        <p:cTn id="58"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1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TCP: retransmission scenarios</a:t>
            </a:r>
            <a:endParaRPr lang="en-US" dirty="0"/>
          </a:p>
        </p:txBody>
      </p:sp>
      <p:sp>
        <p:nvSpPr>
          <p:cNvPr id="119" name="Text Box 34">
            <a:extLst>
              <a:ext uri="{FF2B5EF4-FFF2-40B4-BE49-F238E27FC236}">
                <a16:creationId xmlns:a16="http://schemas.microsoft.com/office/drawing/2014/main" id="{ADFB94EB-2205-5C4D-A60C-0BE52074D9EF}"/>
              </a:ext>
            </a:extLst>
          </p:cNvPr>
          <p:cNvSpPr txBox="1">
            <a:spLocks noChangeArrowheads="1"/>
          </p:cNvSpPr>
          <p:nvPr/>
        </p:nvSpPr>
        <p:spPr bwMode="auto">
          <a:xfrm>
            <a:off x="1426604" y="4114801"/>
            <a:ext cx="1907147" cy="5078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350" dirty="0">
                <a:solidFill>
                  <a:srgbClr val="000000"/>
                </a:solidFill>
                <a:cs typeface="+mn-cs"/>
              </a:rPr>
              <a:t>cumulative ACK covers for earlier lost ACK</a:t>
            </a:r>
            <a:endParaRPr lang="en-US" sz="750" dirty="0">
              <a:solidFill>
                <a:srgbClr val="000000"/>
              </a:solidFill>
              <a:cs typeface="+mn-cs"/>
            </a:endParaRPr>
          </a:p>
        </p:txBody>
      </p:sp>
      <p:sp>
        <p:nvSpPr>
          <p:cNvPr id="121" name="Line 36">
            <a:extLst>
              <a:ext uri="{FF2B5EF4-FFF2-40B4-BE49-F238E27FC236}">
                <a16:creationId xmlns:a16="http://schemas.microsoft.com/office/drawing/2014/main" id="{CCBE06AD-8A86-F04F-8691-D7894B915278}"/>
              </a:ext>
            </a:extLst>
          </p:cNvPr>
          <p:cNvSpPr>
            <a:spLocks noChangeShapeType="1"/>
          </p:cNvSpPr>
          <p:nvPr/>
        </p:nvSpPr>
        <p:spPr bwMode="auto">
          <a:xfrm>
            <a:off x="1529850" y="1761787"/>
            <a:ext cx="1759744" cy="4286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3" name="Text Box 39">
            <a:extLst>
              <a:ext uri="{FF2B5EF4-FFF2-40B4-BE49-F238E27FC236}">
                <a16:creationId xmlns:a16="http://schemas.microsoft.com/office/drawing/2014/main" id="{97669ECF-79A1-4D41-8748-0027E9432529}"/>
              </a:ext>
            </a:extLst>
          </p:cNvPr>
          <p:cNvSpPr txBox="1">
            <a:spLocks noChangeArrowheads="1"/>
          </p:cNvSpPr>
          <p:nvPr/>
        </p:nvSpPr>
        <p:spPr bwMode="auto">
          <a:xfrm>
            <a:off x="2948043" y="883106"/>
            <a:ext cx="631904" cy="2769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Host B</a:t>
            </a:r>
          </a:p>
        </p:txBody>
      </p:sp>
      <p:sp>
        <p:nvSpPr>
          <p:cNvPr id="124" name="Text Box 43">
            <a:extLst>
              <a:ext uri="{FF2B5EF4-FFF2-40B4-BE49-F238E27FC236}">
                <a16:creationId xmlns:a16="http://schemas.microsoft.com/office/drawing/2014/main" id="{0992C83B-4206-984D-AB17-6BDBF1D64593}"/>
              </a:ext>
            </a:extLst>
          </p:cNvPr>
          <p:cNvSpPr txBox="1">
            <a:spLocks noChangeArrowheads="1"/>
          </p:cNvSpPr>
          <p:nvPr/>
        </p:nvSpPr>
        <p:spPr bwMode="auto">
          <a:xfrm>
            <a:off x="1207739" y="905728"/>
            <a:ext cx="633507" cy="2769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Host A</a:t>
            </a:r>
          </a:p>
        </p:txBody>
      </p:sp>
      <p:sp>
        <p:nvSpPr>
          <p:cNvPr id="125" name="Rectangle 44">
            <a:extLst>
              <a:ext uri="{FF2B5EF4-FFF2-40B4-BE49-F238E27FC236}">
                <a16:creationId xmlns:a16="http://schemas.microsoft.com/office/drawing/2014/main" id="{831F8853-027A-294B-AA6D-ACCABA945CDE}"/>
              </a:ext>
            </a:extLst>
          </p:cNvPr>
          <p:cNvSpPr>
            <a:spLocks noChangeArrowheads="1"/>
          </p:cNvSpPr>
          <p:nvPr/>
        </p:nvSpPr>
        <p:spPr bwMode="auto">
          <a:xfrm>
            <a:off x="2057296" y="1822509"/>
            <a:ext cx="652463" cy="30122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6" name="Text Box 45">
            <a:extLst>
              <a:ext uri="{FF2B5EF4-FFF2-40B4-BE49-F238E27FC236}">
                <a16:creationId xmlns:a16="http://schemas.microsoft.com/office/drawing/2014/main" id="{8D027E41-059B-A348-B661-6F2DD0666670}"/>
              </a:ext>
            </a:extLst>
          </p:cNvPr>
          <p:cNvSpPr txBox="1">
            <a:spLocks noChangeArrowheads="1"/>
          </p:cNvSpPr>
          <p:nvPr/>
        </p:nvSpPr>
        <p:spPr bwMode="auto">
          <a:xfrm>
            <a:off x="1609157" y="1861799"/>
            <a:ext cx="1622560" cy="25391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a:solidFill>
                  <a:srgbClr val="000000"/>
                </a:solidFill>
                <a:cs typeface="+mn-cs"/>
              </a:rPr>
              <a:t>Seq=92, 8 bytes of data</a:t>
            </a:r>
          </a:p>
        </p:txBody>
      </p:sp>
      <p:sp>
        <p:nvSpPr>
          <p:cNvPr id="130" name="Line 49">
            <a:extLst>
              <a:ext uri="{FF2B5EF4-FFF2-40B4-BE49-F238E27FC236}">
                <a16:creationId xmlns:a16="http://schemas.microsoft.com/office/drawing/2014/main" id="{7554A1BA-7B17-9947-9957-0D23896F869A}"/>
              </a:ext>
            </a:extLst>
          </p:cNvPr>
          <p:cNvSpPr>
            <a:spLocks noChangeShapeType="1"/>
          </p:cNvSpPr>
          <p:nvPr/>
        </p:nvSpPr>
        <p:spPr bwMode="auto">
          <a:xfrm>
            <a:off x="1514372" y="1580812"/>
            <a:ext cx="0" cy="2644379"/>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1" name="Line 50">
            <a:extLst>
              <a:ext uri="{FF2B5EF4-FFF2-40B4-BE49-F238E27FC236}">
                <a16:creationId xmlns:a16="http://schemas.microsoft.com/office/drawing/2014/main" id="{CBDA8AA8-732F-A344-BAE1-68752D7E6D4A}"/>
              </a:ext>
            </a:extLst>
          </p:cNvPr>
          <p:cNvSpPr>
            <a:spLocks noChangeShapeType="1"/>
          </p:cNvSpPr>
          <p:nvPr/>
        </p:nvSpPr>
        <p:spPr bwMode="auto">
          <a:xfrm>
            <a:off x="3318169" y="1577241"/>
            <a:ext cx="0" cy="2653903"/>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5" name="Group 4">
            <a:extLst>
              <a:ext uri="{FF2B5EF4-FFF2-40B4-BE49-F238E27FC236}">
                <a16:creationId xmlns:a16="http://schemas.microsoft.com/office/drawing/2014/main" id="{15CBAF7E-F641-074E-A960-6453A9AD2BBF}"/>
              </a:ext>
            </a:extLst>
          </p:cNvPr>
          <p:cNvGrpSpPr/>
          <p:nvPr/>
        </p:nvGrpSpPr>
        <p:grpSpPr>
          <a:xfrm>
            <a:off x="1507228" y="3323887"/>
            <a:ext cx="1989535" cy="659606"/>
            <a:chOff x="2035037" y="4444549"/>
            <a:chExt cx="2652713" cy="879475"/>
          </a:xfrm>
        </p:grpSpPr>
        <p:sp>
          <p:nvSpPr>
            <p:cNvPr id="120" name="Line 35">
              <a:extLst>
                <a:ext uri="{FF2B5EF4-FFF2-40B4-BE49-F238E27FC236}">
                  <a16:creationId xmlns:a16="http://schemas.microsoft.com/office/drawing/2014/main" id="{2F729834-AA00-3F49-9DAA-5799D25FBE77}"/>
                </a:ext>
              </a:extLst>
            </p:cNvPr>
            <p:cNvSpPr>
              <a:spLocks noChangeShapeType="1"/>
            </p:cNvSpPr>
            <p:nvPr/>
          </p:nvSpPr>
          <p:spPr bwMode="auto">
            <a:xfrm>
              <a:off x="2063612" y="4444549"/>
              <a:ext cx="2441575" cy="66516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2" name="Rectangle 51">
              <a:extLst>
                <a:ext uri="{FF2B5EF4-FFF2-40B4-BE49-F238E27FC236}">
                  <a16:creationId xmlns:a16="http://schemas.microsoft.com/office/drawing/2014/main" id="{5452ECDA-B3E0-374F-AC96-350658E75BBD}"/>
                </a:ext>
              </a:extLst>
            </p:cNvPr>
            <p:cNvSpPr>
              <a:spLocks noChangeArrowheads="1"/>
            </p:cNvSpPr>
            <p:nvPr/>
          </p:nvSpPr>
          <p:spPr bwMode="auto">
            <a:xfrm>
              <a:off x="2760525" y="4517574"/>
              <a:ext cx="933450" cy="5080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3" name="Text Box 52">
              <a:extLst>
                <a:ext uri="{FF2B5EF4-FFF2-40B4-BE49-F238E27FC236}">
                  <a16:creationId xmlns:a16="http://schemas.microsoft.com/office/drawing/2014/main" id="{CE55EEB5-1B37-394C-A536-E0960B386C84}"/>
                </a:ext>
              </a:extLst>
            </p:cNvPr>
            <p:cNvSpPr txBox="1">
              <a:spLocks noChangeArrowheads="1"/>
            </p:cNvSpPr>
            <p:nvPr/>
          </p:nvSpPr>
          <p:spPr bwMode="auto">
            <a:xfrm>
              <a:off x="2035037" y="4604886"/>
              <a:ext cx="2652713" cy="338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spcBef>
                  <a:spcPct val="0"/>
                </a:spcBef>
                <a:spcAft>
                  <a:spcPct val="0"/>
                </a:spcAft>
                <a:buClrTx/>
                <a:defRPr/>
              </a:pPr>
              <a:r>
                <a:rPr lang="en-US" sz="1050" dirty="0">
                  <a:solidFill>
                    <a:srgbClr val="000000"/>
                  </a:solidFill>
                  <a:cs typeface="+mn-cs"/>
                </a:rPr>
                <a:t>Seq=120,  15 bytes of data</a:t>
              </a:r>
            </a:p>
          </p:txBody>
        </p:sp>
        <p:sp>
          <p:nvSpPr>
            <p:cNvPr id="134" name="Rectangle 55">
              <a:extLst>
                <a:ext uri="{FF2B5EF4-FFF2-40B4-BE49-F238E27FC236}">
                  <a16:creationId xmlns:a16="http://schemas.microsoft.com/office/drawing/2014/main" id="{448E8CE2-468E-C147-BBB6-851B8973F0A4}"/>
                </a:ext>
              </a:extLst>
            </p:cNvPr>
            <p:cNvSpPr>
              <a:spLocks noChangeArrowheads="1"/>
            </p:cNvSpPr>
            <p:nvPr/>
          </p:nvSpPr>
          <p:spPr bwMode="auto">
            <a:xfrm>
              <a:off x="2871650" y="5077962"/>
              <a:ext cx="747712"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143" name="Group 63">
            <a:extLst>
              <a:ext uri="{FF2B5EF4-FFF2-40B4-BE49-F238E27FC236}">
                <a16:creationId xmlns:a16="http://schemas.microsoft.com/office/drawing/2014/main" id="{C3C010AE-BE43-6F47-963B-D6CB3155D42B}"/>
              </a:ext>
            </a:extLst>
          </p:cNvPr>
          <p:cNvGrpSpPr>
            <a:grpSpLocks/>
          </p:cNvGrpSpPr>
          <p:nvPr/>
        </p:nvGrpSpPr>
        <p:grpSpPr bwMode="auto">
          <a:xfrm>
            <a:off x="1519133" y="2051109"/>
            <a:ext cx="1777603" cy="428625"/>
            <a:chOff x="3759" y="1622"/>
            <a:chExt cx="1493" cy="360"/>
          </a:xfrm>
        </p:grpSpPr>
        <p:sp>
          <p:nvSpPr>
            <p:cNvPr id="144" name="Line 64">
              <a:extLst>
                <a:ext uri="{FF2B5EF4-FFF2-40B4-BE49-F238E27FC236}">
                  <a16:creationId xmlns:a16="http://schemas.microsoft.com/office/drawing/2014/main" id="{1530CC4E-B289-DB44-8685-B440E2B60DE1}"/>
                </a:ext>
              </a:extLst>
            </p:cNvPr>
            <p:cNvSpPr>
              <a:spLocks noChangeShapeType="1"/>
            </p:cNvSpPr>
            <p:nvPr/>
          </p:nvSpPr>
          <p:spPr bwMode="auto">
            <a:xfrm>
              <a:off x="3759" y="1622"/>
              <a:ext cx="1478" cy="3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5" name="Rectangle 65">
              <a:extLst>
                <a:ext uri="{FF2B5EF4-FFF2-40B4-BE49-F238E27FC236}">
                  <a16:creationId xmlns:a16="http://schemas.microsoft.com/office/drawing/2014/main" id="{FE817F64-FB48-EB47-B984-31AC87976FF4}"/>
                </a:ext>
              </a:extLst>
            </p:cNvPr>
            <p:cNvSpPr>
              <a:spLocks noChangeArrowheads="1"/>
            </p:cNvSpPr>
            <p:nvPr/>
          </p:nvSpPr>
          <p:spPr bwMode="auto">
            <a:xfrm>
              <a:off x="4202" y="1673"/>
              <a:ext cx="548" cy="25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6" name="Text Box 66">
              <a:extLst>
                <a:ext uri="{FF2B5EF4-FFF2-40B4-BE49-F238E27FC236}">
                  <a16:creationId xmlns:a16="http://schemas.microsoft.com/office/drawing/2014/main" id="{F1525CD3-6EAD-8B46-AE7B-D63A2D957330}"/>
                </a:ext>
              </a:extLst>
            </p:cNvPr>
            <p:cNvSpPr txBox="1">
              <a:spLocks noChangeArrowheads="1"/>
            </p:cNvSpPr>
            <p:nvPr/>
          </p:nvSpPr>
          <p:spPr bwMode="auto">
            <a:xfrm>
              <a:off x="3765" y="1706"/>
              <a:ext cx="1487" cy="2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a:solidFill>
                    <a:srgbClr val="000000"/>
                  </a:solidFill>
                  <a:cs typeface="+mn-cs"/>
                </a:rPr>
                <a:t>Seq=100, 20 bytes of data</a:t>
              </a:r>
            </a:p>
          </p:txBody>
        </p:sp>
      </p:grpSp>
      <p:grpSp>
        <p:nvGrpSpPr>
          <p:cNvPr id="4" name="Group 3">
            <a:extLst>
              <a:ext uri="{FF2B5EF4-FFF2-40B4-BE49-F238E27FC236}">
                <a16:creationId xmlns:a16="http://schemas.microsoft.com/office/drawing/2014/main" id="{AEA8CEC7-4316-034E-9A10-D1758AB5C1E8}"/>
              </a:ext>
            </a:extLst>
          </p:cNvPr>
          <p:cNvGrpSpPr/>
          <p:nvPr/>
        </p:nvGrpSpPr>
        <p:grpSpPr>
          <a:xfrm>
            <a:off x="1522706" y="2258278"/>
            <a:ext cx="1743075" cy="1035844"/>
            <a:chOff x="2030275" y="3011037"/>
            <a:chExt cx="2324100" cy="1381125"/>
          </a:xfrm>
        </p:grpSpPr>
        <p:sp>
          <p:nvSpPr>
            <p:cNvPr id="118" name="Text Box 22">
              <a:extLst>
                <a:ext uri="{FF2B5EF4-FFF2-40B4-BE49-F238E27FC236}">
                  <a16:creationId xmlns:a16="http://schemas.microsoft.com/office/drawing/2014/main" id="{26DC4EAE-1D60-F74E-A59A-4591BEF7DB8A}"/>
                </a:ext>
              </a:extLst>
            </p:cNvPr>
            <p:cNvSpPr txBox="1">
              <a:spLocks noChangeArrowheads="1"/>
            </p:cNvSpPr>
            <p:nvPr/>
          </p:nvSpPr>
          <p:spPr bwMode="auto">
            <a:xfrm>
              <a:off x="2622808" y="3372988"/>
              <a:ext cx="421483"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b="1">
                  <a:solidFill>
                    <a:srgbClr val="FF0000"/>
                  </a:solidFill>
                  <a:cs typeface="+mn-cs"/>
                </a:rPr>
                <a:t>X</a:t>
              </a:r>
            </a:p>
          </p:txBody>
        </p:sp>
        <p:sp>
          <p:nvSpPr>
            <p:cNvPr id="122" name="Line 37">
              <a:extLst>
                <a:ext uri="{FF2B5EF4-FFF2-40B4-BE49-F238E27FC236}">
                  <a16:creationId xmlns:a16="http://schemas.microsoft.com/office/drawing/2014/main" id="{F82F123D-402E-6549-ACF5-E00DB455230B}"/>
                </a:ext>
              </a:extLst>
            </p:cNvPr>
            <p:cNvSpPr>
              <a:spLocks noChangeShapeType="1"/>
            </p:cNvSpPr>
            <p:nvPr/>
          </p:nvSpPr>
          <p:spPr bwMode="auto">
            <a:xfrm flipH="1">
              <a:off x="2917687" y="3011037"/>
              <a:ext cx="1431925" cy="573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27" name="Group 46">
              <a:extLst>
                <a:ext uri="{FF2B5EF4-FFF2-40B4-BE49-F238E27FC236}">
                  <a16:creationId xmlns:a16="http://schemas.microsoft.com/office/drawing/2014/main" id="{324855DF-61E7-B748-8BCC-0D83D44C7E23}"/>
                </a:ext>
              </a:extLst>
            </p:cNvPr>
            <p:cNvGrpSpPr>
              <a:grpSpLocks/>
            </p:cNvGrpSpPr>
            <p:nvPr/>
          </p:nvGrpSpPr>
          <p:grpSpPr bwMode="auto">
            <a:xfrm>
              <a:off x="2904993" y="3211067"/>
              <a:ext cx="1022351" cy="338138"/>
              <a:chOff x="4193" y="2253"/>
              <a:chExt cx="644" cy="213"/>
            </a:xfrm>
          </p:grpSpPr>
          <p:sp>
            <p:nvSpPr>
              <p:cNvPr id="128" name="Rectangle 47">
                <a:extLst>
                  <a:ext uri="{FF2B5EF4-FFF2-40B4-BE49-F238E27FC236}">
                    <a16:creationId xmlns:a16="http://schemas.microsoft.com/office/drawing/2014/main" id="{9FB09B08-6C10-9344-B5F2-19059A82D4DA}"/>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29" name="Text Box 48">
                <a:extLst>
                  <a:ext uri="{FF2B5EF4-FFF2-40B4-BE49-F238E27FC236}">
                    <a16:creationId xmlns:a16="http://schemas.microsoft.com/office/drawing/2014/main" id="{53E02B34-B365-F741-81B4-3CC6B76EE9BD}"/>
                  </a:ext>
                </a:extLst>
              </p:cNvPr>
              <p:cNvSpPr txBox="1">
                <a:spLocks noChangeArrowheads="1"/>
              </p:cNvSpPr>
              <p:nvPr/>
            </p:nvSpPr>
            <p:spPr bwMode="auto">
              <a:xfrm>
                <a:off x="4193" y="2253"/>
                <a:ext cx="644" cy="2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latin typeface="Arial" charset="0"/>
                    <a:cs typeface="+mn-cs"/>
                  </a:rPr>
                  <a:t>ACK=100</a:t>
                </a:r>
                <a:endParaRPr lang="en-US" sz="750" dirty="0">
                  <a:solidFill>
                    <a:srgbClr val="000000"/>
                  </a:solidFill>
                  <a:latin typeface="Times New Roman" charset="0"/>
                  <a:cs typeface="+mn-cs"/>
                </a:endParaRPr>
              </a:p>
            </p:txBody>
          </p:sp>
        </p:grpSp>
        <p:sp>
          <p:nvSpPr>
            <p:cNvPr id="147" name="Line 67">
              <a:extLst>
                <a:ext uri="{FF2B5EF4-FFF2-40B4-BE49-F238E27FC236}">
                  <a16:creationId xmlns:a16="http://schemas.microsoft.com/office/drawing/2014/main" id="{3A9C7800-3C25-D246-B475-A10782D1A42F}"/>
                </a:ext>
              </a:extLst>
            </p:cNvPr>
            <p:cNvSpPr>
              <a:spLocks noChangeShapeType="1"/>
            </p:cNvSpPr>
            <p:nvPr/>
          </p:nvSpPr>
          <p:spPr bwMode="auto">
            <a:xfrm flipH="1">
              <a:off x="2030275" y="3366637"/>
              <a:ext cx="2324100" cy="10255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48" name="Group 68">
              <a:extLst>
                <a:ext uri="{FF2B5EF4-FFF2-40B4-BE49-F238E27FC236}">
                  <a16:creationId xmlns:a16="http://schemas.microsoft.com/office/drawing/2014/main" id="{17041CF4-B3BE-AC4C-8F4D-F6EFAD312E20}"/>
                </a:ext>
              </a:extLst>
            </p:cNvPr>
            <p:cNvGrpSpPr>
              <a:grpSpLocks/>
            </p:cNvGrpSpPr>
            <p:nvPr/>
          </p:nvGrpSpPr>
          <p:grpSpPr bwMode="auto">
            <a:xfrm>
              <a:off x="2638293" y="3768279"/>
              <a:ext cx="1022351" cy="338138"/>
              <a:chOff x="4193" y="2253"/>
              <a:chExt cx="644" cy="213"/>
            </a:xfrm>
          </p:grpSpPr>
          <p:sp>
            <p:nvSpPr>
              <p:cNvPr id="149" name="Rectangle 69">
                <a:extLst>
                  <a:ext uri="{FF2B5EF4-FFF2-40B4-BE49-F238E27FC236}">
                    <a16:creationId xmlns:a16="http://schemas.microsoft.com/office/drawing/2014/main" id="{3AAC76A6-2B0F-6244-8FEC-36E70DA156CD}"/>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0" name="Text Box 70">
                <a:extLst>
                  <a:ext uri="{FF2B5EF4-FFF2-40B4-BE49-F238E27FC236}">
                    <a16:creationId xmlns:a16="http://schemas.microsoft.com/office/drawing/2014/main" id="{821F7D19-F8C8-AE45-80AF-5153ED6D8304}"/>
                  </a:ext>
                </a:extLst>
              </p:cNvPr>
              <p:cNvSpPr txBox="1">
                <a:spLocks noChangeArrowheads="1"/>
              </p:cNvSpPr>
              <p:nvPr/>
            </p:nvSpPr>
            <p:spPr bwMode="auto">
              <a:xfrm>
                <a:off x="4193" y="2253"/>
                <a:ext cx="644" cy="2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a:solidFill>
                      <a:srgbClr val="000000"/>
                    </a:solidFill>
                    <a:latin typeface="Arial" charset="0"/>
                    <a:cs typeface="+mn-cs"/>
                  </a:rPr>
                  <a:t>ACK=120</a:t>
                </a:r>
                <a:endParaRPr lang="en-US" sz="750">
                  <a:solidFill>
                    <a:srgbClr val="000000"/>
                  </a:solidFill>
                  <a:latin typeface="Times New Roman" charset="0"/>
                  <a:cs typeface="+mn-cs"/>
                </a:endParaRPr>
              </a:p>
            </p:txBody>
          </p:sp>
        </p:grpSp>
      </p:grpSp>
      <p:grpSp>
        <p:nvGrpSpPr>
          <p:cNvPr id="151" name="Group 84">
            <a:extLst>
              <a:ext uri="{FF2B5EF4-FFF2-40B4-BE49-F238E27FC236}">
                <a16:creationId xmlns:a16="http://schemas.microsoft.com/office/drawing/2014/main" id="{A513F213-614E-9644-8CDB-349CE9C0E465}"/>
              </a:ext>
            </a:extLst>
          </p:cNvPr>
          <p:cNvGrpSpPr>
            <a:grpSpLocks/>
          </p:cNvGrpSpPr>
          <p:nvPr/>
        </p:nvGrpSpPr>
        <p:grpSpPr bwMode="auto">
          <a:xfrm>
            <a:off x="1198857" y="1102181"/>
            <a:ext cx="472678" cy="400050"/>
            <a:chOff x="-44" y="1473"/>
            <a:chExt cx="981" cy="1105"/>
          </a:xfrm>
        </p:grpSpPr>
        <p:pic>
          <p:nvPicPr>
            <p:cNvPr id="152" name="Picture 85" descr="desktop_computer_stylized_medium">
              <a:extLst>
                <a:ext uri="{FF2B5EF4-FFF2-40B4-BE49-F238E27FC236}">
                  <a16:creationId xmlns:a16="http://schemas.microsoft.com/office/drawing/2014/main" id="{9BBAD69B-B04A-1542-BCB4-1BBB280A5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Freeform 86">
              <a:extLst>
                <a:ext uri="{FF2B5EF4-FFF2-40B4-BE49-F238E27FC236}">
                  <a16:creationId xmlns:a16="http://schemas.microsoft.com/office/drawing/2014/main" id="{B7171269-7915-9C4F-B3F9-C51F59FC719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154" name="Group 87">
            <a:extLst>
              <a:ext uri="{FF2B5EF4-FFF2-40B4-BE49-F238E27FC236}">
                <a16:creationId xmlns:a16="http://schemas.microsoft.com/office/drawing/2014/main" id="{C16FC996-18F5-D44A-B06A-968A8827AE39}"/>
              </a:ext>
            </a:extLst>
          </p:cNvPr>
          <p:cNvGrpSpPr>
            <a:grpSpLocks/>
          </p:cNvGrpSpPr>
          <p:nvPr/>
        </p:nvGrpSpPr>
        <p:grpSpPr bwMode="auto">
          <a:xfrm flipH="1">
            <a:off x="3132432" y="1098609"/>
            <a:ext cx="506015" cy="442913"/>
            <a:chOff x="-44" y="1473"/>
            <a:chExt cx="981" cy="1105"/>
          </a:xfrm>
        </p:grpSpPr>
        <p:pic>
          <p:nvPicPr>
            <p:cNvPr id="155" name="Picture 88" descr="desktop_computer_stylized_medium">
              <a:extLst>
                <a:ext uri="{FF2B5EF4-FFF2-40B4-BE49-F238E27FC236}">
                  <a16:creationId xmlns:a16="http://schemas.microsoft.com/office/drawing/2014/main" id="{DD8C1025-5742-124A-A45D-17C092AE9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Freeform 89">
              <a:extLst>
                <a:ext uri="{FF2B5EF4-FFF2-40B4-BE49-F238E27FC236}">
                  <a16:creationId xmlns:a16="http://schemas.microsoft.com/office/drawing/2014/main" id="{29DD3896-6A51-A043-8276-55B2A1834AB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36" name="Slide Number Placeholder 2">
            <a:extLst>
              <a:ext uri="{FF2B5EF4-FFF2-40B4-BE49-F238E27FC236}">
                <a16:creationId xmlns:a16="http://schemas.microsoft.com/office/drawing/2014/main" id="{F42F4D6B-59A3-9047-BAC8-F69D80AB687A}"/>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87</a:t>
            </a:fld>
            <a:endParaRPr lang="en-US" dirty="0"/>
          </a:p>
        </p:txBody>
      </p:sp>
    </p:spTree>
    <p:extLst>
      <p:ext uri="{BB962C8B-B14F-4D97-AF65-F5344CB8AC3E}">
        <p14:creationId xmlns:p14="http://schemas.microsoft.com/office/powerpoint/2010/main" val="314396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wipe(left)">
                                      <p:cBhvr>
                                        <p:cTn id="10" dur="500"/>
                                        <p:tgtEl>
                                          <p:spTgt spid="1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wipe(left)">
                                      <p:cBhvr>
                                        <p:cTn id="13" dur="500"/>
                                        <p:tgtEl>
                                          <p:spTgt spid="126"/>
                                        </p:tgtEl>
                                      </p:cBhvr>
                                    </p:animEffect>
                                  </p:childTnLst>
                                </p:cTn>
                              </p:par>
                              <p:par>
                                <p:cTn id="14" presetID="22" presetClass="entr" presetSubtype="8" fill="hold"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wipe(left)">
                                      <p:cBhvr>
                                        <p:cTn id="16" dur="500"/>
                                        <p:tgtEl>
                                          <p:spTgt spid="143"/>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5" grpId="0" animBg="1"/>
      <p:bldP spid="12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TCP fast retransmit</a:t>
            </a:r>
            <a:endParaRPr lang="en-US" dirty="0"/>
          </a:p>
        </p:txBody>
      </p:sp>
      <p:sp>
        <p:nvSpPr>
          <p:cNvPr id="62" name="Line 10">
            <a:extLst>
              <a:ext uri="{FF2B5EF4-FFF2-40B4-BE49-F238E27FC236}">
                <a16:creationId xmlns:a16="http://schemas.microsoft.com/office/drawing/2014/main" id="{D5DBB1B8-3A7B-2149-A7A5-727E44799BF4}"/>
              </a:ext>
            </a:extLst>
          </p:cNvPr>
          <p:cNvSpPr>
            <a:spLocks noChangeShapeType="1"/>
          </p:cNvSpPr>
          <p:nvPr/>
        </p:nvSpPr>
        <p:spPr bwMode="auto">
          <a:xfrm flipH="1">
            <a:off x="5352938" y="1446011"/>
            <a:ext cx="0" cy="3310106"/>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3" name="Line 11">
            <a:extLst>
              <a:ext uri="{FF2B5EF4-FFF2-40B4-BE49-F238E27FC236}">
                <a16:creationId xmlns:a16="http://schemas.microsoft.com/office/drawing/2014/main" id="{689C7DF6-5B6C-F34C-B350-3B553A4C7C71}"/>
              </a:ext>
            </a:extLst>
          </p:cNvPr>
          <p:cNvSpPr>
            <a:spLocks noChangeShapeType="1"/>
          </p:cNvSpPr>
          <p:nvPr/>
        </p:nvSpPr>
        <p:spPr bwMode="auto">
          <a:xfrm>
            <a:off x="7960888" y="1512352"/>
            <a:ext cx="11000" cy="3243765"/>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74" name="Text Box 34">
            <a:extLst>
              <a:ext uri="{FF2B5EF4-FFF2-40B4-BE49-F238E27FC236}">
                <a16:creationId xmlns:a16="http://schemas.microsoft.com/office/drawing/2014/main" id="{7F373F6A-C03C-9348-95D5-6812428E4AB9}"/>
              </a:ext>
            </a:extLst>
          </p:cNvPr>
          <p:cNvSpPr txBox="1">
            <a:spLocks noChangeArrowheads="1"/>
          </p:cNvSpPr>
          <p:nvPr/>
        </p:nvSpPr>
        <p:spPr bwMode="auto">
          <a:xfrm>
            <a:off x="7555207" y="783870"/>
            <a:ext cx="631904" cy="2769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Host B</a:t>
            </a:r>
          </a:p>
        </p:txBody>
      </p:sp>
      <p:sp>
        <p:nvSpPr>
          <p:cNvPr id="75" name="Text Box 38">
            <a:extLst>
              <a:ext uri="{FF2B5EF4-FFF2-40B4-BE49-F238E27FC236}">
                <a16:creationId xmlns:a16="http://schemas.microsoft.com/office/drawing/2014/main" id="{DAC7237E-4C51-2843-8070-FFEA26334B0E}"/>
              </a:ext>
            </a:extLst>
          </p:cNvPr>
          <p:cNvSpPr txBox="1">
            <a:spLocks noChangeArrowheads="1"/>
          </p:cNvSpPr>
          <p:nvPr/>
        </p:nvSpPr>
        <p:spPr bwMode="auto">
          <a:xfrm>
            <a:off x="5135795" y="799073"/>
            <a:ext cx="633507" cy="2769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Host A</a:t>
            </a:r>
          </a:p>
        </p:txBody>
      </p:sp>
      <p:grpSp>
        <p:nvGrpSpPr>
          <p:cNvPr id="80" name="Group 78">
            <a:extLst>
              <a:ext uri="{FF2B5EF4-FFF2-40B4-BE49-F238E27FC236}">
                <a16:creationId xmlns:a16="http://schemas.microsoft.com/office/drawing/2014/main" id="{BFB3AB37-E716-1346-A8BA-2EFF122E1DFB}"/>
              </a:ext>
            </a:extLst>
          </p:cNvPr>
          <p:cNvGrpSpPr>
            <a:grpSpLocks/>
          </p:cNvGrpSpPr>
          <p:nvPr/>
        </p:nvGrpSpPr>
        <p:grpSpPr bwMode="auto">
          <a:xfrm>
            <a:off x="4987432" y="1687877"/>
            <a:ext cx="345752" cy="3068240"/>
            <a:chOff x="417" y="868"/>
            <a:chExt cx="210" cy="2220"/>
          </a:xfrm>
        </p:grpSpPr>
        <p:sp>
          <p:nvSpPr>
            <p:cNvPr id="81" name="Text Box 50">
              <a:extLst>
                <a:ext uri="{FF2B5EF4-FFF2-40B4-BE49-F238E27FC236}">
                  <a16:creationId xmlns:a16="http://schemas.microsoft.com/office/drawing/2014/main" id="{20D2BEC4-83BC-594C-9709-4963DF5C652E}"/>
                </a:ext>
              </a:extLst>
            </p:cNvPr>
            <p:cNvSpPr txBox="1">
              <a:spLocks noChangeArrowheads="1"/>
            </p:cNvSpPr>
            <p:nvPr/>
          </p:nvSpPr>
          <p:spPr bwMode="auto">
            <a:xfrm rot="10800000">
              <a:off x="417" y="1797"/>
              <a:ext cx="210" cy="3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a:solidFill>
                    <a:srgbClr val="000000"/>
                  </a:solidFill>
                  <a:cs typeface="+mn-cs"/>
                </a:rPr>
                <a:t>timeout</a:t>
              </a:r>
            </a:p>
          </p:txBody>
        </p:sp>
        <p:grpSp>
          <p:nvGrpSpPr>
            <p:cNvPr id="82" name="Group 51">
              <a:extLst>
                <a:ext uri="{FF2B5EF4-FFF2-40B4-BE49-F238E27FC236}">
                  <a16:creationId xmlns:a16="http://schemas.microsoft.com/office/drawing/2014/main" id="{EDCC85C1-CBD8-CF48-BE14-AB550ACC9CD9}"/>
                </a:ext>
              </a:extLst>
            </p:cNvPr>
            <p:cNvGrpSpPr>
              <a:grpSpLocks/>
            </p:cNvGrpSpPr>
            <p:nvPr/>
          </p:nvGrpSpPr>
          <p:grpSpPr bwMode="auto">
            <a:xfrm>
              <a:off x="488" y="868"/>
              <a:ext cx="66" cy="893"/>
              <a:chOff x="3099" y="1749"/>
              <a:chExt cx="66" cy="320"/>
            </a:xfrm>
          </p:grpSpPr>
          <p:sp>
            <p:nvSpPr>
              <p:cNvPr id="86" name="Line 52">
                <a:extLst>
                  <a:ext uri="{FF2B5EF4-FFF2-40B4-BE49-F238E27FC236}">
                    <a16:creationId xmlns:a16="http://schemas.microsoft.com/office/drawing/2014/main" id="{F5C3CCA7-42E1-5E4B-B134-3ADAAE25F478}"/>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7" name="Line 53">
                <a:extLst>
                  <a:ext uri="{FF2B5EF4-FFF2-40B4-BE49-F238E27FC236}">
                    <a16:creationId xmlns:a16="http://schemas.microsoft.com/office/drawing/2014/main" id="{8E5A8D16-FBBC-D14E-8BAD-251BDDCBBDB1}"/>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83" name="Group 54">
              <a:extLst>
                <a:ext uri="{FF2B5EF4-FFF2-40B4-BE49-F238E27FC236}">
                  <a16:creationId xmlns:a16="http://schemas.microsoft.com/office/drawing/2014/main" id="{21D50596-28D4-5A43-9FB1-7BBC7387FCE9}"/>
                </a:ext>
              </a:extLst>
            </p:cNvPr>
            <p:cNvGrpSpPr>
              <a:grpSpLocks/>
            </p:cNvGrpSpPr>
            <p:nvPr/>
          </p:nvGrpSpPr>
          <p:grpSpPr bwMode="auto">
            <a:xfrm rot="10800000">
              <a:off x="485" y="2224"/>
              <a:ext cx="66" cy="864"/>
              <a:chOff x="3099" y="1749"/>
              <a:chExt cx="66" cy="320"/>
            </a:xfrm>
          </p:grpSpPr>
          <p:sp>
            <p:nvSpPr>
              <p:cNvPr id="84" name="Line 55">
                <a:extLst>
                  <a:ext uri="{FF2B5EF4-FFF2-40B4-BE49-F238E27FC236}">
                    <a16:creationId xmlns:a16="http://schemas.microsoft.com/office/drawing/2014/main" id="{80D32A34-44D9-C043-A214-A031ADF68922}"/>
                  </a:ext>
                </a:extLst>
              </p:cNvPr>
              <p:cNvSpPr>
                <a:spLocks noChangeShapeType="1"/>
              </p:cNvSpPr>
              <p:nvPr/>
            </p:nvSpPr>
            <p:spPr bwMode="auto">
              <a:xfrm flipV="1">
                <a:off x="3132"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5" name="Line 56">
                <a:extLst>
                  <a:ext uri="{FF2B5EF4-FFF2-40B4-BE49-F238E27FC236}">
                    <a16:creationId xmlns:a16="http://schemas.microsoft.com/office/drawing/2014/main" id="{AE50FFCD-888F-5F49-95EA-1422F4F92DA1}"/>
                  </a:ext>
                </a:extLst>
              </p:cNvPr>
              <p:cNvSpPr>
                <a:spLocks noChangeShapeType="1"/>
              </p:cNvSpPr>
              <p:nvPr/>
            </p:nvSpPr>
            <p:spPr bwMode="auto">
              <a:xfrm>
                <a:off x="3106"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grpSp>
        <p:nvGrpSpPr>
          <p:cNvPr id="5" name="Group 4">
            <a:extLst>
              <a:ext uri="{FF2B5EF4-FFF2-40B4-BE49-F238E27FC236}">
                <a16:creationId xmlns:a16="http://schemas.microsoft.com/office/drawing/2014/main" id="{DFEC346A-D192-A745-962D-2F7187BE2EBA}"/>
              </a:ext>
            </a:extLst>
          </p:cNvPr>
          <p:cNvGrpSpPr/>
          <p:nvPr/>
        </p:nvGrpSpPr>
        <p:grpSpPr>
          <a:xfrm>
            <a:off x="5343255" y="2252330"/>
            <a:ext cx="2626061" cy="1569495"/>
            <a:chOff x="7124339" y="3003106"/>
            <a:chExt cx="3501415" cy="2092660"/>
          </a:xfrm>
        </p:grpSpPr>
        <p:sp>
          <p:nvSpPr>
            <p:cNvPr id="64" name="Line 12">
              <a:extLst>
                <a:ext uri="{FF2B5EF4-FFF2-40B4-BE49-F238E27FC236}">
                  <a16:creationId xmlns:a16="http://schemas.microsoft.com/office/drawing/2014/main" id="{95AEFD21-3019-6045-8B8C-F134C817BFAE}"/>
                </a:ext>
              </a:extLst>
            </p:cNvPr>
            <p:cNvSpPr>
              <a:spLocks noChangeShapeType="1"/>
            </p:cNvSpPr>
            <p:nvPr/>
          </p:nvSpPr>
          <p:spPr bwMode="auto">
            <a:xfrm flipH="1">
              <a:off x="7124339" y="3003106"/>
              <a:ext cx="3483853" cy="939821"/>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8" name="Line 17">
              <a:extLst>
                <a:ext uri="{FF2B5EF4-FFF2-40B4-BE49-F238E27FC236}">
                  <a16:creationId xmlns:a16="http://schemas.microsoft.com/office/drawing/2014/main" id="{D424C827-C61B-5F47-A8EF-11555EB430C0}"/>
                </a:ext>
              </a:extLst>
            </p:cNvPr>
            <p:cNvSpPr>
              <a:spLocks noChangeShapeType="1"/>
            </p:cNvSpPr>
            <p:nvPr/>
          </p:nvSpPr>
          <p:spPr bwMode="auto">
            <a:xfrm flipH="1">
              <a:off x="7126535" y="3495131"/>
              <a:ext cx="3499219" cy="96377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9" name="Line 18">
              <a:extLst>
                <a:ext uri="{FF2B5EF4-FFF2-40B4-BE49-F238E27FC236}">
                  <a16:creationId xmlns:a16="http://schemas.microsoft.com/office/drawing/2014/main" id="{E299C9DA-59E0-D740-8F25-10DD099B646A}"/>
                </a:ext>
              </a:extLst>
            </p:cNvPr>
            <p:cNvSpPr>
              <a:spLocks noChangeShapeType="1"/>
            </p:cNvSpPr>
            <p:nvPr/>
          </p:nvSpPr>
          <p:spPr bwMode="auto">
            <a:xfrm flipH="1">
              <a:off x="7137252" y="3785544"/>
              <a:ext cx="3466289" cy="10301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70" name="Line 19">
              <a:extLst>
                <a:ext uri="{FF2B5EF4-FFF2-40B4-BE49-F238E27FC236}">
                  <a16:creationId xmlns:a16="http://schemas.microsoft.com/office/drawing/2014/main" id="{5BBCCA9A-EE48-4F4D-B1C7-EAC125089125}"/>
                </a:ext>
              </a:extLst>
            </p:cNvPr>
            <p:cNvSpPr>
              <a:spLocks noChangeShapeType="1"/>
            </p:cNvSpPr>
            <p:nvPr/>
          </p:nvSpPr>
          <p:spPr bwMode="auto">
            <a:xfrm flipH="1">
              <a:off x="7137252" y="4050906"/>
              <a:ext cx="3450923" cy="10448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79" name="Text Box 43">
              <a:extLst>
                <a:ext uri="{FF2B5EF4-FFF2-40B4-BE49-F238E27FC236}">
                  <a16:creationId xmlns:a16="http://schemas.microsoft.com/office/drawing/2014/main" id="{239E35BD-73CE-0B47-977F-0F2E0F1170FF}"/>
                </a:ext>
              </a:extLst>
            </p:cNvPr>
            <p:cNvSpPr txBox="1">
              <a:spLocks noChangeArrowheads="1"/>
            </p:cNvSpPr>
            <p:nvPr/>
          </p:nvSpPr>
          <p:spPr bwMode="auto">
            <a:xfrm rot="20736981">
              <a:off x="7158639" y="3548622"/>
              <a:ext cx="1022076" cy="338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latin typeface="Arial" charset="0"/>
                  <a:cs typeface="+mn-cs"/>
                </a:rPr>
                <a:t>ACK=100</a:t>
              </a:r>
              <a:endParaRPr lang="en-US" sz="750" dirty="0">
                <a:solidFill>
                  <a:srgbClr val="000000"/>
                </a:solidFill>
                <a:latin typeface="Times New Roman" charset="0"/>
                <a:cs typeface="+mn-cs"/>
              </a:endParaRPr>
            </a:p>
          </p:txBody>
        </p:sp>
        <p:sp>
          <p:nvSpPr>
            <p:cNvPr id="90" name="Text Box 67">
              <a:extLst>
                <a:ext uri="{FF2B5EF4-FFF2-40B4-BE49-F238E27FC236}">
                  <a16:creationId xmlns:a16="http://schemas.microsoft.com/office/drawing/2014/main" id="{0D263B80-AF59-D348-84FD-932DC45167E5}"/>
                </a:ext>
              </a:extLst>
            </p:cNvPr>
            <p:cNvSpPr txBox="1">
              <a:spLocks noChangeArrowheads="1"/>
            </p:cNvSpPr>
            <p:nvPr/>
          </p:nvSpPr>
          <p:spPr bwMode="auto">
            <a:xfrm rot="20635106">
              <a:off x="7171102" y="4037678"/>
              <a:ext cx="1022076" cy="338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latin typeface="Arial" charset="0"/>
                  <a:cs typeface="+mn-cs"/>
                </a:rPr>
                <a:t>ACK=100</a:t>
              </a:r>
              <a:endParaRPr lang="en-US" sz="750" dirty="0">
                <a:solidFill>
                  <a:srgbClr val="000000"/>
                </a:solidFill>
                <a:latin typeface="Times New Roman" charset="0"/>
                <a:cs typeface="+mn-cs"/>
              </a:endParaRPr>
            </a:p>
          </p:txBody>
        </p:sp>
        <p:sp>
          <p:nvSpPr>
            <p:cNvPr id="93" name="Text Box 74">
              <a:extLst>
                <a:ext uri="{FF2B5EF4-FFF2-40B4-BE49-F238E27FC236}">
                  <a16:creationId xmlns:a16="http://schemas.microsoft.com/office/drawing/2014/main" id="{8EFF23A0-366A-E64A-A6E3-90FD7CB3D7C0}"/>
                </a:ext>
              </a:extLst>
            </p:cNvPr>
            <p:cNvSpPr txBox="1">
              <a:spLocks noChangeArrowheads="1"/>
            </p:cNvSpPr>
            <p:nvPr/>
          </p:nvSpPr>
          <p:spPr bwMode="auto">
            <a:xfrm rot="20657108">
              <a:off x="7162831" y="4408046"/>
              <a:ext cx="1022076" cy="338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latin typeface="Arial" charset="0"/>
                  <a:cs typeface="+mn-cs"/>
                </a:rPr>
                <a:t>ACK=100</a:t>
              </a:r>
              <a:endParaRPr lang="en-US" sz="750" dirty="0">
                <a:solidFill>
                  <a:srgbClr val="000000"/>
                </a:solidFill>
                <a:latin typeface="Times New Roman" charset="0"/>
                <a:cs typeface="+mn-cs"/>
              </a:endParaRPr>
            </a:p>
          </p:txBody>
        </p:sp>
        <p:sp>
          <p:nvSpPr>
            <p:cNvPr id="96" name="Text Box 77">
              <a:extLst>
                <a:ext uri="{FF2B5EF4-FFF2-40B4-BE49-F238E27FC236}">
                  <a16:creationId xmlns:a16="http://schemas.microsoft.com/office/drawing/2014/main" id="{589E2F0E-5EA2-944C-B543-F8CCDFFE3457}"/>
                </a:ext>
              </a:extLst>
            </p:cNvPr>
            <p:cNvSpPr txBox="1">
              <a:spLocks noChangeArrowheads="1"/>
            </p:cNvSpPr>
            <p:nvPr/>
          </p:nvSpPr>
          <p:spPr bwMode="auto">
            <a:xfrm rot="20628354">
              <a:off x="7165654" y="4694858"/>
              <a:ext cx="1022076" cy="338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latin typeface="Arial" charset="0"/>
                  <a:cs typeface="+mn-cs"/>
                </a:rPr>
                <a:t>ACK=100</a:t>
              </a:r>
              <a:endParaRPr lang="en-US" sz="750" dirty="0">
                <a:solidFill>
                  <a:srgbClr val="000000"/>
                </a:solidFill>
                <a:latin typeface="Times New Roman" charset="0"/>
                <a:cs typeface="+mn-cs"/>
              </a:endParaRPr>
            </a:p>
          </p:txBody>
        </p:sp>
      </p:grpSp>
      <p:sp>
        <p:nvSpPr>
          <p:cNvPr id="97" name="Rectangle 84">
            <a:extLst>
              <a:ext uri="{FF2B5EF4-FFF2-40B4-BE49-F238E27FC236}">
                <a16:creationId xmlns:a16="http://schemas.microsoft.com/office/drawing/2014/main" id="{DDC13008-E549-D946-9386-1DAF70895444}"/>
              </a:ext>
            </a:extLst>
          </p:cNvPr>
          <p:cNvSpPr>
            <a:spLocks noChangeArrowheads="1"/>
          </p:cNvSpPr>
          <p:nvPr/>
        </p:nvSpPr>
        <p:spPr bwMode="auto">
          <a:xfrm>
            <a:off x="5576854" y="1922832"/>
            <a:ext cx="785348" cy="19625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4" name="Group 3">
            <a:extLst>
              <a:ext uri="{FF2B5EF4-FFF2-40B4-BE49-F238E27FC236}">
                <a16:creationId xmlns:a16="http://schemas.microsoft.com/office/drawing/2014/main" id="{A410A887-ABC6-3C43-BE7B-AF0C2FBB6C93}"/>
              </a:ext>
            </a:extLst>
          </p:cNvPr>
          <p:cNvGrpSpPr/>
          <p:nvPr/>
        </p:nvGrpSpPr>
        <p:grpSpPr>
          <a:xfrm>
            <a:off x="5352939" y="1571956"/>
            <a:ext cx="2627707" cy="1449638"/>
            <a:chOff x="7137252" y="2095941"/>
            <a:chExt cx="3503609" cy="1932851"/>
          </a:xfrm>
        </p:grpSpPr>
        <p:sp>
          <p:nvSpPr>
            <p:cNvPr id="60" name="Line 3">
              <a:extLst>
                <a:ext uri="{FF2B5EF4-FFF2-40B4-BE49-F238E27FC236}">
                  <a16:creationId xmlns:a16="http://schemas.microsoft.com/office/drawing/2014/main" id="{2DDEC3DE-B6A8-CB4A-8854-325CA53758C5}"/>
                </a:ext>
              </a:extLst>
            </p:cNvPr>
            <p:cNvSpPr>
              <a:spLocks noChangeShapeType="1"/>
            </p:cNvSpPr>
            <p:nvPr/>
          </p:nvSpPr>
          <p:spPr bwMode="auto">
            <a:xfrm>
              <a:off x="7137252" y="2281830"/>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1" name="Line 9">
              <a:extLst>
                <a:ext uri="{FF2B5EF4-FFF2-40B4-BE49-F238E27FC236}">
                  <a16:creationId xmlns:a16="http://schemas.microsoft.com/office/drawing/2014/main" id="{7443982D-7E67-3541-8BDB-FB3F54B4C262}"/>
                </a:ext>
              </a:extLst>
            </p:cNvPr>
            <p:cNvSpPr>
              <a:spLocks noChangeShapeType="1"/>
            </p:cNvSpPr>
            <p:nvPr/>
          </p:nvSpPr>
          <p:spPr bwMode="auto">
            <a:xfrm>
              <a:off x="7137252" y="2547191"/>
              <a:ext cx="2430134" cy="48096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5" name="Line 14">
              <a:extLst>
                <a:ext uri="{FF2B5EF4-FFF2-40B4-BE49-F238E27FC236}">
                  <a16:creationId xmlns:a16="http://schemas.microsoft.com/office/drawing/2014/main" id="{45E4DCDF-3370-7840-AFF3-2F4DBC2FB6CD}"/>
                </a:ext>
              </a:extLst>
            </p:cNvPr>
            <p:cNvSpPr>
              <a:spLocks noChangeShapeType="1"/>
            </p:cNvSpPr>
            <p:nvPr/>
          </p:nvSpPr>
          <p:spPr bwMode="auto">
            <a:xfrm>
              <a:off x="7137252" y="2812553"/>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6" name="Line 15">
              <a:extLst>
                <a:ext uri="{FF2B5EF4-FFF2-40B4-BE49-F238E27FC236}">
                  <a16:creationId xmlns:a16="http://schemas.microsoft.com/office/drawing/2014/main" id="{99432412-7F47-DD4A-A770-DACE51980B08}"/>
                </a:ext>
              </a:extLst>
            </p:cNvPr>
            <p:cNvSpPr>
              <a:spLocks noChangeShapeType="1"/>
            </p:cNvSpPr>
            <p:nvPr/>
          </p:nvSpPr>
          <p:spPr bwMode="auto">
            <a:xfrm>
              <a:off x="7137252" y="3343275"/>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67" name="Line 16">
              <a:extLst>
                <a:ext uri="{FF2B5EF4-FFF2-40B4-BE49-F238E27FC236}">
                  <a16:creationId xmlns:a16="http://schemas.microsoft.com/office/drawing/2014/main" id="{D5993C48-F14C-2044-846C-9FEC391300A9}"/>
                </a:ext>
              </a:extLst>
            </p:cNvPr>
            <p:cNvSpPr>
              <a:spLocks noChangeShapeType="1"/>
            </p:cNvSpPr>
            <p:nvPr/>
          </p:nvSpPr>
          <p:spPr bwMode="auto">
            <a:xfrm>
              <a:off x="7137252" y="3077914"/>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71" name="Text Box 20">
              <a:extLst>
                <a:ext uri="{FF2B5EF4-FFF2-40B4-BE49-F238E27FC236}">
                  <a16:creationId xmlns:a16="http://schemas.microsoft.com/office/drawing/2014/main" id="{E876EFCF-EFAF-7745-82C0-69510059A681}"/>
                </a:ext>
              </a:extLst>
            </p:cNvPr>
            <p:cNvSpPr txBox="1">
              <a:spLocks noChangeArrowheads="1"/>
            </p:cNvSpPr>
            <p:nvPr/>
          </p:nvSpPr>
          <p:spPr bwMode="auto">
            <a:xfrm>
              <a:off x="9451038" y="2740684"/>
              <a:ext cx="390753" cy="49244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800" kern="1200">
                  <a:solidFill>
                    <a:srgbClr val="FF0000"/>
                  </a:solidFill>
                  <a:latin typeface="Arial" charset="0"/>
                  <a:cs typeface="+mn-cs"/>
                </a:rPr>
                <a:t>X</a:t>
              </a:r>
              <a:endParaRPr lang="en-US" sz="750" kern="1200">
                <a:solidFill>
                  <a:srgbClr val="000000"/>
                </a:solidFill>
                <a:latin typeface="Times New Roman" charset="0"/>
                <a:cs typeface="+mn-cs"/>
              </a:endParaRPr>
            </a:p>
          </p:txBody>
        </p:sp>
        <p:sp>
          <p:nvSpPr>
            <p:cNvPr id="76" name="Text Box 40">
              <a:extLst>
                <a:ext uri="{FF2B5EF4-FFF2-40B4-BE49-F238E27FC236}">
                  <a16:creationId xmlns:a16="http://schemas.microsoft.com/office/drawing/2014/main" id="{9B99FD84-14B7-6845-8B4C-03596E083BDE}"/>
                </a:ext>
              </a:extLst>
            </p:cNvPr>
            <p:cNvSpPr txBox="1">
              <a:spLocks noChangeArrowheads="1"/>
            </p:cNvSpPr>
            <p:nvPr/>
          </p:nvSpPr>
          <p:spPr bwMode="auto">
            <a:xfrm rot="584648">
              <a:off x="7273253" y="2095941"/>
              <a:ext cx="2122193" cy="553997"/>
            </a:xfrm>
            <a:prstGeom prst="rect">
              <a:avLst/>
            </a:prstGeom>
            <a:no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Seq=92, 8 bytes of data</a:t>
              </a:r>
            </a:p>
          </p:txBody>
        </p:sp>
        <p:sp>
          <p:nvSpPr>
            <p:cNvPr id="98" name="Text Box 83">
              <a:extLst>
                <a:ext uri="{FF2B5EF4-FFF2-40B4-BE49-F238E27FC236}">
                  <a16:creationId xmlns:a16="http://schemas.microsoft.com/office/drawing/2014/main" id="{677E8A81-661D-AA46-A7ED-6BC634EAB244}"/>
                </a:ext>
              </a:extLst>
            </p:cNvPr>
            <p:cNvSpPr txBox="1">
              <a:spLocks noChangeArrowheads="1"/>
            </p:cNvSpPr>
            <p:nvPr/>
          </p:nvSpPr>
          <p:spPr bwMode="auto">
            <a:xfrm rot="665764">
              <a:off x="7287508" y="2422309"/>
              <a:ext cx="2313690" cy="55399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Seq=100, 20 bytes of data</a:t>
              </a:r>
            </a:p>
          </p:txBody>
        </p:sp>
      </p:grpSp>
      <p:grpSp>
        <p:nvGrpSpPr>
          <p:cNvPr id="8" name="Group 7">
            <a:extLst>
              <a:ext uri="{FF2B5EF4-FFF2-40B4-BE49-F238E27FC236}">
                <a16:creationId xmlns:a16="http://schemas.microsoft.com/office/drawing/2014/main" id="{13A0E61A-342C-6348-8A8F-CA25838E85CE}"/>
              </a:ext>
            </a:extLst>
          </p:cNvPr>
          <p:cNvGrpSpPr/>
          <p:nvPr/>
        </p:nvGrpSpPr>
        <p:grpSpPr>
          <a:xfrm>
            <a:off x="5379282" y="3849439"/>
            <a:ext cx="2627707" cy="522458"/>
            <a:chOff x="7172376" y="5132585"/>
            <a:chExt cx="3503609" cy="696610"/>
          </a:xfrm>
        </p:grpSpPr>
        <p:sp>
          <p:nvSpPr>
            <p:cNvPr id="72" name="Line 24">
              <a:extLst>
                <a:ext uri="{FF2B5EF4-FFF2-40B4-BE49-F238E27FC236}">
                  <a16:creationId xmlns:a16="http://schemas.microsoft.com/office/drawing/2014/main" id="{A22F562A-B278-CF40-B0A2-08D7E895698A}"/>
                </a:ext>
              </a:extLst>
            </p:cNvPr>
            <p:cNvSpPr>
              <a:spLocks noChangeShapeType="1"/>
            </p:cNvSpPr>
            <p:nvPr/>
          </p:nvSpPr>
          <p:spPr bwMode="auto">
            <a:xfrm>
              <a:off x="7172376" y="5143678"/>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9" name="Rectangle 85">
              <a:extLst>
                <a:ext uri="{FF2B5EF4-FFF2-40B4-BE49-F238E27FC236}">
                  <a16:creationId xmlns:a16="http://schemas.microsoft.com/office/drawing/2014/main" id="{C18ABD18-73AE-1540-89A2-73F2330E4BCD}"/>
                </a:ext>
              </a:extLst>
            </p:cNvPr>
            <p:cNvSpPr>
              <a:spLocks noChangeArrowheads="1"/>
            </p:cNvSpPr>
            <p:nvPr/>
          </p:nvSpPr>
          <p:spPr bwMode="auto">
            <a:xfrm>
              <a:off x="7408171" y="5224724"/>
              <a:ext cx="1047131" cy="26167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00" name="Text Box 86">
              <a:extLst>
                <a:ext uri="{FF2B5EF4-FFF2-40B4-BE49-F238E27FC236}">
                  <a16:creationId xmlns:a16="http://schemas.microsoft.com/office/drawing/2014/main" id="{DDF60828-DFE2-734F-A384-4D3CA07DDADD}"/>
                </a:ext>
              </a:extLst>
            </p:cNvPr>
            <p:cNvSpPr txBox="1">
              <a:spLocks noChangeArrowheads="1"/>
            </p:cNvSpPr>
            <p:nvPr/>
          </p:nvSpPr>
          <p:spPr bwMode="auto">
            <a:xfrm>
              <a:off x="7239695" y="5132585"/>
              <a:ext cx="2360048" cy="33855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Seq=100, 20 bytes of data</a:t>
              </a:r>
            </a:p>
          </p:txBody>
        </p:sp>
      </p:grpSp>
      <p:grpSp>
        <p:nvGrpSpPr>
          <p:cNvPr id="101" name="Group 93">
            <a:extLst>
              <a:ext uri="{FF2B5EF4-FFF2-40B4-BE49-F238E27FC236}">
                <a16:creationId xmlns:a16="http://schemas.microsoft.com/office/drawing/2014/main" id="{90980625-BCFD-F546-BD95-6CC80FC48859}"/>
              </a:ext>
            </a:extLst>
          </p:cNvPr>
          <p:cNvGrpSpPr>
            <a:grpSpLocks/>
          </p:cNvGrpSpPr>
          <p:nvPr/>
        </p:nvGrpSpPr>
        <p:grpSpPr bwMode="auto">
          <a:xfrm>
            <a:off x="4956149" y="1007768"/>
            <a:ext cx="607533" cy="464382"/>
            <a:chOff x="-44" y="1473"/>
            <a:chExt cx="981" cy="1105"/>
          </a:xfrm>
        </p:grpSpPr>
        <p:pic>
          <p:nvPicPr>
            <p:cNvPr id="102" name="Picture 94" descr="desktop_computer_stylized_medium">
              <a:extLst>
                <a:ext uri="{FF2B5EF4-FFF2-40B4-BE49-F238E27FC236}">
                  <a16:creationId xmlns:a16="http://schemas.microsoft.com/office/drawing/2014/main" id="{6FD17C8F-7985-B64F-82A4-84E39A7C7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95">
              <a:extLst>
                <a:ext uri="{FF2B5EF4-FFF2-40B4-BE49-F238E27FC236}">
                  <a16:creationId xmlns:a16="http://schemas.microsoft.com/office/drawing/2014/main" id="{F7BDE405-F464-BB4E-8D0F-F82DE05FCBE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104" name="Group 96">
            <a:extLst>
              <a:ext uri="{FF2B5EF4-FFF2-40B4-BE49-F238E27FC236}">
                <a16:creationId xmlns:a16="http://schemas.microsoft.com/office/drawing/2014/main" id="{30D13886-717C-5C49-84EB-DD7C28AC75E9}"/>
              </a:ext>
            </a:extLst>
          </p:cNvPr>
          <p:cNvGrpSpPr>
            <a:grpSpLocks/>
          </p:cNvGrpSpPr>
          <p:nvPr/>
        </p:nvGrpSpPr>
        <p:grpSpPr bwMode="auto">
          <a:xfrm flipH="1">
            <a:off x="7746465" y="1031264"/>
            <a:ext cx="561820" cy="504463"/>
            <a:chOff x="-44" y="1473"/>
            <a:chExt cx="981" cy="1105"/>
          </a:xfrm>
        </p:grpSpPr>
        <p:pic>
          <p:nvPicPr>
            <p:cNvPr id="105" name="Picture 97" descr="desktop_computer_stylized_medium">
              <a:extLst>
                <a:ext uri="{FF2B5EF4-FFF2-40B4-BE49-F238E27FC236}">
                  <a16:creationId xmlns:a16="http://schemas.microsoft.com/office/drawing/2014/main" id="{5EB3C43B-1013-9A41-8AA9-8D6C5A281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98">
              <a:extLst>
                <a:ext uri="{FF2B5EF4-FFF2-40B4-BE49-F238E27FC236}">
                  <a16:creationId xmlns:a16="http://schemas.microsoft.com/office/drawing/2014/main" id="{1D800635-1037-4C4C-A3B0-794CE30A5042}"/>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7" name="Group 6">
            <a:extLst>
              <a:ext uri="{FF2B5EF4-FFF2-40B4-BE49-F238E27FC236}">
                <a16:creationId xmlns:a16="http://schemas.microsoft.com/office/drawing/2014/main" id="{96BABFE7-C970-8E4B-A16C-A7D788B9DA23}"/>
              </a:ext>
            </a:extLst>
          </p:cNvPr>
          <p:cNvGrpSpPr/>
          <p:nvPr/>
        </p:nvGrpSpPr>
        <p:grpSpPr>
          <a:xfrm>
            <a:off x="1352550" y="3443287"/>
            <a:ext cx="3989651" cy="1477116"/>
            <a:chOff x="1803400" y="4591050"/>
            <a:chExt cx="5319534" cy="1969489"/>
          </a:xfrm>
        </p:grpSpPr>
        <p:pic>
          <p:nvPicPr>
            <p:cNvPr id="52" name="Picture 2" descr="Image result for light bulb icon">
              <a:extLst>
                <a:ext uri="{FF2B5EF4-FFF2-40B4-BE49-F238E27FC236}">
                  <a16:creationId xmlns:a16="http://schemas.microsoft.com/office/drawing/2014/main" id="{F30DA35F-A671-6D4D-9DD4-D0D5E13E1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3400" y="4591050"/>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73" name="Text Box 29">
              <a:extLst>
                <a:ext uri="{FF2B5EF4-FFF2-40B4-BE49-F238E27FC236}">
                  <a16:creationId xmlns:a16="http://schemas.microsoft.com/office/drawing/2014/main" id="{34AAC8DC-F059-7445-99BF-80AECC3E6614}"/>
                </a:ext>
              </a:extLst>
            </p:cNvPr>
            <p:cNvSpPr txBox="1">
              <a:spLocks noChangeArrowheads="1"/>
            </p:cNvSpPr>
            <p:nvPr/>
          </p:nvSpPr>
          <p:spPr bwMode="auto">
            <a:xfrm>
              <a:off x="2235200" y="4775435"/>
              <a:ext cx="4145527" cy="178510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90000"/>
                </a:lnSpc>
                <a:spcBef>
                  <a:spcPct val="0"/>
                </a:spcBef>
                <a:spcAft>
                  <a:spcPct val="0"/>
                </a:spcAft>
                <a:buClrTx/>
                <a:defRPr/>
              </a:pPr>
              <a:r>
                <a:rPr lang="en-US" sz="1800" dirty="0">
                  <a:solidFill>
                    <a:srgbClr val="000000"/>
                  </a:solidFill>
                  <a:latin typeface="Calibri"/>
                  <a:cs typeface="+mn-cs"/>
                </a:rPr>
                <a:t>Receipt of three duplicate ACKs indicates 3 segments received after a missing segment – lost segment is likely. So retransmit!</a:t>
              </a:r>
              <a:endParaRPr lang="en-US" sz="825" dirty="0">
                <a:solidFill>
                  <a:srgbClr val="000000"/>
                </a:solidFill>
                <a:latin typeface="Calibri"/>
                <a:cs typeface="+mn-cs"/>
              </a:endParaRPr>
            </a:p>
          </p:txBody>
        </p:sp>
        <p:cxnSp>
          <p:nvCxnSpPr>
            <p:cNvPr id="6" name="Straight Connector 5">
              <a:extLst>
                <a:ext uri="{FF2B5EF4-FFF2-40B4-BE49-F238E27FC236}">
                  <a16:creationId xmlns:a16="http://schemas.microsoft.com/office/drawing/2014/main" id="{CD551B68-D8DE-9043-B6CA-9F2F28DD2CA6}"/>
                </a:ext>
              </a:extLst>
            </p:cNvPr>
            <p:cNvCxnSpPr>
              <a:cxnSpLocks/>
            </p:cNvCxnSpPr>
            <p:nvPr/>
          </p:nvCxnSpPr>
          <p:spPr>
            <a:xfrm>
              <a:off x="6359939" y="5143678"/>
              <a:ext cx="762995"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34962C80-D280-E449-81BD-84D3E53124DD}"/>
              </a:ext>
            </a:extLst>
          </p:cNvPr>
          <p:cNvGrpSpPr/>
          <p:nvPr/>
        </p:nvGrpSpPr>
        <p:grpSpPr>
          <a:xfrm>
            <a:off x="593034" y="920652"/>
            <a:ext cx="3911233" cy="2159197"/>
            <a:chOff x="7089911" y="1681505"/>
            <a:chExt cx="5214977" cy="2878929"/>
          </a:xfrm>
        </p:grpSpPr>
        <p:sp>
          <p:nvSpPr>
            <p:cNvPr id="58" name="Rectangle 5">
              <a:extLst>
                <a:ext uri="{FF2B5EF4-FFF2-40B4-BE49-F238E27FC236}">
                  <a16:creationId xmlns:a16="http://schemas.microsoft.com/office/drawing/2014/main" id="{F5C10379-FA54-C34D-B355-F07F5DA409A8}"/>
                </a:ext>
              </a:extLst>
            </p:cNvPr>
            <p:cNvSpPr>
              <a:spLocks noChangeArrowheads="1"/>
            </p:cNvSpPr>
            <p:nvPr/>
          </p:nvSpPr>
          <p:spPr bwMode="auto">
            <a:xfrm>
              <a:off x="7360355" y="2207758"/>
              <a:ext cx="4809067" cy="22637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463550" indent="-238125">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lnSpc>
                  <a:spcPct val="85000"/>
                </a:lnSpc>
                <a:spcBef>
                  <a:spcPct val="20000"/>
                </a:spcBef>
                <a:buClr>
                  <a:srgbClr val="000099"/>
                </a:buClr>
                <a:buSzPct val="65000"/>
                <a:defRPr/>
              </a:pPr>
              <a:r>
                <a:rPr lang="en-US" altLang="en-US" sz="2100" kern="1200" dirty="0">
                  <a:solidFill>
                    <a:prstClr val="black"/>
                  </a:solidFill>
                  <a:latin typeface="Calibri" panose="020F0502020204030204"/>
                  <a:cs typeface="+mn-cs"/>
                </a:rPr>
                <a:t>if sender receives 3 additional ACKs for same data </a:t>
              </a:r>
              <a:r>
                <a:rPr lang="en-US" altLang="en-US" sz="1800" kern="1200" dirty="0">
                  <a:solidFill>
                    <a:prstClr val="black"/>
                  </a:solidFill>
                  <a:latin typeface="Calibri" panose="020F0502020204030204"/>
                  <a:cs typeface="+mn-cs"/>
                </a:rPr>
                <a:t>(“</a:t>
              </a:r>
              <a:r>
                <a:rPr lang="en-US" altLang="ja-JP" sz="1800" kern="1200" dirty="0">
                  <a:solidFill>
                    <a:prstClr val="black"/>
                  </a:solidFill>
                  <a:latin typeface="Calibri" panose="020F0502020204030204"/>
                  <a:cs typeface="+mn-cs"/>
                </a:rPr>
                <a:t>triple duplicate ACKs”),</a:t>
              </a:r>
              <a:r>
                <a:rPr lang="en-US" altLang="ja-JP" sz="2100" kern="1200" dirty="0">
                  <a:solidFill>
                    <a:prstClr val="black"/>
                  </a:solidFill>
                  <a:latin typeface="Calibri" panose="020F0502020204030204"/>
                  <a:cs typeface="+mn-cs"/>
                </a:rPr>
                <a:t> resend </a:t>
              </a:r>
              <a:r>
                <a:rPr lang="en-US" altLang="ja-JP" sz="2100" kern="1200" dirty="0" err="1">
                  <a:solidFill>
                    <a:prstClr val="black"/>
                  </a:solidFill>
                  <a:latin typeface="Calibri" panose="020F0502020204030204"/>
                  <a:cs typeface="+mn-cs"/>
                </a:rPr>
                <a:t>unACKed</a:t>
              </a:r>
              <a:r>
                <a:rPr lang="en-US" altLang="ja-JP" sz="2100" kern="1200" dirty="0">
                  <a:solidFill>
                    <a:prstClr val="black"/>
                  </a:solidFill>
                  <a:latin typeface="Calibri" panose="020F0502020204030204"/>
                  <a:cs typeface="+mn-cs"/>
                </a:rPr>
                <a:t> segment with smallest seq #</a:t>
              </a:r>
            </a:p>
            <a:p>
              <a:pPr marL="347663" lvl="1" indent="-178594" defTabSz="685800">
                <a:lnSpc>
                  <a:spcPct val="85000"/>
                </a:lnSpc>
                <a:spcBef>
                  <a:spcPct val="20000"/>
                </a:spcBef>
                <a:buClr>
                  <a:srgbClr val="000099"/>
                </a:buClr>
                <a:buFont typeface="Wingdings" pitchFamily="2" charset="2"/>
                <a:buChar char="§"/>
                <a:defRPr/>
              </a:pPr>
              <a:r>
                <a:rPr lang="en-US" altLang="en-US" sz="1800" kern="1200" dirty="0">
                  <a:solidFill>
                    <a:prstClr val="black"/>
                  </a:solidFill>
                  <a:latin typeface="Calibri" panose="020F0502020204030204"/>
                  <a:cs typeface="+mn-cs"/>
                </a:rPr>
                <a:t>likely that </a:t>
              </a:r>
              <a:r>
                <a:rPr lang="en-US" altLang="en-US" sz="1800" kern="1200" dirty="0" err="1">
                  <a:solidFill>
                    <a:prstClr val="black"/>
                  </a:solidFill>
                  <a:latin typeface="Calibri" panose="020F0502020204030204"/>
                  <a:cs typeface="+mn-cs"/>
                </a:rPr>
                <a:t>unACKed</a:t>
              </a:r>
              <a:r>
                <a:rPr lang="en-US" altLang="en-US" sz="1800" kern="1200" dirty="0">
                  <a:solidFill>
                    <a:prstClr val="black"/>
                  </a:solidFill>
                  <a:latin typeface="Calibri" panose="020F0502020204030204"/>
                  <a:cs typeface="+mn-cs"/>
                </a:rPr>
                <a:t> segment lost, so don’</a:t>
              </a:r>
              <a:r>
                <a:rPr lang="en-US" altLang="ja-JP" sz="1800" kern="1200" dirty="0">
                  <a:solidFill>
                    <a:prstClr val="black"/>
                  </a:solidFill>
                  <a:latin typeface="Calibri" panose="020F0502020204030204"/>
                  <a:cs typeface="+mn-cs"/>
                </a:rPr>
                <a:t>t wait for timeout</a:t>
              </a:r>
              <a:endParaRPr lang="en-US" altLang="en-US" sz="1800" kern="1200" dirty="0">
                <a:solidFill>
                  <a:prstClr val="black"/>
                </a:solidFill>
                <a:latin typeface="Calibri" panose="020F0502020204030204"/>
                <a:cs typeface="+mn-cs"/>
              </a:endParaRPr>
            </a:p>
          </p:txBody>
        </p:sp>
        <p:sp>
          <p:nvSpPr>
            <p:cNvPr id="59" name="Rectangle 6">
              <a:extLst>
                <a:ext uri="{FF2B5EF4-FFF2-40B4-BE49-F238E27FC236}">
                  <a16:creationId xmlns:a16="http://schemas.microsoft.com/office/drawing/2014/main" id="{8A365B45-4FD3-5C46-85AD-12CD5EA2110A}"/>
                </a:ext>
              </a:extLst>
            </p:cNvPr>
            <p:cNvSpPr>
              <a:spLocks noChangeArrowheads="1"/>
            </p:cNvSpPr>
            <p:nvPr/>
          </p:nvSpPr>
          <p:spPr bwMode="auto">
            <a:xfrm>
              <a:off x="7089911" y="1910106"/>
              <a:ext cx="5214977" cy="2650328"/>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Tahoma" charset="0"/>
                <a:ea typeface="ＭＳ Ｐゴシック" charset="0"/>
                <a:cs typeface="+mn-cs"/>
              </a:endParaRPr>
            </a:p>
          </p:txBody>
        </p:sp>
        <p:sp>
          <p:nvSpPr>
            <p:cNvPr id="107" name="Text Box 7">
              <a:extLst>
                <a:ext uri="{FF2B5EF4-FFF2-40B4-BE49-F238E27FC236}">
                  <a16:creationId xmlns:a16="http://schemas.microsoft.com/office/drawing/2014/main" id="{F5EE31CA-1C9B-9E4F-8E15-A0B0919A3B54}"/>
                </a:ext>
              </a:extLst>
            </p:cNvPr>
            <p:cNvSpPr txBox="1">
              <a:spLocks noChangeArrowheads="1"/>
            </p:cNvSpPr>
            <p:nvPr/>
          </p:nvSpPr>
          <p:spPr bwMode="auto">
            <a:xfrm>
              <a:off x="7348954" y="1681505"/>
              <a:ext cx="2844284" cy="492443"/>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1800" i="1" kern="1200">
                  <a:solidFill>
                    <a:srgbClr val="CC0000"/>
                  </a:solidFill>
                  <a:cs typeface="+mn-cs"/>
                </a:rPr>
                <a:t>TCP fast retransmit</a:t>
              </a:r>
            </a:p>
          </p:txBody>
        </p:sp>
      </p:grpSp>
      <p:sp>
        <p:nvSpPr>
          <p:cNvPr id="53" name="Slide Number Placeholder 2">
            <a:extLst>
              <a:ext uri="{FF2B5EF4-FFF2-40B4-BE49-F238E27FC236}">
                <a16:creationId xmlns:a16="http://schemas.microsoft.com/office/drawing/2014/main" id="{16A9B416-8E8B-FD4A-BF46-FBBC16EEB4F4}"/>
              </a:ext>
            </a:extLst>
          </p:cNvPr>
          <p:cNvSpPr>
            <a:spLocks noGrp="1"/>
          </p:cNvSpPr>
          <p:nvPr>
            <p:ph type="sldNum" sz="quarter" idx="4"/>
          </p:nvPr>
        </p:nvSpPr>
        <p:spPr>
          <a:xfrm>
            <a:off x="6914712" y="4832317"/>
            <a:ext cx="2057400" cy="273844"/>
          </a:xfrm>
        </p:spPr>
        <p:txBody>
          <a:bodyPr/>
          <a:lstStyle/>
          <a:p>
            <a:r>
              <a:rPr lang="en-US"/>
              <a:t>Transport Layer: 3-</a:t>
            </a:r>
            <a:fld id="{C4204591-24BD-A542-B9D5-F8D8A88D2FEE}" type="slidenum">
              <a:rPr lang="en-US" smtClean="0"/>
              <a:pPr/>
              <a:t>88</a:t>
            </a:fld>
            <a:endParaRPr lang="en-US" dirty="0"/>
          </a:p>
        </p:txBody>
      </p:sp>
    </p:spTree>
    <p:extLst>
      <p:ext uri="{BB962C8B-B14F-4D97-AF65-F5344CB8AC3E}">
        <p14:creationId xmlns:p14="http://schemas.microsoft.com/office/powerpoint/2010/main" val="119661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dissolv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8" y="216994"/>
            <a:ext cx="7886700" cy="670967"/>
          </a:xfrm>
        </p:spPr>
        <p:txBody>
          <a:bodyPr>
            <a:normAutofit fontScale="90000"/>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99018" y="887960"/>
            <a:ext cx="4963582" cy="4218200"/>
          </a:xfrm>
        </p:spPr>
        <p:txBody>
          <a:bodyPr>
            <a:normAutofit fontScale="92500" lnSpcReduction="20000"/>
          </a:bodyPr>
          <a:lstStyle/>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Transport-layer services</a:t>
            </a:r>
          </a:p>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Multiplexing and demultiplexing</a:t>
            </a:r>
          </a:p>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Connectionless transport: UDP</a:t>
            </a:r>
          </a:p>
          <a:p>
            <a:pPr marL="302419" indent="-214313">
              <a:spcBef>
                <a:spcPts val="600"/>
              </a:spcBef>
              <a:buClr>
                <a:schemeClr val="bg1">
                  <a:lumMod val="75000"/>
                </a:schemeClr>
              </a:buClr>
            </a:pPr>
            <a:r>
              <a:rPr lang="en-US" altLang="en-US" sz="2400" dirty="0">
                <a:solidFill>
                  <a:schemeClr val="bg1">
                    <a:lumMod val="75000"/>
                  </a:schemeClr>
                </a:solidFill>
                <a:cs typeface="Calibri" panose="020F0502020204030204" pitchFamily="34" charset="0"/>
              </a:rPr>
              <a:t>Principles of reliable data transfer </a:t>
            </a:r>
          </a:p>
          <a:p>
            <a:pPr marL="302419" indent="-214313">
              <a:spcBef>
                <a:spcPts val="600"/>
              </a:spcBef>
            </a:pPr>
            <a:r>
              <a:rPr lang="en-US" sz="2400" dirty="0"/>
              <a:t>Connection-oriented transport: TCP</a:t>
            </a:r>
          </a:p>
          <a:p>
            <a:pPr marL="559594" lvl="1" indent="-216694">
              <a:buClr>
                <a:schemeClr val="bg1">
                  <a:lumMod val="75000"/>
                </a:schemeClr>
              </a:buClr>
              <a:buFont typeface="Arial"/>
              <a:buChar char="•"/>
              <a:defRPr/>
            </a:pPr>
            <a:r>
              <a:rPr lang="en-US" dirty="0">
                <a:solidFill>
                  <a:schemeClr val="bg1">
                    <a:lumMod val="75000"/>
                  </a:schemeClr>
                </a:solidFill>
              </a:rPr>
              <a:t>segment structure</a:t>
            </a:r>
          </a:p>
          <a:p>
            <a:pPr marL="559594" lvl="1" indent="-216694">
              <a:buClr>
                <a:schemeClr val="bg1">
                  <a:lumMod val="75000"/>
                </a:schemeClr>
              </a:buClr>
              <a:buFont typeface="Arial"/>
              <a:buChar char="•"/>
              <a:defRPr/>
            </a:pPr>
            <a:r>
              <a:rPr lang="en-US" dirty="0">
                <a:solidFill>
                  <a:schemeClr val="bg1">
                    <a:lumMod val="75000"/>
                  </a:schemeClr>
                </a:solidFill>
              </a:rPr>
              <a:t>reliable data transfer</a:t>
            </a:r>
          </a:p>
          <a:p>
            <a:pPr marL="559594" lvl="1" indent="-216694">
              <a:buFont typeface="Arial"/>
              <a:buChar char="•"/>
              <a:defRPr/>
            </a:pPr>
            <a:r>
              <a:rPr lang="en-US" dirty="0"/>
              <a:t>flow control</a:t>
            </a:r>
          </a:p>
          <a:p>
            <a:pPr marL="559594" lvl="1" indent="-216694">
              <a:buFont typeface="Arial"/>
              <a:buChar char="•"/>
              <a:defRPr/>
            </a:pPr>
            <a:r>
              <a:rPr lang="en-US" dirty="0"/>
              <a:t>connection management</a:t>
            </a:r>
            <a:endParaRPr lang="en-US" sz="2400" dirty="0"/>
          </a:p>
          <a:p>
            <a:pPr marL="302419" indent="-214313">
              <a:spcBef>
                <a:spcPts val="600"/>
              </a:spcBef>
              <a:buClr>
                <a:schemeClr val="bg1">
                  <a:lumMod val="75000"/>
                </a:schemeClr>
              </a:buClr>
            </a:pPr>
            <a:r>
              <a:rPr lang="en-US" sz="2400" dirty="0">
                <a:solidFill>
                  <a:schemeClr val="bg1">
                    <a:lumMod val="75000"/>
                  </a:schemeClr>
                </a:solidFill>
              </a:rPr>
              <a:t>Principles of congestion control</a:t>
            </a:r>
          </a:p>
          <a:p>
            <a:pPr marL="302419" indent="-214313">
              <a:spcBef>
                <a:spcPts val="600"/>
              </a:spcBef>
              <a:buClr>
                <a:schemeClr val="bg1">
                  <a:lumMod val="75000"/>
                </a:schemeClr>
              </a:buClr>
            </a:pPr>
            <a:r>
              <a:rPr lang="en-US" sz="2400" dirty="0">
                <a:solidFill>
                  <a:schemeClr val="bg1">
                    <a:lumMod val="75000"/>
                  </a:schemeClr>
                </a:solidFill>
              </a:rPr>
              <a:t>TCP congestion control</a:t>
            </a:r>
          </a:p>
          <a:p>
            <a:pPr eaLnBrk="1" hangingPunct="1">
              <a:buFont typeface="Wingdings" panose="05000000000000000000" pitchFamily="2" charset="2"/>
              <a:buNone/>
            </a:pPr>
            <a:endParaRPr lang="en-US" altLang="en-US" dirty="0"/>
          </a:p>
        </p:txBody>
      </p:sp>
      <p:sp>
        <p:nvSpPr>
          <p:cNvPr id="3" name="Slide Number Placeholder 2">
            <a:extLst>
              <a:ext uri="{FF2B5EF4-FFF2-40B4-BE49-F238E27FC236}">
                <a16:creationId xmlns:a16="http://schemas.microsoft.com/office/drawing/2014/main" id="{006FDDC9-958A-FA4C-8403-56ABF73A6F8E}"/>
              </a:ext>
            </a:extLst>
          </p:cNvPr>
          <p:cNvSpPr>
            <a:spLocks noGrp="1"/>
          </p:cNvSpPr>
          <p:nvPr>
            <p:ph type="sldNum" sz="quarter" idx="4"/>
          </p:nvPr>
        </p:nvSpPr>
        <p:spPr/>
        <p:txBody>
          <a:bodyPr/>
          <a:lstStyle/>
          <a:p>
            <a:r>
              <a:rPr lang="en-US" dirty="0"/>
              <a:t>Transport Layer: 3-</a:t>
            </a:r>
            <a:fld id="{C4204591-24BD-A542-B9D5-F8D8A88D2FEE}" type="slidenum">
              <a:rPr lang="en-US" smtClean="0"/>
              <a:pPr/>
              <a:t>89</a:t>
            </a:fld>
            <a:endParaRPr lang="en-US" dirty="0"/>
          </a:p>
        </p:txBody>
      </p:sp>
      <p:pic>
        <p:nvPicPr>
          <p:cNvPr id="6" name="Picture 5">
            <a:extLst>
              <a:ext uri="{FF2B5EF4-FFF2-40B4-BE49-F238E27FC236}">
                <a16:creationId xmlns:a16="http://schemas.microsoft.com/office/drawing/2014/main" id="{B5FB4D37-2E98-204A-ACC1-DA60FB18605B}"/>
              </a:ext>
            </a:extLst>
          </p:cNvPr>
          <p:cNvPicPr>
            <a:picLocks noChangeAspect="1"/>
          </p:cNvPicPr>
          <p:nvPr/>
        </p:nvPicPr>
        <p:blipFill>
          <a:blip r:embed="rId3"/>
          <a:stretch>
            <a:fillRect/>
          </a:stretch>
        </p:blipFill>
        <p:spPr>
          <a:xfrm>
            <a:off x="5830747" y="970103"/>
            <a:ext cx="2743200" cy="2057400"/>
          </a:xfrm>
          <a:prstGeom prst="rect">
            <a:avLst/>
          </a:prstGeom>
        </p:spPr>
      </p:pic>
    </p:spTree>
    <p:extLst>
      <p:ext uri="{BB962C8B-B14F-4D97-AF65-F5344CB8AC3E}">
        <p14:creationId xmlns:p14="http://schemas.microsoft.com/office/powerpoint/2010/main" val="3193579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76533" y="194509"/>
            <a:ext cx="7886700" cy="670967"/>
          </a:xfrm>
        </p:spPr>
        <p:txBody>
          <a:bodyPr>
            <a:normAutofit fontScale="90000"/>
          </a:bodyPr>
          <a:lstStyle/>
          <a:p>
            <a:r>
              <a:rPr lang="en-US" sz="3600" dirty="0">
                <a:cs typeface="Calibri" panose="020F0502020204030204" pitchFamily="34" charset="0"/>
              </a:rPr>
              <a:t>Two principal Internet transport protocols</a:t>
            </a:r>
            <a:endParaRPr lang="en-US" sz="3600" dirty="0"/>
          </a:p>
        </p:txBody>
      </p:sp>
      <p:sp>
        <p:nvSpPr>
          <p:cNvPr id="10" name="Freeform 9">
            <a:extLst>
              <a:ext uri="{FF2B5EF4-FFF2-40B4-BE49-F238E27FC236}">
                <a16:creationId xmlns:a16="http://schemas.microsoft.com/office/drawing/2014/main" id="{7FC4FF92-130F-BB41-8C2E-AD6E35A5EFB3}"/>
              </a:ext>
            </a:extLst>
          </p:cNvPr>
          <p:cNvSpPr/>
          <p:nvPr/>
        </p:nvSpPr>
        <p:spPr>
          <a:xfrm>
            <a:off x="6738892" y="2299334"/>
            <a:ext cx="843605" cy="1003436"/>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5455557" y="1369526"/>
            <a:ext cx="1302544" cy="988278"/>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5404013" y="2466938"/>
            <a:ext cx="1094184" cy="700088"/>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defTabSz="685800">
                <a:lnSpc>
                  <a:spcPct val="100000"/>
                </a:lnSpc>
                <a:spcBef>
                  <a:spcPct val="0"/>
                </a:spcBef>
                <a:buClrTx/>
                <a:buSzTx/>
                <a:buNone/>
                <a:defRPr/>
              </a:pPr>
              <a:endParaRPr lang="en-US" altLang="en-US" sz="1800" kern="1200">
                <a:solidFill>
                  <a:srgbClr val="00CCFF"/>
                </a:solidFill>
                <a:latin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5784301" y="3512351"/>
            <a:ext cx="2309813" cy="1248966"/>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5759456" y="1116346"/>
            <a:ext cx="104868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r>
              <a:rPr lang="en-US" altLang="en-US" sz="1050" kern="1200" dirty="0">
                <a:solidFill>
                  <a:prstClr val="black"/>
                </a:solidFill>
                <a:latin typeface="Calibri" panose="020F0502020204030204"/>
              </a:rPr>
              <a:t>mobile network</a:t>
            </a:r>
          </a:p>
        </p:txBody>
      </p:sp>
      <p:sp>
        <p:nvSpPr>
          <p:cNvPr id="17" name="Text Box 580">
            <a:extLst>
              <a:ext uri="{FF2B5EF4-FFF2-40B4-BE49-F238E27FC236}">
                <a16:creationId xmlns:a16="http://schemas.microsoft.com/office/drawing/2014/main" id="{4FAF1075-A726-A74C-A102-E55EF3041A0B}"/>
              </a:ext>
            </a:extLst>
          </p:cNvPr>
          <p:cNvSpPr txBox="1">
            <a:spLocks noChangeArrowheads="1"/>
          </p:cNvSpPr>
          <p:nvPr/>
        </p:nvSpPr>
        <p:spPr bwMode="auto">
          <a:xfrm>
            <a:off x="5498126" y="3143942"/>
            <a:ext cx="1466735" cy="22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80000"/>
              </a:lnSpc>
              <a:spcBef>
                <a:spcPct val="0"/>
              </a:spcBef>
              <a:buClrTx/>
              <a:buSzTx/>
              <a:buNone/>
              <a:defRPr/>
            </a:pPr>
            <a:r>
              <a:rPr lang="en-US" altLang="en-US" sz="1050" kern="1200" dirty="0">
                <a:solidFill>
                  <a:prstClr val="black"/>
                </a:solidFill>
                <a:latin typeface="Calibri" panose="020F0502020204030204"/>
              </a:rPr>
              <a:t>home network</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5480181" y="4334832"/>
            <a:ext cx="946093"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80000"/>
              </a:lnSpc>
              <a:spcBef>
                <a:spcPct val="0"/>
              </a:spcBef>
              <a:buClrTx/>
              <a:buSzTx/>
              <a:buNone/>
              <a:defRPr/>
            </a:pPr>
            <a:r>
              <a:rPr lang="en-US" altLang="en-US" sz="1050" kern="1200" dirty="0">
                <a:solidFill>
                  <a:prstClr val="black"/>
                </a:solidFill>
                <a:latin typeface="Calibri" panose="020F0502020204030204"/>
              </a:rPr>
              <a:t>enterprise</a:t>
            </a:r>
          </a:p>
          <a:p>
            <a:pPr defTabSz="685800">
              <a:lnSpc>
                <a:spcPct val="80000"/>
              </a:lnSpc>
              <a:spcBef>
                <a:spcPct val="0"/>
              </a:spcBef>
              <a:buClrTx/>
              <a:buSzTx/>
              <a:buNone/>
              <a:defRPr/>
            </a:pPr>
            <a:r>
              <a:rPr lang="en-US" altLang="en-US" sz="1050" kern="1200" dirty="0">
                <a:solidFill>
                  <a:prstClr val="black"/>
                </a:solidFill>
                <a:latin typeface="Calibri" panose="020F0502020204030204"/>
              </a:rPr>
              <a:t>          network</a:t>
            </a:r>
          </a:p>
        </p:txBody>
      </p:sp>
      <p:sp>
        <p:nvSpPr>
          <p:cNvPr id="20" name="Freeform 19">
            <a:extLst>
              <a:ext uri="{FF2B5EF4-FFF2-40B4-BE49-F238E27FC236}">
                <a16:creationId xmlns:a16="http://schemas.microsoft.com/office/drawing/2014/main" id="{21C1BA4F-9694-604C-B41C-E527BFD0B4FC}"/>
              </a:ext>
            </a:extLst>
          </p:cNvPr>
          <p:cNvSpPr/>
          <p:nvPr/>
        </p:nvSpPr>
        <p:spPr>
          <a:xfrm>
            <a:off x="7666610" y="2384655"/>
            <a:ext cx="954875" cy="1451811"/>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8128275" y="2946038"/>
            <a:ext cx="515545" cy="541161"/>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8078379" y="2395628"/>
            <a:ext cx="445960" cy="486252"/>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7155610" y="1336532"/>
            <a:ext cx="1123398" cy="1039841"/>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defRPr/>
            </a:pPr>
            <a:endParaRPr lang="en-US" sz="1350" kern="1200">
              <a:solidFill>
                <a:prstClr val="white"/>
              </a:solidFill>
              <a:latin typeface="Calibri" panose="020F0502020204030204"/>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7070401" y="1388397"/>
            <a:ext cx="1334020" cy="237757"/>
          </a:xfrm>
          <a:prstGeom prst="rect">
            <a:avLst/>
          </a:prstGeom>
          <a:noFill/>
        </p:spPr>
        <p:txBody>
          <a:bodyPr wrap="none" rtlCol="0">
            <a:spAutoFit/>
          </a:bodyPr>
          <a:lstStyle/>
          <a:p>
            <a:pPr defTabSz="685800">
              <a:lnSpc>
                <a:spcPct val="90000"/>
              </a:lnSpc>
              <a:buClrTx/>
              <a:defRPr/>
            </a:pPr>
            <a:r>
              <a:rPr lang="en-US" sz="1050" kern="1200" dirty="0">
                <a:solidFill>
                  <a:prstClr val="black"/>
                </a:solidFill>
                <a:latin typeface="Calibri" panose="020F0502020204030204"/>
                <a:ea typeface="+mn-ea"/>
                <a:cs typeface="+mn-cs"/>
              </a:rPr>
              <a:t>national or global ISP</a:t>
            </a:r>
          </a:p>
        </p:txBody>
      </p:sp>
      <p:sp>
        <p:nvSpPr>
          <p:cNvPr id="41" name="Rectangle 40">
            <a:extLst>
              <a:ext uri="{FF2B5EF4-FFF2-40B4-BE49-F238E27FC236}">
                <a16:creationId xmlns:a16="http://schemas.microsoft.com/office/drawing/2014/main" id="{4E6D405D-F88D-A643-A8DA-87BCB5348C5C}"/>
              </a:ext>
            </a:extLst>
          </p:cNvPr>
          <p:cNvSpPr/>
          <p:nvPr/>
        </p:nvSpPr>
        <p:spPr>
          <a:xfrm>
            <a:off x="6959301" y="2758432"/>
            <a:ext cx="229312" cy="148385"/>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2" name="TextBox 41">
            <a:extLst>
              <a:ext uri="{FF2B5EF4-FFF2-40B4-BE49-F238E27FC236}">
                <a16:creationId xmlns:a16="http://schemas.microsoft.com/office/drawing/2014/main" id="{ED05228A-100C-D643-BB8E-545E51741FBA}"/>
              </a:ext>
            </a:extLst>
          </p:cNvPr>
          <p:cNvSpPr txBox="1"/>
          <p:nvPr/>
        </p:nvSpPr>
        <p:spPr>
          <a:xfrm>
            <a:off x="6574622" y="2585939"/>
            <a:ext cx="780479" cy="528606"/>
          </a:xfrm>
          <a:prstGeom prst="rect">
            <a:avLst/>
          </a:prstGeom>
          <a:noFill/>
        </p:spPr>
        <p:txBody>
          <a:bodyPr wrap="square" rtlCol="0">
            <a:spAutoFit/>
          </a:bodyPr>
          <a:lstStyle/>
          <a:p>
            <a:pPr defTabSz="685800">
              <a:lnSpc>
                <a:spcPct val="90000"/>
              </a:lnSpc>
              <a:buClrTx/>
              <a:defRPr/>
            </a:pPr>
            <a:r>
              <a:rPr lang="en-US" sz="1050" kern="1200" dirty="0">
                <a:solidFill>
                  <a:prstClr val="black"/>
                </a:solidFill>
                <a:latin typeface="Calibri" panose="020F0502020204030204"/>
                <a:ea typeface="+mn-ea"/>
                <a:cs typeface="+mn-cs"/>
              </a:rPr>
              <a:t>local or regional ISP</a:t>
            </a:r>
          </a:p>
        </p:txBody>
      </p:sp>
      <p:sp>
        <p:nvSpPr>
          <p:cNvPr id="43" name="TextBox 42">
            <a:extLst>
              <a:ext uri="{FF2B5EF4-FFF2-40B4-BE49-F238E27FC236}">
                <a16:creationId xmlns:a16="http://schemas.microsoft.com/office/drawing/2014/main" id="{795F625F-E4CA-A14C-BDB7-680FDFE6EE1F}"/>
              </a:ext>
            </a:extLst>
          </p:cNvPr>
          <p:cNvSpPr txBox="1"/>
          <p:nvPr/>
        </p:nvSpPr>
        <p:spPr>
          <a:xfrm>
            <a:off x="8188325" y="3508453"/>
            <a:ext cx="654346" cy="310598"/>
          </a:xfrm>
          <a:prstGeom prst="rect">
            <a:avLst/>
          </a:prstGeom>
          <a:noFill/>
        </p:spPr>
        <p:txBody>
          <a:bodyPr wrap="none" rtlCol="0">
            <a:spAutoFit/>
          </a:bodyPr>
          <a:lstStyle/>
          <a:p>
            <a:pPr defTabSz="685800">
              <a:lnSpc>
                <a:spcPct val="90000"/>
              </a:lnSpc>
              <a:buClrTx/>
              <a:defRPr/>
            </a:pPr>
            <a:r>
              <a:rPr lang="en-US" sz="788" kern="1200" dirty="0">
                <a:solidFill>
                  <a:prstClr val="black"/>
                </a:solidFill>
                <a:latin typeface="Calibri" panose="020F0502020204030204"/>
                <a:ea typeface="+mn-ea"/>
                <a:cs typeface="+mn-cs"/>
              </a:rPr>
              <a:t>datacenter </a:t>
            </a:r>
          </a:p>
          <a:p>
            <a:pPr defTabSz="685800">
              <a:lnSpc>
                <a:spcPct val="90000"/>
              </a:lnSpc>
              <a:buClrTx/>
              <a:defRPr/>
            </a:pPr>
            <a:r>
              <a:rPr lang="en-US" sz="788" kern="1200" dirty="0">
                <a:solidFill>
                  <a:prstClr val="black"/>
                </a:solidFill>
                <a:latin typeface="Calibri" panose="020F0502020204030204"/>
                <a:ea typeface="+mn-ea"/>
                <a:cs typeface="+mn-cs"/>
              </a:rPr>
              <a:t>network</a:t>
            </a:r>
          </a:p>
        </p:txBody>
      </p:sp>
      <p:sp>
        <p:nvSpPr>
          <p:cNvPr id="44" name="TextBox 43">
            <a:extLst>
              <a:ext uri="{FF2B5EF4-FFF2-40B4-BE49-F238E27FC236}">
                <a16:creationId xmlns:a16="http://schemas.microsoft.com/office/drawing/2014/main" id="{75188F4C-A928-8F4F-9205-FD6C4D77CC8D}"/>
              </a:ext>
            </a:extLst>
          </p:cNvPr>
          <p:cNvSpPr txBox="1"/>
          <p:nvPr/>
        </p:nvSpPr>
        <p:spPr>
          <a:xfrm>
            <a:off x="7547264" y="3171186"/>
            <a:ext cx="678391" cy="528606"/>
          </a:xfrm>
          <a:prstGeom prst="rect">
            <a:avLst/>
          </a:prstGeom>
          <a:noFill/>
        </p:spPr>
        <p:txBody>
          <a:bodyPr wrap="none" rtlCol="0">
            <a:spAutoFit/>
          </a:bodyPr>
          <a:lstStyle/>
          <a:p>
            <a:pPr defTabSz="685800">
              <a:lnSpc>
                <a:spcPct val="90000"/>
              </a:lnSpc>
              <a:buClrTx/>
              <a:defRPr/>
            </a:pPr>
            <a:r>
              <a:rPr lang="en-US" sz="1050" kern="1200" dirty="0">
                <a:solidFill>
                  <a:prstClr val="black"/>
                </a:solidFill>
                <a:latin typeface="Calibri" panose="020F0502020204030204"/>
                <a:ea typeface="+mn-ea"/>
                <a:cs typeface="+mn-cs"/>
              </a:rPr>
              <a:t>content </a:t>
            </a:r>
          </a:p>
          <a:p>
            <a:pPr defTabSz="685800">
              <a:lnSpc>
                <a:spcPct val="90000"/>
              </a:lnSpc>
              <a:buClrTx/>
              <a:defRPr/>
            </a:pPr>
            <a:r>
              <a:rPr lang="en-US" sz="1050" kern="1200" dirty="0">
                <a:solidFill>
                  <a:prstClr val="black"/>
                </a:solidFill>
                <a:latin typeface="Calibri" panose="020F0502020204030204"/>
                <a:ea typeface="+mn-ea"/>
                <a:cs typeface="+mn-cs"/>
              </a:rPr>
              <a:t>provider </a:t>
            </a:r>
          </a:p>
          <a:p>
            <a:pPr defTabSz="685800">
              <a:lnSpc>
                <a:spcPct val="90000"/>
              </a:lnSpc>
              <a:buClrTx/>
              <a:defRPr/>
            </a:pPr>
            <a:r>
              <a:rPr lang="en-US" sz="1050" kern="1200" dirty="0">
                <a:solidFill>
                  <a:prstClr val="black"/>
                </a:solidFill>
                <a:latin typeface="Calibri" panose="020F0502020204030204"/>
                <a:ea typeface="+mn-ea"/>
                <a:cs typeface="+mn-cs"/>
              </a:rPr>
              <a:t>network</a:t>
            </a:r>
            <a:endParaRPr lang="en-US" sz="750" kern="1200" dirty="0">
              <a:solidFill>
                <a:prstClr val="black"/>
              </a:solidFill>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7919940" y="2685094"/>
            <a:ext cx="309723" cy="477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7995626" y="2730514"/>
            <a:ext cx="259400" cy="5542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7977673" y="2725066"/>
            <a:ext cx="251990" cy="2965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7928081" y="2696172"/>
            <a:ext cx="1" cy="3643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7912966" y="3053732"/>
            <a:ext cx="381407" cy="2614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7421397" y="3065807"/>
            <a:ext cx="4915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6914712" y="3065807"/>
            <a:ext cx="4915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6957651" y="2630754"/>
            <a:ext cx="286818" cy="3877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7299802" y="2630754"/>
            <a:ext cx="0" cy="4052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7603251" y="2066019"/>
            <a:ext cx="366131" cy="629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7349039" y="2021260"/>
            <a:ext cx="285324" cy="52110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CCC39A38-643E-1841-84E4-48B68DB2ED03}"/>
              </a:ext>
            </a:extLst>
          </p:cNvPr>
          <p:cNvGrpSpPr/>
          <p:nvPr/>
        </p:nvGrpSpPr>
        <p:grpSpPr>
          <a:xfrm>
            <a:off x="5671679" y="1595494"/>
            <a:ext cx="2684150" cy="2730212"/>
            <a:chOff x="7562238" y="2127325"/>
            <a:chExt cx="3578867" cy="3640283"/>
          </a:xfrm>
        </p:grpSpPr>
        <p:grpSp>
          <p:nvGrpSpPr>
            <p:cNvPr id="57" name="Group 56">
              <a:extLst>
                <a:ext uri="{FF2B5EF4-FFF2-40B4-BE49-F238E27FC236}">
                  <a16:creationId xmlns:a16="http://schemas.microsoft.com/office/drawing/2014/main" id="{479EF77B-B7F5-D441-A37D-7AC14D43B519}"/>
                </a:ext>
              </a:extLst>
            </p:cNvPr>
            <p:cNvGrpSpPr/>
            <p:nvPr/>
          </p:nvGrpSpPr>
          <p:grpSpPr>
            <a:xfrm>
              <a:off x="7857253" y="2127325"/>
              <a:ext cx="3283852" cy="3640283"/>
              <a:chOff x="7881336" y="2104198"/>
              <a:chExt cx="3283852" cy="3640283"/>
            </a:xfrm>
          </p:grpSpPr>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buClrTx/>
                  <a:defRPr/>
                </a:pPr>
                <a:endParaRPr lang="en-US" sz="1350" kern="1200">
                  <a:solidFill>
                    <a:prstClr val="black"/>
                  </a:solidFill>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buClrTx/>
                  <a:defRPr/>
                </a:pPr>
                <a:endParaRPr lang="en-US" sz="1350" kern="1200">
                  <a:solidFill>
                    <a:prstClr val="black"/>
                  </a:solidFill>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dirty="0">
                  <a:solidFill>
                    <a:prstClr val="black"/>
                  </a:solidFill>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buClrTx/>
                  <a:defRPr/>
                </a:pPr>
                <a:endParaRPr lang="en-US" sz="1350" kern="1200">
                  <a:solidFill>
                    <a:prstClr val="black"/>
                  </a:solidFill>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6155895" y="2025269"/>
            <a:ext cx="170973" cy="1307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6038023" y="1732032"/>
            <a:ext cx="223838" cy="348006"/>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gr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0412" y="2896425"/>
            <a:ext cx="277627" cy="23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7958" y="4143174"/>
            <a:ext cx="285701" cy="23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Group 104">
            <a:extLst>
              <a:ext uri="{FF2B5EF4-FFF2-40B4-BE49-F238E27FC236}">
                <a16:creationId xmlns:a16="http://schemas.microsoft.com/office/drawing/2014/main" id="{EEFE641A-589B-7942-BC31-34CA4265ECA8}"/>
              </a:ext>
            </a:extLst>
          </p:cNvPr>
          <p:cNvGrpSpPr/>
          <p:nvPr/>
        </p:nvGrpSpPr>
        <p:grpSpPr>
          <a:xfrm>
            <a:off x="7337669" y="3742487"/>
            <a:ext cx="295320" cy="163934"/>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13" name="Group 112">
            <a:extLst>
              <a:ext uri="{FF2B5EF4-FFF2-40B4-BE49-F238E27FC236}">
                <a16:creationId xmlns:a16="http://schemas.microsoft.com/office/drawing/2014/main" id="{827C4B55-0BAE-0949-8777-F3099C171813}"/>
              </a:ext>
            </a:extLst>
          </p:cNvPr>
          <p:cNvGrpSpPr/>
          <p:nvPr/>
        </p:nvGrpSpPr>
        <p:grpSpPr>
          <a:xfrm>
            <a:off x="7387024" y="4004278"/>
            <a:ext cx="232305" cy="143129"/>
            <a:chOff x="3668110" y="2448910"/>
            <a:chExt cx="3794234" cy="2165130"/>
          </a:xfrm>
        </p:grpSpPr>
        <p:sp>
          <p:nvSpPr>
            <p:cNvPr id="114" name="Rectangle 113">
              <a:extLst>
                <a:ext uri="{FF2B5EF4-FFF2-40B4-BE49-F238E27FC236}">
                  <a16:creationId xmlns:a16="http://schemas.microsoft.com/office/drawing/2014/main" id="{CEC32CAA-AFF2-A34D-8E74-D6E2F030879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15" name="Freeform 114">
              <a:extLst>
                <a:ext uri="{FF2B5EF4-FFF2-40B4-BE49-F238E27FC236}">
                  <a16:creationId xmlns:a16="http://schemas.microsoft.com/office/drawing/2014/main" id="{A1675819-8BAA-AB4F-BBAA-A405C6E7621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nvGrpSpPr>
            <p:cNvPr id="116" name="Group 115">
              <a:extLst>
                <a:ext uri="{FF2B5EF4-FFF2-40B4-BE49-F238E27FC236}">
                  <a16:creationId xmlns:a16="http://schemas.microsoft.com/office/drawing/2014/main" id="{73F9E373-4875-744C-970D-E5EB77A5E340}"/>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FFDA189D-222C-1443-856D-7A608CA88C9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18" name="Freeform 117">
                <a:extLst>
                  <a:ext uri="{FF2B5EF4-FFF2-40B4-BE49-F238E27FC236}">
                    <a16:creationId xmlns:a16="http://schemas.microsoft.com/office/drawing/2014/main" id="{642BB264-137D-E643-AE9B-8AA6D9E21B0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19" name="Freeform 118">
                <a:extLst>
                  <a:ext uri="{FF2B5EF4-FFF2-40B4-BE49-F238E27FC236}">
                    <a16:creationId xmlns:a16="http://schemas.microsoft.com/office/drawing/2014/main" id="{786FF02A-1562-3745-ABB9-0D40C7DEF61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20" name="Freeform 119">
                <a:extLst>
                  <a:ext uri="{FF2B5EF4-FFF2-40B4-BE49-F238E27FC236}">
                    <a16:creationId xmlns:a16="http://schemas.microsoft.com/office/drawing/2014/main" id="{DEC12CCB-8331-9F49-BF6A-94DF11B7CB1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21" name="Group 120">
            <a:extLst>
              <a:ext uri="{FF2B5EF4-FFF2-40B4-BE49-F238E27FC236}">
                <a16:creationId xmlns:a16="http://schemas.microsoft.com/office/drawing/2014/main" id="{9932E1A1-9866-4149-B71C-D56584CCE488}"/>
              </a:ext>
            </a:extLst>
          </p:cNvPr>
          <p:cNvGrpSpPr/>
          <p:nvPr/>
        </p:nvGrpSpPr>
        <p:grpSpPr>
          <a:xfrm>
            <a:off x="6507464" y="3725565"/>
            <a:ext cx="295320" cy="163934"/>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6233640" y="3895825"/>
            <a:ext cx="232305" cy="143129"/>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6329870" y="2109232"/>
            <a:ext cx="265259" cy="126206"/>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6037552" y="2974496"/>
            <a:ext cx="266240" cy="131751"/>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8163064" y="2701024"/>
            <a:ext cx="128242" cy="72789"/>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7807957" y="2622104"/>
            <a:ext cx="265259" cy="148758"/>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7461543" y="1651719"/>
            <a:ext cx="265259" cy="148758"/>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7895410" y="1960025"/>
            <a:ext cx="265259" cy="148758"/>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7982869" y="1580972"/>
            <a:ext cx="265259" cy="148758"/>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193" name="Group 192">
            <a:extLst>
              <a:ext uri="{FF2B5EF4-FFF2-40B4-BE49-F238E27FC236}">
                <a16:creationId xmlns:a16="http://schemas.microsoft.com/office/drawing/2014/main" id="{E38FF4C3-D0A2-D548-89C0-C35D3E53032F}"/>
              </a:ext>
            </a:extLst>
          </p:cNvPr>
          <p:cNvGrpSpPr/>
          <p:nvPr/>
        </p:nvGrpSpPr>
        <p:grpSpPr>
          <a:xfrm>
            <a:off x="6824091" y="2967468"/>
            <a:ext cx="275418" cy="180228"/>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7485094" y="1996174"/>
            <a:ext cx="265259" cy="148758"/>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7122854" y="2545524"/>
            <a:ext cx="275418" cy="180228"/>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7201166" y="2999822"/>
            <a:ext cx="275418" cy="180228"/>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7781444" y="2994244"/>
            <a:ext cx="265259" cy="148758"/>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6935920" y="3581764"/>
            <a:ext cx="295320" cy="163934"/>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8194487" y="3276844"/>
            <a:ext cx="171221" cy="903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kern="1200" dirty="0">
                  <a:solidFill>
                    <a:prstClr val="white"/>
                  </a:solidFill>
                  <a:latin typeface="Calibri" panose="020F0502020204030204"/>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5579306" y="1767460"/>
            <a:ext cx="401240" cy="305991"/>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defTabSz="685800">
                <a:buClrTx/>
                <a:defRPr/>
              </a:pPr>
              <a:endParaRPr lang="en-US" sz="1350" kern="1200">
                <a:solidFill>
                  <a:prstClr val="black"/>
                </a:solidFill>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6478336" y="1739796"/>
            <a:ext cx="398027" cy="358507"/>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6374654" y="1544343"/>
            <a:ext cx="636984" cy="169582"/>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5620139" y="2494068"/>
            <a:ext cx="643304" cy="437823"/>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defTabSz="685800">
                  <a:buClrTx/>
                  <a:defRPr/>
                </a:pPr>
                <a:endParaRPr lang="en-US" sz="1350" kern="1200">
                  <a:solidFill>
                    <a:prstClr val="black"/>
                  </a:solidFill>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8298710" y="2571364"/>
            <a:ext cx="388836" cy="90918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087182" y="4159591"/>
              <a:ext cx="489839" cy="451816"/>
              <a:chOff x="5103720" y="2693365"/>
              <a:chExt cx="611650" cy="414788"/>
            </a:xfrm>
          </p:grpSpPr>
          <p:cxnSp>
            <p:nvCxnSpPr>
              <p:cNvPr id="318" name="Straight Connector 317">
                <a:extLst>
                  <a:ext uri="{FF2B5EF4-FFF2-40B4-BE49-F238E27FC236}">
                    <a16:creationId xmlns:a16="http://schemas.microsoft.com/office/drawing/2014/main" id="{8983DA81-C479-F849-AB06-EDCD924EF8B3}"/>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5985641" y="3675121"/>
            <a:ext cx="259223" cy="240227"/>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6901261" y="4389607"/>
            <a:ext cx="232640" cy="230856"/>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defTabSz="685800">
                <a:buClrTx/>
                <a:defRPr/>
              </a:pPr>
              <a:endParaRPr lang="en-US" sz="1350" kern="1200">
                <a:solidFill>
                  <a:prstClr val="black"/>
                </a:solidFill>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6115432" y="4128493"/>
            <a:ext cx="259223" cy="240227"/>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6414100" y="4144597"/>
            <a:ext cx="259223" cy="240227"/>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7151060" y="4346354"/>
            <a:ext cx="239448" cy="190034"/>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defTabSz="685800">
                <a:buClrTx/>
                <a:defRPr/>
              </a:pPr>
              <a:endParaRPr lang="en-US" sz="1350" kern="1200">
                <a:solidFill>
                  <a:prstClr val="black"/>
                </a:solidFill>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7615195" y="4227728"/>
            <a:ext cx="25537" cy="249693"/>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7619978" y="4242692"/>
            <a:ext cx="15250" cy="2310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7616639" y="4359565"/>
            <a:ext cx="23732" cy="20644"/>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7519725" y="4255800"/>
            <a:ext cx="53962" cy="5134"/>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7568362" y="4253397"/>
            <a:ext cx="52427" cy="15838"/>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7520627" y="4292063"/>
            <a:ext cx="53962" cy="5134"/>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7568182" y="4289005"/>
            <a:ext cx="52427" cy="14636"/>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7520627" y="4328326"/>
            <a:ext cx="53962" cy="5134"/>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7521529" y="4361204"/>
            <a:ext cx="53962" cy="5134"/>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7567099" y="4358146"/>
            <a:ext cx="52518" cy="16493"/>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7617001" y="4328326"/>
            <a:ext cx="23732" cy="20535"/>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7567460" y="4325377"/>
            <a:ext cx="52518" cy="15182"/>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7613209" y="4227291"/>
            <a:ext cx="6317" cy="249584"/>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7619166" y="4290425"/>
            <a:ext cx="21386" cy="23265"/>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7619436" y="4254708"/>
            <a:ext cx="22018" cy="26215"/>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7637483" y="4465625"/>
            <a:ext cx="4512" cy="1037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7618263" y="4465953"/>
            <a:ext cx="22108" cy="21845"/>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7513408" y="4472616"/>
            <a:ext cx="107924" cy="16384"/>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7519725" y="4476875"/>
            <a:ext cx="96193" cy="862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7528657" y="4440611"/>
            <a:ext cx="14348" cy="1551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7544900" y="4440611"/>
            <a:ext cx="14348" cy="1551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defTabSz="685800">
              <a:lnSpc>
                <a:spcPct val="100000"/>
              </a:lnSpc>
              <a:spcBef>
                <a:spcPct val="0"/>
              </a:spcBef>
              <a:buClrTx/>
              <a:buSzTx/>
              <a:buNone/>
              <a:defRPr/>
            </a:pPr>
            <a:endParaRPr lang="en-US" altLang="en-US" sz="1350" kern="1200">
              <a:solidFill>
                <a:srgbClr val="FF0000"/>
              </a:solidFill>
              <a:latin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7560151" y="4440611"/>
            <a:ext cx="14348" cy="1551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7597058" y="4381083"/>
            <a:ext cx="7219" cy="82904"/>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5830486" y="3960795"/>
            <a:ext cx="259223" cy="240227"/>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defTabSz="685800">
                <a:buClrTx/>
                <a:defRPr/>
              </a:pPr>
              <a:endParaRPr lang="en-US" sz="1350" kern="1200">
                <a:solidFill>
                  <a:prstClr val="black"/>
                </a:solidFill>
                <a:latin typeface="Calibri" panose="020F0502020204030204"/>
                <a:ea typeface="+mn-ea"/>
                <a:cs typeface="+mn-cs"/>
              </a:endParaRPr>
            </a:p>
          </p:txBody>
        </p:sp>
      </p:grpSp>
      <p:sp>
        <p:nvSpPr>
          <p:cNvPr id="444" name="Rectangle 443">
            <a:extLst>
              <a:ext uri="{FF2B5EF4-FFF2-40B4-BE49-F238E27FC236}">
                <a16:creationId xmlns:a16="http://schemas.microsoft.com/office/drawing/2014/main" id="{C47118FD-7A98-6943-B3A3-B578E5FB9F06}"/>
              </a:ext>
            </a:extLst>
          </p:cNvPr>
          <p:cNvSpPr/>
          <p:nvPr/>
        </p:nvSpPr>
        <p:spPr>
          <a:xfrm>
            <a:off x="4904937" y="1024436"/>
            <a:ext cx="4019550" cy="371597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5812668" y="1394794"/>
            <a:ext cx="311944" cy="289322"/>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9" name="Oval 448">
            <a:extLst>
              <a:ext uri="{FF2B5EF4-FFF2-40B4-BE49-F238E27FC236}">
                <a16:creationId xmlns:a16="http://schemas.microsoft.com/office/drawing/2014/main" id="{D57ABF6C-635D-8547-9D46-7AFB160876AA}"/>
              </a:ext>
            </a:extLst>
          </p:cNvPr>
          <p:cNvSpPr/>
          <p:nvPr/>
        </p:nvSpPr>
        <p:spPr>
          <a:xfrm>
            <a:off x="5760244" y="1360629"/>
            <a:ext cx="459227" cy="38255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50" name="Oval 449">
            <a:extLst>
              <a:ext uri="{FF2B5EF4-FFF2-40B4-BE49-F238E27FC236}">
                <a16:creationId xmlns:a16="http://schemas.microsoft.com/office/drawing/2014/main" id="{2895CDC0-6EA0-564A-AFB6-E1E735A44F41}"/>
              </a:ext>
            </a:extLst>
          </p:cNvPr>
          <p:cNvSpPr/>
          <p:nvPr/>
        </p:nvSpPr>
        <p:spPr>
          <a:xfrm>
            <a:off x="7367588" y="4166079"/>
            <a:ext cx="459227" cy="38255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463" name="Freeform 917">
            <a:extLst>
              <a:ext uri="{FF2B5EF4-FFF2-40B4-BE49-F238E27FC236}">
                <a16:creationId xmlns:a16="http://schemas.microsoft.com/office/drawing/2014/main" id="{ADACC4C8-123A-0642-ADC2-DC6E1D927429}"/>
              </a:ext>
            </a:extLst>
          </p:cNvPr>
          <p:cNvSpPr>
            <a:spLocks/>
          </p:cNvSpPr>
          <p:nvPr/>
        </p:nvSpPr>
        <p:spPr bwMode="auto">
          <a:xfrm>
            <a:off x="6004384" y="893036"/>
            <a:ext cx="228600" cy="707231"/>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7" name="Group 6">
            <a:extLst>
              <a:ext uri="{FF2B5EF4-FFF2-40B4-BE49-F238E27FC236}">
                <a16:creationId xmlns:a16="http://schemas.microsoft.com/office/drawing/2014/main" id="{6CFEE881-E73C-8C4D-A5ED-9848E08F428B}"/>
              </a:ext>
            </a:extLst>
          </p:cNvPr>
          <p:cNvGrpSpPr/>
          <p:nvPr/>
        </p:nvGrpSpPr>
        <p:grpSpPr>
          <a:xfrm>
            <a:off x="7716686" y="3557229"/>
            <a:ext cx="660467" cy="784830"/>
            <a:chOff x="10288915" y="4742972"/>
            <a:chExt cx="880622" cy="1046440"/>
          </a:xfrm>
        </p:grpSpPr>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88915"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defTabSz="685800">
                  <a:lnSpc>
                    <a:spcPct val="100000"/>
                  </a:lnSpc>
                  <a:spcBef>
                    <a:spcPct val="0"/>
                  </a:spcBef>
                  <a:buClrTx/>
                  <a:buSzTx/>
                  <a:buNone/>
                  <a:defRPr/>
                </a:pPr>
                <a:endParaRPr lang="en-US" altLang="en-US" sz="1350" kern="1200">
                  <a:solidFill>
                    <a:srgbClr val="FF0000"/>
                  </a:solidFill>
                  <a:latin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465" name="Rectangle 227">
              <a:extLst>
                <a:ext uri="{FF2B5EF4-FFF2-40B4-BE49-F238E27FC236}">
                  <a16:creationId xmlns:a16="http://schemas.microsoft.com/office/drawing/2014/main" id="{DDE0D48B-5AA6-5340-937B-33FE1BA44B20}"/>
                </a:ext>
              </a:extLst>
            </p:cNvPr>
            <p:cNvSpPr>
              <a:spLocks noChangeArrowheads="1"/>
            </p:cNvSpPr>
            <p:nvPr/>
          </p:nvSpPr>
          <p:spPr bwMode="auto">
            <a:xfrm>
              <a:off x="10452186" y="4753064"/>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defTabSz="685800">
                <a:buClrTx/>
                <a:defRPr/>
              </a:pPr>
              <a:endParaRPr lang="en-US" altLang="en-US" sz="1800" kern="1200">
                <a:solidFill>
                  <a:prstClr val="black"/>
                </a:solidFill>
                <a:cs typeface="+mn-cs"/>
              </a:endParaRPr>
            </a:p>
          </p:txBody>
        </p:sp>
        <p:sp>
          <p:nvSpPr>
            <p:cNvPr id="466" name="Rectangle 228">
              <a:extLst>
                <a:ext uri="{FF2B5EF4-FFF2-40B4-BE49-F238E27FC236}">
                  <a16:creationId xmlns:a16="http://schemas.microsoft.com/office/drawing/2014/main" id="{AEBD2839-8A70-0849-9413-EA386C5B0A76}"/>
                </a:ext>
              </a:extLst>
            </p:cNvPr>
            <p:cNvSpPr>
              <a:spLocks noChangeArrowheads="1"/>
            </p:cNvSpPr>
            <p:nvPr/>
          </p:nvSpPr>
          <p:spPr bwMode="auto">
            <a:xfrm>
              <a:off x="10418848" y="4776877"/>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defTabSz="685800">
                <a:buClrTx/>
                <a:defRPr/>
              </a:pPr>
              <a:endParaRPr lang="en-US" altLang="en-US" sz="1800" kern="1200">
                <a:solidFill>
                  <a:prstClr val="black"/>
                </a:solidFill>
                <a:cs typeface="+mn-cs"/>
              </a:endParaRPr>
            </a:p>
          </p:txBody>
        </p:sp>
        <p:sp>
          <p:nvSpPr>
            <p:cNvPr id="467" name="Rectangle 229">
              <a:extLst>
                <a:ext uri="{FF2B5EF4-FFF2-40B4-BE49-F238E27FC236}">
                  <a16:creationId xmlns:a16="http://schemas.microsoft.com/office/drawing/2014/main" id="{66D99AF7-74D7-B440-A1E0-2DC5D0A5EFA3}"/>
                </a:ext>
              </a:extLst>
            </p:cNvPr>
            <p:cNvSpPr>
              <a:spLocks noChangeArrowheads="1"/>
            </p:cNvSpPr>
            <p:nvPr/>
          </p:nvSpPr>
          <p:spPr bwMode="auto">
            <a:xfrm>
              <a:off x="10425991" y="4930726"/>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defTabSz="685800">
                <a:buClrTx/>
                <a:defRPr/>
              </a:pPr>
              <a:endParaRPr lang="en-US" altLang="en-US" sz="1800" kern="1200">
                <a:solidFill>
                  <a:prstClr val="black"/>
                </a:solidFill>
                <a:cs typeface="+mn-cs"/>
              </a:endParaRPr>
            </a:p>
          </p:txBody>
        </p:sp>
        <p:sp>
          <p:nvSpPr>
            <p:cNvPr id="468" name="Text Box 230">
              <a:extLst>
                <a:ext uri="{FF2B5EF4-FFF2-40B4-BE49-F238E27FC236}">
                  <a16:creationId xmlns:a16="http://schemas.microsoft.com/office/drawing/2014/main" id="{0C785C80-53AC-EA4E-992A-05BE1EFF5EBC}"/>
                </a:ext>
              </a:extLst>
            </p:cNvPr>
            <p:cNvSpPr txBox="1">
              <a:spLocks noChangeArrowheads="1"/>
            </p:cNvSpPr>
            <p:nvPr/>
          </p:nvSpPr>
          <p:spPr bwMode="auto">
            <a:xfrm>
              <a:off x="10355150" y="4742972"/>
              <a:ext cx="814387"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algn="ctr" defTabSz="685800">
                <a:spcBef>
                  <a:spcPct val="0"/>
                </a:spcBef>
                <a:buClrTx/>
                <a:defRPr/>
              </a:pPr>
              <a:r>
                <a:rPr lang="en-US" altLang="en-US" sz="750" kern="1200" dirty="0">
                  <a:solidFill>
                    <a:prstClr val="black"/>
                  </a:solidFill>
                  <a:cs typeface="+mn-cs"/>
                </a:rPr>
                <a:t>application</a:t>
              </a:r>
            </a:p>
            <a:p>
              <a:pPr algn="ctr" defTabSz="685800">
                <a:spcBef>
                  <a:spcPct val="0"/>
                </a:spcBef>
                <a:buClrTx/>
                <a:defRPr/>
              </a:pPr>
              <a:r>
                <a:rPr lang="en-US" altLang="en-US" sz="750" kern="1200" dirty="0">
                  <a:solidFill>
                    <a:prstClr val="white"/>
                  </a:solidFill>
                  <a:cs typeface="+mn-cs"/>
                </a:rPr>
                <a:t>transport</a:t>
              </a:r>
            </a:p>
            <a:p>
              <a:pPr algn="ctr" defTabSz="685800">
                <a:spcBef>
                  <a:spcPct val="0"/>
                </a:spcBef>
                <a:buClrTx/>
                <a:defRPr/>
              </a:pPr>
              <a:r>
                <a:rPr lang="en-US" altLang="en-US" sz="750" kern="1200" dirty="0">
                  <a:solidFill>
                    <a:prstClr val="black"/>
                  </a:solidFill>
                  <a:cs typeface="+mn-cs"/>
                </a:rPr>
                <a:t>network</a:t>
              </a:r>
            </a:p>
            <a:p>
              <a:pPr algn="ctr" defTabSz="685800">
                <a:spcBef>
                  <a:spcPct val="0"/>
                </a:spcBef>
                <a:buClrTx/>
                <a:defRPr/>
              </a:pPr>
              <a:r>
                <a:rPr lang="en-US" altLang="en-US" sz="750" kern="1200" dirty="0">
                  <a:solidFill>
                    <a:prstClr val="black"/>
                  </a:solidFill>
                  <a:cs typeface="+mn-cs"/>
                </a:rPr>
                <a:t>data link</a:t>
              </a:r>
            </a:p>
            <a:p>
              <a:pPr algn="ctr" defTabSz="685800">
                <a:spcBef>
                  <a:spcPct val="0"/>
                </a:spcBef>
                <a:buClrTx/>
                <a:defRPr/>
              </a:pPr>
              <a:r>
                <a:rPr lang="en-US" altLang="en-US" sz="750" kern="1200" dirty="0">
                  <a:solidFill>
                    <a:prstClr val="black"/>
                  </a:solidFill>
                  <a:cs typeface="+mn-cs"/>
                </a:rPr>
                <a:t>physical</a:t>
              </a:r>
              <a:endParaRPr lang="en-US" altLang="en-US" sz="1800" kern="1200" dirty="0">
                <a:solidFill>
                  <a:prstClr val="black"/>
                </a:solidFill>
                <a:cs typeface="+mn-cs"/>
              </a:endParaRPr>
            </a:p>
          </p:txBody>
        </p:sp>
        <p:sp>
          <p:nvSpPr>
            <p:cNvPr id="469" name="Line 231">
              <a:extLst>
                <a:ext uri="{FF2B5EF4-FFF2-40B4-BE49-F238E27FC236}">
                  <a16:creationId xmlns:a16="http://schemas.microsoft.com/office/drawing/2014/main" id="{444422FC-4C08-2E49-AD0C-394B62D1B370}"/>
                </a:ext>
              </a:extLst>
            </p:cNvPr>
            <p:cNvSpPr>
              <a:spLocks noChangeShapeType="1"/>
            </p:cNvSpPr>
            <p:nvPr/>
          </p:nvSpPr>
          <p:spPr bwMode="auto">
            <a:xfrm>
              <a:off x="10418848" y="5119777"/>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buClrTx/>
                <a:defRPr/>
              </a:pPr>
              <a:endParaRPr lang="en-US" sz="1350" kern="1200">
                <a:solidFill>
                  <a:prstClr val="black"/>
                </a:solidFill>
                <a:latin typeface="Calibri" panose="020F0502020204030204"/>
                <a:ea typeface="+mn-ea"/>
                <a:cs typeface="+mn-cs"/>
              </a:endParaRPr>
            </a:p>
          </p:txBody>
        </p:sp>
        <p:sp>
          <p:nvSpPr>
            <p:cNvPr id="470" name="Line 232">
              <a:extLst>
                <a:ext uri="{FF2B5EF4-FFF2-40B4-BE49-F238E27FC236}">
                  <a16:creationId xmlns:a16="http://schemas.microsoft.com/office/drawing/2014/main" id="{D3DF9882-BA24-4148-9227-6803DB03F930}"/>
                </a:ext>
              </a:extLst>
            </p:cNvPr>
            <p:cNvSpPr>
              <a:spLocks noChangeShapeType="1"/>
            </p:cNvSpPr>
            <p:nvPr/>
          </p:nvSpPr>
          <p:spPr bwMode="auto">
            <a:xfrm>
              <a:off x="10428373" y="5257889"/>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buClrTx/>
                <a:defRPr/>
              </a:pPr>
              <a:endParaRPr lang="en-US" sz="1350" kern="1200">
                <a:solidFill>
                  <a:prstClr val="black"/>
                </a:solidFill>
                <a:latin typeface="Calibri" panose="020F0502020204030204"/>
                <a:ea typeface="+mn-ea"/>
                <a:cs typeface="+mn-cs"/>
              </a:endParaRPr>
            </a:p>
          </p:txBody>
        </p:sp>
        <p:sp>
          <p:nvSpPr>
            <p:cNvPr id="471" name="Line 233">
              <a:extLst>
                <a:ext uri="{FF2B5EF4-FFF2-40B4-BE49-F238E27FC236}">
                  <a16:creationId xmlns:a16="http://schemas.microsoft.com/office/drawing/2014/main" id="{238E9799-3D8B-F54E-BFBB-FE1237FADF63}"/>
                </a:ext>
              </a:extLst>
            </p:cNvPr>
            <p:cNvSpPr>
              <a:spLocks noChangeShapeType="1"/>
            </p:cNvSpPr>
            <p:nvPr/>
          </p:nvSpPr>
          <p:spPr bwMode="auto">
            <a:xfrm>
              <a:off x="10428373" y="5396002"/>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buClrTx/>
                <a:defRPr/>
              </a:pPr>
              <a:endParaRPr lang="en-US" sz="1350" kern="1200">
                <a:solidFill>
                  <a:prstClr val="black"/>
                </a:solidFill>
                <a:latin typeface="Calibri" panose="020F0502020204030204"/>
                <a:ea typeface="+mn-ea"/>
                <a:cs typeface="+mn-cs"/>
              </a:endParaRPr>
            </a:p>
          </p:txBody>
        </p:sp>
      </p:grpSp>
      <p:sp>
        <p:nvSpPr>
          <p:cNvPr id="472" name="Freeform 917">
            <a:extLst>
              <a:ext uri="{FF2B5EF4-FFF2-40B4-BE49-F238E27FC236}">
                <a16:creationId xmlns:a16="http://schemas.microsoft.com/office/drawing/2014/main" id="{831FA212-BCFB-1F40-96A0-1C871E9EF3AB}"/>
              </a:ext>
            </a:extLst>
          </p:cNvPr>
          <p:cNvSpPr>
            <a:spLocks/>
          </p:cNvSpPr>
          <p:nvPr/>
        </p:nvSpPr>
        <p:spPr bwMode="auto">
          <a:xfrm>
            <a:off x="7578392" y="3581467"/>
            <a:ext cx="228600" cy="707231"/>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7501881" y="4212300"/>
            <a:ext cx="161231" cy="30294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a:buClrTx/>
                <a:defRPr/>
              </a:pPr>
              <a:endParaRPr lang="en-US" sz="1350" kern="1200">
                <a:solidFill>
                  <a:prstClr val="black"/>
                </a:solidFill>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defTabSz="685800">
                <a:lnSpc>
                  <a:spcPct val="100000"/>
                </a:lnSpc>
                <a:spcBef>
                  <a:spcPct val="0"/>
                </a:spcBef>
                <a:buClrTx/>
                <a:buSzTx/>
                <a:buNone/>
                <a:defRPr/>
              </a:pPr>
              <a:endParaRPr lang="en-US" altLang="en-US" sz="1350" kern="1200">
                <a:solidFill>
                  <a:srgbClr val="FF0000"/>
                </a:solidFill>
                <a:latin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defTabSz="685800">
                <a:lnSpc>
                  <a:spcPct val="100000"/>
                </a:lnSpc>
                <a:spcBef>
                  <a:spcPct val="0"/>
                </a:spcBef>
                <a:buClrTx/>
                <a:buSzTx/>
                <a:buNone/>
                <a:defRPr/>
              </a:pPr>
              <a:endParaRPr lang="en-US" altLang="en-US" sz="1800" kern="1200">
                <a:solidFill>
                  <a:prstClr val="black"/>
                </a:solidFill>
                <a:latin typeface="Arial" panose="020B0604020202020204" pitchFamily="34" charset="0"/>
              </a:endParaRPr>
            </a:p>
          </p:txBody>
        </p:sp>
      </p:grpSp>
      <p:grpSp>
        <p:nvGrpSpPr>
          <p:cNvPr id="8" name="Group 7">
            <a:extLst>
              <a:ext uri="{FF2B5EF4-FFF2-40B4-BE49-F238E27FC236}">
                <a16:creationId xmlns:a16="http://schemas.microsoft.com/office/drawing/2014/main" id="{677610FF-4F61-2C4A-A861-FC0ED9C69928}"/>
              </a:ext>
            </a:extLst>
          </p:cNvPr>
          <p:cNvGrpSpPr/>
          <p:nvPr/>
        </p:nvGrpSpPr>
        <p:grpSpPr>
          <a:xfrm>
            <a:off x="6189527" y="853400"/>
            <a:ext cx="610791" cy="784830"/>
            <a:chOff x="9791027" y="656358"/>
            <a:chExt cx="814388" cy="1046440"/>
          </a:xfrm>
        </p:grpSpPr>
        <p:sp>
          <p:nvSpPr>
            <p:cNvPr id="519" name="Rectangle 227">
              <a:extLst>
                <a:ext uri="{FF2B5EF4-FFF2-40B4-BE49-F238E27FC236}">
                  <a16:creationId xmlns:a16="http://schemas.microsoft.com/office/drawing/2014/main" id="{B61510CE-247E-1E43-BA4A-EC188AFE0CB8}"/>
                </a:ext>
              </a:extLst>
            </p:cNvPr>
            <p:cNvSpPr>
              <a:spLocks noChangeArrowheads="1"/>
            </p:cNvSpPr>
            <p:nvPr/>
          </p:nvSpPr>
          <p:spPr bwMode="auto">
            <a:xfrm>
              <a:off x="9888064" y="666450"/>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defTabSz="685800">
                <a:buClrTx/>
                <a:defRPr/>
              </a:pPr>
              <a:endParaRPr lang="en-US" altLang="en-US" sz="1800" kern="1200">
                <a:solidFill>
                  <a:prstClr val="black"/>
                </a:solidFill>
                <a:cs typeface="+mn-cs"/>
              </a:endParaRPr>
            </a:p>
          </p:txBody>
        </p:sp>
        <p:sp>
          <p:nvSpPr>
            <p:cNvPr id="520" name="Rectangle 228">
              <a:extLst>
                <a:ext uri="{FF2B5EF4-FFF2-40B4-BE49-F238E27FC236}">
                  <a16:creationId xmlns:a16="http://schemas.microsoft.com/office/drawing/2014/main" id="{4174338D-3A0E-9747-819D-0C19F4DF4AA8}"/>
                </a:ext>
              </a:extLst>
            </p:cNvPr>
            <p:cNvSpPr>
              <a:spLocks noChangeArrowheads="1"/>
            </p:cNvSpPr>
            <p:nvPr/>
          </p:nvSpPr>
          <p:spPr bwMode="auto">
            <a:xfrm>
              <a:off x="9854726" y="690263"/>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defTabSz="685800">
                <a:buClrTx/>
                <a:defRPr/>
              </a:pPr>
              <a:endParaRPr lang="en-US" altLang="en-US" sz="1800" kern="1200">
                <a:solidFill>
                  <a:prstClr val="black"/>
                </a:solidFill>
                <a:cs typeface="+mn-cs"/>
              </a:endParaRPr>
            </a:p>
          </p:txBody>
        </p:sp>
        <p:sp>
          <p:nvSpPr>
            <p:cNvPr id="521" name="Rectangle 229">
              <a:extLst>
                <a:ext uri="{FF2B5EF4-FFF2-40B4-BE49-F238E27FC236}">
                  <a16:creationId xmlns:a16="http://schemas.microsoft.com/office/drawing/2014/main" id="{621AE13C-4ABC-334F-8206-4D5E08465C6E}"/>
                </a:ext>
              </a:extLst>
            </p:cNvPr>
            <p:cNvSpPr>
              <a:spLocks noChangeArrowheads="1"/>
            </p:cNvSpPr>
            <p:nvPr/>
          </p:nvSpPr>
          <p:spPr bwMode="auto">
            <a:xfrm>
              <a:off x="9861869" y="844112"/>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defTabSz="685800">
                <a:buClrTx/>
                <a:defRPr/>
              </a:pPr>
              <a:endParaRPr lang="en-US" altLang="en-US" sz="1800" kern="1200">
                <a:solidFill>
                  <a:prstClr val="black"/>
                </a:solidFill>
                <a:cs typeface="+mn-cs"/>
              </a:endParaRPr>
            </a:p>
          </p:txBody>
        </p:sp>
        <p:sp>
          <p:nvSpPr>
            <p:cNvPr id="522" name="Text Box 230">
              <a:extLst>
                <a:ext uri="{FF2B5EF4-FFF2-40B4-BE49-F238E27FC236}">
                  <a16:creationId xmlns:a16="http://schemas.microsoft.com/office/drawing/2014/main" id="{CA38D367-F86F-AB43-B21E-1EEE691D3D74}"/>
                </a:ext>
              </a:extLst>
            </p:cNvPr>
            <p:cNvSpPr txBox="1">
              <a:spLocks noChangeArrowheads="1"/>
            </p:cNvSpPr>
            <p:nvPr/>
          </p:nvSpPr>
          <p:spPr bwMode="auto">
            <a:xfrm>
              <a:off x="9791027" y="656358"/>
              <a:ext cx="814388"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algn="ctr" defTabSz="685800">
                <a:spcBef>
                  <a:spcPct val="0"/>
                </a:spcBef>
                <a:buClrTx/>
                <a:defRPr/>
              </a:pPr>
              <a:r>
                <a:rPr lang="en-US" altLang="en-US" sz="750" kern="1200" dirty="0">
                  <a:solidFill>
                    <a:prstClr val="black"/>
                  </a:solidFill>
                  <a:cs typeface="+mn-cs"/>
                </a:rPr>
                <a:t>application</a:t>
              </a:r>
            </a:p>
            <a:p>
              <a:pPr algn="ctr" defTabSz="685800">
                <a:spcBef>
                  <a:spcPct val="0"/>
                </a:spcBef>
                <a:buClrTx/>
                <a:defRPr/>
              </a:pPr>
              <a:r>
                <a:rPr lang="en-US" altLang="en-US" sz="750" kern="1200" dirty="0">
                  <a:solidFill>
                    <a:prstClr val="white"/>
                  </a:solidFill>
                  <a:cs typeface="+mn-cs"/>
                </a:rPr>
                <a:t>transport</a:t>
              </a:r>
            </a:p>
            <a:p>
              <a:pPr algn="ctr" defTabSz="685800">
                <a:spcBef>
                  <a:spcPct val="0"/>
                </a:spcBef>
                <a:buClrTx/>
                <a:defRPr/>
              </a:pPr>
              <a:r>
                <a:rPr lang="en-US" altLang="en-US" sz="750" kern="1200" dirty="0">
                  <a:solidFill>
                    <a:prstClr val="black"/>
                  </a:solidFill>
                  <a:cs typeface="+mn-cs"/>
                </a:rPr>
                <a:t>network</a:t>
              </a:r>
            </a:p>
            <a:p>
              <a:pPr algn="ctr" defTabSz="685800">
                <a:spcBef>
                  <a:spcPct val="0"/>
                </a:spcBef>
                <a:buClrTx/>
                <a:defRPr/>
              </a:pPr>
              <a:r>
                <a:rPr lang="en-US" altLang="en-US" sz="750" kern="1200" dirty="0">
                  <a:solidFill>
                    <a:prstClr val="black"/>
                  </a:solidFill>
                  <a:cs typeface="+mn-cs"/>
                </a:rPr>
                <a:t>data link</a:t>
              </a:r>
            </a:p>
            <a:p>
              <a:pPr algn="ctr" defTabSz="685800">
                <a:spcBef>
                  <a:spcPct val="0"/>
                </a:spcBef>
                <a:buClrTx/>
                <a:defRPr/>
              </a:pPr>
              <a:r>
                <a:rPr lang="en-US" altLang="en-US" sz="750" kern="1200" dirty="0">
                  <a:solidFill>
                    <a:prstClr val="black"/>
                  </a:solidFill>
                  <a:cs typeface="+mn-cs"/>
                </a:rPr>
                <a:t>physical</a:t>
              </a:r>
              <a:endParaRPr lang="en-US" altLang="en-US" sz="1800" kern="1200" dirty="0">
                <a:solidFill>
                  <a:prstClr val="black"/>
                </a:solidFill>
                <a:cs typeface="+mn-cs"/>
              </a:endParaRPr>
            </a:p>
          </p:txBody>
        </p:sp>
        <p:sp>
          <p:nvSpPr>
            <p:cNvPr id="523" name="Line 231">
              <a:extLst>
                <a:ext uri="{FF2B5EF4-FFF2-40B4-BE49-F238E27FC236}">
                  <a16:creationId xmlns:a16="http://schemas.microsoft.com/office/drawing/2014/main" id="{A3474A7D-75ED-1D4F-BB1C-5BA4ECFE69E7}"/>
                </a:ext>
              </a:extLst>
            </p:cNvPr>
            <p:cNvSpPr>
              <a:spLocks noChangeShapeType="1"/>
            </p:cNvSpPr>
            <p:nvPr/>
          </p:nvSpPr>
          <p:spPr bwMode="auto">
            <a:xfrm>
              <a:off x="9854726" y="1033163"/>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buClrTx/>
                <a:defRPr/>
              </a:pPr>
              <a:endParaRPr lang="en-US" sz="1350" kern="1200">
                <a:solidFill>
                  <a:prstClr val="black"/>
                </a:solidFill>
                <a:latin typeface="Calibri" panose="020F0502020204030204"/>
                <a:ea typeface="+mn-ea"/>
                <a:cs typeface="+mn-cs"/>
              </a:endParaRPr>
            </a:p>
          </p:txBody>
        </p:sp>
        <p:sp>
          <p:nvSpPr>
            <p:cNvPr id="524" name="Line 232">
              <a:extLst>
                <a:ext uri="{FF2B5EF4-FFF2-40B4-BE49-F238E27FC236}">
                  <a16:creationId xmlns:a16="http://schemas.microsoft.com/office/drawing/2014/main" id="{79D6BFCD-0081-1543-8A02-CDC78B944799}"/>
                </a:ext>
              </a:extLst>
            </p:cNvPr>
            <p:cNvSpPr>
              <a:spLocks noChangeShapeType="1"/>
            </p:cNvSpPr>
            <p:nvPr/>
          </p:nvSpPr>
          <p:spPr bwMode="auto">
            <a:xfrm>
              <a:off x="9864251" y="1171275"/>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buClrTx/>
                <a:defRPr/>
              </a:pPr>
              <a:endParaRPr lang="en-US" sz="1350" kern="1200">
                <a:solidFill>
                  <a:prstClr val="black"/>
                </a:solidFill>
                <a:latin typeface="Calibri" panose="020F0502020204030204"/>
                <a:ea typeface="+mn-ea"/>
                <a:cs typeface="+mn-cs"/>
              </a:endParaRPr>
            </a:p>
          </p:txBody>
        </p:sp>
        <p:sp>
          <p:nvSpPr>
            <p:cNvPr id="525" name="Line 233">
              <a:extLst>
                <a:ext uri="{FF2B5EF4-FFF2-40B4-BE49-F238E27FC236}">
                  <a16:creationId xmlns:a16="http://schemas.microsoft.com/office/drawing/2014/main" id="{539E5FFB-197B-6F44-A1D2-C9A93359AB7C}"/>
                </a:ext>
              </a:extLst>
            </p:cNvPr>
            <p:cNvSpPr>
              <a:spLocks noChangeShapeType="1"/>
            </p:cNvSpPr>
            <p:nvPr/>
          </p:nvSpPr>
          <p:spPr bwMode="auto">
            <a:xfrm>
              <a:off x="9864251" y="1309388"/>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a:buClrTx/>
                <a:defRPr/>
              </a:pPr>
              <a:endParaRPr lang="en-US" sz="1350" kern="1200">
                <a:solidFill>
                  <a:prstClr val="black"/>
                </a:solidFill>
                <a:latin typeface="Calibri" panose="020F0502020204030204"/>
                <a:ea typeface="+mn-ea"/>
                <a:cs typeface="+mn-cs"/>
              </a:endParaRPr>
            </a:p>
          </p:txBody>
        </p:sp>
      </p:grpSp>
      <p:sp>
        <p:nvSpPr>
          <p:cNvPr id="558" name="Up-Down Arrow 557">
            <a:extLst>
              <a:ext uri="{FF2B5EF4-FFF2-40B4-BE49-F238E27FC236}">
                <a16:creationId xmlns:a16="http://schemas.microsoft.com/office/drawing/2014/main" id="{1F1264FF-C88C-CF4E-85AF-1CB82BE0554E}"/>
              </a:ext>
            </a:extLst>
          </p:cNvPr>
          <p:cNvSpPr/>
          <p:nvPr/>
        </p:nvSpPr>
        <p:spPr>
          <a:xfrm rot="19889198">
            <a:off x="7158092" y="952554"/>
            <a:ext cx="469766" cy="2878805"/>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559" name="TextBox 558">
            <a:extLst>
              <a:ext uri="{FF2B5EF4-FFF2-40B4-BE49-F238E27FC236}">
                <a16:creationId xmlns:a16="http://schemas.microsoft.com/office/drawing/2014/main" id="{BDB4ECF5-2BA8-034C-9E12-98E6A9A3E77D}"/>
              </a:ext>
            </a:extLst>
          </p:cNvPr>
          <p:cNvSpPr txBox="1"/>
          <p:nvPr/>
        </p:nvSpPr>
        <p:spPr>
          <a:xfrm rot="3706861">
            <a:off x="6456604" y="2315910"/>
            <a:ext cx="1960665" cy="300082"/>
          </a:xfrm>
          <a:prstGeom prst="rect">
            <a:avLst/>
          </a:prstGeom>
          <a:noFill/>
        </p:spPr>
        <p:txBody>
          <a:bodyPr wrap="none" rtlCol="0">
            <a:spAutoFit/>
          </a:bodyPr>
          <a:lstStyle/>
          <a:p>
            <a:pPr defTabSz="685800">
              <a:buClrTx/>
              <a:defRPr/>
            </a:pPr>
            <a:r>
              <a:rPr lang="en-US" sz="1350" kern="1200" dirty="0">
                <a:solidFill>
                  <a:prstClr val="white"/>
                </a:solidFill>
                <a:latin typeface="Calibri" panose="020F0502020204030204"/>
                <a:ea typeface="+mn-ea"/>
                <a:cs typeface="+mn-cs"/>
              </a:rPr>
              <a:t>logical end-end transport</a:t>
            </a:r>
          </a:p>
        </p:txBody>
      </p:sp>
      <p:sp>
        <p:nvSpPr>
          <p:cNvPr id="517" name="Rectangle 3">
            <a:extLst>
              <a:ext uri="{FF2B5EF4-FFF2-40B4-BE49-F238E27FC236}">
                <a16:creationId xmlns:a16="http://schemas.microsoft.com/office/drawing/2014/main" id="{6893AA1C-B5CC-D446-9A4F-4636B0A87E22}"/>
              </a:ext>
            </a:extLst>
          </p:cNvPr>
          <p:cNvSpPr txBox="1">
            <a:spLocks noChangeArrowheads="1"/>
          </p:cNvSpPr>
          <p:nvPr/>
        </p:nvSpPr>
        <p:spPr>
          <a:xfrm>
            <a:off x="552554" y="1024436"/>
            <a:ext cx="4716568" cy="3836194"/>
          </a:xfrm>
          <a:prstGeom prst="rect">
            <a:avLst/>
          </a:prstGeom>
        </p:spPr>
        <p:txBody>
          <a:bodyPr vert="horz" lIns="68580" tIns="34290" rIns="68580" bIns="3429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lnSpc>
                <a:spcPct val="100000"/>
              </a:lnSpc>
              <a:spcBef>
                <a:spcPts val="450"/>
              </a:spcBef>
              <a:defRPr/>
            </a:pPr>
            <a:r>
              <a:rPr lang="en-US" altLang="en-US" sz="2400" b="1" dirty="0">
                <a:solidFill>
                  <a:srgbClr val="CD0004"/>
                </a:solidFill>
                <a:latin typeface="Calibri" panose="020F0502020204030204"/>
                <a:ea typeface="ＭＳ Ｐゴシック" panose="020B0600070205080204" pitchFamily="34" charset="-128"/>
              </a:rPr>
              <a:t>TCP: </a:t>
            </a:r>
            <a:r>
              <a:rPr lang="en-US" altLang="en-US" sz="2400" dirty="0">
                <a:solidFill>
                  <a:prstClr val="black"/>
                </a:solidFill>
                <a:latin typeface="Calibri" panose="020F0502020204030204"/>
                <a:ea typeface="ＭＳ Ｐゴシック" panose="020B0600070205080204" pitchFamily="34" charset="-128"/>
              </a:rPr>
              <a:t>Transmission Control Protocol</a:t>
            </a:r>
          </a:p>
          <a:p>
            <a:pPr marL="521494" lvl="1" indent="-173831" defTabSz="685800">
              <a:lnSpc>
                <a:spcPct val="100000"/>
              </a:lnSpc>
              <a:spcBef>
                <a:spcPts val="450"/>
              </a:spcBef>
              <a:defRPr/>
            </a:pPr>
            <a:r>
              <a:rPr lang="en-US" altLang="en-US" sz="2100" dirty="0">
                <a:solidFill>
                  <a:prstClr val="black"/>
                </a:solidFill>
                <a:latin typeface="Calibri" panose="020F0502020204030204"/>
                <a:ea typeface="ＭＳ Ｐゴシック" panose="020B0600070205080204" pitchFamily="34" charset="-128"/>
              </a:rPr>
              <a:t>reliable, in-order delivery</a:t>
            </a:r>
          </a:p>
          <a:p>
            <a:pPr marL="521494" lvl="1" indent="-173831" defTabSz="685800">
              <a:lnSpc>
                <a:spcPct val="100000"/>
              </a:lnSpc>
              <a:spcBef>
                <a:spcPts val="450"/>
              </a:spcBef>
              <a:defRPr/>
            </a:pPr>
            <a:r>
              <a:rPr lang="en-US" altLang="en-US" sz="2100" dirty="0">
                <a:solidFill>
                  <a:prstClr val="black"/>
                </a:solidFill>
                <a:latin typeface="Calibri" panose="020F0502020204030204"/>
                <a:ea typeface="ＭＳ Ｐゴシック" panose="020B0600070205080204" pitchFamily="34" charset="-128"/>
              </a:rPr>
              <a:t>congestion control </a:t>
            </a:r>
          </a:p>
          <a:p>
            <a:pPr marL="521494" lvl="1" indent="-173831" defTabSz="685800">
              <a:lnSpc>
                <a:spcPct val="100000"/>
              </a:lnSpc>
              <a:spcBef>
                <a:spcPts val="300"/>
              </a:spcBef>
              <a:defRPr/>
            </a:pPr>
            <a:r>
              <a:rPr lang="en-US" altLang="en-US" sz="2100" dirty="0">
                <a:solidFill>
                  <a:prstClr val="black"/>
                </a:solidFill>
                <a:latin typeface="Calibri" panose="020F0502020204030204"/>
                <a:ea typeface="ＭＳ Ｐゴシック" panose="020B0600070205080204" pitchFamily="34" charset="-128"/>
              </a:rPr>
              <a:t>flow control</a:t>
            </a:r>
          </a:p>
          <a:p>
            <a:pPr marL="521494" lvl="1" indent="-173831" defTabSz="685800">
              <a:lnSpc>
                <a:spcPct val="100000"/>
              </a:lnSpc>
              <a:spcBef>
                <a:spcPts val="300"/>
              </a:spcBef>
              <a:defRPr/>
            </a:pPr>
            <a:r>
              <a:rPr lang="en-US" altLang="en-US" sz="2100" dirty="0">
                <a:solidFill>
                  <a:prstClr val="black"/>
                </a:solidFill>
                <a:latin typeface="Calibri" panose="020F0502020204030204"/>
                <a:ea typeface="ＭＳ Ｐゴシック" panose="020B0600070205080204" pitchFamily="34" charset="-128"/>
              </a:rPr>
              <a:t>connection setup</a:t>
            </a:r>
            <a:endParaRPr lang="en-US" altLang="en-US" dirty="0">
              <a:solidFill>
                <a:prstClr val="black"/>
              </a:solidFill>
              <a:latin typeface="Calibri" panose="020F0502020204030204"/>
              <a:ea typeface="ＭＳ Ｐゴシック" panose="020B0600070205080204" pitchFamily="34" charset="-128"/>
            </a:endParaRPr>
          </a:p>
          <a:p>
            <a:pPr marL="264319" indent="-166688" defTabSz="685800">
              <a:lnSpc>
                <a:spcPct val="100000"/>
              </a:lnSpc>
              <a:spcBef>
                <a:spcPts val="450"/>
              </a:spcBef>
              <a:defRPr/>
            </a:pPr>
            <a:r>
              <a:rPr lang="en-US" altLang="en-US" sz="2400" b="1" dirty="0">
                <a:solidFill>
                  <a:srgbClr val="CD0004"/>
                </a:solidFill>
                <a:latin typeface="Calibri" panose="020F0502020204030204"/>
                <a:ea typeface="ＭＳ Ｐゴシック" panose="020B0600070205080204" pitchFamily="34" charset="-128"/>
              </a:rPr>
              <a:t>UDP: </a:t>
            </a:r>
            <a:r>
              <a:rPr lang="en-US" altLang="en-US" sz="2400" dirty="0">
                <a:solidFill>
                  <a:prstClr val="black"/>
                </a:solidFill>
                <a:latin typeface="Calibri" panose="020F0502020204030204"/>
                <a:ea typeface="ＭＳ Ｐゴシック" panose="020B0600070205080204" pitchFamily="34" charset="-128"/>
              </a:rPr>
              <a:t>User Datagram Protocol</a:t>
            </a:r>
          </a:p>
          <a:p>
            <a:pPr marL="560785" lvl="1" indent="-205979" defTabSz="685800">
              <a:lnSpc>
                <a:spcPct val="100000"/>
              </a:lnSpc>
              <a:spcBef>
                <a:spcPts val="450"/>
              </a:spcBef>
              <a:buClr>
                <a:srgbClr val="0000A3"/>
              </a:buClr>
              <a:defRPr/>
            </a:pPr>
            <a:r>
              <a:rPr lang="en-US" altLang="en-US" sz="2100" dirty="0">
                <a:solidFill>
                  <a:prstClr val="black"/>
                </a:solidFill>
                <a:latin typeface="Calibri" panose="020F0502020204030204"/>
                <a:ea typeface="ＭＳ Ｐゴシック" panose="020B0600070205080204" pitchFamily="34" charset="-128"/>
              </a:rPr>
              <a:t>unreliable, unordered delivery</a:t>
            </a:r>
          </a:p>
          <a:p>
            <a:pPr marL="560785" lvl="1" indent="-205979" defTabSz="685800">
              <a:lnSpc>
                <a:spcPct val="100000"/>
              </a:lnSpc>
              <a:spcBef>
                <a:spcPts val="450"/>
              </a:spcBef>
              <a:buClr>
                <a:srgbClr val="0000A3"/>
              </a:buClr>
              <a:defRPr/>
            </a:pPr>
            <a:r>
              <a:rPr lang="en-US" altLang="en-US" sz="2100" dirty="0">
                <a:solidFill>
                  <a:prstClr val="black"/>
                </a:solidFill>
                <a:latin typeface="Calibri" panose="020F0502020204030204"/>
                <a:ea typeface="ＭＳ Ｐゴシック" panose="020B0600070205080204" pitchFamily="34" charset="-128"/>
              </a:rPr>
              <a:t>no-frills extension of “</a:t>
            </a:r>
            <a:r>
              <a:rPr lang="en-US" altLang="ja-JP" sz="2100" dirty="0">
                <a:solidFill>
                  <a:prstClr val="black"/>
                </a:solidFill>
                <a:latin typeface="Calibri" panose="020F0502020204030204"/>
                <a:ea typeface="ＭＳ Ｐゴシック" panose="020B0600070205080204" pitchFamily="34" charset="-128"/>
              </a:rPr>
              <a:t>best-effort” IP</a:t>
            </a:r>
          </a:p>
          <a:p>
            <a:pPr marL="264319" indent="-166688" defTabSz="685800">
              <a:lnSpc>
                <a:spcPct val="100000"/>
              </a:lnSpc>
              <a:spcBef>
                <a:spcPts val="450"/>
              </a:spcBef>
              <a:defRPr/>
            </a:pPr>
            <a:r>
              <a:rPr lang="en-US" altLang="en-US" sz="2400" dirty="0">
                <a:solidFill>
                  <a:prstClr val="black"/>
                </a:solidFill>
                <a:latin typeface="Calibri" panose="020F0502020204030204"/>
                <a:ea typeface="ＭＳ Ｐゴシック" panose="020B0600070205080204" pitchFamily="34" charset="-128"/>
              </a:rPr>
              <a:t>services not available: </a:t>
            </a:r>
          </a:p>
          <a:p>
            <a:pPr marL="521494" lvl="1" indent="-173831" defTabSz="685800">
              <a:lnSpc>
                <a:spcPct val="100000"/>
              </a:lnSpc>
              <a:spcBef>
                <a:spcPts val="300"/>
              </a:spcBef>
              <a:defRPr/>
            </a:pPr>
            <a:r>
              <a:rPr lang="en-US" altLang="en-US" sz="2100" dirty="0">
                <a:solidFill>
                  <a:prstClr val="black"/>
                </a:solidFill>
                <a:latin typeface="Calibri" panose="020F0502020204030204"/>
                <a:ea typeface="ＭＳ Ｐゴシック" panose="020B0600070205080204" pitchFamily="34" charset="-128"/>
              </a:rPr>
              <a:t>delay guarantees</a:t>
            </a:r>
          </a:p>
          <a:p>
            <a:pPr marL="521494" lvl="1" indent="-173831" defTabSz="685800">
              <a:lnSpc>
                <a:spcPct val="100000"/>
              </a:lnSpc>
              <a:spcBef>
                <a:spcPts val="300"/>
              </a:spcBef>
              <a:defRPr/>
            </a:pPr>
            <a:r>
              <a:rPr lang="en-US" altLang="en-US" sz="2100" dirty="0">
                <a:solidFill>
                  <a:prstClr val="black"/>
                </a:solidFill>
                <a:latin typeface="Calibri" panose="020F0502020204030204"/>
                <a:ea typeface="ＭＳ Ｐゴシック" panose="020B0600070205080204" pitchFamily="34" charset="-128"/>
              </a:rPr>
              <a:t>bandwidth guarantees</a:t>
            </a:r>
            <a:endParaRPr lang="en-US" altLang="en-US" sz="1800" dirty="0">
              <a:solidFill>
                <a:prstClr val="black"/>
              </a:solidFill>
              <a:latin typeface="Calibri" panose="020F0502020204030204"/>
              <a:ea typeface="ＭＳ Ｐゴシック" panose="020B0600070205080204" pitchFamily="34" charset="-128"/>
            </a:endParaRPr>
          </a:p>
        </p:txBody>
      </p:sp>
      <p:sp>
        <p:nvSpPr>
          <p:cNvPr id="518" name="Slide Number Placeholder 2">
            <a:extLst>
              <a:ext uri="{FF2B5EF4-FFF2-40B4-BE49-F238E27FC236}">
                <a16:creationId xmlns:a16="http://schemas.microsoft.com/office/drawing/2014/main" id="{5EAB89B4-AD20-DC49-B545-2C57C5923FCF}"/>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9</a:t>
            </a:fld>
            <a:endParaRPr lang="en-US" dirty="0"/>
          </a:p>
        </p:txBody>
      </p:sp>
    </p:spTree>
    <p:extLst>
      <p:ext uri="{BB962C8B-B14F-4D97-AF65-F5344CB8AC3E}">
        <p14:creationId xmlns:p14="http://schemas.microsoft.com/office/powerpoint/2010/main" val="257052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7">
                                            <p:txEl>
                                              <p:pRg st="0" end="0"/>
                                            </p:txEl>
                                          </p:spTgt>
                                        </p:tgtEl>
                                        <p:attrNameLst>
                                          <p:attrName>style.visibility</p:attrName>
                                        </p:attrNameLst>
                                      </p:cBhvr>
                                      <p:to>
                                        <p:strVal val="visible"/>
                                      </p:to>
                                    </p:set>
                                    <p:animEffect transition="in" filter="dissolve">
                                      <p:cBhvr>
                                        <p:cTn id="7" dur="500"/>
                                        <p:tgtEl>
                                          <p:spTgt spid="51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17">
                                            <p:txEl>
                                              <p:pRg st="1" end="1"/>
                                            </p:txEl>
                                          </p:spTgt>
                                        </p:tgtEl>
                                        <p:attrNameLst>
                                          <p:attrName>style.visibility</p:attrName>
                                        </p:attrNameLst>
                                      </p:cBhvr>
                                      <p:to>
                                        <p:strVal val="visible"/>
                                      </p:to>
                                    </p:set>
                                    <p:animEffect transition="in" filter="dissolve">
                                      <p:cBhvr>
                                        <p:cTn id="10" dur="500"/>
                                        <p:tgtEl>
                                          <p:spTgt spid="51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7">
                                            <p:txEl>
                                              <p:pRg st="2" end="2"/>
                                            </p:txEl>
                                          </p:spTgt>
                                        </p:tgtEl>
                                        <p:attrNameLst>
                                          <p:attrName>style.visibility</p:attrName>
                                        </p:attrNameLst>
                                      </p:cBhvr>
                                      <p:to>
                                        <p:strVal val="visible"/>
                                      </p:to>
                                    </p:set>
                                    <p:animEffect transition="in" filter="dissolve">
                                      <p:cBhvr>
                                        <p:cTn id="13" dur="500"/>
                                        <p:tgtEl>
                                          <p:spTgt spid="51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17">
                                            <p:txEl>
                                              <p:pRg st="3" end="3"/>
                                            </p:txEl>
                                          </p:spTgt>
                                        </p:tgtEl>
                                        <p:attrNameLst>
                                          <p:attrName>style.visibility</p:attrName>
                                        </p:attrNameLst>
                                      </p:cBhvr>
                                      <p:to>
                                        <p:strVal val="visible"/>
                                      </p:to>
                                    </p:set>
                                    <p:animEffect transition="in" filter="dissolve">
                                      <p:cBhvr>
                                        <p:cTn id="16" dur="500"/>
                                        <p:tgtEl>
                                          <p:spTgt spid="51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17">
                                            <p:txEl>
                                              <p:pRg st="4" end="4"/>
                                            </p:txEl>
                                          </p:spTgt>
                                        </p:tgtEl>
                                        <p:attrNameLst>
                                          <p:attrName>style.visibility</p:attrName>
                                        </p:attrNameLst>
                                      </p:cBhvr>
                                      <p:to>
                                        <p:strVal val="visible"/>
                                      </p:to>
                                    </p:set>
                                    <p:animEffect transition="in" filter="dissolve">
                                      <p:cBhvr>
                                        <p:cTn id="19" dur="500"/>
                                        <p:tgtEl>
                                          <p:spTgt spid="51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17">
                                            <p:txEl>
                                              <p:pRg st="5" end="5"/>
                                            </p:txEl>
                                          </p:spTgt>
                                        </p:tgtEl>
                                        <p:attrNameLst>
                                          <p:attrName>style.visibility</p:attrName>
                                        </p:attrNameLst>
                                      </p:cBhvr>
                                      <p:to>
                                        <p:strVal val="visible"/>
                                      </p:to>
                                    </p:set>
                                    <p:animEffect transition="in" filter="dissolve">
                                      <p:cBhvr>
                                        <p:cTn id="24" dur="500"/>
                                        <p:tgtEl>
                                          <p:spTgt spid="517">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517">
                                            <p:txEl>
                                              <p:pRg st="6" end="6"/>
                                            </p:txEl>
                                          </p:spTgt>
                                        </p:tgtEl>
                                        <p:attrNameLst>
                                          <p:attrName>style.visibility</p:attrName>
                                        </p:attrNameLst>
                                      </p:cBhvr>
                                      <p:to>
                                        <p:strVal val="visible"/>
                                      </p:to>
                                    </p:set>
                                    <p:animEffect transition="in" filter="dissolve">
                                      <p:cBhvr>
                                        <p:cTn id="27" dur="500"/>
                                        <p:tgtEl>
                                          <p:spTgt spid="517">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517">
                                            <p:txEl>
                                              <p:pRg st="7" end="7"/>
                                            </p:txEl>
                                          </p:spTgt>
                                        </p:tgtEl>
                                        <p:attrNameLst>
                                          <p:attrName>style.visibility</p:attrName>
                                        </p:attrNameLst>
                                      </p:cBhvr>
                                      <p:to>
                                        <p:strVal val="visible"/>
                                      </p:to>
                                    </p:set>
                                    <p:animEffect transition="in" filter="dissolve">
                                      <p:cBhvr>
                                        <p:cTn id="30" dur="500"/>
                                        <p:tgtEl>
                                          <p:spTgt spid="517">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17">
                                            <p:txEl>
                                              <p:pRg st="8" end="8"/>
                                            </p:txEl>
                                          </p:spTgt>
                                        </p:tgtEl>
                                        <p:attrNameLst>
                                          <p:attrName>style.visibility</p:attrName>
                                        </p:attrNameLst>
                                      </p:cBhvr>
                                      <p:to>
                                        <p:strVal val="visible"/>
                                      </p:to>
                                    </p:set>
                                    <p:animEffect transition="in" filter="dissolve">
                                      <p:cBhvr>
                                        <p:cTn id="35" dur="500"/>
                                        <p:tgtEl>
                                          <p:spTgt spid="517">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517">
                                            <p:txEl>
                                              <p:pRg st="9" end="9"/>
                                            </p:txEl>
                                          </p:spTgt>
                                        </p:tgtEl>
                                        <p:attrNameLst>
                                          <p:attrName>style.visibility</p:attrName>
                                        </p:attrNameLst>
                                      </p:cBhvr>
                                      <p:to>
                                        <p:strVal val="visible"/>
                                      </p:to>
                                    </p:set>
                                    <p:animEffect transition="in" filter="dissolve">
                                      <p:cBhvr>
                                        <p:cTn id="38" dur="500"/>
                                        <p:tgtEl>
                                          <p:spTgt spid="517">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17">
                                            <p:txEl>
                                              <p:pRg st="10" end="10"/>
                                            </p:txEl>
                                          </p:spTgt>
                                        </p:tgtEl>
                                        <p:attrNameLst>
                                          <p:attrName>style.visibility</p:attrName>
                                        </p:attrNameLst>
                                      </p:cBhvr>
                                      <p:to>
                                        <p:strVal val="visible"/>
                                      </p:to>
                                    </p:set>
                                    <p:animEffect transition="in" filter="dissolve">
                                      <p:cBhvr>
                                        <p:cTn id="41" dur="500"/>
                                        <p:tgtEl>
                                          <p:spTgt spid="5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TCP flow control</a:t>
            </a:r>
            <a:endParaRPr lang="en-US"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5886317" y="813691"/>
            <a:ext cx="1893094" cy="2890838"/>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7717498" y="808929"/>
            <a:ext cx="435769" cy="3155156"/>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5822023" y="889891"/>
            <a:ext cx="1900238" cy="286107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6226835" y="932753"/>
            <a:ext cx="1033463" cy="447675"/>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r>
              <a:rPr lang="en-US" sz="1200">
                <a:latin typeface="Arial" charset="0"/>
                <a:ea typeface="ＭＳ Ｐゴシック" charset="0"/>
                <a:cs typeface="+mn-cs"/>
              </a:rPr>
              <a:t>application</a:t>
            </a:r>
          </a:p>
          <a:p>
            <a:pPr algn="ctr" defTabSz="685800" eaLnBrk="0" fontAlgn="base" hangingPunct="0">
              <a:spcBef>
                <a:spcPct val="0"/>
              </a:spcBef>
              <a:spcAft>
                <a:spcPct val="0"/>
              </a:spcAft>
              <a:buClrTx/>
              <a:defRPr/>
            </a:pPr>
            <a:r>
              <a:rPr lang="en-US" sz="1200">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6053005" y="1734044"/>
            <a:ext cx="1346597" cy="516731"/>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08" y="2368"/>
              <a:ext cx="1050" cy="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a:solidFill>
                    <a:prstClr val="white">
                      <a:lumMod val="95000"/>
                    </a:prstClr>
                  </a:solidFill>
                  <a:cs typeface="+mn-cs"/>
                </a:rPr>
                <a:t>TCP socket</a:t>
              </a:r>
            </a:p>
            <a:p>
              <a:pPr algn="ctr" defTabSz="685800" eaLnBrk="0" fontAlgn="base" hangingPunct="0">
                <a:spcBef>
                  <a:spcPct val="0"/>
                </a:spcBef>
                <a:spcAft>
                  <a:spcPct val="0"/>
                </a:spcAft>
                <a:buClrTx/>
                <a:defRPr/>
              </a:pPr>
              <a:r>
                <a:rPr lang="en-US" sz="1200" dirty="0">
                  <a:solidFill>
                    <a:prstClr val="white">
                      <a:lumMod val="95000"/>
                    </a:prstClr>
                  </a:solidFill>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6179210" y="2501997"/>
            <a:ext cx="1171575" cy="447675"/>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6536338" y="2523629"/>
            <a:ext cx="465192" cy="4154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TCP</a:t>
            </a:r>
          </a:p>
          <a:p>
            <a:pPr algn="ctr" defTabSz="685800" eaLnBrk="0" fontAlgn="base" hangingPunct="0">
              <a:spcBef>
                <a:spcPct val="0"/>
              </a:spcBef>
              <a:spcAft>
                <a:spcPct val="0"/>
              </a:spcAft>
              <a:buClrTx/>
              <a:defRPr/>
            </a:pPr>
            <a:r>
              <a:rPr lang="en-US" sz="1050" dirty="0">
                <a:solidFill>
                  <a:srgbClr val="000000"/>
                </a:solidFill>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6185164" y="3241375"/>
            <a:ext cx="1171575" cy="447675"/>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6526093" y="3266234"/>
            <a:ext cx="465192" cy="4154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IP</a:t>
            </a:r>
          </a:p>
          <a:p>
            <a:pPr algn="ctr" defTabSz="685800" eaLnBrk="0" fontAlgn="base" hangingPunct="0">
              <a:spcBef>
                <a:spcPct val="0"/>
              </a:spcBef>
              <a:spcAft>
                <a:spcPct val="0"/>
              </a:spcAft>
              <a:buClrTx/>
              <a:defRPr/>
            </a:pPr>
            <a:r>
              <a:rPr lang="en-US" sz="1050" dirty="0">
                <a:solidFill>
                  <a:srgbClr val="000000"/>
                </a:solidFill>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5817260" y="3053256"/>
            <a:ext cx="1909763"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5826785" y="1664987"/>
            <a:ext cx="1909763"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6559020" y="1578073"/>
            <a:ext cx="400050" cy="154781"/>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5633542" y="4367640"/>
            <a:ext cx="2093843" cy="323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dirty="0">
                <a:solidFill>
                  <a:srgbClr val="000000"/>
                </a:solidFill>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6593083" y="4064876"/>
            <a:ext cx="0" cy="261938"/>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7713926" y="3747391"/>
            <a:ext cx="0" cy="347663"/>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7892520" y="3442591"/>
            <a:ext cx="652463" cy="679847"/>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534416" y="1077766"/>
            <a:ext cx="2888120" cy="1477328"/>
          </a:xfrm>
          <a:prstGeom prst="rect">
            <a:avLst/>
          </a:prstGeom>
          <a:noFill/>
        </p:spPr>
        <p:txBody>
          <a:bodyPr wrap="square" rtlCol="0">
            <a:spAutoFit/>
          </a:bodyPr>
          <a:lstStyle/>
          <a:p>
            <a:pPr defTabSz="685800">
              <a:buClrTx/>
              <a:defRPr/>
            </a:pPr>
            <a:r>
              <a:rPr lang="en-US" sz="1800" i="1" u="sng" kern="1200" dirty="0">
                <a:solidFill>
                  <a:srgbClr val="C00000"/>
                </a:solidFill>
                <a:latin typeface="Calibri" panose="020F0502020204030204"/>
                <a:ea typeface="+mn-ea"/>
                <a:cs typeface="+mn-cs"/>
              </a:rPr>
              <a:t>Q: </a:t>
            </a:r>
            <a:r>
              <a:rPr lang="en-US" sz="1800" kern="1200" dirty="0">
                <a:solidFill>
                  <a:prstClr val="black"/>
                </a:solidFill>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5823356" y="3755022"/>
            <a:ext cx="0" cy="347663"/>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3892266" y="2104765"/>
            <a:ext cx="3400301" cy="2254033"/>
            <a:chOff x="5189688" y="2806352"/>
            <a:chExt cx="4533734" cy="3005378"/>
          </a:xfrm>
        </p:grpSpPr>
        <p:grpSp>
          <p:nvGrpSpPr>
            <p:cNvPr id="7" name="Group 6">
              <a:extLst>
                <a:ext uri="{FF2B5EF4-FFF2-40B4-BE49-F238E27FC236}">
                  <a16:creationId xmlns:a16="http://schemas.microsoft.com/office/drawing/2014/main" id="{90136498-1DCA-8245-9AEB-79D923D0965C}"/>
                </a:ext>
              </a:extLst>
            </p:cNvPr>
            <p:cNvGrpSpPr/>
            <p:nvPr/>
          </p:nvGrpSpPr>
          <p:grpSpPr>
            <a:xfrm>
              <a:off x="5189688" y="3080408"/>
              <a:ext cx="3750934" cy="2731322"/>
              <a:chOff x="4633274" y="3577949"/>
              <a:chExt cx="3750934" cy="2731322"/>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67" name="Text Box 106">
                <a:extLst>
                  <a:ext uri="{FF2B5EF4-FFF2-40B4-BE49-F238E27FC236}">
                    <a16:creationId xmlns:a16="http://schemas.microsoft.com/office/drawing/2014/main" id="{60423099-6913-6449-94EA-C3C8BD4E23A1}"/>
                  </a:ext>
                </a:extLst>
              </p:cNvPr>
              <p:cNvSpPr txBox="1">
                <a:spLocks noChangeArrowheads="1"/>
              </p:cNvSpPr>
              <p:nvPr/>
            </p:nvSpPr>
            <p:spPr bwMode="auto">
              <a:xfrm>
                <a:off x="4633274" y="4192806"/>
                <a:ext cx="2332549" cy="13696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eaLnBrk="0" fontAlgn="base" hangingPunct="0">
                  <a:lnSpc>
                    <a:spcPct val="90000"/>
                  </a:lnSpc>
                  <a:spcBef>
                    <a:spcPct val="0"/>
                  </a:spcBef>
                  <a:spcAft>
                    <a:spcPct val="0"/>
                  </a:spcAft>
                  <a:buClrTx/>
                  <a:defRPr/>
                </a:pPr>
                <a:r>
                  <a:rPr lang="en-US" altLang="en-US" sz="1350" dirty="0">
                    <a:solidFill>
                      <a:srgbClr val="000000"/>
                    </a:solidFill>
                    <a:latin typeface="Calibri" panose="020F0502020204030204" pitchFamily="34" charset="0"/>
                    <a:cs typeface="Calibri" panose="020F0502020204030204" pitchFamily="34" charset="0"/>
                  </a:rPr>
                  <a:t>Network layer delivering IP datagram payload into TCP socket buffers</a:t>
                </a:r>
              </a:p>
            </p:txBody>
          </p:sp>
          <p:sp>
            <p:nvSpPr>
              <p:cNvPr id="168" name="Line 108">
                <a:extLst>
                  <a:ext uri="{FF2B5EF4-FFF2-40B4-BE49-F238E27FC236}">
                    <a16:creationId xmlns:a16="http://schemas.microsoft.com/office/drawing/2014/main" id="{526C2D0A-E0A9-564E-8CDF-3A8B49E5D882}"/>
                  </a:ext>
                </a:extLst>
              </p:cNvPr>
              <p:cNvSpPr>
                <a:spLocks noChangeShapeType="1"/>
              </p:cNvSpPr>
              <p:nvPr/>
            </p:nvSpPr>
            <p:spPr bwMode="auto">
              <a:xfrm>
                <a:off x="6906339" y="4724124"/>
                <a:ext cx="522908"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39386" y="5970716"/>
                <a:ext cx="1203748" cy="3385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3741864" y="1205345"/>
            <a:ext cx="3738700" cy="687523"/>
            <a:chOff x="4989152" y="1607125"/>
            <a:chExt cx="4984933" cy="916696"/>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71007"/>
              <a:chOff x="4432738" y="2150355"/>
              <a:chExt cx="4984933" cy="871007"/>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0" cy="8710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a:lnSpc>
                    <a:spcPct val="90000"/>
                  </a:lnSpc>
                  <a:buClrTx/>
                  <a:defRPr/>
                </a:pPr>
                <a:r>
                  <a:rPr lang="en-US" altLang="en-US" sz="1350" kern="1200" dirty="0">
                    <a:solidFill>
                      <a:prstClr val="black"/>
                    </a:solidFill>
                    <a:latin typeface="Calibri" panose="020F0502020204030204"/>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a:endParaRPr>
            </a:p>
          </p:txBody>
        </p:sp>
      </p:grpSp>
      <p:sp>
        <p:nvSpPr>
          <p:cNvPr id="48" name="Slide Number Placeholder 2">
            <a:extLst>
              <a:ext uri="{FF2B5EF4-FFF2-40B4-BE49-F238E27FC236}">
                <a16:creationId xmlns:a16="http://schemas.microsoft.com/office/drawing/2014/main" id="{70507C61-599D-8346-AECE-C0A356026EDC}"/>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90</a:t>
            </a:fld>
            <a:endParaRPr lang="en-US" dirty="0"/>
          </a:p>
        </p:txBody>
      </p:sp>
    </p:spTree>
    <p:extLst>
      <p:ext uri="{BB962C8B-B14F-4D97-AF65-F5344CB8AC3E}">
        <p14:creationId xmlns:p14="http://schemas.microsoft.com/office/powerpoint/2010/main" val="144763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TCP flow control</a:t>
            </a:r>
            <a:endParaRPr lang="en-US"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5886317" y="813691"/>
            <a:ext cx="1893094" cy="2890838"/>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7717498" y="808929"/>
            <a:ext cx="435769" cy="3155156"/>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5822023" y="889891"/>
            <a:ext cx="1900238" cy="286107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6226835" y="932753"/>
            <a:ext cx="1033463" cy="447675"/>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r>
              <a:rPr lang="en-US" sz="1200">
                <a:latin typeface="Arial" charset="0"/>
                <a:ea typeface="ＭＳ Ｐゴシック" charset="0"/>
                <a:cs typeface="+mn-cs"/>
              </a:rPr>
              <a:t>application</a:t>
            </a:r>
          </a:p>
          <a:p>
            <a:pPr algn="ctr" defTabSz="685800" eaLnBrk="0" fontAlgn="base" hangingPunct="0">
              <a:spcBef>
                <a:spcPct val="0"/>
              </a:spcBef>
              <a:spcAft>
                <a:spcPct val="0"/>
              </a:spcAft>
              <a:buClrTx/>
              <a:defRPr/>
            </a:pPr>
            <a:r>
              <a:rPr lang="en-US" sz="1200">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6053005" y="1734044"/>
            <a:ext cx="1346597" cy="516731"/>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08" y="2368"/>
              <a:ext cx="1050" cy="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a:solidFill>
                    <a:prstClr val="white">
                      <a:lumMod val="95000"/>
                    </a:prstClr>
                  </a:solidFill>
                  <a:cs typeface="+mn-cs"/>
                </a:rPr>
                <a:t>TCP socket</a:t>
              </a:r>
            </a:p>
            <a:p>
              <a:pPr algn="ctr" defTabSz="685800" eaLnBrk="0" fontAlgn="base" hangingPunct="0">
                <a:spcBef>
                  <a:spcPct val="0"/>
                </a:spcBef>
                <a:spcAft>
                  <a:spcPct val="0"/>
                </a:spcAft>
                <a:buClrTx/>
                <a:defRPr/>
              </a:pPr>
              <a:r>
                <a:rPr lang="en-US" sz="1200" dirty="0">
                  <a:solidFill>
                    <a:prstClr val="white">
                      <a:lumMod val="95000"/>
                    </a:prstClr>
                  </a:solidFill>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6179210" y="2501997"/>
            <a:ext cx="1171575" cy="447675"/>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6536338" y="2523629"/>
            <a:ext cx="465192" cy="4154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TCP</a:t>
            </a:r>
          </a:p>
          <a:p>
            <a:pPr algn="ctr" defTabSz="685800" eaLnBrk="0" fontAlgn="base" hangingPunct="0">
              <a:spcBef>
                <a:spcPct val="0"/>
              </a:spcBef>
              <a:spcAft>
                <a:spcPct val="0"/>
              </a:spcAft>
              <a:buClrTx/>
              <a:defRPr/>
            </a:pPr>
            <a:r>
              <a:rPr lang="en-US" sz="1050" dirty="0">
                <a:solidFill>
                  <a:srgbClr val="000000"/>
                </a:solidFill>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6185164" y="3241375"/>
            <a:ext cx="1171575" cy="447675"/>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6526093" y="3266234"/>
            <a:ext cx="465192" cy="4154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IP</a:t>
            </a:r>
          </a:p>
          <a:p>
            <a:pPr algn="ctr" defTabSz="685800" eaLnBrk="0" fontAlgn="base" hangingPunct="0">
              <a:spcBef>
                <a:spcPct val="0"/>
              </a:spcBef>
              <a:spcAft>
                <a:spcPct val="0"/>
              </a:spcAft>
              <a:buClrTx/>
              <a:defRPr/>
            </a:pPr>
            <a:r>
              <a:rPr lang="en-US" sz="1050" dirty="0">
                <a:solidFill>
                  <a:srgbClr val="000000"/>
                </a:solidFill>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5817260" y="3053256"/>
            <a:ext cx="1909763"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5826785" y="1664987"/>
            <a:ext cx="1909763"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6559020" y="1578073"/>
            <a:ext cx="400050" cy="154781"/>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5633542" y="4367640"/>
            <a:ext cx="2093843" cy="323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dirty="0">
                <a:solidFill>
                  <a:srgbClr val="000000"/>
                </a:solidFill>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6593083" y="4064876"/>
            <a:ext cx="0" cy="261938"/>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7713926" y="3747391"/>
            <a:ext cx="0" cy="347663"/>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7892520" y="3442591"/>
            <a:ext cx="652463" cy="679847"/>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534416" y="1077766"/>
            <a:ext cx="2888120" cy="1477328"/>
          </a:xfrm>
          <a:prstGeom prst="rect">
            <a:avLst/>
          </a:prstGeom>
          <a:noFill/>
        </p:spPr>
        <p:txBody>
          <a:bodyPr wrap="square" rtlCol="0">
            <a:spAutoFit/>
          </a:bodyPr>
          <a:lstStyle/>
          <a:p>
            <a:pPr defTabSz="685800">
              <a:buClrTx/>
              <a:defRPr/>
            </a:pPr>
            <a:r>
              <a:rPr lang="en-US" sz="1800" i="1" u="sng" kern="1200" dirty="0">
                <a:solidFill>
                  <a:srgbClr val="C00000"/>
                </a:solidFill>
                <a:latin typeface="Calibri" panose="020F0502020204030204"/>
                <a:ea typeface="+mn-ea"/>
                <a:cs typeface="+mn-cs"/>
              </a:rPr>
              <a:t>Q: </a:t>
            </a:r>
            <a:r>
              <a:rPr lang="en-US" sz="1800" kern="1200" dirty="0">
                <a:solidFill>
                  <a:prstClr val="black"/>
                </a:solidFill>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5823356" y="3755022"/>
            <a:ext cx="0" cy="347663"/>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3892266" y="2104765"/>
            <a:ext cx="3400301" cy="2254033"/>
            <a:chOff x="5189688" y="2806352"/>
            <a:chExt cx="4533734" cy="3005378"/>
          </a:xfrm>
        </p:grpSpPr>
        <p:grpSp>
          <p:nvGrpSpPr>
            <p:cNvPr id="7" name="Group 6">
              <a:extLst>
                <a:ext uri="{FF2B5EF4-FFF2-40B4-BE49-F238E27FC236}">
                  <a16:creationId xmlns:a16="http://schemas.microsoft.com/office/drawing/2014/main" id="{90136498-1DCA-8245-9AEB-79D923D0965C}"/>
                </a:ext>
              </a:extLst>
            </p:cNvPr>
            <p:cNvGrpSpPr/>
            <p:nvPr/>
          </p:nvGrpSpPr>
          <p:grpSpPr>
            <a:xfrm>
              <a:off x="5189688" y="3080408"/>
              <a:ext cx="3750934" cy="2731322"/>
              <a:chOff x="4633274" y="3577949"/>
              <a:chExt cx="3750934" cy="2731322"/>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67" name="Text Box 106">
                <a:extLst>
                  <a:ext uri="{FF2B5EF4-FFF2-40B4-BE49-F238E27FC236}">
                    <a16:creationId xmlns:a16="http://schemas.microsoft.com/office/drawing/2014/main" id="{60423099-6913-6449-94EA-C3C8BD4E23A1}"/>
                  </a:ext>
                </a:extLst>
              </p:cNvPr>
              <p:cNvSpPr txBox="1">
                <a:spLocks noChangeArrowheads="1"/>
              </p:cNvSpPr>
              <p:nvPr/>
            </p:nvSpPr>
            <p:spPr bwMode="auto">
              <a:xfrm>
                <a:off x="4633274" y="4192806"/>
                <a:ext cx="2332549" cy="13696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eaLnBrk="0" fontAlgn="base" hangingPunct="0">
                  <a:lnSpc>
                    <a:spcPct val="90000"/>
                  </a:lnSpc>
                  <a:spcBef>
                    <a:spcPct val="0"/>
                  </a:spcBef>
                  <a:spcAft>
                    <a:spcPct val="0"/>
                  </a:spcAft>
                  <a:buClrTx/>
                  <a:defRPr/>
                </a:pPr>
                <a:r>
                  <a:rPr lang="en-US" altLang="en-US" sz="1350" dirty="0">
                    <a:solidFill>
                      <a:srgbClr val="000000"/>
                    </a:solidFill>
                    <a:latin typeface="Calibri" panose="020F0502020204030204" pitchFamily="34" charset="0"/>
                    <a:cs typeface="Calibri" panose="020F0502020204030204" pitchFamily="34" charset="0"/>
                  </a:rPr>
                  <a:t>Network layer delivering IP datagram payload into TCP socket buffers</a:t>
                </a:r>
              </a:p>
            </p:txBody>
          </p:sp>
          <p:sp>
            <p:nvSpPr>
              <p:cNvPr id="168" name="Line 108">
                <a:extLst>
                  <a:ext uri="{FF2B5EF4-FFF2-40B4-BE49-F238E27FC236}">
                    <a16:creationId xmlns:a16="http://schemas.microsoft.com/office/drawing/2014/main" id="{526C2D0A-E0A9-564E-8CDF-3A8B49E5D882}"/>
                  </a:ext>
                </a:extLst>
              </p:cNvPr>
              <p:cNvSpPr>
                <a:spLocks noChangeShapeType="1"/>
              </p:cNvSpPr>
              <p:nvPr/>
            </p:nvSpPr>
            <p:spPr bwMode="auto">
              <a:xfrm>
                <a:off x="6906339" y="4724124"/>
                <a:ext cx="522908"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39386" y="5970716"/>
                <a:ext cx="1203748" cy="3385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3741864" y="1205345"/>
            <a:ext cx="3738700" cy="687523"/>
            <a:chOff x="4989152" y="1607125"/>
            <a:chExt cx="4984933" cy="916696"/>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71007"/>
              <a:chOff x="4432738" y="2150355"/>
              <a:chExt cx="4984933" cy="871007"/>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0" cy="8710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a:lnSpc>
                    <a:spcPct val="90000"/>
                  </a:lnSpc>
                  <a:buClrTx/>
                  <a:defRPr/>
                </a:pPr>
                <a:r>
                  <a:rPr lang="en-US" altLang="en-US" sz="1350" kern="1200" dirty="0">
                    <a:solidFill>
                      <a:prstClr val="black"/>
                    </a:solidFill>
                    <a:latin typeface="Calibri" panose="020F0502020204030204"/>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a:endParaRPr>
            </a:p>
          </p:txBody>
        </p:sp>
      </p:grpSp>
      <p:pic>
        <p:nvPicPr>
          <p:cNvPr id="1026" name="Picture 2" descr="Drinking from the Firehose: How VividCortex Compresses its Metrics">
            <a:extLst>
              <a:ext uri="{FF2B5EF4-FFF2-40B4-BE49-F238E27FC236}">
                <a16:creationId xmlns:a16="http://schemas.microsoft.com/office/drawing/2014/main" id="{4F457921-03BB-884A-B43A-C231DAB76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8316" y="3363060"/>
            <a:ext cx="2264019" cy="13584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inking From the Information Firehose">
            <a:extLst>
              <a:ext uri="{FF2B5EF4-FFF2-40B4-BE49-F238E27FC236}">
                <a16:creationId xmlns:a16="http://schemas.microsoft.com/office/drawing/2014/main" id="{CC4ECDA6-EF5F-7940-8430-C0BB879305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417" y="2475167"/>
            <a:ext cx="2024696" cy="1336299"/>
          </a:xfrm>
          <a:prstGeom prst="rect">
            <a:avLst/>
          </a:prstGeom>
          <a:noFill/>
          <a:extLst>
            <a:ext uri="{909E8E84-426E-40DD-AFC4-6F175D3DCCD1}">
              <a14:hiddenFill xmlns:a14="http://schemas.microsoft.com/office/drawing/2010/main">
                <a:solidFill>
                  <a:srgbClr val="FFFFFF"/>
                </a:solidFill>
              </a14:hiddenFill>
            </a:ext>
          </a:extLst>
        </p:spPr>
      </p:pic>
      <p:sp>
        <p:nvSpPr>
          <p:cNvPr id="50" name="Slide Number Placeholder 2">
            <a:extLst>
              <a:ext uri="{FF2B5EF4-FFF2-40B4-BE49-F238E27FC236}">
                <a16:creationId xmlns:a16="http://schemas.microsoft.com/office/drawing/2014/main" id="{48F7A259-99DD-7041-B802-66CCB4B0EB04}"/>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91</a:t>
            </a:fld>
            <a:endParaRPr lang="en-US" dirty="0"/>
          </a:p>
        </p:txBody>
      </p:sp>
    </p:spTree>
    <p:extLst>
      <p:ext uri="{BB962C8B-B14F-4D97-AF65-F5344CB8AC3E}">
        <p14:creationId xmlns:p14="http://schemas.microsoft.com/office/powerpoint/2010/main" val="473837047"/>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TCP flow control</a:t>
            </a:r>
            <a:endParaRPr lang="en-US"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5886317" y="813691"/>
            <a:ext cx="1893094" cy="2890838"/>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7717498" y="808929"/>
            <a:ext cx="435769" cy="3155156"/>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5822023" y="889891"/>
            <a:ext cx="1900238" cy="286107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6226835" y="932753"/>
            <a:ext cx="1033463" cy="447675"/>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r>
              <a:rPr lang="en-US" sz="1200">
                <a:latin typeface="Arial" charset="0"/>
                <a:ea typeface="ＭＳ Ｐゴシック" charset="0"/>
                <a:cs typeface="+mn-cs"/>
              </a:rPr>
              <a:t>application</a:t>
            </a:r>
          </a:p>
          <a:p>
            <a:pPr algn="ctr" defTabSz="685800" eaLnBrk="0" fontAlgn="base" hangingPunct="0">
              <a:spcBef>
                <a:spcPct val="0"/>
              </a:spcBef>
              <a:spcAft>
                <a:spcPct val="0"/>
              </a:spcAft>
              <a:buClrTx/>
              <a:defRPr/>
            </a:pPr>
            <a:r>
              <a:rPr lang="en-US" sz="1200">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6053005" y="1734044"/>
            <a:ext cx="1346597" cy="516731"/>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08" y="2368"/>
              <a:ext cx="1050" cy="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a:solidFill>
                    <a:prstClr val="white">
                      <a:lumMod val="95000"/>
                    </a:prstClr>
                  </a:solidFill>
                  <a:cs typeface="+mn-cs"/>
                </a:rPr>
                <a:t>TCP socket</a:t>
              </a:r>
            </a:p>
            <a:p>
              <a:pPr algn="ctr" defTabSz="685800" eaLnBrk="0" fontAlgn="base" hangingPunct="0">
                <a:spcBef>
                  <a:spcPct val="0"/>
                </a:spcBef>
                <a:spcAft>
                  <a:spcPct val="0"/>
                </a:spcAft>
                <a:buClrTx/>
                <a:defRPr/>
              </a:pPr>
              <a:r>
                <a:rPr lang="en-US" sz="1200" dirty="0">
                  <a:solidFill>
                    <a:prstClr val="white">
                      <a:lumMod val="95000"/>
                    </a:prstClr>
                  </a:solidFill>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6179210" y="2501997"/>
            <a:ext cx="1171575" cy="447675"/>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6536338" y="2523629"/>
            <a:ext cx="465192" cy="4154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TCP</a:t>
            </a:r>
          </a:p>
          <a:p>
            <a:pPr algn="ctr" defTabSz="685800" eaLnBrk="0" fontAlgn="base" hangingPunct="0">
              <a:spcBef>
                <a:spcPct val="0"/>
              </a:spcBef>
              <a:spcAft>
                <a:spcPct val="0"/>
              </a:spcAft>
              <a:buClrTx/>
              <a:defRPr/>
            </a:pPr>
            <a:r>
              <a:rPr lang="en-US" sz="1050" dirty="0">
                <a:solidFill>
                  <a:srgbClr val="000000"/>
                </a:solidFill>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6185164" y="3241375"/>
            <a:ext cx="1171575" cy="447675"/>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6526093" y="3266234"/>
            <a:ext cx="465192" cy="4154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IP</a:t>
            </a:r>
          </a:p>
          <a:p>
            <a:pPr algn="ctr" defTabSz="685800" eaLnBrk="0" fontAlgn="base" hangingPunct="0">
              <a:spcBef>
                <a:spcPct val="0"/>
              </a:spcBef>
              <a:spcAft>
                <a:spcPct val="0"/>
              </a:spcAft>
              <a:buClrTx/>
              <a:defRPr/>
            </a:pPr>
            <a:r>
              <a:rPr lang="en-US" sz="1050" dirty="0">
                <a:solidFill>
                  <a:srgbClr val="000000"/>
                </a:solidFill>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5817260" y="3053256"/>
            <a:ext cx="1909763"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5826785" y="1664987"/>
            <a:ext cx="1909763"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6559020" y="1578073"/>
            <a:ext cx="400050" cy="154781"/>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5633542" y="4367640"/>
            <a:ext cx="2093843" cy="323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dirty="0">
                <a:solidFill>
                  <a:srgbClr val="000000"/>
                </a:solidFill>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6593083" y="4064876"/>
            <a:ext cx="0" cy="261938"/>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7713926" y="3747391"/>
            <a:ext cx="0" cy="347663"/>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7892520" y="3442591"/>
            <a:ext cx="652463" cy="679847"/>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534416" y="1077766"/>
            <a:ext cx="2888120" cy="1477328"/>
          </a:xfrm>
          <a:prstGeom prst="rect">
            <a:avLst/>
          </a:prstGeom>
          <a:noFill/>
        </p:spPr>
        <p:txBody>
          <a:bodyPr wrap="square" rtlCol="0">
            <a:spAutoFit/>
          </a:bodyPr>
          <a:lstStyle/>
          <a:p>
            <a:pPr defTabSz="685800">
              <a:buClrTx/>
              <a:defRPr/>
            </a:pPr>
            <a:r>
              <a:rPr lang="en-US" sz="1800" i="1" u="sng" kern="1200" dirty="0">
                <a:solidFill>
                  <a:srgbClr val="C00000"/>
                </a:solidFill>
                <a:latin typeface="Calibri" panose="020F0502020204030204"/>
                <a:ea typeface="+mn-ea"/>
                <a:cs typeface="+mn-cs"/>
              </a:rPr>
              <a:t>Q: </a:t>
            </a:r>
            <a:r>
              <a:rPr lang="en-US" sz="1800" kern="1200" dirty="0">
                <a:solidFill>
                  <a:prstClr val="black"/>
                </a:solidFill>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5823356" y="3755022"/>
            <a:ext cx="0" cy="347663"/>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6158970" y="3091356"/>
            <a:ext cx="540544" cy="157163"/>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5925940" y="3790253"/>
            <a:ext cx="779527" cy="160799"/>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6153017" y="2310306"/>
            <a:ext cx="540544" cy="157163"/>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5696850" y="4104881"/>
            <a:ext cx="902811" cy="2539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from sender</a:t>
            </a:r>
          </a:p>
        </p:txBody>
      </p:sp>
      <p:sp>
        <p:nvSpPr>
          <p:cNvPr id="6" name="Curved Down Arrow 5">
            <a:extLst>
              <a:ext uri="{FF2B5EF4-FFF2-40B4-BE49-F238E27FC236}">
                <a16:creationId xmlns:a16="http://schemas.microsoft.com/office/drawing/2014/main" id="{1FE7EE57-FED3-864B-8F06-9CC2C77BF0DE}"/>
              </a:ext>
            </a:extLst>
          </p:cNvPr>
          <p:cNvSpPr/>
          <p:nvPr/>
        </p:nvSpPr>
        <p:spPr>
          <a:xfrm>
            <a:off x="6234546" y="2104764"/>
            <a:ext cx="1058021" cy="2038611"/>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a:endParaRPr>
          </a:p>
        </p:txBody>
      </p:sp>
      <p:grpSp>
        <p:nvGrpSpPr>
          <p:cNvPr id="13" name="Group 12">
            <a:extLst>
              <a:ext uri="{FF2B5EF4-FFF2-40B4-BE49-F238E27FC236}">
                <a16:creationId xmlns:a16="http://schemas.microsoft.com/office/drawing/2014/main" id="{061072C8-D06D-0540-97C3-C1DE8C5A0444}"/>
              </a:ext>
            </a:extLst>
          </p:cNvPr>
          <p:cNvGrpSpPr/>
          <p:nvPr/>
        </p:nvGrpSpPr>
        <p:grpSpPr>
          <a:xfrm>
            <a:off x="3741864" y="1205345"/>
            <a:ext cx="3738700" cy="687523"/>
            <a:chOff x="4989152" y="1607125"/>
            <a:chExt cx="4984933" cy="916696"/>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71007"/>
              <a:chOff x="4432738" y="2150355"/>
              <a:chExt cx="4984933" cy="871007"/>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0" cy="8710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a:lnSpc>
                    <a:spcPct val="90000"/>
                  </a:lnSpc>
                  <a:buClrTx/>
                  <a:defRPr/>
                </a:pPr>
                <a:r>
                  <a:rPr lang="en-US" altLang="en-US" sz="1350" kern="1200" dirty="0">
                    <a:solidFill>
                      <a:prstClr val="black"/>
                    </a:solidFill>
                    <a:latin typeface="Calibri" panose="020F0502020204030204"/>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a:endParaRPr>
            </a:p>
          </p:txBody>
        </p:sp>
      </p:grpSp>
      <p:grpSp>
        <p:nvGrpSpPr>
          <p:cNvPr id="54" name="Group 53">
            <a:extLst>
              <a:ext uri="{FF2B5EF4-FFF2-40B4-BE49-F238E27FC236}">
                <a16:creationId xmlns:a16="http://schemas.microsoft.com/office/drawing/2014/main" id="{FB367096-84FB-0C47-BA14-5CD76A63BC39}"/>
              </a:ext>
            </a:extLst>
          </p:cNvPr>
          <p:cNvGrpSpPr/>
          <p:nvPr/>
        </p:nvGrpSpPr>
        <p:grpSpPr>
          <a:xfrm>
            <a:off x="833378" y="2569580"/>
            <a:ext cx="3776240" cy="2100422"/>
            <a:chOff x="4343173" y="1560062"/>
            <a:chExt cx="9034622" cy="4921250"/>
          </a:xfrm>
        </p:grpSpPr>
        <p:sp>
          <p:nvSpPr>
            <p:cNvPr id="55" name="Rectangle 4">
              <a:extLst>
                <a:ext uri="{FF2B5EF4-FFF2-40B4-BE49-F238E27FC236}">
                  <a16:creationId xmlns:a16="http://schemas.microsoft.com/office/drawing/2014/main" id="{887BE98B-9B7E-9D41-AEF0-CA93BB1C9316}"/>
                </a:ext>
              </a:extLst>
            </p:cNvPr>
            <p:cNvSpPr>
              <a:spLocks noChangeArrowheads="1"/>
            </p:cNvSpPr>
            <p:nvPr/>
          </p:nvSpPr>
          <p:spPr bwMode="auto">
            <a:xfrm>
              <a:off x="4432073" y="1560062"/>
              <a:ext cx="3951287" cy="4824412"/>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788" kern="1200">
                <a:latin typeface="Tahoma" charset="0"/>
                <a:ea typeface="ＭＳ Ｐゴシック" charset="0"/>
                <a:cs typeface="+mn-cs"/>
              </a:endParaRPr>
            </a:p>
          </p:txBody>
        </p:sp>
        <p:sp>
          <p:nvSpPr>
            <p:cNvPr id="57" name="Rectangle 5">
              <a:extLst>
                <a:ext uri="{FF2B5EF4-FFF2-40B4-BE49-F238E27FC236}">
                  <a16:creationId xmlns:a16="http://schemas.microsoft.com/office/drawing/2014/main" id="{6DD2E62C-E2CB-C147-9685-E568D5425264}"/>
                </a:ext>
              </a:extLst>
            </p:cNvPr>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050">
                <a:latin typeface="Arial" charset="0"/>
                <a:ea typeface="ＭＳ Ｐゴシック" charset="0"/>
                <a:cs typeface="+mn-cs"/>
              </a:endParaRPr>
            </a:p>
          </p:txBody>
        </p:sp>
        <p:sp>
          <p:nvSpPr>
            <p:cNvPr id="58" name="Line 8">
              <a:extLst>
                <a:ext uri="{FF2B5EF4-FFF2-40B4-BE49-F238E27FC236}">
                  <a16:creationId xmlns:a16="http://schemas.microsoft.com/office/drawing/2014/main" id="{6E5293FD-6A44-CD45-9C2D-E6EC13F48E0D}"/>
                </a:ext>
              </a:extLst>
            </p:cNvPr>
            <p:cNvSpPr>
              <a:spLocks noChangeShapeType="1"/>
            </p:cNvSpPr>
            <p:nvPr/>
          </p:nvSpPr>
          <p:spPr bwMode="auto">
            <a:xfrm>
              <a:off x="4349523" y="2050599"/>
              <a:ext cx="3946525" cy="4763"/>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788">
                <a:latin typeface="Tahoma" charset="0"/>
                <a:ea typeface="ＭＳ Ｐゴシック" charset="0"/>
                <a:cs typeface="+mn-cs"/>
              </a:endParaRPr>
            </a:p>
          </p:txBody>
        </p:sp>
        <p:sp>
          <p:nvSpPr>
            <p:cNvPr id="59" name="Line 9">
              <a:extLst>
                <a:ext uri="{FF2B5EF4-FFF2-40B4-BE49-F238E27FC236}">
                  <a16:creationId xmlns:a16="http://schemas.microsoft.com/office/drawing/2014/main" id="{D5FD85FC-35E3-CC42-86B2-4CBE4FF7A22C}"/>
                </a:ext>
              </a:extLst>
            </p:cNvPr>
            <p:cNvSpPr>
              <a:spLocks noChangeShapeType="1"/>
            </p:cNvSpPr>
            <p:nvPr/>
          </p:nvSpPr>
          <p:spPr bwMode="auto">
            <a:xfrm flipV="1">
              <a:off x="4343173" y="2430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788">
                <a:latin typeface="Tahoma" charset="0"/>
                <a:ea typeface="ＭＳ Ｐゴシック" charset="0"/>
                <a:cs typeface="+mn-cs"/>
              </a:endParaRPr>
            </a:p>
          </p:txBody>
        </p:sp>
        <p:sp>
          <p:nvSpPr>
            <p:cNvPr id="60" name="Line 16">
              <a:extLst>
                <a:ext uri="{FF2B5EF4-FFF2-40B4-BE49-F238E27FC236}">
                  <a16:creationId xmlns:a16="http://schemas.microsoft.com/office/drawing/2014/main" id="{1F09DA56-95A7-9740-9266-702F4D667899}"/>
                </a:ext>
              </a:extLst>
            </p:cNvPr>
            <p:cNvSpPr>
              <a:spLocks noChangeShapeType="1"/>
            </p:cNvSpPr>
            <p:nvPr/>
          </p:nvSpPr>
          <p:spPr bwMode="auto">
            <a:xfrm flipV="1">
              <a:off x="4352698" y="2811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788">
                <a:latin typeface="Tahoma" charset="0"/>
                <a:ea typeface="ＭＳ Ｐゴシック" charset="0"/>
                <a:cs typeface="+mn-cs"/>
              </a:endParaRPr>
            </a:p>
          </p:txBody>
        </p:sp>
        <p:sp>
          <p:nvSpPr>
            <p:cNvPr id="61" name="Line 18">
              <a:extLst>
                <a:ext uri="{FF2B5EF4-FFF2-40B4-BE49-F238E27FC236}">
                  <a16:creationId xmlns:a16="http://schemas.microsoft.com/office/drawing/2014/main" id="{3173FF56-BD9B-654B-92B6-4B36C86F420A}"/>
                </a:ext>
              </a:extLst>
            </p:cNvPr>
            <p:cNvSpPr>
              <a:spLocks noChangeShapeType="1"/>
            </p:cNvSpPr>
            <p:nvPr/>
          </p:nvSpPr>
          <p:spPr bwMode="auto">
            <a:xfrm flipV="1">
              <a:off x="4347935" y="3206299"/>
              <a:ext cx="39512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788">
                <a:latin typeface="Tahoma" charset="0"/>
                <a:ea typeface="ＭＳ Ｐゴシック" charset="0"/>
                <a:cs typeface="+mn-cs"/>
              </a:endParaRPr>
            </a:p>
          </p:txBody>
        </p:sp>
        <p:sp>
          <p:nvSpPr>
            <p:cNvPr id="62" name="Line 19">
              <a:extLst>
                <a:ext uri="{FF2B5EF4-FFF2-40B4-BE49-F238E27FC236}">
                  <a16:creationId xmlns:a16="http://schemas.microsoft.com/office/drawing/2014/main" id="{84202EA3-2833-F04E-AA3C-8BB8999BFBC1}"/>
                </a:ext>
              </a:extLst>
            </p:cNvPr>
            <p:cNvSpPr>
              <a:spLocks noChangeShapeType="1"/>
            </p:cNvSpPr>
            <p:nvPr/>
          </p:nvSpPr>
          <p:spPr bwMode="auto">
            <a:xfrm flipV="1">
              <a:off x="4343173" y="3596824"/>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788">
                <a:latin typeface="Tahoma" charset="0"/>
                <a:ea typeface="ＭＳ Ｐゴシック" charset="0"/>
                <a:cs typeface="+mn-cs"/>
              </a:endParaRPr>
            </a:p>
          </p:txBody>
        </p:sp>
        <p:sp>
          <p:nvSpPr>
            <p:cNvPr id="63" name="Line 20">
              <a:extLst>
                <a:ext uri="{FF2B5EF4-FFF2-40B4-BE49-F238E27FC236}">
                  <a16:creationId xmlns:a16="http://schemas.microsoft.com/office/drawing/2014/main" id="{B5EE22BF-1DD2-B74E-9710-050E4C365A6C}"/>
                </a:ext>
              </a:extLst>
            </p:cNvPr>
            <p:cNvSpPr>
              <a:spLocks noChangeShapeType="1"/>
            </p:cNvSpPr>
            <p:nvPr/>
          </p:nvSpPr>
          <p:spPr bwMode="auto">
            <a:xfrm flipV="1">
              <a:off x="4343173" y="4158799"/>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788">
                <a:latin typeface="Tahoma" charset="0"/>
                <a:ea typeface="ＭＳ Ｐゴシック" charset="0"/>
                <a:cs typeface="+mn-cs"/>
              </a:endParaRPr>
            </a:p>
          </p:txBody>
        </p:sp>
        <p:sp>
          <p:nvSpPr>
            <p:cNvPr id="64" name="Line 21">
              <a:extLst>
                <a:ext uri="{FF2B5EF4-FFF2-40B4-BE49-F238E27FC236}">
                  <a16:creationId xmlns:a16="http://schemas.microsoft.com/office/drawing/2014/main" id="{E3D5975A-D204-D047-91DC-FE8A65BBCCE9}"/>
                </a:ext>
              </a:extLst>
            </p:cNvPr>
            <p:cNvSpPr>
              <a:spLocks noChangeShapeType="1"/>
            </p:cNvSpPr>
            <p:nvPr/>
          </p:nvSpPr>
          <p:spPr bwMode="auto">
            <a:xfrm flipH="1" flipV="1">
              <a:off x="6303735" y="2814187"/>
              <a:ext cx="4763" cy="7778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788">
                <a:latin typeface="Tahoma" charset="0"/>
                <a:ea typeface="ＭＳ Ｐゴシック" charset="0"/>
                <a:cs typeface="+mn-cs"/>
              </a:endParaRPr>
            </a:p>
          </p:txBody>
        </p:sp>
        <p:grpSp>
          <p:nvGrpSpPr>
            <p:cNvPr id="65" name="Group 64">
              <a:extLst>
                <a:ext uri="{FF2B5EF4-FFF2-40B4-BE49-F238E27FC236}">
                  <a16:creationId xmlns:a16="http://schemas.microsoft.com/office/drawing/2014/main" id="{067C1EE2-2B96-F74C-A327-2DFC2DFC62BA}"/>
                </a:ext>
              </a:extLst>
            </p:cNvPr>
            <p:cNvGrpSpPr/>
            <p:nvPr/>
          </p:nvGrpSpPr>
          <p:grpSpPr>
            <a:xfrm>
              <a:off x="6168491" y="2788385"/>
              <a:ext cx="7209304" cy="1102544"/>
              <a:chOff x="6168491" y="2788385"/>
              <a:chExt cx="7209304" cy="1102544"/>
            </a:xfrm>
          </p:grpSpPr>
          <p:sp>
            <p:nvSpPr>
              <p:cNvPr id="67" name="Text Box 22">
                <a:extLst>
                  <a:ext uri="{FF2B5EF4-FFF2-40B4-BE49-F238E27FC236}">
                    <a16:creationId xmlns:a16="http://schemas.microsoft.com/office/drawing/2014/main" id="{2E8A978C-B58F-724E-97B2-2FB3E91F6385}"/>
                  </a:ext>
                </a:extLst>
              </p:cNvPr>
              <p:cNvSpPr txBox="1">
                <a:spLocks noChangeArrowheads="1"/>
              </p:cNvSpPr>
              <p:nvPr/>
            </p:nvSpPr>
            <p:spPr bwMode="auto">
              <a:xfrm>
                <a:off x="6168491" y="2788385"/>
                <a:ext cx="2182981" cy="51379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825" kern="1200" dirty="0">
                    <a:solidFill>
                      <a:srgbClr val="000000"/>
                    </a:solidFill>
                    <a:latin typeface="Arial" charset="0"/>
                    <a:cs typeface="+mn-cs"/>
                  </a:rPr>
                  <a:t>receive window</a:t>
                </a:r>
              </a:p>
            </p:txBody>
          </p:sp>
          <p:sp>
            <p:nvSpPr>
              <p:cNvPr id="68" name="Text Box 49">
                <a:extLst>
                  <a:ext uri="{FF2B5EF4-FFF2-40B4-BE49-F238E27FC236}">
                    <a16:creationId xmlns:a16="http://schemas.microsoft.com/office/drawing/2014/main" id="{4311B6E6-847F-7C42-98B1-9875A91D17B3}"/>
                  </a:ext>
                </a:extLst>
              </p:cNvPr>
              <p:cNvSpPr txBox="1">
                <a:spLocks noChangeArrowheads="1"/>
              </p:cNvSpPr>
              <p:nvPr/>
            </p:nvSpPr>
            <p:spPr bwMode="auto">
              <a:xfrm>
                <a:off x="8724899" y="2847114"/>
                <a:ext cx="4652896" cy="104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90000"/>
                  </a:lnSpc>
                  <a:spcBef>
                    <a:spcPct val="0"/>
                  </a:spcBef>
                  <a:spcAft>
                    <a:spcPct val="0"/>
                  </a:spcAft>
                  <a:buClrTx/>
                  <a:defRPr/>
                </a:pPr>
                <a:r>
                  <a:rPr lang="en-US" sz="1350" kern="1200" dirty="0">
                    <a:solidFill>
                      <a:srgbClr val="000000"/>
                    </a:solidFill>
                    <a:latin typeface="Calibri" panose="020F0502020204030204"/>
                    <a:cs typeface="+mn-cs"/>
                  </a:rPr>
                  <a:t>flow control: </a:t>
                </a:r>
                <a:r>
                  <a:rPr lang="en-US" sz="1200" kern="1200" dirty="0">
                    <a:solidFill>
                      <a:srgbClr val="000000"/>
                    </a:solidFill>
                    <a:latin typeface="Calibri" panose="020F0502020204030204"/>
                    <a:cs typeface="+mn-cs"/>
                  </a:rPr>
                  <a:t># bytes receiver willing to accept</a:t>
                </a:r>
                <a:endParaRPr lang="en-US" sz="1350" kern="1200" dirty="0">
                  <a:solidFill>
                    <a:srgbClr val="000000"/>
                  </a:solidFill>
                  <a:latin typeface="Calibri" panose="020F0502020204030204"/>
                  <a:cs typeface="+mn-cs"/>
                </a:endParaRPr>
              </a:p>
            </p:txBody>
          </p:sp>
          <p:sp>
            <p:nvSpPr>
              <p:cNvPr id="69" name="Line 53">
                <a:extLst>
                  <a:ext uri="{FF2B5EF4-FFF2-40B4-BE49-F238E27FC236}">
                    <a16:creationId xmlns:a16="http://schemas.microsoft.com/office/drawing/2014/main" id="{1B19FC7E-F3A0-3F49-A0E5-0BD2B4FBCBD0}"/>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788" kern="1200">
                  <a:latin typeface="Tahoma" charset="0"/>
                  <a:ea typeface="ＭＳ Ｐゴシック" charset="0"/>
                  <a:cs typeface="+mn-cs"/>
                </a:endParaRPr>
              </a:p>
            </p:txBody>
          </p:sp>
        </p:grpSp>
        <p:sp>
          <p:nvSpPr>
            <p:cNvPr id="66" name="Line 10">
              <a:extLst>
                <a:ext uri="{FF2B5EF4-FFF2-40B4-BE49-F238E27FC236}">
                  <a16:creationId xmlns:a16="http://schemas.microsoft.com/office/drawing/2014/main" id="{C66942C1-B5F2-CD48-AEFD-79309840AF0C}"/>
                </a:ext>
              </a:extLst>
            </p:cNvPr>
            <p:cNvSpPr>
              <a:spLocks noChangeShapeType="1"/>
            </p:cNvSpPr>
            <p:nvPr/>
          </p:nvSpPr>
          <p:spPr bwMode="auto">
            <a:xfrm flipH="1" flipV="1">
              <a:off x="6289447" y="1679374"/>
              <a:ext cx="1761" cy="365184"/>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788">
                <a:latin typeface="Tahoma" charset="0"/>
                <a:ea typeface="ＭＳ Ｐゴシック" charset="0"/>
                <a:cs typeface="+mn-cs"/>
              </a:endParaRPr>
            </a:p>
          </p:txBody>
        </p:sp>
      </p:grpSp>
      <p:sp>
        <p:nvSpPr>
          <p:cNvPr id="70" name="Slide Number Placeholder 2">
            <a:extLst>
              <a:ext uri="{FF2B5EF4-FFF2-40B4-BE49-F238E27FC236}">
                <a16:creationId xmlns:a16="http://schemas.microsoft.com/office/drawing/2014/main" id="{3A4399FC-22AC-CD4F-9984-791C62C984F2}"/>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92</a:t>
            </a:fld>
            <a:endParaRPr lang="en-US" dirty="0"/>
          </a:p>
        </p:txBody>
      </p:sp>
    </p:spTree>
    <p:extLst>
      <p:ext uri="{BB962C8B-B14F-4D97-AF65-F5344CB8AC3E}">
        <p14:creationId xmlns:p14="http://schemas.microsoft.com/office/powerpoint/2010/main" val="859008616"/>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TCP flow control</a:t>
            </a:r>
            <a:endParaRPr lang="en-US"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5886317" y="813691"/>
            <a:ext cx="1893094" cy="2890838"/>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7717498" y="808929"/>
            <a:ext cx="435769" cy="3155156"/>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5822023" y="889891"/>
            <a:ext cx="1900238" cy="286107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6226835" y="932753"/>
            <a:ext cx="1033463" cy="447675"/>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r>
              <a:rPr lang="en-US" sz="1200">
                <a:latin typeface="Arial" charset="0"/>
                <a:ea typeface="ＭＳ Ｐゴシック" charset="0"/>
                <a:cs typeface="+mn-cs"/>
              </a:rPr>
              <a:t>application</a:t>
            </a:r>
          </a:p>
          <a:p>
            <a:pPr algn="ctr" defTabSz="685800" eaLnBrk="0" fontAlgn="base" hangingPunct="0">
              <a:spcBef>
                <a:spcPct val="0"/>
              </a:spcBef>
              <a:spcAft>
                <a:spcPct val="0"/>
              </a:spcAft>
              <a:buClrTx/>
              <a:defRPr/>
            </a:pPr>
            <a:r>
              <a:rPr lang="en-US" sz="1200">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6053005" y="1734044"/>
            <a:ext cx="1346597" cy="516731"/>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08" y="2368"/>
              <a:ext cx="1050" cy="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a:solidFill>
                    <a:prstClr val="white">
                      <a:lumMod val="95000"/>
                    </a:prstClr>
                  </a:solidFill>
                  <a:cs typeface="+mn-cs"/>
                </a:rPr>
                <a:t>TCP socket</a:t>
              </a:r>
            </a:p>
            <a:p>
              <a:pPr algn="ctr" defTabSz="685800" eaLnBrk="0" fontAlgn="base" hangingPunct="0">
                <a:spcBef>
                  <a:spcPct val="0"/>
                </a:spcBef>
                <a:spcAft>
                  <a:spcPct val="0"/>
                </a:spcAft>
                <a:buClrTx/>
                <a:defRPr/>
              </a:pPr>
              <a:r>
                <a:rPr lang="en-US" sz="1200" dirty="0">
                  <a:solidFill>
                    <a:prstClr val="white">
                      <a:lumMod val="95000"/>
                    </a:prstClr>
                  </a:solidFill>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6179210" y="2501997"/>
            <a:ext cx="1171575" cy="447675"/>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6536338" y="2523629"/>
            <a:ext cx="465192" cy="4154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TCP</a:t>
            </a:r>
          </a:p>
          <a:p>
            <a:pPr algn="ctr" defTabSz="685800" eaLnBrk="0" fontAlgn="base" hangingPunct="0">
              <a:spcBef>
                <a:spcPct val="0"/>
              </a:spcBef>
              <a:spcAft>
                <a:spcPct val="0"/>
              </a:spcAft>
              <a:buClrTx/>
              <a:defRPr/>
            </a:pPr>
            <a:r>
              <a:rPr lang="en-US" sz="1050" dirty="0">
                <a:solidFill>
                  <a:srgbClr val="000000"/>
                </a:solidFill>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6185164" y="3241375"/>
            <a:ext cx="1171575" cy="447675"/>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6526093" y="3266234"/>
            <a:ext cx="465192" cy="4154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IP</a:t>
            </a:r>
          </a:p>
          <a:p>
            <a:pPr algn="ctr" defTabSz="685800" eaLnBrk="0" fontAlgn="base" hangingPunct="0">
              <a:spcBef>
                <a:spcPct val="0"/>
              </a:spcBef>
              <a:spcAft>
                <a:spcPct val="0"/>
              </a:spcAft>
              <a:buClrTx/>
              <a:defRPr/>
            </a:pPr>
            <a:r>
              <a:rPr lang="en-US" sz="1050" dirty="0">
                <a:solidFill>
                  <a:srgbClr val="000000"/>
                </a:solidFill>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5817260" y="3053256"/>
            <a:ext cx="1909763"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5826785" y="1664987"/>
            <a:ext cx="1909763"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6559020" y="1578073"/>
            <a:ext cx="400050" cy="154781"/>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5633542" y="4367640"/>
            <a:ext cx="2093843" cy="323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dirty="0">
                <a:solidFill>
                  <a:srgbClr val="000000"/>
                </a:solidFill>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6593083" y="4064876"/>
            <a:ext cx="0" cy="261938"/>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7713926" y="3747391"/>
            <a:ext cx="0" cy="347663"/>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7892520" y="3442591"/>
            <a:ext cx="652463" cy="679847"/>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534416" y="1077766"/>
            <a:ext cx="2888120" cy="1477328"/>
          </a:xfrm>
          <a:prstGeom prst="rect">
            <a:avLst/>
          </a:prstGeom>
          <a:noFill/>
        </p:spPr>
        <p:txBody>
          <a:bodyPr wrap="square" rtlCol="0">
            <a:spAutoFit/>
          </a:bodyPr>
          <a:lstStyle/>
          <a:p>
            <a:pPr defTabSz="685800">
              <a:buClrTx/>
              <a:defRPr/>
            </a:pPr>
            <a:r>
              <a:rPr lang="en-US" sz="1800" i="1" u="sng" kern="1200" dirty="0">
                <a:solidFill>
                  <a:srgbClr val="C00000"/>
                </a:solidFill>
                <a:latin typeface="Calibri" panose="020F0502020204030204"/>
                <a:ea typeface="+mn-ea"/>
                <a:cs typeface="+mn-cs"/>
              </a:rPr>
              <a:t>Q: </a:t>
            </a:r>
            <a:r>
              <a:rPr lang="en-US" sz="1800" kern="1200" dirty="0">
                <a:solidFill>
                  <a:prstClr val="black"/>
                </a:solidFill>
                <a:latin typeface="Calibri" panose="020F0502020204030204"/>
                <a:ea typeface="+mn-ea"/>
                <a:cs typeface="+mn-cs"/>
              </a:rPr>
              <a:t>What happens if network layer delivers data faster than application layer removes data from socket buffers?</a:t>
            </a:r>
          </a:p>
        </p:txBody>
      </p:sp>
      <p:grpSp>
        <p:nvGrpSpPr>
          <p:cNvPr id="10" name="Group 9">
            <a:extLst>
              <a:ext uri="{FF2B5EF4-FFF2-40B4-BE49-F238E27FC236}">
                <a16:creationId xmlns:a16="http://schemas.microsoft.com/office/drawing/2014/main" id="{9B4B0832-7295-6748-A6EB-5D9B0607F222}"/>
              </a:ext>
            </a:extLst>
          </p:cNvPr>
          <p:cNvGrpSpPr/>
          <p:nvPr/>
        </p:nvGrpSpPr>
        <p:grpSpPr>
          <a:xfrm>
            <a:off x="567742" y="2651871"/>
            <a:ext cx="3123579" cy="1655535"/>
            <a:chOff x="363537" y="4127499"/>
            <a:chExt cx="4164772" cy="2207380"/>
          </a:xfrm>
        </p:grpSpPr>
        <p:sp>
          <p:nvSpPr>
            <p:cNvPr id="179" name="Rectangle 110">
              <a:extLst>
                <a:ext uri="{FF2B5EF4-FFF2-40B4-BE49-F238E27FC236}">
                  <a16:creationId xmlns:a16="http://schemas.microsoft.com/office/drawing/2014/main" id="{71EEDA6C-9700-F540-8450-88D0CF387D8C}"/>
                </a:ext>
              </a:extLst>
            </p:cNvPr>
            <p:cNvSpPr>
              <a:spLocks noChangeArrowheads="1"/>
            </p:cNvSpPr>
            <p:nvPr/>
          </p:nvSpPr>
          <p:spPr bwMode="auto">
            <a:xfrm>
              <a:off x="363537" y="4397375"/>
              <a:ext cx="4134671" cy="1680696"/>
            </a:xfrm>
            <a:prstGeom prst="rect">
              <a:avLst/>
            </a:prstGeom>
            <a:solidFill>
              <a:srgbClr val="FFFFFF"/>
            </a:solidFill>
            <a:ln w="28575">
              <a:solidFill>
                <a:srgbClr val="CC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Calibri" panose="020F0502020204030204"/>
                <a:ea typeface="ＭＳ Ｐゴシック" charset="0"/>
                <a:cs typeface="+mn-cs"/>
              </a:endParaRPr>
            </a:p>
          </p:txBody>
        </p:sp>
        <p:sp>
          <p:nvSpPr>
            <p:cNvPr id="180" name="Text Box 111">
              <a:extLst>
                <a:ext uri="{FF2B5EF4-FFF2-40B4-BE49-F238E27FC236}">
                  <a16:creationId xmlns:a16="http://schemas.microsoft.com/office/drawing/2014/main" id="{8C96D4BC-6609-824B-A9B9-24E2A66F66C2}"/>
                </a:ext>
              </a:extLst>
            </p:cNvPr>
            <p:cNvSpPr txBox="1">
              <a:spLocks noChangeArrowheads="1"/>
            </p:cNvSpPr>
            <p:nvPr/>
          </p:nvSpPr>
          <p:spPr bwMode="auto">
            <a:xfrm>
              <a:off x="455613" y="4549775"/>
              <a:ext cx="4072696" cy="178510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defTabSz="685800">
                <a:lnSpc>
                  <a:spcPct val="90000"/>
                </a:lnSpc>
                <a:buClrTx/>
                <a:defRPr/>
              </a:pPr>
              <a:r>
                <a:rPr lang="en-US" altLang="en-US" sz="1800" kern="1200" dirty="0">
                  <a:solidFill>
                    <a:prstClr val="black"/>
                  </a:solidFill>
                  <a:latin typeface="Calibri" panose="020F0502020204030204"/>
                  <a:cs typeface="+mn-cs"/>
                </a:rPr>
                <a:t>receiver controls sender, so sender won’</a:t>
              </a:r>
              <a:r>
                <a:rPr lang="en-US" altLang="ja-JP" sz="1800" kern="1200" dirty="0">
                  <a:solidFill>
                    <a:prstClr val="black"/>
                  </a:solidFill>
                  <a:latin typeface="Calibri" panose="020F0502020204030204"/>
                  <a:cs typeface="+mn-cs"/>
                </a:rPr>
                <a:t>t overflow receiver’s buffer by transmitting too much, too fast</a:t>
              </a:r>
              <a:endParaRPr lang="en-US" altLang="en-US" sz="788" kern="1200" dirty="0">
                <a:solidFill>
                  <a:prstClr val="black"/>
                </a:solidFill>
                <a:latin typeface="Calibri" panose="020F0502020204030204"/>
                <a:cs typeface="+mn-cs"/>
              </a:endParaRPr>
            </a:p>
          </p:txBody>
        </p:sp>
        <p:grpSp>
          <p:nvGrpSpPr>
            <p:cNvPr id="181" name="Group 112">
              <a:extLst>
                <a:ext uri="{FF2B5EF4-FFF2-40B4-BE49-F238E27FC236}">
                  <a16:creationId xmlns:a16="http://schemas.microsoft.com/office/drawing/2014/main" id="{6B4EAE2E-56DA-864E-99A1-E535BFD3AF51}"/>
                </a:ext>
              </a:extLst>
            </p:cNvPr>
            <p:cNvGrpSpPr>
              <a:grpSpLocks/>
            </p:cNvGrpSpPr>
            <p:nvPr/>
          </p:nvGrpSpPr>
          <p:grpSpPr bwMode="auto">
            <a:xfrm>
              <a:off x="551438" y="4127499"/>
              <a:ext cx="2003542" cy="554038"/>
              <a:chOff x="3327" y="230"/>
              <a:chExt cx="1176" cy="349"/>
            </a:xfrm>
          </p:grpSpPr>
          <p:sp>
            <p:nvSpPr>
              <p:cNvPr id="183" name="Rectangle 113">
                <a:extLst>
                  <a:ext uri="{FF2B5EF4-FFF2-40B4-BE49-F238E27FC236}">
                    <a16:creationId xmlns:a16="http://schemas.microsoft.com/office/drawing/2014/main" id="{364B36BC-850A-C443-AFE1-8C4A92F8CA4E}"/>
                  </a:ext>
                </a:extLst>
              </p:cNvPr>
              <p:cNvSpPr>
                <a:spLocks noChangeArrowheads="1"/>
              </p:cNvSpPr>
              <p:nvPr/>
            </p:nvSpPr>
            <p:spPr bwMode="auto">
              <a:xfrm>
                <a:off x="3369" y="323"/>
                <a:ext cx="1134" cy="22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a:buClrTx/>
                  <a:defRPr/>
                </a:pPr>
                <a:endParaRPr lang="en-US" sz="1350" kern="1200">
                  <a:solidFill>
                    <a:prstClr val="black"/>
                  </a:solidFill>
                  <a:latin typeface="Calibri" panose="020F0502020204030204"/>
                  <a:ea typeface="ＭＳ Ｐゴシック" charset="0"/>
                  <a:cs typeface="+mn-cs"/>
                </a:endParaRPr>
              </a:p>
            </p:txBody>
          </p:sp>
          <p:sp>
            <p:nvSpPr>
              <p:cNvPr id="184" name="Text Box 114">
                <a:extLst>
                  <a:ext uri="{FF2B5EF4-FFF2-40B4-BE49-F238E27FC236}">
                    <a16:creationId xmlns:a16="http://schemas.microsoft.com/office/drawing/2014/main" id="{4A67984A-D193-3248-9AD8-3DC1586083A2}"/>
                  </a:ext>
                </a:extLst>
              </p:cNvPr>
              <p:cNvSpPr txBox="1">
                <a:spLocks noChangeArrowheads="1"/>
              </p:cNvSpPr>
              <p:nvPr/>
            </p:nvSpPr>
            <p:spPr bwMode="auto">
              <a:xfrm>
                <a:off x="3327" y="230"/>
                <a:ext cx="1175" cy="34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a:buClrTx/>
                  <a:defRPr/>
                </a:pPr>
                <a:r>
                  <a:rPr lang="en-US" sz="2100" kern="1200" dirty="0">
                    <a:solidFill>
                      <a:srgbClr val="CC0000"/>
                    </a:solidFill>
                    <a:latin typeface="Calibri" panose="020F0502020204030204"/>
                    <a:cs typeface="+mn-cs"/>
                  </a:rPr>
                  <a:t>flow control</a:t>
                </a:r>
              </a:p>
            </p:txBody>
          </p:sp>
        </p:grpSp>
      </p:gr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5823356" y="3755022"/>
            <a:ext cx="0" cy="347663"/>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defTabSz="685800">
              <a:buClrTx/>
              <a:defRPr/>
            </a:pPr>
            <a:endParaRPr lang="en-US" sz="1350" kern="1200">
              <a:solidFill>
                <a:prstClr val="black"/>
              </a:solidFill>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5696850" y="2104765"/>
            <a:ext cx="1595717" cy="2254033"/>
            <a:chOff x="7595799" y="2806352"/>
            <a:chExt cx="2127623" cy="3005378"/>
          </a:xfrm>
        </p:grpSpPr>
        <p:grpSp>
          <p:nvGrpSpPr>
            <p:cNvPr id="7" name="Group 6">
              <a:extLst>
                <a:ext uri="{FF2B5EF4-FFF2-40B4-BE49-F238E27FC236}">
                  <a16:creationId xmlns:a16="http://schemas.microsoft.com/office/drawing/2014/main" id="{90136498-1DCA-8245-9AEB-79D923D0965C}"/>
                </a:ext>
              </a:extLst>
            </p:cNvPr>
            <p:cNvGrpSpPr/>
            <p:nvPr/>
          </p:nvGrpSpPr>
          <p:grpSpPr>
            <a:xfrm>
              <a:off x="7595799" y="3080408"/>
              <a:ext cx="1344823" cy="2731322"/>
              <a:chOff x="7039385" y="3577949"/>
              <a:chExt cx="1344823" cy="2731322"/>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39385" y="5970716"/>
                <a:ext cx="1203748" cy="3385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050" dirty="0">
                    <a:solidFill>
                      <a:srgbClr val="000000"/>
                    </a:solidFill>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3741864" y="1205345"/>
            <a:ext cx="3738700" cy="687523"/>
            <a:chOff x="4989152" y="1607125"/>
            <a:chExt cx="4984933" cy="916696"/>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71007"/>
              <a:chOff x="4432738" y="2150355"/>
              <a:chExt cx="4984933" cy="871007"/>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0" cy="8710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r" defTabSz="685800">
                  <a:lnSpc>
                    <a:spcPct val="90000"/>
                  </a:lnSpc>
                  <a:buClrTx/>
                  <a:defRPr/>
                </a:pPr>
                <a:r>
                  <a:rPr lang="en-US" altLang="en-US" sz="1350" kern="1200" dirty="0">
                    <a:solidFill>
                      <a:prstClr val="black"/>
                    </a:solidFill>
                    <a:latin typeface="Calibri" panose="020F0502020204030204"/>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a:endParaRPr>
            </a:p>
          </p:txBody>
        </p:sp>
      </p:grpSp>
      <p:sp>
        <p:nvSpPr>
          <p:cNvPr id="52" name="Slide Number Placeholder 2">
            <a:extLst>
              <a:ext uri="{FF2B5EF4-FFF2-40B4-BE49-F238E27FC236}">
                <a16:creationId xmlns:a16="http://schemas.microsoft.com/office/drawing/2014/main" id="{6AC88DD4-8D5E-1A4B-AF04-AF0A9B96E264}"/>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93</a:t>
            </a:fld>
            <a:endParaRPr lang="en-US" dirty="0"/>
          </a:p>
        </p:txBody>
      </p:sp>
    </p:spTree>
    <p:extLst>
      <p:ext uri="{BB962C8B-B14F-4D97-AF65-F5344CB8AC3E}">
        <p14:creationId xmlns:p14="http://schemas.microsoft.com/office/powerpoint/2010/main" val="3329041873"/>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TCP flow control</a:t>
            </a:r>
            <a:endParaRPr lang="en-US" dirty="0"/>
          </a:p>
        </p:txBody>
      </p:sp>
      <p:sp>
        <p:nvSpPr>
          <p:cNvPr id="54" name="Rectangle 75">
            <a:extLst>
              <a:ext uri="{FF2B5EF4-FFF2-40B4-BE49-F238E27FC236}">
                <a16:creationId xmlns:a16="http://schemas.microsoft.com/office/drawing/2014/main" id="{78F7B284-6B74-F548-982C-C01C5F7D3D99}"/>
              </a:ext>
            </a:extLst>
          </p:cNvPr>
          <p:cNvSpPr txBox="1">
            <a:spLocks noChangeArrowheads="1"/>
          </p:cNvSpPr>
          <p:nvPr/>
        </p:nvSpPr>
        <p:spPr>
          <a:xfrm>
            <a:off x="501705" y="1114426"/>
            <a:ext cx="4369804" cy="3680222"/>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lnSpc>
                <a:spcPct val="100000"/>
              </a:lnSpc>
              <a:spcBef>
                <a:spcPts val="750"/>
              </a:spcBef>
              <a:defRPr/>
            </a:pPr>
            <a:r>
              <a:rPr lang="en-US" altLang="en-US" sz="2100" dirty="0">
                <a:solidFill>
                  <a:prstClr val="black"/>
                </a:solidFill>
                <a:latin typeface="Calibri" panose="020F0502020204030204"/>
                <a:ea typeface="ＭＳ Ｐゴシック" panose="020B0600070205080204" pitchFamily="34" charset="-128"/>
              </a:rPr>
              <a:t>TCP receiver “</a:t>
            </a:r>
            <a:r>
              <a:rPr lang="en-US" altLang="ja-JP" sz="2100" dirty="0">
                <a:solidFill>
                  <a:prstClr val="black"/>
                </a:solidFill>
                <a:latin typeface="Calibri" panose="020F0502020204030204"/>
                <a:ea typeface="ＭＳ Ｐゴシック" panose="020B0600070205080204" pitchFamily="34" charset="-128"/>
              </a:rPr>
              <a:t>advertises” free buffer space in </a:t>
            </a:r>
            <a:r>
              <a:rPr lang="en-US" altLang="ja-JP" sz="2100" b="1" dirty="0" err="1">
                <a:solidFill>
                  <a:prstClr val="black"/>
                </a:solidFill>
                <a:latin typeface="Courier New" panose="02070309020205020404" pitchFamily="49" charset="0"/>
                <a:ea typeface="ＭＳ Ｐゴシック" panose="020B0600070205080204" pitchFamily="34" charset="-128"/>
              </a:rPr>
              <a:t>rwnd</a:t>
            </a:r>
            <a:r>
              <a:rPr lang="en-US" altLang="ja-JP" sz="2100" dirty="0">
                <a:solidFill>
                  <a:prstClr val="black"/>
                </a:solidFill>
                <a:latin typeface="Calibri" panose="020F0502020204030204"/>
                <a:ea typeface="ＭＳ Ｐゴシック" panose="020B0600070205080204" pitchFamily="34" charset="-128"/>
              </a:rPr>
              <a:t> field in TCP header</a:t>
            </a:r>
          </a:p>
          <a:p>
            <a:pPr marL="521494" lvl="1" indent="-173831" defTabSz="685800">
              <a:lnSpc>
                <a:spcPct val="100000"/>
              </a:lnSpc>
              <a:spcBef>
                <a:spcPts val="375"/>
              </a:spcBef>
              <a:defRPr/>
            </a:pPr>
            <a:r>
              <a:rPr lang="en-US" altLang="en-US" sz="1800" b="1" dirty="0" err="1">
                <a:solidFill>
                  <a:prstClr val="black"/>
                </a:solidFill>
                <a:latin typeface="Courier New" panose="02070309020205020404" pitchFamily="49" charset="0"/>
                <a:ea typeface="ＭＳ Ｐゴシック" panose="020B0600070205080204" pitchFamily="34" charset="-128"/>
              </a:rPr>
              <a:t>RcvBuffer</a:t>
            </a:r>
            <a:r>
              <a:rPr lang="en-US" altLang="en-US" sz="1800" b="1" dirty="0">
                <a:solidFill>
                  <a:prstClr val="black"/>
                </a:solidFill>
                <a:latin typeface="Courier New" panose="02070309020205020404" pitchFamily="49" charset="0"/>
                <a:ea typeface="ＭＳ Ｐゴシック" panose="020B0600070205080204" pitchFamily="34" charset="-128"/>
              </a:rPr>
              <a:t> </a:t>
            </a:r>
            <a:r>
              <a:rPr lang="en-US" altLang="en-US" sz="1800" dirty="0">
                <a:solidFill>
                  <a:prstClr val="black"/>
                </a:solidFill>
                <a:latin typeface="Calibri" panose="020F0502020204030204"/>
                <a:ea typeface="ＭＳ Ｐゴシック" panose="020B0600070205080204" pitchFamily="34" charset="-128"/>
              </a:rPr>
              <a:t>size set via socket options (typical default is 4096 bytes)</a:t>
            </a:r>
          </a:p>
          <a:p>
            <a:pPr marL="521494" lvl="1" indent="-173831" defTabSz="685800">
              <a:lnSpc>
                <a:spcPct val="100000"/>
              </a:lnSpc>
              <a:spcBef>
                <a:spcPts val="375"/>
              </a:spcBef>
              <a:defRPr/>
            </a:pPr>
            <a:r>
              <a:rPr lang="en-US" altLang="en-US" sz="1800" dirty="0">
                <a:solidFill>
                  <a:prstClr val="black"/>
                </a:solidFill>
                <a:latin typeface="Calibri" panose="020F0502020204030204"/>
                <a:ea typeface="ＭＳ Ｐゴシック" panose="020B0600070205080204" pitchFamily="34" charset="-128"/>
              </a:rPr>
              <a:t>many operating systems </a:t>
            </a:r>
            <a:r>
              <a:rPr lang="en-US" altLang="en-US" sz="1800" dirty="0" err="1">
                <a:solidFill>
                  <a:prstClr val="black"/>
                </a:solidFill>
                <a:latin typeface="Calibri" panose="020F0502020204030204"/>
                <a:ea typeface="ＭＳ Ｐゴシック" panose="020B0600070205080204" pitchFamily="34" charset="-128"/>
              </a:rPr>
              <a:t>autoadjust</a:t>
            </a:r>
            <a:r>
              <a:rPr lang="en-US" altLang="en-US" sz="1800" dirty="0">
                <a:solidFill>
                  <a:prstClr val="black"/>
                </a:solidFill>
                <a:latin typeface="Calibri" panose="020F0502020204030204"/>
                <a:ea typeface="ＭＳ Ｐゴシック" panose="020B0600070205080204" pitchFamily="34" charset="-128"/>
              </a:rPr>
              <a:t> </a:t>
            </a:r>
            <a:r>
              <a:rPr lang="en-US" altLang="en-US" sz="1800" b="1" dirty="0" err="1">
                <a:solidFill>
                  <a:prstClr val="black"/>
                </a:solidFill>
                <a:latin typeface="Courier New" panose="02070309020205020404" pitchFamily="49" charset="0"/>
                <a:ea typeface="ＭＳ Ｐゴシック" panose="020B0600070205080204" pitchFamily="34" charset="-128"/>
              </a:rPr>
              <a:t>RcvBuffer</a:t>
            </a:r>
            <a:endParaRPr lang="en-US" altLang="en-US" sz="1800" dirty="0">
              <a:solidFill>
                <a:prstClr val="black"/>
              </a:solidFill>
              <a:latin typeface="Calibri" panose="020F0502020204030204"/>
              <a:ea typeface="ＭＳ Ｐゴシック" panose="020B0600070205080204" pitchFamily="34" charset="-128"/>
            </a:endParaRPr>
          </a:p>
          <a:p>
            <a:pPr marL="264319" indent="-166688" defTabSz="685800">
              <a:lnSpc>
                <a:spcPct val="100000"/>
              </a:lnSpc>
              <a:spcBef>
                <a:spcPts val="750"/>
              </a:spcBef>
              <a:defRPr/>
            </a:pPr>
            <a:r>
              <a:rPr lang="en-US" altLang="en-US" sz="2100" dirty="0">
                <a:solidFill>
                  <a:prstClr val="black"/>
                </a:solidFill>
                <a:latin typeface="Calibri" panose="020F0502020204030204"/>
                <a:ea typeface="ＭＳ Ｐゴシック" panose="020B0600070205080204" pitchFamily="34" charset="-128"/>
              </a:rPr>
              <a:t>sender limits amount of </a:t>
            </a:r>
            <a:r>
              <a:rPr lang="en-US" altLang="en-US" sz="2100" dirty="0" err="1">
                <a:solidFill>
                  <a:prstClr val="black"/>
                </a:solidFill>
                <a:latin typeface="Calibri" panose="020F0502020204030204"/>
                <a:ea typeface="ＭＳ Ｐゴシック" panose="020B0600070205080204" pitchFamily="34" charset="-128"/>
              </a:rPr>
              <a:t>unACKed</a:t>
            </a:r>
            <a:r>
              <a:rPr lang="en-US" altLang="en-US" sz="2100" dirty="0">
                <a:solidFill>
                  <a:prstClr val="black"/>
                </a:solidFill>
                <a:latin typeface="Calibri" panose="020F0502020204030204"/>
                <a:ea typeface="ＭＳ Ｐゴシック" panose="020B0600070205080204" pitchFamily="34" charset="-128"/>
              </a:rPr>
              <a:t> (“</a:t>
            </a:r>
            <a:r>
              <a:rPr lang="en-US" altLang="ja-JP" sz="2100" dirty="0">
                <a:solidFill>
                  <a:prstClr val="black"/>
                </a:solidFill>
                <a:latin typeface="Calibri" panose="020F0502020204030204"/>
                <a:ea typeface="ＭＳ Ｐゴシック" panose="020B0600070205080204" pitchFamily="34" charset="-128"/>
              </a:rPr>
              <a:t>in-flight”) data to received </a:t>
            </a:r>
            <a:r>
              <a:rPr lang="en-US" altLang="ja-JP" sz="2100" b="1" dirty="0" err="1">
                <a:solidFill>
                  <a:prstClr val="black"/>
                </a:solidFill>
                <a:latin typeface="Courier New" panose="02070309020205020404" pitchFamily="49" charset="0"/>
                <a:ea typeface="ＭＳ Ｐゴシック" panose="020B0600070205080204" pitchFamily="34" charset="-128"/>
              </a:rPr>
              <a:t>rwnd</a:t>
            </a:r>
            <a:endParaRPr lang="en-US" altLang="ja-JP" sz="2100" b="1" dirty="0">
              <a:solidFill>
                <a:prstClr val="black"/>
              </a:solidFill>
              <a:latin typeface="Courier New" panose="02070309020205020404" pitchFamily="49" charset="0"/>
              <a:ea typeface="ＭＳ Ｐゴシック" panose="020B0600070205080204" pitchFamily="34" charset="-128"/>
            </a:endParaRPr>
          </a:p>
          <a:p>
            <a:pPr marL="264319" indent="-166688" defTabSz="685800">
              <a:lnSpc>
                <a:spcPct val="100000"/>
              </a:lnSpc>
              <a:spcBef>
                <a:spcPts val="750"/>
              </a:spcBef>
              <a:defRPr/>
            </a:pPr>
            <a:r>
              <a:rPr lang="en-US" altLang="en-US" sz="2100" dirty="0">
                <a:solidFill>
                  <a:prstClr val="black"/>
                </a:solidFill>
                <a:latin typeface="Calibri" panose="020F0502020204030204"/>
                <a:ea typeface="ＭＳ Ｐゴシック" panose="020B0600070205080204" pitchFamily="34" charset="-128"/>
              </a:rPr>
              <a:t>guarantees receive buffer will not overflow</a:t>
            </a:r>
          </a:p>
        </p:txBody>
      </p:sp>
      <p:grpSp>
        <p:nvGrpSpPr>
          <p:cNvPr id="81" name="Group 72">
            <a:extLst>
              <a:ext uri="{FF2B5EF4-FFF2-40B4-BE49-F238E27FC236}">
                <a16:creationId xmlns:a16="http://schemas.microsoft.com/office/drawing/2014/main" id="{BCF10484-C4F0-2146-A1F6-01CD23E18EAF}"/>
              </a:ext>
            </a:extLst>
          </p:cNvPr>
          <p:cNvGrpSpPr>
            <a:grpSpLocks/>
          </p:cNvGrpSpPr>
          <p:nvPr/>
        </p:nvGrpSpPr>
        <p:grpSpPr bwMode="auto">
          <a:xfrm>
            <a:off x="6110638" y="1763316"/>
            <a:ext cx="1933575" cy="1616869"/>
            <a:chOff x="512" y="1294"/>
            <a:chExt cx="1888" cy="1358"/>
          </a:xfrm>
        </p:grpSpPr>
        <p:grpSp>
          <p:nvGrpSpPr>
            <p:cNvPr id="82" name="Group 17">
              <a:extLst>
                <a:ext uri="{FF2B5EF4-FFF2-40B4-BE49-F238E27FC236}">
                  <a16:creationId xmlns:a16="http://schemas.microsoft.com/office/drawing/2014/main" id="{1B215862-92BC-FD44-8231-FAC4460EC932}"/>
                </a:ext>
              </a:extLst>
            </p:cNvPr>
            <p:cNvGrpSpPr>
              <a:grpSpLocks/>
            </p:cNvGrpSpPr>
            <p:nvPr/>
          </p:nvGrpSpPr>
          <p:grpSpPr bwMode="auto">
            <a:xfrm>
              <a:off x="1232" y="1410"/>
              <a:ext cx="336" cy="130"/>
              <a:chOff x="2003" y="1816"/>
              <a:chExt cx="336" cy="130"/>
            </a:xfrm>
          </p:grpSpPr>
          <p:sp>
            <p:nvSpPr>
              <p:cNvPr id="91" name="Rectangle 18">
                <a:extLst>
                  <a:ext uri="{FF2B5EF4-FFF2-40B4-BE49-F238E27FC236}">
                    <a16:creationId xmlns:a16="http://schemas.microsoft.com/office/drawing/2014/main" id="{9F916805-82BB-7244-99A5-5F0A5D165046}"/>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2" name="Rectangle 19">
                <a:extLst>
                  <a:ext uri="{FF2B5EF4-FFF2-40B4-BE49-F238E27FC236}">
                    <a16:creationId xmlns:a16="http://schemas.microsoft.com/office/drawing/2014/main" id="{4DA550D0-215D-334C-AB2B-CF8748123D33}"/>
                  </a:ext>
                </a:extLst>
              </p:cNvPr>
              <p:cNvSpPr>
                <a:spLocks noChangeArrowheads="1"/>
              </p:cNvSpPr>
              <p:nvPr/>
            </p:nvSpPr>
            <p:spPr bwMode="auto">
              <a:xfrm>
                <a:off x="2105" y="1833"/>
                <a:ext cx="108"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3" name="Rectangle 20">
                <a:extLst>
                  <a:ext uri="{FF2B5EF4-FFF2-40B4-BE49-F238E27FC236}">
                    <a16:creationId xmlns:a16="http://schemas.microsoft.com/office/drawing/2014/main" id="{B48A6578-4F82-8A4E-B684-CD32D31F82B1}"/>
                  </a:ext>
                </a:extLst>
              </p:cNvPr>
              <p:cNvSpPr>
                <a:spLocks noChangeArrowheads="1"/>
              </p:cNvSpPr>
              <p:nvPr/>
            </p:nvSpPr>
            <p:spPr bwMode="auto">
              <a:xfrm>
                <a:off x="2228" y="1891"/>
                <a:ext cx="28"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4" name="Rectangle 21">
                <a:extLst>
                  <a:ext uri="{FF2B5EF4-FFF2-40B4-BE49-F238E27FC236}">
                    <a16:creationId xmlns:a16="http://schemas.microsoft.com/office/drawing/2014/main" id="{FE3C8549-958F-8C49-9BB2-21BE77A5A384}"/>
                  </a:ext>
                </a:extLst>
              </p:cNvPr>
              <p:cNvSpPr>
                <a:spLocks noChangeArrowheads="1"/>
              </p:cNvSpPr>
              <p:nvPr/>
            </p:nvSpPr>
            <p:spPr bwMode="auto">
              <a:xfrm>
                <a:off x="2056"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83" name="Rectangle 52">
              <a:extLst>
                <a:ext uri="{FF2B5EF4-FFF2-40B4-BE49-F238E27FC236}">
                  <a16:creationId xmlns:a16="http://schemas.microsoft.com/office/drawing/2014/main" id="{4EAEE0E4-1542-A044-B98C-0D8E8528492B}"/>
                </a:ext>
              </a:extLst>
            </p:cNvPr>
            <p:cNvSpPr>
              <a:spLocks noChangeArrowheads="1"/>
            </p:cNvSpPr>
            <p:nvPr/>
          </p:nvSpPr>
          <p:spPr bwMode="auto">
            <a:xfrm>
              <a:off x="526" y="1522"/>
              <a:ext cx="1871" cy="896"/>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4" name="Line 53">
              <a:extLst>
                <a:ext uri="{FF2B5EF4-FFF2-40B4-BE49-F238E27FC236}">
                  <a16:creationId xmlns:a16="http://schemas.microsoft.com/office/drawing/2014/main" id="{1BF4AFA5-7079-8E48-98E5-F01131B6DC42}"/>
                </a:ext>
              </a:extLst>
            </p:cNvPr>
            <p:cNvSpPr>
              <a:spLocks noChangeShapeType="1"/>
            </p:cNvSpPr>
            <p:nvPr/>
          </p:nvSpPr>
          <p:spPr bwMode="auto">
            <a:xfrm>
              <a:off x="512" y="1863"/>
              <a:ext cx="188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5" name="AutoShape 54">
              <a:extLst>
                <a:ext uri="{FF2B5EF4-FFF2-40B4-BE49-F238E27FC236}">
                  <a16:creationId xmlns:a16="http://schemas.microsoft.com/office/drawing/2014/main" id="{01CE49A7-7FEA-2F41-B96C-9C13B374840D}"/>
                </a:ext>
              </a:extLst>
            </p:cNvPr>
            <p:cNvSpPr>
              <a:spLocks noChangeArrowheads="1"/>
            </p:cNvSpPr>
            <p:nvPr/>
          </p:nvSpPr>
          <p:spPr bwMode="auto">
            <a:xfrm>
              <a:off x="1310" y="1294"/>
              <a:ext cx="157" cy="288"/>
            </a:xfrm>
            <a:prstGeom prst="upArrow">
              <a:avLst>
                <a:gd name="adj1" fmla="val 50000"/>
                <a:gd name="adj2" fmla="val 45860"/>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6" name="Rectangle 55" descr="Dark upward diagonal">
              <a:extLst>
                <a:ext uri="{FF2B5EF4-FFF2-40B4-BE49-F238E27FC236}">
                  <a16:creationId xmlns:a16="http://schemas.microsoft.com/office/drawing/2014/main" id="{E7DBF90D-63AF-CA4B-B765-CCAF65A7F80D}"/>
                </a:ext>
              </a:extLst>
            </p:cNvPr>
            <p:cNvSpPr>
              <a:spLocks noChangeArrowheads="1"/>
            </p:cNvSpPr>
            <p:nvPr/>
          </p:nvSpPr>
          <p:spPr bwMode="auto">
            <a:xfrm>
              <a:off x="534" y="1856"/>
              <a:ext cx="1848" cy="555"/>
            </a:xfrm>
            <a:prstGeom prst="rect">
              <a:avLst/>
            </a:prstGeom>
            <a:solidFill>
              <a:schemeClr val="bg1">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7" name="AutoShape 56">
              <a:extLst>
                <a:ext uri="{FF2B5EF4-FFF2-40B4-BE49-F238E27FC236}">
                  <a16:creationId xmlns:a16="http://schemas.microsoft.com/office/drawing/2014/main" id="{E85EDD4B-2EB2-CF4B-A7E7-5DB87DD8E261}"/>
                </a:ext>
              </a:extLst>
            </p:cNvPr>
            <p:cNvSpPr>
              <a:spLocks noChangeArrowheads="1"/>
            </p:cNvSpPr>
            <p:nvPr/>
          </p:nvSpPr>
          <p:spPr bwMode="auto">
            <a:xfrm>
              <a:off x="1312" y="2364"/>
              <a:ext cx="157" cy="288"/>
            </a:xfrm>
            <a:prstGeom prst="upArrow">
              <a:avLst>
                <a:gd name="adj1" fmla="val 50000"/>
                <a:gd name="adj2" fmla="val 45860"/>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88" name="Text Box 57">
              <a:extLst>
                <a:ext uri="{FF2B5EF4-FFF2-40B4-BE49-F238E27FC236}">
                  <a16:creationId xmlns:a16="http://schemas.microsoft.com/office/drawing/2014/main" id="{18AF2730-2703-2A49-8B1B-CCB541608D5B}"/>
                </a:ext>
              </a:extLst>
            </p:cNvPr>
            <p:cNvSpPr txBox="1">
              <a:spLocks noChangeArrowheads="1"/>
            </p:cNvSpPr>
            <p:nvPr/>
          </p:nvSpPr>
          <p:spPr bwMode="auto">
            <a:xfrm>
              <a:off x="787" y="1568"/>
              <a:ext cx="1298" cy="2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dirty="0">
                  <a:solidFill>
                    <a:prstClr val="white"/>
                  </a:solidFill>
                  <a:cs typeface="+mn-cs"/>
                </a:rPr>
                <a:t>buffered data</a:t>
              </a:r>
            </a:p>
          </p:txBody>
        </p:sp>
        <p:sp>
          <p:nvSpPr>
            <p:cNvPr id="89" name="Line 58">
              <a:extLst>
                <a:ext uri="{FF2B5EF4-FFF2-40B4-BE49-F238E27FC236}">
                  <a16:creationId xmlns:a16="http://schemas.microsoft.com/office/drawing/2014/main" id="{3E425F76-602D-884F-B462-CE3703890F46}"/>
                </a:ext>
              </a:extLst>
            </p:cNvPr>
            <p:cNvSpPr>
              <a:spLocks noChangeShapeType="1"/>
            </p:cNvSpPr>
            <p:nvPr/>
          </p:nvSpPr>
          <p:spPr bwMode="auto">
            <a:xfrm>
              <a:off x="522" y="1857"/>
              <a:ext cx="1878" cy="7"/>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0" name="Text Box 59">
              <a:extLst>
                <a:ext uri="{FF2B5EF4-FFF2-40B4-BE49-F238E27FC236}">
                  <a16:creationId xmlns:a16="http://schemas.microsoft.com/office/drawing/2014/main" id="{FAA57939-600A-5644-BD7E-58580D1D7997}"/>
                </a:ext>
              </a:extLst>
            </p:cNvPr>
            <p:cNvSpPr txBox="1">
              <a:spLocks noChangeArrowheads="1"/>
            </p:cNvSpPr>
            <p:nvPr/>
          </p:nvSpPr>
          <p:spPr bwMode="auto">
            <a:xfrm>
              <a:off x="624" y="2020"/>
              <a:ext cx="1587" cy="2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a:solidFill>
                    <a:srgbClr val="000000"/>
                  </a:solidFill>
                  <a:cs typeface="+mn-cs"/>
                </a:rPr>
                <a:t>free buffer space</a:t>
              </a:r>
            </a:p>
          </p:txBody>
        </p:sp>
      </p:grpSp>
      <p:sp>
        <p:nvSpPr>
          <p:cNvPr id="95" name="Text Box 62">
            <a:extLst>
              <a:ext uri="{FF2B5EF4-FFF2-40B4-BE49-F238E27FC236}">
                <a16:creationId xmlns:a16="http://schemas.microsoft.com/office/drawing/2014/main" id="{AEFCE47F-E93D-AF44-B3F4-73BB671A7DAA}"/>
              </a:ext>
            </a:extLst>
          </p:cNvPr>
          <p:cNvSpPr txBox="1">
            <a:spLocks noChangeArrowheads="1"/>
          </p:cNvSpPr>
          <p:nvPr/>
        </p:nvSpPr>
        <p:spPr bwMode="auto">
          <a:xfrm>
            <a:off x="5419210" y="2621756"/>
            <a:ext cx="556563"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b="1" kern="1200">
                <a:solidFill>
                  <a:srgbClr val="000000"/>
                </a:solidFill>
                <a:latin typeface="Courier New" charset="0"/>
                <a:cs typeface="+mn-cs"/>
              </a:rPr>
              <a:t>rwnd</a:t>
            </a:r>
          </a:p>
        </p:txBody>
      </p:sp>
      <p:sp>
        <p:nvSpPr>
          <p:cNvPr id="96" name="Line 64">
            <a:extLst>
              <a:ext uri="{FF2B5EF4-FFF2-40B4-BE49-F238E27FC236}">
                <a16:creationId xmlns:a16="http://schemas.microsoft.com/office/drawing/2014/main" id="{16902A7E-A0A9-CA44-AA34-DA532E0008E8}"/>
              </a:ext>
            </a:extLst>
          </p:cNvPr>
          <p:cNvSpPr>
            <a:spLocks noChangeShapeType="1"/>
          </p:cNvSpPr>
          <p:nvPr/>
        </p:nvSpPr>
        <p:spPr bwMode="auto">
          <a:xfrm>
            <a:off x="5828459" y="2421731"/>
            <a:ext cx="0" cy="241697"/>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7" name="Line 65">
            <a:extLst>
              <a:ext uri="{FF2B5EF4-FFF2-40B4-BE49-F238E27FC236}">
                <a16:creationId xmlns:a16="http://schemas.microsoft.com/office/drawing/2014/main" id="{D648F6B1-0A50-8C4D-A7D2-3CF747C8BABF}"/>
              </a:ext>
            </a:extLst>
          </p:cNvPr>
          <p:cNvSpPr>
            <a:spLocks noChangeShapeType="1"/>
          </p:cNvSpPr>
          <p:nvPr/>
        </p:nvSpPr>
        <p:spPr bwMode="auto">
          <a:xfrm flipV="1">
            <a:off x="5828459" y="2815828"/>
            <a:ext cx="0" cy="241697"/>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8" name="Line 66">
            <a:extLst>
              <a:ext uri="{FF2B5EF4-FFF2-40B4-BE49-F238E27FC236}">
                <a16:creationId xmlns:a16="http://schemas.microsoft.com/office/drawing/2014/main" id="{6D1EA1AA-F1A0-E74F-8EB6-323F135BBE4A}"/>
              </a:ext>
            </a:extLst>
          </p:cNvPr>
          <p:cNvSpPr>
            <a:spLocks noChangeShapeType="1"/>
          </p:cNvSpPr>
          <p:nvPr/>
        </p:nvSpPr>
        <p:spPr bwMode="auto">
          <a:xfrm>
            <a:off x="5712969" y="3064668"/>
            <a:ext cx="3571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99" name="Line 67">
            <a:extLst>
              <a:ext uri="{FF2B5EF4-FFF2-40B4-BE49-F238E27FC236}">
                <a16:creationId xmlns:a16="http://schemas.microsoft.com/office/drawing/2014/main" id="{1C85352E-17C9-D549-A2BD-57A09913F048}"/>
              </a:ext>
            </a:extLst>
          </p:cNvPr>
          <p:cNvSpPr>
            <a:spLocks noChangeShapeType="1"/>
          </p:cNvSpPr>
          <p:nvPr/>
        </p:nvSpPr>
        <p:spPr bwMode="auto">
          <a:xfrm>
            <a:off x="5749878" y="2413397"/>
            <a:ext cx="14763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00" name="Line 68">
            <a:extLst>
              <a:ext uri="{FF2B5EF4-FFF2-40B4-BE49-F238E27FC236}">
                <a16:creationId xmlns:a16="http://schemas.microsoft.com/office/drawing/2014/main" id="{EBC9AE0D-2B04-2645-9476-0B3051DF9276}"/>
              </a:ext>
            </a:extLst>
          </p:cNvPr>
          <p:cNvSpPr>
            <a:spLocks noChangeShapeType="1"/>
          </p:cNvSpPr>
          <p:nvPr/>
        </p:nvSpPr>
        <p:spPr bwMode="auto">
          <a:xfrm>
            <a:off x="5729638" y="2019299"/>
            <a:ext cx="3571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01" name="Line 69">
            <a:extLst>
              <a:ext uri="{FF2B5EF4-FFF2-40B4-BE49-F238E27FC236}">
                <a16:creationId xmlns:a16="http://schemas.microsoft.com/office/drawing/2014/main" id="{C0332117-A4C3-844D-8A08-8B0B485AD2EA}"/>
              </a:ext>
            </a:extLst>
          </p:cNvPr>
          <p:cNvSpPr>
            <a:spLocks noChangeShapeType="1"/>
          </p:cNvSpPr>
          <p:nvPr/>
        </p:nvSpPr>
        <p:spPr bwMode="auto">
          <a:xfrm>
            <a:off x="6021341" y="2022872"/>
            <a:ext cx="0" cy="133350"/>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02" name="Line 70">
            <a:extLst>
              <a:ext uri="{FF2B5EF4-FFF2-40B4-BE49-F238E27FC236}">
                <a16:creationId xmlns:a16="http://schemas.microsoft.com/office/drawing/2014/main" id="{838B5881-D7D0-554D-93A9-E8D16418B8D3}"/>
              </a:ext>
            </a:extLst>
          </p:cNvPr>
          <p:cNvSpPr>
            <a:spLocks noChangeShapeType="1"/>
          </p:cNvSpPr>
          <p:nvPr/>
        </p:nvSpPr>
        <p:spPr bwMode="auto">
          <a:xfrm flipH="1">
            <a:off x="6020150" y="2340768"/>
            <a:ext cx="0" cy="715566"/>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03" name="Text Box 71">
            <a:extLst>
              <a:ext uri="{FF2B5EF4-FFF2-40B4-BE49-F238E27FC236}">
                <a16:creationId xmlns:a16="http://schemas.microsoft.com/office/drawing/2014/main" id="{76399630-36A1-DE42-B526-233291123DB6}"/>
              </a:ext>
            </a:extLst>
          </p:cNvPr>
          <p:cNvSpPr txBox="1">
            <a:spLocks noChangeArrowheads="1"/>
          </p:cNvSpPr>
          <p:nvPr/>
        </p:nvSpPr>
        <p:spPr bwMode="auto">
          <a:xfrm>
            <a:off x="5097538" y="2143125"/>
            <a:ext cx="1021434"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spcBef>
                <a:spcPct val="0"/>
              </a:spcBef>
              <a:spcAft>
                <a:spcPct val="0"/>
              </a:spcAft>
              <a:buClrTx/>
              <a:defRPr/>
            </a:pPr>
            <a:r>
              <a:rPr lang="en-US" sz="1200" b="1" kern="1200">
                <a:solidFill>
                  <a:srgbClr val="000000"/>
                </a:solidFill>
                <a:latin typeface="Courier New" charset="0"/>
                <a:cs typeface="+mn-cs"/>
              </a:rPr>
              <a:t>RcvBuffer</a:t>
            </a:r>
          </a:p>
        </p:txBody>
      </p:sp>
      <p:sp>
        <p:nvSpPr>
          <p:cNvPr id="104" name="Text Box 73">
            <a:extLst>
              <a:ext uri="{FF2B5EF4-FFF2-40B4-BE49-F238E27FC236}">
                <a16:creationId xmlns:a16="http://schemas.microsoft.com/office/drawing/2014/main" id="{B6E3B689-E8B2-BF4B-86DF-927AF5D4F690}"/>
              </a:ext>
            </a:extLst>
          </p:cNvPr>
          <p:cNvSpPr txBox="1">
            <a:spLocks noChangeArrowheads="1"/>
          </p:cNvSpPr>
          <p:nvPr/>
        </p:nvSpPr>
        <p:spPr bwMode="auto">
          <a:xfrm>
            <a:off x="6093779" y="3364706"/>
            <a:ext cx="1935145" cy="323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dirty="0">
                <a:solidFill>
                  <a:srgbClr val="000000"/>
                </a:solidFill>
                <a:latin typeface="Calibri" panose="020F0502020204030204"/>
                <a:cs typeface="+mn-cs"/>
              </a:rPr>
              <a:t>TCP segment payloads</a:t>
            </a:r>
          </a:p>
        </p:txBody>
      </p:sp>
      <p:sp>
        <p:nvSpPr>
          <p:cNvPr id="105" name="Text Box 74">
            <a:extLst>
              <a:ext uri="{FF2B5EF4-FFF2-40B4-BE49-F238E27FC236}">
                <a16:creationId xmlns:a16="http://schemas.microsoft.com/office/drawing/2014/main" id="{91F2C3EF-EE52-4542-BF6E-028621EA7670}"/>
              </a:ext>
            </a:extLst>
          </p:cNvPr>
          <p:cNvSpPr txBox="1">
            <a:spLocks noChangeArrowheads="1"/>
          </p:cNvSpPr>
          <p:nvPr/>
        </p:nvSpPr>
        <p:spPr bwMode="auto">
          <a:xfrm>
            <a:off x="6131447" y="1489472"/>
            <a:ext cx="1901483" cy="323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dirty="0">
                <a:solidFill>
                  <a:srgbClr val="000000"/>
                </a:solidFill>
                <a:latin typeface="Calibri" panose="020F0502020204030204"/>
                <a:cs typeface="+mn-cs"/>
              </a:rPr>
              <a:t>to application process</a:t>
            </a:r>
          </a:p>
        </p:txBody>
      </p:sp>
      <p:sp>
        <p:nvSpPr>
          <p:cNvPr id="106" name="Text Box 76">
            <a:extLst>
              <a:ext uri="{FF2B5EF4-FFF2-40B4-BE49-F238E27FC236}">
                <a16:creationId xmlns:a16="http://schemas.microsoft.com/office/drawing/2014/main" id="{0CF681A2-AC47-5344-AE94-24FC5FD82425}"/>
              </a:ext>
            </a:extLst>
          </p:cNvPr>
          <p:cNvSpPr txBox="1">
            <a:spLocks noChangeArrowheads="1"/>
          </p:cNvSpPr>
          <p:nvPr/>
        </p:nvSpPr>
        <p:spPr bwMode="auto">
          <a:xfrm>
            <a:off x="5642109" y="3854053"/>
            <a:ext cx="272061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800" dirty="0">
                <a:solidFill>
                  <a:srgbClr val="000000"/>
                </a:solidFill>
                <a:latin typeface="Calibri" panose="020F0502020204030204"/>
                <a:cs typeface="+mn-cs"/>
              </a:rPr>
              <a:t>TCP receiver-side buffering</a:t>
            </a:r>
          </a:p>
        </p:txBody>
      </p:sp>
      <p:sp>
        <p:nvSpPr>
          <p:cNvPr id="30" name="Slide Number Placeholder 2">
            <a:extLst>
              <a:ext uri="{FF2B5EF4-FFF2-40B4-BE49-F238E27FC236}">
                <a16:creationId xmlns:a16="http://schemas.microsoft.com/office/drawing/2014/main" id="{FD800B74-F67D-AF4D-AABB-EE14B6FEBDCB}"/>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94</a:t>
            </a:fld>
            <a:endParaRPr lang="en-US" dirty="0"/>
          </a:p>
        </p:txBody>
      </p:sp>
    </p:spTree>
    <p:extLst>
      <p:ext uri="{BB962C8B-B14F-4D97-AF65-F5344CB8AC3E}">
        <p14:creationId xmlns:p14="http://schemas.microsoft.com/office/powerpoint/2010/main" val="4217487287"/>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TCP flow control</a:t>
            </a:r>
            <a:endParaRPr lang="en-US" dirty="0"/>
          </a:p>
        </p:txBody>
      </p:sp>
      <p:sp>
        <p:nvSpPr>
          <p:cNvPr id="54" name="Rectangle 75">
            <a:extLst>
              <a:ext uri="{FF2B5EF4-FFF2-40B4-BE49-F238E27FC236}">
                <a16:creationId xmlns:a16="http://schemas.microsoft.com/office/drawing/2014/main" id="{78F7B284-6B74-F548-982C-C01C5F7D3D99}"/>
              </a:ext>
            </a:extLst>
          </p:cNvPr>
          <p:cNvSpPr txBox="1">
            <a:spLocks noChangeArrowheads="1"/>
          </p:cNvSpPr>
          <p:nvPr/>
        </p:nvSpPr>
        <p:spPr>
          <a:xfrm>
            <a:off x="501705" y="1114426"/>
            <a:ext cx="4369804" cy="3680222"/>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4319" indent="-166688" defTabSz="685800">
              <a:lnSpc>
                <a:spcPct val="100000"/>
              </a:lnSpc>
              <a:spcBef>
                <a:spcPts val="750"/>
              </a:spcBef>
              <a:defRPr/>
            </a:pPr>
            <a:r>
              <a:rPr lang="en-US" altLang="en-US" sz="2100" dirty="0">
                <a:solidFill>
                  <a:prstClr val="black"/>
                </a:solidFill>
                <a:latin typeface="Calibri" panose="020F0502020204030204"/>
                <a:ea typeface="ＭＳ Ｐゴシック" panose="020B0600070205080204" pitchFamily="34" charset="-128"/>
              </a:rPr>
              <a:t>TCP receiver “</a:t>
            </a:r>
            <a:r>
              <a:rPr lang="en-US" altLang="ja-JP" sz="2100" dirty="0">
                <a:solidFill>
                  <a:prstClr val="black"/>
                </a:solidFill>
                <a:latin typeface="Calibri" panose="020F0502020204030204"/>
                <a:ea typeface="ＭＳ Ｐゴシック" panose="020B0600070205080204" pitchFamily="34" charset="-128"/>
              </a:rPr>
              <a:t>advertises” free buffer space in </a:t>
            </a:r>
            <a:r>
              <a:rPr lang="en-US" altLang="ja-JP" sz="2100" b="1" dirty="0" err="1">
                <a:solidFill>
                  <a:prstClr val="black"/>
                </a:solidFill>
                <a:latin typeface="Courier New" panose="02070309020205020404" pitchFamily="49" charset="0"/>
                <a:ea typeface="ＭＳ Ｐゴシック" panose="020B0600070205080204" pitchFamily="34" charset="-128"/>
              </a:rPr>
              <a:t>rwnd</a:t>
            </a:r>
            <a:r>
              <a:rPr lang="en-US" altLang="ja-JP" sz="2100" dirty="0">
                <a:solidFill>
                  <a:prstClr val="black"/>
                </a:solidFill>
                <a:latin typeface="Calibri" panose="020F0502020204030204"/>
                <a:ea typeface="ＭＳ Ｐゴシック" panose="020B0600070205080204" pitchFamily="34" charset="-128"/>
              </a:rPr>
              <a:t> field in TCP header</a:t>
            </a:r>
          </a:p>
          <a:p>
            <a:pPr marL="521494" lvl="1" indent="-173831" defTabSz="685800">
              <a:lnSpc>
                <a:spcPct val="100000"/>
              </a:lnSpc>
              <a:spcBef>
                <a:spcPts val="375"/>
              </a:spcBef>
              <a:defRPr/>
            </a:pPr>
            <a:r>
              <a:rPr lang="en-US" altLang="en-US" sz="1800" b="1" dirty="0" err="1">
                <a:solidFill>
                  <a:prstClr val="black"/>
                </a:solidFill>
                <a:latin typeface="Courier New" panose="02070309020205020404" pitchFamily="49" charset="0"/>
                <a:ea typeface="ＭＳ Ｐゴシック" panose="020B0600070205080204" pitchFamily="34" charset="-128"/>
              </a:rPr>
              <a:t>RcvBuffer</a:t>
            </a:r>
            <a:r>
              <a:rPr lang="en-US" altLang="en-US" sz="1800" b="1" dirty="0">
                <a:solidFill>
                  <a:prstClr val="black"/>
                </a:solidFill>
                <a:latin typeface="Courier New" panose="02070309020205020404" pitchFamily="49" charset="0"/>
                <a:ea typeface="ＭＳ Ｐゴシック" panose="020B0600070205080204" pitchFamily="34" charset="-128"/>
              </a:rPr>
              <a:t> </a:t>
            </a:r>
            <a:r>
              <a:rPr lang="en-US" altLang="en-US" sz="1800" dirty="0">
                <a:solidFill>
                  <a:prstClr val="black"/>
                </a:solidFill>
                <a:latin typeface="Calibri" panose="020F0502020204030204"/>
                <a:ea typeface="ＭＳ Ｐゴシック" panose="020B0600070205080204" pitchFamily="34" charset="-128"/>
              </a:rPr>
              <a:t>size set via socket options (typical default is 4096 bytes)</a:t>
            </a:r>
          </a:p>
          <a:p>
            <a:pPr marL="521494" lvl="1" indent="-173831" defTabSz="685800">
              <a:lnSpc>
                <a:spcPct val="100000"/>
              </a:lnSpc>
              <a:spcBef>
                <a:spcPts val="375"/>
              </a:spcBef>
              <a:defRPr/>
            </a:pPr>
            <a:r>
              <a:rPr lang="en-US" altLang="en-US" sz="1800" dirty="0">
                <a:solidFill>
                  <a:prstClr val="black"/>
                </a:solidFill>
                <a:latin typeface="Calibri" panose="020F0502020204030204"/>
                <a:ea typeface="ＭＳ Ｐゴシック" panose="020B0600070205080204" pitchFamily="34" charset="-128"/>
              </a:rPr>
              <a:t>many operating systems </a:t>
            </a:r>
            <a:r>
              <a:rPr lang="en-US" altLang="en-US" sz="1800" dirty="0" err="1">
                <a:solidFill>
                  <a:prstClr val="black"/>
                </a:solidFill>
                <a:latin typeface="Calibri" panose="020F0502020204030204"/>
                <a:ea typeface="ＭＳ Ｐゴシック" panose="020B0600070205080204" pitchFamily="34" charset="-128"/>
              </a:rPr>
              <a:t>autoadjust</a:t>
            </a:r>
            <a:r>
              <a:rPr lang="en-US" altLang="en-US" sz="1800" dirty="0">
                <a:solidFill>
                  <a:prstClr val="black"/>
                </a:solidFill>
                <a:latin typeface="Calibri" panose="020F0502020204030204"/>
                <a:ea typeface="ＭＳ Ｐゴシック" panose="020B0600070205080204" pitchFamily="34" charset="-128"/>
              </a:rPr>
              <a:t> </a:t>
            </a:r>
            <a:r>
              <a:rPr lang="en-US" altLang="en-US" sz="1800" b="1" dirty="0" err="1">
                <a:solidFill>
                  <a:prstClr val="black"/>
                </a:solidFill>
                <a:latin typeface="Courier New" panose="02070309020205020404" pitchFamily="49" charset="0"/>
                <a:ea typeface="ＭＳ Ｐゴシック" panose="020B0600070205080204" pitchFamily="34" charset="-128"/>
              </a:rPr>
              <a:t>RcvBuffer</a:t>
            </a:r>
            <a:endParaRPr lang="en-US" altLang="en-US" sz="1800" dirty="0">
              <a:solidFill>
                <a:prstClr val="black"/>
              </a:solidFill>
              <a:latin typeface="Calibri" panose="020F0502020204030204"/>
              <a:ea typeface="ＭＳ Ｐゴシック" panose="020B0600070205080204" pitchFamily="34" charset="-128"/>
            </a:endParaRPr>
          </a:p>
          <a:p>
            <a:pPr marL="264319" indent="-166688" defTabSz="685800">
              <a:lnSpc>
                <a:spcPct val="100000"/>
              </a:lnSpc>
              <a:spcBef>
                <a:spcPts val="750"/>
              </a:spcBef>
              <a:defRPr/>
            </a:pPr>
            <a:r>
              <a:rPr lang="en-US" altLang="en-US" sz="2100" dirty="0">
                <a:solidFill>
                  <a:prstClr val="black"/>
                </a:solidFill>
                <a:latin typeface="Calibri" panose="020F0502020204030204"/>
                <a:ea typeface="ＭＳ Ｐゴシック" panose="020B0600070205080204" pitchFamily="34" charset="-128"/>
              </a:rPr>
              <a:t>sender limits amount of </a:t>
            </a:r>
            <a:r>
              <a:rPr lang="en-US" altLang="en-US" sz="2100" dirty="0" err="1">
                <a:solidFill>
                  <a:prstClr val="black"/>
                </a:solidFill>
                <a:latin typeface="Calibri" panose="020F0502020204030204"/>
                <a:ea typeface="ＭＳ Ｐゴシック" panose="020B0600070205080204" pitchFamily="34" charset="-128"/>
              </a:rPr>
              <a:t>unACKed</a:t>
            </a:r>
            <a:r>
              <a:rPr lang="en-US" altLang="en-US" sz="2100" dirty="0">
                <a:solidFill>
                  <a:prstClr val="black"/>
                </a:solidFill>
                <a:latin typeface="Calibri" panose="020F0502020204030204"/>
                <a:ea typeface="ＭＳ Ｐゴシック" panose="020B0600070205080204" pitchFamily="34" charset="-128"/>
              </a:rPr>
              <a:t> (“</a:t>
            </a:r>
            <a:r>
              <a:rPr lang="en-US" altLang="ja-JP" sz="2100" dirty="0">
                <a:solidFill>
                  <a:prstClr val="black"/>
                </a:solidFill>
                <a:latin typeface="Calibri" panose="020F0502020204030204"/>
                <a:ea typeface="ＭＳ Ｐゴシック" panose="020B0600070205080204" pitchFamily="34" charset="-128"/>
              </a:rPr>
              <a:t>in-flight”) data to received </a:t>
            </a:r>
            <a:r>
              <a:rPr lang="en-US" altLang="ja-JP" sz="2100" b="1" dirty="0" err="1">
                <a:solidFill>
                  <a:prstClr val="black"/>
                </a:solidFill>
                <a:latin typeface="Courier New" panose="02070309020205020404" pitchFamily="49" charset="0"/>
                <a:ea typeface="ＭＳ Ｐゴシック" panose="020B0600070205080204" pitchFamily="34" charset="-128"/>
              </a:rPr>
              <a:t>rwnd</a:t>
            </a:r>
            <a:endParaRPr lang="en-US" altLang="ja-JP" sz="2100" b="1" dirty="0">
              <a:solidFill>
                <a:prstClr val="black"/>
              </a:solidFill>
              <a:latin typeface="Courier New" panose="02070309020205020404" pitchFamily="49" charset="0"/>
              <a:ea typeface="ＭＳ Ｐゴシック" panose="020B0600070205080204" pitchFamily="34" charset="-128"/>
            </a:endParaRPr>
          </a:p>
          <a:p>
            <a:pPr marL="264319" indent="-166688" defTabSz="685800">
              <a:lnSpc>
                <a:spcPct val="100000"/>
              </a:lnSpc>
              <a:spcBef>
                <a:spcPts val="750"/>
              </a:spcBef>
              <a:defRPr/>
            </a:pPr>
            <a:r>
              <a:rPr lang="en-US" altLang="en-US" sz="2100" dirty="0">
                <a:solidFill>
                  <a:prstClr val="black"/>
                </a:solidFill>
                <a:latin typeface="Calibri" panose="020F0502020204030204"/>
                <a:ea typeface="ＭＳ Ｐゴシック" panose="020B0600070205080204" pitchFamily="34" charset="-128"/>
              </a:rPr>
              <a:t>guarantees receive buffer will not overflow</a:t>
            </a:r>
          </a:p>
        </p:txBody>
      </p:sp>
      <p:grpSp>
        <p:nvGrpSpPr>
          <p:cNvPr id="4" name="Group 3">
            <a:extLst>
              <a:ext uri="{FF2B5EF4-FFF2-40B4-BE49-F238E27FC236}">
                <a16:creationId xmlns:a16="http://schemas.microsoft.com/office/drawing/2014/main" id="{65ED315A-00AA-7C4A-8164-7D6F6F0CAA0E}"/>
              </a:ext>
            </a:extLst>
          </p:cNvPr>
          <p:cNvGrpSpPr/>
          <p:nvPr/>
        </p:nvGrpSpPr>
        <p:grpSpPr>
          <a:xfrm>
            <a:off x="5522809" y="801461"/>
            <a:ext cx="3261963" cy="3897447"/>
            <a:chOff x="7334716" y="821871"/>
            <a:chExt cx="4349284" cy="5196595"/>
          </a:xfrm>
        </p:grpSpPr>
        <p:sp>
          <p:nvSpPr>
            <p:cNvPr id="43" name="Text Box 49">
              <a:extLst>
                <a:ext uri="{FF2B5EF4-FFF2-40B4-BE49-F238E27FC236}">
                  <a16:creationId xmlns:a16="http://schemas.microsoft.com/office/drawing/2014/main" id="{4942189D-75C7-5146-A769-620DCCD5AD2C}"/>
                </a:ext>
              </a:extLst>
            </p:cNvPr>
            <p:cNvSpPr txBox="1">
              <a:spLocks noChangeArrowheads="1"/>
            </p:cNvSpPr>
            <p:nvPr/>
          </p:nvSpPr>
          <p:spPr bwMode="auto">
            <a:xfrm>
              <a:off x="7334716" y="821871"/>
              <a:ext cx="4349284" cy="3724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90000"/>
                </a:lnSpc>
                <a:spcBef>
                  <a:spcPct val="0"/>
                </a:spcBef>
                <a:spcAft>
                  <a:spcPct val="0"/>
                </a:spcAft>
                <a:buClrTx/>
                <a:defRPr/>
              </a:pPr>
              <a:r>
                <a:rPr lang="en-US" sz="1350" kern="1200" dirty="0">
                  <a:solidFill>
                    <a:srgbClr val="000000"/>
                  </a:solidFill>
                  <a:latin typeface="Calibri" panose="020F0502020204030204"/>
                  <a:cs typeface="+mn-cs"/>
                </a:rPr>
                <a:t>flow control: </a:t>
              </a:r>
              <a:r>
                <a:rPr lang="en-US" sz="1200" kern="1200" dirty="0">
                  <a:solidFill>
                    <a:srgbClr val="000000"/>
                  </a:solidFill>
                  <a:latin typeface="Calibri" panose="020F0502020204030204"/>
                  <a:cs typeface="+mn-cs"/>
                </a:rPr>
                <a:t># bytes receiver willing to accept</a:t>
              </a:r>
              <a:endParaRPr lang="en-US" sz="1350" kern="1200" dirty="0">
                <a:solidFill>
                  <a:srgbClr val="000000"/>
                </a:solidFill>
                <a:latin typeface="Calibri" panose="020F0502020204030204"/>
                <a:cs typeface="+mn-cs"/>
              </a:endParaRPr>
            </a:p>
          </p:txBody>
        </p:sp>
        <p:grpSp>
          <p:nvGrpSpPr>
            <p:cNvPr id="3" name="Group 2">
              <a:extLst>
                <a:ext uri="{FF2B5EF4-FFF2-40B4-BE49-F238E27FC236}">
                  <a16:creationId xmlns:a16="http://schemas.microsoft.com/office/drawing/2014/main" id="{013C6F91-8B0A-654D-A104-22DAAE940A5C}"/>
                </a:ext>
              </a:extLst>
            </p:cNvPr>
            <p:cNvGrpSpPr/>
            <p:nvPr/>
          </p:nvGrpSpPr>
          <p:grpSpPr>
            <a:xfrm>
              <a:off x="7490842" y="1445945"/>
              <a:ext cx="3173211" cy="4078555"/>
              <a:chOff x="7157014" y="1873079"/>
              <a:chExt cx="2251592" cy="2800562"/>
            </a:xfrm>
          </p:grpSpPr>
          <p:sp>
            <p:nvSpPr>
              <p:cNvPr id="31" name="Rectangle 4">
                <a:extLst>
                  <a:ext uri="{FF2B5EF4-FFF2-40B4-BE49-F238E27FC236}">
                    <a16:creationId xmlns:a16="http://schemas.microsoft.com/office/drawing/2014/main" id="{F26D3C4D-BBC1-F742-A1E0-D6E34A9B3149}"/>
                  </a:ext>
                </a:extLst>
              </p:cNvPr>
              <p:cNvSpPr>
                <a:spLocks noChangeArrowheads="1"/>
              </p:cNvSpPr>
              <p:nvPr/>
            </p:nvSpPr>
            <p:spPr bwMode="auto">
              <a:xfrm>
                <a:off x="7206558" y="1873079"/>
                <a:ext cx="2202048" cy="2745454"/>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788" kern="1200">
                  <a:latin typeface="Tahoma" charset="0"/>
                  <a:ea typeface="ＭＳ Ｐゴシック" charset="0"/>
                  <a:cs typeface="+mn-cs"/>
                </a:endParaRPr>
              </a:p>
            </p:txBody>
          </p:sp>
          <p:sp>
            <p:nvSpPr>
              <p:cNvPr id="32" name="Rectangle 5">
                <a:extLst>
                  <a:ext uri="{FF2B5EF4-FFF2-40B4-BE49-F238E27FC236}">
                    <a16:creationId xmlns:a16="http://schemas.microsoft.com/office/drawing/2014/main" id="{EDEADB29-BFA2-B047-B027-A9139A42EC40}"/>
                  </a:ext>
                </a:extLst>
              </p:cNvPr>
              <p:cNvSpPr>
                <a:spLocks noChangeArrowheads="1"/>
              </p:cNvSpPr>
              <p:nvPr/>
            </p:nvSpPr>
            <p:spPr bwMode="auto">
              <a:xfrm>
                <a:off x="7158783" y="1939027"/>
                <a:ext cx="2202048" cy="2734614"/>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050">
                  <a:latin typeface="Arial" charset="0"/>
                  <a:ea typeface="ＭＳ Ｐゴシック" charset="0"/>
                  <a:cs typeface="+mn-cs"/>
                </a:endParaRPr>
              </a:p>
            </p:txBody>
          </p:sp>
          <p:sp>
            <p:nvSpPr>
              <p:cNvPr id="33" name="Line 8">
                <a:extLst>
                  <a:ext uri="{FF2B5EF4-FFF2-40B4-BE49-F238E27FC236}">
                    <a16:creationId xmlns:a16="http://schemas.microsoft.com/office/drawing/2014/main" id="{D6DDC5BF-A1E6-C24B-9CE3-F65B498DEB30}"/>
                  </a:ext>
                </a:extLst>
              </p:cNvPr>
              <p:cNvSpPr>
                <a:spLocks noChangeShapeType="1"/>
              </p:cNvSpPr>
              <p:nvPr/>
            </p:nvSpPr>
            <p:spPr bwMode="auto">
              <a:xfrm>
                <a:off x="7160553" y="2152232"/>
                <a:ext cx="2199395" cy="2711"/>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788">
                  <a:latin typeface="Tahoma" charset="0"/>
                  <a:ea typeface="ＭＳ Ｐゴシック" charset="0"/>
                  <a:cs typeface="+mn-cs"/>
                </a:endParaRPr>
              </a:p>
            </p:txBody>
          </p:sp>
          <p:sp>
            <p:nvSpPr>
              <p:cNvPr id="34" name="Line 9">
                <a:extLst>
                  <a:ext uri="{FF2B5EF4-FFF2-40B4-BE49-F238E27FC236}">
                    <a16:creationId xmlns:a16="http://schemas.microsoft.com/office/drawing/2014/main" id="{D073AA58-CCB9-1143-BD54-AECB66E97A27}"/>
                  </a:ext>
                </a:extLst>
              </p:cNvPr>
              <p:cNvSpPr>
                <a:spLocks noChangeShapeType="1"/>
              </p:cNvSpPr>
              <p:nvPr/>
            </p:nvSpPr>
            <p:spPr bwMode="auto">
              <a:xfrm flipV="1">
                <a:off x="7157014" y="2368146"/>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788">
                  <a:latin typeface="Tahoma" charset="0"/>
                  <a:ea typeface="ＭＳ Ｐゴシック" charset="0"/>
                  <a:cs typeface="+mn-cs"/>
                </a:endParaRPr>
              </a:p>
            </p:txBody>
          </p:sp>
          <p:sp>
            <p:nvSpPr>
              <p:cNvPr id="35" name="Line 16">
                <a:extLst>
                  <a:ext uri="{FF2B5EF4-FFF2-40B4-BE49-F238E27FC236}">
                    <a16:creationId xmlns:a16="http://schemas.microsoft.com/office/drawing/2014/main" id="{3BCF6F65-DFAE-C544-BAEE-68B6416C49EB}"/>
                  </a:ext>
                </a:extLst>
              </p:cNvPr>
              <p:cNvSpPr>
                <a:spLocks noChangeShapeType="1"/>
              </p:cNvSpPr>
              <p:nvPr/>
            </p:nvSpPr>
            <p:spPr bwMode="auto">
              <a:xfrm flipV="1">
                <a:off x="7162322" y="2584964"/>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788">
                  <a:latin typeface="Tahoma" charset="0"/>
                  <a:ea typeface="ＭＳ Ｐゴシック" charset="0"/>
                  <a:cs typeface="+mn-cs"/>
                </a:endParaRPr>
              </a:p>
            </p:txBody>
          </p:sp>
          <p:sp>
            <p:nvSpPr>
              <p:cNvPr id="36" name="Line 18">
                <a:extLst>
                  <a:ext uri="{FF2B5EF4-FFF2-40B4-BE49-F238E27FC236}">
                    <a16:creationId xmlns:a16="http://schemas.microsoft.com/office/drawing/2014/main" id="{73D40423-B9BC-B445-A204-77B62C8A65F0}"/>
                  </a:ext>
                </a:extLst>
              </p:cNvPr>
              <p:cNvSpPr>
                <a:spLocks noChangeShapeType="1"/>
              </p:cNvSpPr>
              <p:nvPr/>
            </p:nvSpPr>
            <p:spPr bwMode="auto">
              <a:xfrm flipV="1">
                <a:off x="7159668" y="2809912"/>
                <a:ext cx="2202049"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788">
                  <a:latin typeface="Tahoma" charset="0"/>
                  <a:ea typeface="ＭＳ Ｐゴシック" charset="0"/>
                  <a:cs typeface="+mn-cs"/>
                </a:endParaRPr>
              </a:p>
            </p:txBody>
          </p:sp>
          <p:sp>
            <p:nvSpPr>
              <p:cNvPr id="37" name="Line 19">
                <a:extLst>
                  <a:ext uri="{FF2B5EF4-FFF2-40B4-BE49-F238E27FC236}">
                    <a16:creationId xmlns:a16="http://schemas.microsoft.com/office/drawing/2014/main" id="{9E50A3C5-1DEF-C346-9F9A-A93A3289A502}"/>
                  </a:ext>
                </a:extLst>
              </p:cNvPr>
              <p:cNvSpPr>
                <a:spLocks noChangeShapeType="1"/>
              </p:cNvSpPr>
              <p:nvPr/>
            </p:nvSpPr>
            <p:spPr bwMode="auto">
              <a:xfrm flipV="1">
                <a:off x="7157014" y="3032150"/>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788">
                  <a:latin typeface="Tahoma" charset="0"/>
                  <a:ea typeface="ＭＳ Ｐゴシック" charset="0"/>
                  <a:cs typeface="+mn-cs"/>
                </a:endParaRPr>
              </a:p>
            </p:txBody>
          </p:sp>
          <p:sp>
            <p:nvSpPr>
              <p:cNvPr id="38" name="Line 20">
                <a:extLst>
                  <a:ext uri="{FF2B5EF4-FFF2-40B4-BE49-F238E27FC236}">
                    <a16:creationId xmlns:a16="http://schemas.microsoft.com/office/drawing/2014/main" id="{548B775C-D85F-5847-B406-FA9F2CBD5940}"/>
                  </a:ext>
                </a:extLst>
              </p:cNvPr>
              <p:cNvSpPr>
                <a:spLocks noChangeShapeType="1"/>
              </p:cNvSpPr>
              <p:nvPr/>
            </p:nvSpPr>
            <p:spPr bwMode="auto">
              <a:xfrm flipV="1">
                <a:off x="7157014" y="3351956"/>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788">
                  <a:latin typeface="Tahoma" charset="0"/>
                  <a:ea typeface="ＭＳ Ｐゴシック" charset="0"/>
                  <a:cs typeface="+mn-cs"/>
                </a:endParaRPr>
              </a:p>
            </p:txBody>
          </p:sp>
          <p:sp>
            <p:nvSpPr>
              <p:cNvPr id="39" name="Line 21">
                <a:extLst>
                  <a:ext uri="{FF2B5EF4-FFF2-40B4-BE49-F238E27FC236}">
                    <a16:creationId xmlns:a16="http://schemas.microsoft.com/office/drawing/2014/main" id="{5295938A-7AD9-3A43-B065-16AE7DE46620}"/>
                  </a:ext>
                </a:extLst>
              </p:cNvPr>
              <p:cNvSpPr>
                <a:spLocks noChangeShapeType="1"/>
              </p:cNvSpPr>
              <p:nvPr/>
            </p:nvSpPr>
            <p:spPr bwMode="auto">
              <a:xfrm flipH="1" flipV="1">
                <a:off x="8249633" y="2586771"/>
                <a:ext cx="2654" cy="442669"/>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788">
                  <a:latin typeface="Tahoma" charset="0"/>
                  <a:ea typeface="ＭＳ Ｐゴシック" charset="0"/>
                  <a:cs typeface="+mn-cs"/>
                </a:endParaRPr>
              </a:p>
            </p:txBody>
          </p:sp>
          <p:sp>
            <p:nvSpPr>
              <p:cNvPr id="42" name="Text Box 22">
                <a:extLst>
                  <a:ext uri="{FF2B5EF4-FFF2-40B4-BE49-F238E27FC236}">
                    <a16:creationId xmlns:a16="http://schemas.microsoft.com/office/drawing/2014/main" id="{DBAB1210-0C8C-574D-9755-E0E40D1D8E2B}"/>
                  </a:ext>
                </a:extLst>
              </p:cNvPr>
              <p:cNvSpPr txBox="1">
                <a:spLocks noChangeArrowheads="1"/>
              </p:cNvSpPr>
              <p:nvPr/>
            </p:nvSpPr>
            <p:spPr bwMode="auto">
              <a:xfrm>
                <a:off x="8200032" y="2572087"/>
                <a:ext cx="1165033" cy="25360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kern="1200" dirty="0">
                    <a:solidFill>
                      <a:srgbClr val="000000"/>
                    </a:solidFill>
                    <a:latin typeface="Arial" charset="0"/>
                    <a:cs typeface="+mn-cs"/>
                  </a:rPr>
                  <a:t>receive window</a:t>
                </a:r>
              </a:p>
            </p:txBody>
          </p:sp>
          <p:sp>
            <p:nvSpPr>
              <p:cNvPr id="41" name="Line 10">
                <a:extLst>
                  <a:ext uri="{FF2B5EF4-FFF2-40B4-BE49-F238E27FC236}">
                    <a16:creationId xmlns:a16="http://schemas.microsoft.com/office/drawing/2014/main" id="{A5EAF221-945B-9044-8647-B161BDC6D143}"/>
                  </a:ext>
                </a:extLst>
              </p:cNvPr>
              <p:cNvSpPr>
                <a:spLocks noChangeShapeType="1"/>
              </p:cNvSpPr>
              <p:nvPr/>
            </p:nvSpPr>
            <p:spPr bwMode="auto">
              <a:xfrm flipH="1" flipV="1">
                <a:off x="8241671" y="1940977"/>
                <a:ext cx="981" cy="20781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788">
                  <a:latin typeface="Tahoma" charset="0"/>
                  <a:ea typeface="ＭＳ Ｐゴシック" charset="0"/>
                  <a:cs typeface="+mn-cs"/>
                </a:endParaRPr>
              </a:p>
            </p:txBody>
          </p:sp>
        </p:grpSp>
        <p:sp>
          <p:nvSpPr>
            <p:cNvPr id="44" name="Line 53">
              <a:extLst>
                <a:ext uri="{FF2B5EF4-FFF2-40B4-BE49-F238E27FC236}">
                  <a16:creationId xmlns:a16="http://schemas.microsoft.com/office/drawing/2014/main" id="{1BBBD060-CF26-F24A-BA7E-49EE7DADEE01}"/>
                </a:ext>
              </a:extLst>
            </p:cNvPr>
            <p:cNvSpPr>
              <a:spLocks noChangeShapeType="1"/>
            </p:cNvSpPr>
            <p:nvPr/>
          </p:nvSpPr>
          <p:spPr bwMode="auto">
            <a:xfrm flipH="1" flipV="1">
              <a:off x="7968285" y="1150408"/>
              <a:ext cx="1233771" cy="1404106"/>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788" kern="1200">
                <a:latin typeface="Tahoma" charset="0"/>
                <a:ea typeface="ＭＳ Ｐゴシック" charset="0"/>
                <a:cs typeface="+mn-cs"/>
              </a:endParaRPr>
            </a:p>
          </p:txBody>
        </p:sp>
        <p:sp>
          <p:nvSpPr>
            <p:cNvPr id="46" name="Text Box 49">
              <a:extLst>
                <a:ext uri="{FF2B5EF4-FFF2-40B4-BE49-F238E27FC236}">
                  <a16:creationId xmlns:a16="http://schemas.microsoft.com/office/drawing/2014/main" id="{FBFCD652-9EB9-FE4F-BB9F-A9277C4DE74F}"/>
                </a:ext>
              </a:extLst>
            </p:cNvPr>
            <p:cNvSpPr txBox="1">
              <a:spLocks noChangeArrowheads="1"/>
            </p:cNvSpPr>
            <p:nvPr/>
          </p:nvSpPr>
          <p:spPr bwMode="auto">
            <a:xfrm>
              <a:off x="8125744" y="5646057"/>
              <a:ext cx="2310027" cy="3724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90000"/>
                </a:lnSpc>
                <a:spcBef>
                  <a:spcPct val="0"/>
                </a:spcBef>
                <a:spcAft>
                  <a:spcPct val="0"/>
                </a:spcAft>
                <a:buClrTx/>
                <a:defRPr/>
              </a:pPr>
              <a:r>
                <a:rPr lang="en-US" sz="1350" kern="1200" dirty="0">
                  <a:solidFill>
                    <a:srgbClr val="000000"/>
                  </a:solidFill>
                  <a:latin typeface="Calibri" panose="020F0502020204030204"/>
                  <a:cs typeface="+mn-cs"/>
                </a:rPr>
                <a:t>TCP segment format</a:t>
              </a:r>
            </a:p>
          </p:txBody>
        </p:sp>
      </p:grpSp>
      <p:sp>
        <p:nvSpPr>
          <p:cNvPr id="20" name="Slide Number Placeholder 2">
            <a:extLst>
              <a:ext uri="{FF2B5EF4-FFF2-40B4-BE49-F238E27FC236}">
                <a16:creationId xmlns:a16="http://schemas.microsoft.com/office/drawing/2014/main" id="{73A53F5E-537D-1E40-85EE-92D8692A70E6}"/>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95</a:t>
            </a:fld>
            <a:endParaRPr lang="en-US" dirty="0"/>
          </a:p>
        </p:txBody>
      </p:sp>
    </p:spTree>
    <p:extLst>
      <p:ext uri="{BB962C8B-B14F-4D97-AF65-F5344CB8AC3E}">
        <p14:creationId xmlns:p14="http://schemas.microsoft.com/office/powerpoint/2010/main" val="3774413299"/>
      </p:ext>
    </p:extLst>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TCP connection management</a:t>
            </a:r>
            <a:endParaRPr lang="en-US" dirty="0"/>
          </a:p>
        </p:txBody>
      </p:sp>
      <p:sp>
        <p:nvSpPr>
          <p:cNvPr id="31" name="Rectangle 5">
            <a:extLst>
              <a:ext uri="{FF2B5EF4-FFF2-40B4-BE49-F238E27FC236}">
                <a16:creationId xmlns:a16="http://schemas.microsoft.com/office/drawing/2014/main" id="{9C578410-CCAC-A940-BEC5-74269A538606}"/>
              </a:ext>
            </a:extLst>
          </p:cNvPr>
          <p:cNvSpPr txBox="1">
            <a:spLocks noChangeArrowheads="1"/>
          </p:cNvSpPr>
          <p:nvPr/>
        </p:nvSpPr>
        <p:spPr>
          <a:xfrm>
            <a:off x="588932" y="997050"/>
            <a:ext cx="8496983" cy="1640681"/>
          </a:xfrm>
          <a:prstGeom prst="rect">
            <a:avLst/>
          </a:prstGeom>
        </p:spPr>
        <p:txBody>
          <a:bodyPr vert="horz" lIns="68580" tIns="34290" rIns="68580" bIns="3429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defTabSz="685800">
              <a:spcBef>
                <a:spcPts val="750"/>
              </a:spcBef>
              <a:buNone/>
              <a:defRPr/>
            </a:pPr>
            <a:r>
              <a:rPr lang="en-US" altLang="en-US" sz="2100" dirty="0">
                <a:solidFill>
                  <a:prstClr val="black"/>
                </a:solidFill>
                <a:latin typeface="Calibri" panose="020F0502020204030204"/>
                <a:ea typeface="ＭＳ Ｐゴシック" panose="020B0600070205080204" pitchFamily="34" charset="-128"/>
              </a:rPr>
              <a:t>before exchanging data, sender/receiver “</a:t>
            </a:r>
            <a:r>
              <a:rPr lang="en-US" altLang="ja-JP" sz="2100" dirty="0">
                <a:solidFill>
                  <a:prstClr val="black"/>
                </a:solidFill>
                <a:latin typeface="Calibri" panose="020F0502020204030204"/>
                <a:ea typeface="ＭＳ Ｐゴシック" panose="020B0600070205080204" pitchFamily="34" charset="-128"/>
              </a:rPr>
              <a:t>handshake”:</a:t>
            </a:r>
          </a:p>
          <a:p>
            <a:pPr marL="264319" indent="-166688" defTabSz="685800">
              <a:spcBef>
                <a:spcPts val="300"/>
              </a:spcBef>
              <a:defRPr/>
            </a:pPr>
            <a:r>
              <a:rPr lang="en-US" altLang="en-US" sz="1800" dirty="0">
                <a:solidFill>
                  <a:prstClr val="black"/>
                </a:solidFill>
                <a:latin typeface="Calibri" panose="020F0502020204030204"/>
                <a:ea typeface="ＭＳ Ｐゴシック" panose="020B0600070205080204" pitchFamily="34" charset="-128"/>
              </a:rPr>
              <a:t>agree to establish connection (each knowing the other willing to establish connection)</a:t>
            </a:r>
          </a:p>
          <a:p>
            <a:pPr marL="264319" indent="-166688" defTabSz="685800">
              <a:spcBef>
                <a:spcPts val="300"/>
              </a:spcBef>
              <a:defRPr/>
            </a:pPr>
            <a:r>
              <a:rPr lang="en-US" altLang="en-US" sz="1800" dirty="0">
                <a:solidFill>
                  <a:prstClr val="black"/>
                </a:solidFill>
                <a:latin typeface="Calibri" panose="020F0502020204030204"/>
                <a:ea typeface="ＭＳ Ｐゴシック" panose="020B0600070205080204" pitchFamily="34" charset="-128"/>
              </a:rPr>
              <a:t>agree on connection parameters (e.g., starting seq #s)</a:t>
            </a:r>
          </a:p>
        </p:txBody>
      </p:sp>
      <p:sp>
        <p:nvSpPr>
          <p:cNvPr id="129" name="Rectangle 62">
            <a:extLst>
              <a:ext uri="{FF2B5EF4-FFF2-40B4-BE49-F238E27FC236}">
                <a16:creationId xmlns:a16="http://schemas.microsoft.com/office/drawing/2014/main" id="{C5E2ED2D-96E6-7640-B8B9-2E97B87686AF}"/>
              </a:ext>
            </a:extLst>
          </p:cNvPr>
          <p:cNvSpPr>
            <a:spLocks noChangeArrowheads="1"/>
          </p:cNvSpPr>
          <p:nvPr/>
        </p:nvSpPr>
        <p:spPr bwMode="auto">
          <a:xfrm>
            <a:off x="2354008" y="2201468"/>
            <a:ext cx="1709738" cy="1810941"/>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30" name="Rectangle 45">
            <a:extLst>
              <a:ext uri="{FF2B5EF4-FFF2-40B4-BE49-F238E27FC236}">
                <a16:creationId xmlns:a16="http://schemas.microsoft.com/office/drawing/2014/main" id="{E1C433CA-144F-FE40-9939-574216DE0F50}"/>
              </a:ext>
            </a:extLst>
          </p:cNvPr>
          <p:cNvSpPr>
            <a:spLocks noChangeArrowheads="1"/>
          </p:cNvSpPr>
          <p:nvPr/>
        </p:nvSpPr>
        <p:spPr bwMode="auto">
          <a:xfrm>
            <a:off x="2324242" y="2241949"/>
            <a:ext cx="1702594" cy="1853804"/>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1" name="Line 55">
            <a:extLst>
              <a:ext uri="{FF2B5EF4-FFF2-40B4-BE49-F238E27FC236}">
                <a16:creationId xmlns:a16="http://schemas.microsoft.com/office/drawing/2014/main" id="{B5AF7973-E361-6A42-9B3B-A8AD0E9C7140}"/>
              </a:ext>
            </a:extLst>
          </p:cNvPr>
          <p:cNvSpPr>
            <a:spLocks noChangeShapeType="1"/>
          </p:cNvSpPr>
          <p:nvPr/>
        </p:nvSpPr>
        <p:spPr bwMode="auto">
          <a:xfrm>
            <a:off x="2324242" y="2572943"/>
            <a:ext cx="1702594"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2" name="Text Box 6">
            <a:extLst>
              <a:ext uri="{FF2B5EF4-FFF2-40B4-BE49-F238E27FC236}">
                <a16:creationId xmlns:a16="http://schemas.microsoft.com/office/drawing/2014/main" id="{F4060720-F3C5-A543-A168-90183A3F78EB}"/>
              </a:ext>
            </a:extLst>
          </p:cNvPr>
          <p:cNvSpPr txBox="1">
            <a:spLocks noChangeArrowheads="1"/>
          </p:cNvSpPr>
          <p:nvPr/>
        </p:nvSpPr>
        <p:spPr bwMode="auto">
          <a:xfrm>
            <a:off x="2334958" y="2657477"/>
            <a:ext cx="1751409" cy="12234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spcBef>
                <a:spcPct val="0"/>
              </a:spcBef>
              <a:spcAft>
                <a:spcPct val="0"/>
              </a:spcAft>
              <a:buClrTx/>
              <a:defRPr/>
            </a:pPr>
            <a:r>
              <a:rPr lang="en-US" sz="1050">
                <a:solidFill>
                  <a:srgbClr val="000000"/>
                </a:solidFill>
                <a:cs typeface="+mn-cs"/>
              </a:rPr>
              <a:t>connection state: ESTAB</a:t>
            </a:r>
          </a:p>
          <a:p>
            <a:pPr defTabSz="685800" eaLnBrk="0" fontAlgn="base" hangingPunct="0">
              <a:spcBef>
                <a:spcPct val="0"/>
              </a:spcBef>
              <a:spcAft>
                <a:spcPct val="0"/>
              </a:spcAft>
              <a:buClrTx/>
              <a:defRPr/>
            </a:pPr>
            <a:r>
              <a:rPr lang="en-US" sz="1050">
                <a:solidFill>
                  <a:srgbClr val="000000"/>
                </a:solidFill>
                <a:cs typeface="+mn-cs"/>
              </a:rPr>
              <a:t>connection variables:</a:t>
            </a:r>
          </a:p>
          <a:p>
            <a:pPr marL="172641" lvl="1" defTabSz="685800" eaLnBrk="0" fontAlgn="base" hangingPunct="0">
              <a:spcBef>
                <a:spcPct val="0"/>
              </a:spcBef>
              <a:spcAft>
                <a:spcPct val="0"/>
              </a:spcAft>
              <a:buClrTx/>
              <a:defRPr/>
            </a:pPr>
            <a:r>
              <a:rPr lang="en-US" sz="1050">
                <a:solidFill>
                  <a:srgbClr val="000000"/>
                </a:solidFill>
                <a:cs typeface="+mn-cs"/>
              </a:rPr>
              <a:t>seq # client-to-server</a:t>
            </a:r>
          </a:p>
          <a:p>
            <a:pPr marL="172641" lvl="1" defTabSz="685800" eaLnBrk="0" fontAlgn="base" hangingPunct="0">
              <a:spcBef>
                <a:spcPct val="0"/>
              </a:spcBef>
              <a:spcAft>
                <a:spcPct val="0"/>
              </a:spcAft>
              <a:buClrTx/>
              <a:defRPr/>
            </a:pPr>
            <a:r>
              <a:rPr lang="en-US" sz="1050">
                <a:solidFill>
                  <a:srgbClr val="000000"/>
                </a:solidFill>
                <a:cs typeface="+mn-cs"/>
              </a:rPr>
              <a:t>         server-to-client</a:t>
            </a:r>
          </a:p>
          <a:p>
            <a:pPr marL="172641" lvl="1" defTabSz="685800" eaLnBrk="0" fontAlgn="base" hangingPunct="0">
              <a:spcBef>
                <a:spcPct val="0"/>
              </a:spcBef>
              <a:spcAft>
                <a:spcPct val="0"/>
              </a:spcAft>
              <a:buClrTx/>
              <a:defRPr/>
            </a:pPr>
            <a:r>
              <a:rPr lang="en-US" sz="1050" b="1">
                <a:solidFill>
                  <a:srgbClr val="000000"/>
                </a:solidFill>
                <a:latin typeface="Courier New" charset="0"/>
                <a:cs typeface="+mn-cs"/>
              </a:rPr>
              <a:t>rcvBuffer</a:t>
            </a:r>
            <a:r>
              <a:rPr lang="en-US" sz="1050">
                <a:solidFill>
                  <a:srgbClr val="000000"/>
                </a:solidFill>
                <a:cs typeface="+mn-cs"/>
              </a:rPr>
              <a:t> size</a:t>
            </a:r>
          </a:p>
          <a:p>
            <a:pPr marL="172641" lvl="1" defTabSz="685800" eaLnBrk="0" fontAlgn="base" hangingPunct="0">
              <a:spcBef>
                <a:spcPct val="0"/>
              </a:spcBef>
              <a:spcAft>
                <a:spcPct val="0"/>
              </a:spcAft>
              <a:buClrTx/>
              <a:defRPr/>
            </a:pPr>
            <a:r>
              <a:rPr lang="en-US" sz="1050">
                <a:solidFill>
                  <a:srgbClr val="000000"/>
                </a:solidFill>
                <a:cs typeface="+mn-cs"/>
              </a:rPr>
              <a:t>   at server,client </a:t>
            </a:r>
          </a:p>
          <a:p>
            <a:pPr marL="172641" lvl="1" defTabSz="685800" eaLnBrk="0" fontAlgn="base" hangingPunct="0">
              <a:spcBef>
                <a:spcPct val="0"/>
              </a:spcBef>
              <a:spcAft>
                <a:spcPct val="0"/>
              </a:spcAft>
              <a:buClrTx/>
              <a:defRPr/>
            </a:pPr>
            <a:r>
              <a:rPr lang="en-US" sz="1050">
                <a:solidFill>
                  <a:srgbClr val="000000"/>
                </a:solidFill>
                <a:cs typeface="+mn-cs"/>
              </a:rPr>
              <a:t>           </a:t>
            </a:r>
          </a:p>
        </p:txBody>
      </p:sp>
      <p:grpSp>
        <p:nvGrpSpPr>
          <p:cNvPr id="133" name="Group 46">
            <a:extLst>
              <a:ext uri="{FF2B5EF4-FFF2-40B4-BE49-F238E27FC236}">
                <a16:creationId xmlns:a16="http://schemas.microsoft.com/office/drawing/2014/main" id="{B33AB7A5-CCC5-254C-8A3A-759B759D5041}"/>
              </a:ext>
            </a:extLst>
          </p:cNvPr>
          <p:cNvGrpSpPr>
            <a:grpSpLocks/>
          </p:cNvGrpSpPr>
          <p:nvPr/>
        </p:nvGrpSpPr>
        <p:grpSpPr bwMode="auto">
          <a:xfrm>
            <a:off x="2984619" y="2508649"/>
            <a:ext cx="328613" cy="154781"/>
            <a:chOff x="344" y="1846"/>
            <a:chExt cx="336" cy="130"/>
          </a:xfrm>
        </p:grpSpPr>
        <p:sp>
          <p:nvSpPr>
            <p:cNvPr id="134" name="Rectangle 47">
              <a:extLst>
                <a:ext uri="{FF2B5EF4-FFF2-40B4-BE49-F238E27FC236}">
                  <a16:creationId xmlns:a16="http://schemas.microsoft.com/office/drawing/2014/main" id="{6C823A22-D6EB-C649-B7E4-0B164EE814C3}"/>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5" name="Rectangle 48">
              <a:extLst>
                <a:ext uri="{FF2B5EF4-FFF2-40B4-BE49-F238E27FC236}">
                  <a16:creationId xmlns:a16="http://schemas.microsoft.com/office/drawing/2014/main" id="{A8BB07C4-6AD0-A344-8975-A5BF33372416}"/>
                </a:ext>
              </a:extLst>
            </p:cNvPr>
            <p:cNvSpPr>
              <a:spLocks noChangeArrowheads="1"/>
            </p:cNvSpPr>
            <p:nvPr/>
          </p:nvSpPr>
          <p:spPr bwMode="auto">
            <a:xfrm>
              <a:off x="454" y="1863"/>
              <a:ext cx="112"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6" name="Rectangle 49">
              <a:extLst>
                <a:ext uri="{FF2B5EF4-FFF2-40B4-BE49-F238E27FC236}">
                  <a16:creationId xmlns:a16="http://schemas.microsoft.com/office/drawing/2014/main" id="{2CA09AF3-81EA-B643-82AA-454FD210EE48}"/>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37" name="Rectangle 50">
              <a:extLst>
                <a:ext uri="{FF2B5EF4-FFF2-40B4-BE49-F238E27FC236}">
                  <a16:creationId xmlns:a16="http://schemas.microsoft.com/office/drawing/2014/main" id="{467634F2-41DA-0748-9C1A-D08864A76A2F}"/>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38" name="Text Box 54">
            <a:extLst>
              <a:ext uri="{FF2B5EF4-FFF2-40B4-BE49-F238E27FC236}">
                <a16:creationId xmlns:a16="http://schemas.microsoft.com/office/drawing/2014/main" id="{A9AEB3C4-6978-5E48-B717-A659B5C3B9DD}"/>
              </a:ext>
            </a:extLst>
          </p:cNvPr>
          <p:cNvSpPr txBox="1">
            <a:spLocks noChangeArrowheads="1"/>
          </p:cNvSpPr>
          <p:nvPr/>
        </p:nvSpPr>
        <p:spPr bwMode="auto">
          <a:xfrm>
            <a:off x="2686412" y="2254833"/>
            <a:ext cx="91243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a:solidFill>
                  <a:srgbClr val="000000"/>
                </a:solidFill>
                <a:cs typeface="+mn-cs"/>
              </a:rPr>
              <a:t>application</a:t>
            </a:r>
          </a:p>
        </p:txBody>
      </p:sp>
      <p:sp>
        <p:nvSpPr>
          <p:cNvPr id="139" name="Line 56">
            <a:extLst>
              <a:ext uri="{FF2B5EF4-FFF2-40B4-BE49-F238E27FC236}">
                <a16:creationId xmlns:a16="http://schemas.microsoft.com/office/drawing/2014/main" id="{D326D2D6-0DA1-914C-9073-3ECFE526F8CC}"/>
              </a:ext>
            </a:extLst>
          </p:cNvPr>
          <p:cNvSpPr>
            <a:spLocks noChangeShapeType="1"/>
          </p:cNvSpPr>
          <p:nvPr/>
        </p:nvSpPr>
        <p:spPr bwMode="auto">
          <a:xfrm>
            <a:off x="2329004" y="3694511"/>
            <a:ext cx="1701404"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0" name="Text Box 57">
            <a:extLst>
              <a:ext uri="{FF2B5EF4-FFF2-40B4-BE49-F238E27FC236}">
                <a16:creationId xmlns:a16="http://schemas.microsoft.com/office/drawing/2014/main" id="{E4C0EAD6-0908-3C42-9A10-A6AAF94515B4}"/>
              </a:ext>
            </a:extLst>
          </p:cNvPr>
          <p:cNvSpPr txBox="1">
            <a:spLocks noChangeArrowheads="1"/>
          </p:cNvSpPr>
          <p:nvPr/>
        </p:nvSpPr>
        <p:spPr bwMode="auto">
          <a:xfrm>
            <a:off x="2691014" y="3765883"/>
            <a:ext cx="734496"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a:solidFill>
                  <a:srgbClr val="000000"/>
                </a:solidFill>
                <a:cs typeface="+mn-cs"/>
              </a:rPr>
              <a:t>network</a:t>
            </a:r>
          </a:p>
        </p:txBody>
      </p:sp>
      <p:sp>
        <p:nvSpPr>
          <p:cNvPr id="141" name="Rectangle 58">
            <a:extLst>
              <a:ext uri="{FF2B5EF4-FFF2-40B4-BE49-F238E27FC236}">
                <a16:creationId xmlns:a16="http://schemas.microsoft.com/office/drawing/2014/main" id="{1CB6C439-3E38-7043-B2E4-E0EA4F390BE5}"/>
              </a:ext>
            </a:extLst>
          </p:cNvPr>
          <p:cNvSpPr>
            <a:spLocks noChangeArrowheads="1"/>
          </p:cNvSpPr>
          <p:nvPr/>
        </p:nvSpPr>
        <p:spPr bwMode="auto">
          <a:xfrm>
            <a:off x="2302811" y="4011218"/>
            <a:ext cx="1751410" cy="13573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2" name="Line 59">
            <a:extLst>
              <a:ext uri="{FF2B5EF4-FFF2-40B4-BE49-F238E27FC236}">
                <a16:creationId xmlns:a16="http://schemas.microsoft.com/office/drawing/2014/main" id="{D8BBE84F-BCD3-BB4A-9FD3-757AFB3C13AA}"/>
              </a:ext>
            </a:extLst>
          </p:cNvPr>
          <p:cNvSpPr>
            <a:spLocks noChangeShapeType="1"/>
          </p:cNvSpPr>
          <p:nvPr/>
        </p:nvSpPr>
        <p:spPr bwMode="auto">
          <a:xfrm>
            <a:off x="2324242" y="4002884"/>
            <a:ext cx="0" cy="177403"/>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3" name="Line 60">
            <a:extLst>
              <a:ext uri="{FF2B5EF4-FFF2-40B4-BE49-F238E27FC236}">
                <a16:creationId xmlns:a16="http://schemas.microsoft.com/office/drawing/2014/main" id="{F862C10B-983A-F94D-A269-24CE747FC5AA}"/>
              </a:ext>
            </a:extLst>
          </p:cNvPr>
          <p:cNvSpPr>
            <a:spLocks noChangeShapeType="1"/>
          </p:cNvSpPr>
          <p:nvPr/>
        </p:nvSpPr>
        <p:spPr bwMode="auto">
          <a:xfrm>
            <a:off x="4022073" y="3981453"/>
            <a:ext cx="0" cy="177403"/>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4" name="Freeform 8">
            <a:extLst>
              <a:ext uri="{FF2B5EF4-FFF2-40B4-BE49-F238E27FC236}">
                <a16:creationId xmlns:a16="http://schemas.microsoft.com/office/drawing/2014/main" id="{DF364C08-2C0C-EE4E-8664-EDA4833FE296}"/>
              </a:ext>
            </a:extLst>
          </p:cNvPr>
          <p:cNvSpPr>
            <a:spLocks/>
          </p:cNvSpPr>
          <p:nvPr/>
        </p:nvSpPr>
        <p:spPr bwMode="auto">
          <a:xfrm flipH="1">
            <a:off x="1969436" y="2244330"/>
            <a:ext cx="351235" cy="186809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45" name="Rectangle 63">
            <a:extLst>
              <a:ext uri="{FF2B5EF4-FFF2-40B4-BE49-F238E27FC236}">
                <a16:creationId xmlns:a16="http://schemas.microsoft.com/office/drawing/2014/main" id="{0F4E1AF7-DE3A-2541-818F-C54CEC430AE0}"/>
              </a:ext>
            </a:extLst>
          </p:cNvPr>
          <p:cNvSpPr>
            <a:spLocks noChangeArrowheads="1"/>
          </p:cNvSpPr>
          <p:nvPr/>
        </p:nvSpPr>
        <p:spPr bwMode="auto">
          <a:xfrm>
            <a:off x="5580601" y="2206230"/>
            <a:ext cx="1709738" cy="1810941"/>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146" name="Rectangle 64">
            <a:extLst>
              <a:ext uri="{FF2B5EF4-FFF2-40B4-BE49-F238E27FC236}">
                <a16:creationId xmlns:a16="http://schemas.microsoft.com/office/drawing/2014/main" id="{5B961E58-331E-B748-A80F-3B7778F1C486}"/>
              </a:ext>
            </a:extLst>
          </p:cNvPr>
          <p:cNvSpPr>
            <a:spLocks noChangeArrowheads="1"/>
          </p:cNvSpPr>
          <p:nvPr/>
        </p:nvSpPr>
        <p:spPr bwMode="auto">
          <a:xfrm>
            <a:off x="5550836" y="2246711"/>
            <a:ext cx="1702594" cy="1853804"/>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7" name="Line 65">
            <a:extLst>
              <a:ext uri="{FF2B5EF4-FFF2-40B4-BE49-F238E27FC236}">
                <a16:creationId xmlns:a16="http://schemas.microsoft.com/office/drawing/2014/main" id="{83696C28-A57C-AC46-B97E-048E3D615664}"/>
              </a:ext>
            </a:extLst>
          </p:cNvPr>
          <p:cNvSpPr>
            <a:spLocks noChangeShapeType="1"/>
          </p:cNvSpPr>
          <p:nvPr/>
        </p:nvSpPr>
        <p:spPr bwMode="auto">
          <a:xfrm>
            <a:off x="5550836" y="2577705"/>
            <a:ext cx="1702594"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48" name="Text Box 66">
            <a:extLst>
              <a:ext uri="{FF2B5EF4-FFF2-40B4-BE49-F238E27FC236}">
                <a16:creationId xmlns:a16="http://schemas.microsoft.com/office/drawing/2014/main" id="{3C17C23B-2BF5-5B4E-BB33-288C1922406B}"/>
              </a:ext>
            </a:extLst>
          </p:cNvPr>
          <p:cNvSpPr txBox="1">
            <a:spLocks noChangeArrowheads="1"/>
          </p:cNvSpPr>
          <p:nvPr/>
        </p:nvSpPr>
        <p:spPr bwMode="auto">
          <a:xfrm>
            <a:off x="5561552" y="2662240"/>
            <a:ext cx="1751409" cy="12234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spcBef>
                <a:spcPct val="0"/>
              </a:spcBef>
              <a:spcAft>
                <a:spcPct val="0"/>
              </a:spcAft>
              <a:buClrTx/>
              <a:defRPr/>
            </a:pPr>
            <a:r>
              <a:rPr lang="en-US" sz="1050">
                <a:solidFill>
                  <a:srgbClr val="000000"/>
                </a:solidFill>
                <a:cs typeface="+mn-cs"/>
              </a:rPr>
              <a:t>connection state: ESTAB</a:t>
            </a:r>
          </a:p>
          <a:p>
            <a:pPr defTabSz="685800" eaLnBrk="0" fontAlgn="base" hangingPunct="0">
              <a:spcBef>
                <a:spcPct val="0"/>
              </a:spcBef>
              <a:spcAft>
                <a:spcPct val="0"/>
              </a:spcAft>
              <a:buClrTx/>
              <a:defRPr/>
            </a:pPr>
            <a:r>
              <a:rPr lang="en-US" sz="1050">
                <a:solidFill>
                  <a:srgbClr val="000000"/>
                </a:solidFill>
                <a:cs typeface="+mn-cs"/>
              </a:rPr>
              <a:t>connection Variables:</a:t>
            </a:r>
          </a:p>
          <a:p>
            <a:pPr marL="172641" lvl="1" defTabSz="685800" eaLnBrk="0" fontAlgn="base" hangingPunct="0">
              <a:spcBef>
                <a:spcPct val="0"/>
              </a:spcBef>
              <a:spcAft>
                <a:spcPct val="0"/>
              </a:spcAft>
              <a:buClrTx/>
              <a:defRPr/>
            </a:pPr>
            <a:r>
              <a:rPr lang="en-US" sz="1050">
                <a:solidFill>
                  <a:srgbClr val="000000"/>
                </a:solidFill>
                <a:cs typeface="+mn-cs"/>
              </a:rPr>
              <a:t>seq # client-to-server</a:t>
            </a:r>
          </a:p>
          <a:p>
            <a:pPr marL="172641" lvl="1" defTabSz="685800" eaLnBrk="0" fontAlgn="base" hangingPunct="0">
              <a:spcBef>
                <a:spcPct val="0"/>
              </a:spcBef>
              <a:spcAft>
                <a:spcPct val="0"/>
              </a:spcAft>
              <a:buClrTx/>
              <a:defRPr/>
            </a:pPr>
            <a:r>
              <a:rPr lang="en-US" sz="1050">
                <a:solidFill>
                  <a:srgbClr val="000000"/>
                </a:solidFill>
                <a:cs typeface="+mn-cs"/>
              </a:rPr>
              <a:t>          server-to-client</a:t>
            </a:r>
          </a:p>
          <a:p>
            <a:pPr marL="172641" lvl="1" defTabSz="685800" eaLnBrk="0" fontAlgn="base" hangingPunct="0">
              <a:spcBef>
                <a:spcPct val="0"/>
              </a:spcBef>
              <a:spcAft>
                <a:spcPct val="0"/>
              </a:spcAft>
              <a:buClrTx/>
              <a:defRPr/>
            </a:pPr>
            <a:r>
              <a:rPr lang="en-US" sz="1050" b="1">
                <a:solidFill>
                  <a:srgbClr val="000000"/>
                </a:solidFill>
                <a:latin typeface="Courier New" charset="0"/>
                <a:cs typeface="+mn-cs"/>
              </a:rPr>
              <a:t>rcvBuffer</a:t>
            </a:r>
            <a:r>
              <a:rPr lang="en-US" sz="1050">
                <a:solidFill>
                  <a:srgbClr val="000000"/>
                </a:solidFill>
                <a:cs typeface="+mn-cs"/>
              </a:rPr>
              <a:t> size</a:t>
            </a:r>
          </a:p>
          <a:p>
            <a:pPr marL="172641" lvl="1" defTabSz="685800" eaLnBrk="0" fontAlgn="base" hangingPunct="0">
              <a:spcBef>
                <a:spcPct val="0"/>
              </a:spcBef>
              <a:spcAft>
                <a:spcPct val="0"/>
              </a:spcAft>
              <a:buClrTx/>
              <a:defRPr/>
            </a:pPr>
            <a:r>
              <a:rPr lang="en-US" sz="1050">
                <a:solidFill>
                  <a:srgbClr val="000000"/>
                </a:solidFill>
                <a:cs typeface="+mn-cs"/>
              </a:rPr>
              <a:t>   at server,client </a:t>
            </a:r>
          </a:p>
          <a:p>
            <a:pPr marL="172641" lvl="1" defTabSz="685800" eaLnBrk="0" fontAlgn="base" hangingPunct="0">
              <a:spcBef>
                <a:spcPct val="0"/>
              </a:spcBef>
              <a:spcAft>
                <a:spcPct val="0"/>
              </a:spcAft>
              <a:buClrTx/>
              <a:defRPr/>
            </a:pPr>
            <a:r>
              <a:rPr lang="en-US" sz="1050">
                <a:solidFill>
                  <a:srgbClr val="000000"/>
                </a:solidFill>
                <a:cs typeface="+mn-cs"/>
              </a:rPr>
              <a:t>           </a:t>
            </a:r>
          </a:p>
        </p:txBody>
      </p:sp>
      <p:grpSp>
        <p:nvGrpSpPr>
          <p:cNvPr id="149" name="Group 67">
            <a:extLst>
              <a:ext uri="{FF2B5EF4-FFF2-40B4-BE49-F238E27FC236}">
                <a16:creationId xmlns:a16="http://schemas.microsoft.com/office/drawing/2014/main" id="{A3675259-9C7A-1740-AEED-A90AD2D0AE87}"/>
              </a:ext>
            </a:extLst>
          </p:cNvPr>
          <p:cNvGrpSpPr>
            <a:grpSpLocks/>
          </p:cNvGrpSpPr>
          <p:nvPr/>
        </p:nvGrpSpPr>
        <p:grpSpPr bwMode="auto">
          <a:xfrm>
            <a:off x="6231383" y="2513412"/>
            <a:ext cx="328613" cy="154781"/>
            <a:chOff x="344" y="1846"/>
            <a:chExt cx="336" cy="130"/>
          </a:xfrm>
        </p:grpSpPr>
        <p:sp>
          <p:nvSpPr>
            <p:cNvPr id="150" name="Rectangle 68">
              <a:extLst>
                <a:ext uri="{FF2B5EF4-FFF2-40B4-BE49-F238E27FC236}">
                  <a16:creationId xmlns:a16="http://schemas.microsoft.com/office/drawing/2014/main" id="{4B4BD261-01C7-494F-8D01-68B19AA4B9AC}"/>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1" name="Rectangle 69">
              <a:extLst>
                <a:ext uri="{FF2B5EF4-FFF2-40B4-BE49-F238E27FC236}">
                  <a16:creationId xmlns:a16="http://schemas.microsoft.com/office/drawing/2014/main" id="{4E7628F3-86B5-E44C-8195-D9FF1BBA53D4}"/>
                </a:ext>
              </a:extLst>
            </p:cNvPr>
            <p:cNvSpPr>
              <a:spLocks noChangeArrowheads="1"/>
            </p:cNvSpPr>
            <p:nvPr/>
          </p:nvSpPr>
          <p:spPr bwMode="auto">
            <a:xfrm>
              <a:off x="454" y="1863"/>
              <a:ext cx="112"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2" name="Rectangle 70">
              <a:extLst>
                <a:ext uri="{FF2B5EF4-FFF2-40B4-BE49-F238E27FC236}">
                  <a16:creationId xmlns:a16="http://schemas.microsoft.com/office/drawing/2014/main" id="{BE5565DB-C659-5048-B6BD-16420D5CE92C}"/>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3" name="Rectangle 71">
              <a:extLst>
                <a:ext uri="{FF2B5EF4-FFF2-40B4-BE49-F238E27FC236}">
                  <a16:creationId xmlns:a16="http://schemas.microsoft.com/office/drawing/2014/main" id="{720A74F5-E1C3-FF45-B800-884CFBB24D0A}"/>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54" name="Text Box 72">
            <a:extLst>
              <a:ext uri="{FF2B5EF4-FFF2-40B4-BE49-F238E27FC236}">
                <a16:creationId xmlns:a16="http://schemas.microsoft.com/office/drawing/2014/main" id="{48C5FBCA-1883-5B46-BC6B-BD218B24C18D}"/>
              </a:ext>
            </a:extLst>
          </p:cNvPr>
          <p:cNvSpPr txBox="1">
            <a:spLocks noChangeArrowheads="1"/>
          </p:cNvSpPr>
          <p:nvPr/>
        </p:nvSpPr>
        <p:spPr bwMode="auto">
          <a:xfrm>
            <a:off x="5931036" y="2268039"/>
            <a:ext cx="91243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a:solidFill>
                  <a:srgbClr val="000000"/>
                </a:solidFill>
                <a:cs typeface="+mn-cs"/>
              </a:rPr>
              <a:t>application</a:t>
            </a:r>
          </a:p>
        </p:txBody>
      </p:sp>
      <p:sp>
        <p:nvSpPr>
          <p:cNvPr id="155" name="Line 73">
            <a:extLst>
              <a:ext uri="{FF2B5EF4-FFF2-40B4-BE49-F238E27FC236}">
                <a16:creationId xmlns:a16="http://schemas.microsoft.com/office/drawing/2014/main" id="{C7D010E1-FDC8-B843-B502-33120A86EB14}"/>
              </a:ext>
            </a:extLst>
          </p:cNvPr>
          <p:cNvSpPr>
            <a:spLocks noChangeShapeType="1"/>
          </p:cNvSpPr>
          <p:nvPr/>
        </p:nvSpPr>
        <p:spPr bwMode="auto">
          <a:xfrm>
            <a:off x="5555598" y="3699274"/>
            <a:ext cx="1701404"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6" name="Text Box 74">
            <a:extLst>
              <a:ext uri="{FF2B5EF4-FFF2-40B4-BE49-F238E27FC236}">
                <a16:creationId xmlns:a16="http://schemas.microsoft.com/office/drawing/2014/main" id="{46053DCC-44E5-2C43-B37B-8DA921C733B2}"/>
              </a:ext>
            </a:extLst>
          </p:cNvPr>
          <p:cNvSpPr txBox="1">
            <a:spLocks noChangeArrowheads="1"/>
          </p:cNvSpPr>
          <p:nvPr/>
        </p:nvSpPr>
        <p:spPr bwMode="auto">
          <a:xfrm>
            <a:off x="6026486" y="3760360"/>
            <a:ext cx="734496"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a:solidFill>
                  <a:srgbClr val="000000"/>
                </a:solidFill>
                <a:cs typeface="+mn-cs"/>
              </a:rPr>
              <a:t>network</a:t>
            </a:r>
          </a:p>
        </p:txBody>
      </p:sp>
      <p:sp>
        <p:nvSpPr>
          <p:cNvPr id="157" name="Rectangle 75">
            <a:extLst>
              <a:ext uri="{FF2B5EF4-FFF2-40B4-BE49-F238E27FC236}">
                <a16:creationId xmlns:a16="http://schemas.microsoft.com/office/drawing/2014/main" id="{2794759F-1BDF-124F-8990-F97B9E3FFDCA}"/>
              </a:ext>
            </a:extLst>
          </p:cNvPr>
          <p:cNvSpPr>
            <a:spLocks noChangeArrowheads="1"/>
          </p:cNvSpPr>
          <p:nvPr/>
        </p:nvSpPr>
        <p:spPr bwMode="auto">
          <a:xfrm>
            <a:off x="5529405" y="4015981"/>
            <a:ext cx="1751410" cy="13573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8" name="Line 76">
            <a:extLst>
              <a:ext uri="{FF2B5EF4-FFF2-40B4-BE49-F238E27FC236}">
                <a16:creationId xmlns:a16="http://schemas.microsoft.com/office/drawing/2014/main" id="{AA62258B-6959-8646-9E2E-9B0097512BD1}"/>
              </a:ext>
            </a:extLst>
          </p:cNvPr>
          <p:cNvSpPr>
            <a:spLocks noChangeShapeType="1"/>
          </p:cNvSpPr>
          <p:nvPr/>
        </p:nvSpPr>
        <p:spPr bwMode="auto">
          <a:xfrm>
            <a:off x="5550836" y="4007646"/>
            <a:ext cx="0" cy="177403"/>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59" name="Line 77">
            <a:extLst>
              <a:ext uri="{FF2B5EF4-FFF2-40B4-BE49-F238E27FC236}">
                <a16:creationId xmlns:a16="http://schemas.microsoft.com/office/drawing/2014/main" id="{B39909BE-5B6C-6F46-8749-CE29AEAB2CB2}"/>
              </a:ext>
            </a:extLst>
          </p:cNvPr>
          <p:cNvSpPr>
            <a:spLocks noChangeShapeType="1"/>
          </p:cNvSpPr>
          <p:nvPr/>
        </p:nvSpPr>
        <p:spPr bwMode="auto">
          <a:xfrm>
            <a:off x="7248667" y="3986215"/>
            <a:ext cx="0" cy="177403"/>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60" name="Freeform 78">
            <a:extLst>
              <a:ext uri="{FF2B5EF4-FFF2-40B4-BE49-F238E27FC236}">
                <a16:creationId xmlns:a16="http://schemas.microsoft.com/office/drawing/2014/main" id="{830D21F8-79F0-0E4D-A9EF-3C8300C80D17}"/>
              </a:ext>
            </a:extLst>
          </p:cNvPr>
          <p:cNvSpPr>
            <a:spLocks/>
          </p:cNvSpPr>
          <p:nvPr/>
        </p:nvSpPr>
        <p:spPr bwMode="auto">
          <a:xfrm>
            <a:off x="7261764" y="2199086"/>
            <a:ext cx="351234" cy="186809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61" name="Text Box 83">
            <a:extLst>
              <a:ext uri="{FF2B5EF4-FFF2-40B4-BE49-F238E27FC236}">
                <a16:creationId xmlns:a16="http://schemas.microsoft.com/office/drawing/2014/main" id="{E97571FE-EF31-0544-985B-906D8CF8F351}"/>
              </a:ext>
            </a:extLst>
          </p:cNvPr>
          <p:cNvSpPr txBox="1">
            <a:spLocks noChangeArrowheads="1"/>
          </p:cNvSpPr>
          <p:nvPr/>
        </p:nvSpPr>
        <p:spPr bwMode="auto">
          <a:xfrm>
            <a:off x="747035" y="4319737"/>
            <a:ext cx="4225018" cy="5078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173831" indent="-173831" defTabSz="685800" eaLnBrk="0" fontAlgn="base" hangingPunct="0">
              <a:spcBef>
                <a:spcPct val="0"/>
              </a:spcBef>
              <a:spcAft>
                <a:spcPct val="0"/>
              </a:spcAft>
              <a:buClrTx/>
              <a:defRPr/>
            </a:pPr>
            <a:r>
              <a:rPr lang="en-US" sz="1350" b="1" kern="1200" dirty="0">
                <a:solidFill>
                  <a:srgbClr val="000000"/>
                </a:solidFill>
                <a:latin typeface="Courier New" charset="0"/>
                <a:cs typeface="+mn-cs"/>
              </a:rPr>
              <a:t>Socket </a:t>
            </a:r>
            <a:r>
              <a:rPr lang="en-US" sz="1350" b="1" kern="1200" dirty="0" err="1">
                <a:solidFill>
                  <a:srgbClr val="000000"/>
                </a:solidFill>
                <a:latin typeface="Courier New" charset="0"/>
                <a:cs typeface="+mn-cs"/>
              </a:rPr>
              <a:t>clientSocket</a:t>
            </a:r>
            <a:r>
              <a:rPr lang="en-US" sz="1350" b="1" kern="1200" dirty="0">
                <a:solidFill>
                  <a:srgbClr val="000000"/>
                </a:solidFill>
                <a:latin typeface="Courier New" charset="0"/>
                <a:cs typeface="+mn-cs"/>
              </a:rPr>
              <a:t> =   </a:t>
            </a:r>
          </a:p>
          <a:p>
            <a:pPr marL="173831" indent="-173831" defTabSz="685800" eaLnBrk="0" fontAlgn="base" hangingPunct="0">
              <a:spcBef>
                <a:spcPct val="0"/>
              </a:spcBef>
              <a:spcAft>
                <a:spcPct val="0"/>
              </a:spcAft>
              <a:buClrTx/>
              <a:defRPr/>
            </a:pPr>
            <a:r>
              <a:rPr lang="en-US" sz="1350" b="1" kern="1200" dirty="0">
                <a:solidFill>
                  <a:srgbClr val="000000"/>
                </a:solidFill>
                <a:latin typeface="Courier New" charset="0"/>
                <a:cs typeface="+mn-cs"/>
              </a:rPr>
              <a:t>  </a:t>
            </a:r>
            <a:r>
              <a:rPr lang="en-US" sz="1350" b="1" kern="1200" dirty="0" err="1">
                <a:solidFill>
                  <a:srgbClr val="000000"/>
                </a:solidFill>
                <a:latin typeface="Courier New" charset="0"/>
                <a:cs typeface="+mn-cs"/>
              </a:rPr>
              <a:t>newSocket</a:t>
            </a:r>
            <a:r>
              <a:rPr lang="en-US" sz="1350" b="1" kern="1200" dirty="0">
                <a:solidFill>
                  <a:srgbClr val="000000"/>
                </a:solidFill>
                <a:latin typeface="Courier New" charset="0"/>
                <a:cs typeface="+mn-cs"/>
              </a:rPr>
              <a:t>("</a:t>
            </a:r>
            <a:r>
              <a:rPr lang="en-US" sz="1350" b="1" kern="1200" dirty="0" err="1">
                <a:solidFill>
                  <a:srgbClr val="000000"/>
                </a:solidFill>
                <a:latin typeface="Courier New" charset="0"/>
                <a:cs typeface="+mn-cs"/>
              </a:rPr>
              <a:t>hostname","port</a:t>
            </a:r>
            <a:r>
              <a:rPr lang="en-US" sz="1350" b="1" kern="1200" dirty="0">
                <a:solidFill>
                  <a:srgbClr val="000000"/>
                </a:solidFill>
                <a:latin typeface="Courier New" charset="0"/>
                <a:cs typeface="+mn-cs"/>
              </a:rPr>
              <a:t> number");</a:t>
            </a:r>
          </a:p>
        </p:txBody>
      </p:sp>
      <p:sp>
        <p:nvSpPr>
          <p:cNvPr id="162" name="Text Box 85">
            <a:extLst>
              <a:ext uri="{FF2B5EF4-FFF2-40B4-BE49-F238E27FC236}">
                <a16:creationId xmlns:a16="http://schemas.microsoft.com/office/drawing/2014/main" id="{C80EBC7F-DBC0-BD40-9507-82100813B9B7}"/>
              </a:ext>
            </a:extLst>
          </p:cNvPr>
          <p:cNvSpPr txBox="1">
            <a:spLocks noChangeArrowheads="1"/>
          </p:cNvSpPr>
          <p:nvPr/>
        </p:nvSpPr>
        <p:spPr bwMode="auto">
          <a:xfrm>
            <a:off x="5266347" y="4329859"/>
            <a:ext cx="3119699" cy="5078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173831" indent="-173831" defTabSz="685800" eaLnBrk="0" fontAlgn="base" hangingPunct="0">
              <a:spcBef>
                <a:spcPct val="0"/>
              </a:spcBef>
              <a:spcAft>
                <a:spcPct val="0"/>
              </a:spcAft>
              <a:buClrTx/>
              <a:defRPr/>
            </a:pPr>
            <a:r>
              <a:rPr lang="en-US" sz="1350" b="1" kern="1200" dirty="0">
                <a:solidFill>
                  <a:srgbClr val="000000"/>
                </a:solidFill>
                <a:latin typeface="Courier New" charset="0"/>
                <a:cs typeface="+mn-cs"/>
              </a:rPr>
              <a:t>Socket </a:t>
            </a:r>
            <a:r>
              <a:rPr lang="en-US" sz="1350" b="1" kern="1200" dirty="0" err="1">
                <a:solidFill>
                  <a:srgbClr val="000000"/>
                </a:solidFill>
                <a:latin typeface="Courier New" charset="0"/>
                <a:cs typeface="+mn-cs"/>
              </a:rPr>
              <a:t>connectionSocket</a:t>
            </a:r>
            <a:r>
              <a:rPr lang="en-US" sz="1350" b="1" kern="1200" dirty="0">
                <a:solidFill>
                  <a:srgbClr val="000000"/>
                </a:solidFill>
                <a:latin typeface="Courier New" charset="0"/>
                <a:cs typeface="+mn-cs"/>
              </a:rPr>
              <a:t> = </a:t>
            </a:r>
            <a:r>
              <a:rPr lang="en-US" sz="1350" b="1" kern="1200" dirty="0" err="1">
                <a:solidFill>
                  <a:srgbClr val="000000"/>
                </a:solidFill>
                <a:latin typeface="Courier New" charset="0"/>
                <a:cs typeface="+mn-cs"/>
              </a:rPr>
              <a:t>welcomeSocket.accept</a:t>
            </a:r>
            <a:r>
              <a:rPr lang="en-US" sz="1350" b="1" kern="1200" dirty="0">
                <a:solidFill>
                  <a:srgbClr val="000000"/>
                </a:solidFill>
                <a:latin typeface="Courier New" charset="0"/>
                <a:cs typeface="+mn-cs"/>
              </a:rPr>
              <a:t>();</a:t>
            </a:r>
          </a:p>
        </p:txBody>
      </p:sp>
      <p:grpSp>
        <p:nvGrpSpPr>
          <p:cNvPr id="163" name="Group 89">
            <a:extLst>
              <a:ext uri="{FF2B5EF4-FFF2-40B4-BE49-F238E27FC236}">
                <a16:creationId xmlns:a16="http://schemas.microsoft.com/office/drawing/2014/main" id="{DB71F8E2-0EB4-2A4E-B4C5-3DC2955DEDE8}"/>
              </a:ext>
            </a:extLst>
          </p:cNvPr>
          <p:cNvGrpSpPr>
            <a:grpSpLocks/>
          </p:cNvGrpSpPr>
          <p:nvPr/>
        </p:nvGrpSpPr>
        <p:grpSpPr bwMode="auto">
          <a:xfrm>
            <a:off x="1612248" y="3768331"/>
            <a:ext cx="523875" cy="459581"/>
            <a:chOff x="-44" y="1473"/>
            <a:chExt cx="981" cy="1105"/>
          </a:xfrm>
        </p:grpSpPr>
        <p:pic>
          <p:nvPicPr>
            <p:cNvPr id="164" name="Picture 90" descr="desktop_computer_stylized_medium">
              <a:extLst>
                <a:ext uri="{FF2B5EF4-FFF2-40B4-BE49-F238E27FC236}">
                  <a16:creationId xmlns:a16="http://schemas.microsoft.com/office/drawing/2014/main" id="{C631DB34-DA41-694E-BA26-57FDF68E6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Freeform 91">
              <a:extLst>
                <a:ext uri="{FF2B5EF4-FFF2-40B4-BE49-F238E27FC236}">
                  <a16:creationId xmlns:a16="http://schemas.microsoft.com/office/drawing/2014/main" id="{BEF55614-0BD4-8249-9822-CEE59DA9A93D}"/>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166" name="Group 92">
            <a:extLst>
              <a:ext uri="{FF2B5EF4-FFF2-40B4-BE49-F238E27FC236}">
                <a16:creationId xmlns:a16="http://schemas.microsoft.com/office/drawing/2014/main" id="{F06A1B16-A85F-394E-802F-0E5CD7D943D6}"/>
              </a:ext>
            </a:extLst>
          </p:cNvPr>
          <p:cNvGrpSpPr>
            <a:grpSpLocks/>
          </p:cNvGrpSpPr>
          <p:nvPr/>
        </p:nvGrpSpPr>
        <p:grpSpPr bwMode="auto">
          <a:xfrm>
            <a:off x="7473696" y="3692131"/>
            <a:ext cx="311944" cy="470297"/>
            <a:chOff x="4140" y="429"/>
            <a:chExt cx="1425" cy="2396"/>
          </a:xfrm>
        </p:grpSpPr>
        <p:sp>
          <p:nvSpPr>
            <p:cNvPr id="167" name="Freeform 93">
              <a:extLst>
                <a:ext uri="{FF2B5EF4-FFF2-40B4-BE49-F238E27FC236}">
                  <a16:creationId xmlns:a16="http://schemas.microsoft.com/office/drawing/2014/main" id="{0B18D7B8-4C19-6A48-9356-0BDC63F4B19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68" name="Rectangle 94">
              <a:extLst>
                <a:ext uri="{FF2B5EF4-FFF2-40B4-BE49-F238E27FC236}">
                  <a16:creationId xmlns:a16="http://schemas.microsoft.com/office/drawing/2014/main" id="{83F51854-758D-F348-B0AE-4C8BBF01B327}"/>
                </a:ext>
              </a:extLst>
            </p:cNvPr>
            <p:cNvSpPr>
              <a:spLocks noChangeArrowheads="1"/>
            </p:cNvSpPr>
            <p:nvPr/>
          </p:nvSpPr>
          <p:spPr bwMode="auto">
            <a:xfrm>
              <a:off x="4205" y="429"/>
              <a:ext cx="1050" cy="2287"/>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69" name="Freeform 95">
              <a:extLst>
                <a:ext uri="{FF2B5EF4-FFF2-40B4-BE49-F238E27FC236}">
                  <a16:creationId xmlns:a16="http://schemas.microsoft.com/office/drawing/2014/main" id="{BCB6E605-7A9B-CA4D-855C-288812DAAB0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70" name="Freeform 96">
              <a:extLst>
                <a:ext uri="{FF2B5EF4-FFF2-40B4-BE49-F238E27FC236}">
                  <a16:creationId xmlns:a16="http://schemas.microsoft.com/office/drawing/2014/main" id="{010D7A25-5C86-B443-B0F4-6A6735092E3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71" name="Rectangle 97">
              <a:extLst>
                <a:ext uri="{FF2B5EF4-FFF2-40B4-BE49-F238E27FC236}">
                  <a16:creationId xmlns:a16="http://schemas.microsoft.com/office/drawing/2014/main" id="{6B6FDD4A-AD55-9345-AF53-BC625746DD19}"/>
                </a:ext>
              </a:extLst>
            </p:cNvPr>
            <p:cNvSpPr>
              <a:spLocks noChangeArrowheads="1"/>
            </p:cNvSpPr>
            <p:nvPr/>
          </p:nvSpPr>
          <p:spPr bwMode="auto">
            <a:xfrm>
              <a:off x="4211" y="696"/>
              <a:ext cx="598" cy="4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72" name="Group 98">
              <a:extLst>
                <a:ext uri="{FF2B5EF4-FFF2-40B4-BE49-F238E27FC236}">
                  <a16:creationId xmlns:a16="http://schemas.microsoft.com/office/drawing/2014/main" id="{A97FBBEC-0302-FA4C-A3B9-B0FD424712B4}"/>
                </a:ext>
              </a:extLst>
            </p:cNvPr>
            <p:cNvGrpSpPr>
              <a:grpSpLocks/>
            </p:cNvGrpSpPr>
            <p:nvPr/>
          </p:nvGrpSpPr>
          <p:grpSpPr bwMode="auto">
            <a:xfrm>
              <a:off x="4749" y="668"/>
              <a:ext cx="581" cy="145"/>
              <a:chOff x="614" y="2568"/>
              <a:chExt cx="725" cy="139"/>
            </a:xfrm>
          </p:grpSpPr>
          <p:sp>
            <p:nvSpPr>
              <p:cNvPr id="197" name="AutoShape 99">
                <a:extLst>
                  <a:ext uri="{FF2B5EF4-FFF2-40B4-BE49-F238E27FC236}">
                    <a16:creationId xmlns:a16="http://schemas.microsoft.com/office/drawing/2014/main" id="{C21CB491-D46B-EE41-AA0F-DE79A218D55A}"/>
                  </a:ext>
                </a:extLst>
              </p:cNvPr>
              <p:cNvSpPr>
                <a:spLocks noChangeArrowheads="1"/>
              </p:cNvSpPr>
              <p:nvPr/>
            </p:nvSpPr>
            <p:spPr bwMode="auto">
              <a:xfrm>
                <a:off x="614" y="2566"/>
                <a:ext cx="726"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8" name="AutoShape 100">
                <a:extLst>
                  <a:ext uri="{FF2B5EF4-FFF2-40B4-BE49-F238E27FC236}">
                    <a16:creationId xmlns:a16="http://schemas.microsoft.com/office/drawing/2014/main" id="{1FC5D9EE-EAE0-7E4E-B85F-6FC8DE4DEE26}"/>
                  </a:ext>
                </a:extLst>
              </p:cNvPr>
              <p:cNvSpPr>
                <a:spLocks noChangeArrowheads="1"/>
              </p:cNvSpPr>
              <p:nvPr/>
            </p:nvSpPr>
            <p:spPr bwMode="auto">
              <a:xfrm>
                <a:off x="628" y="2583"/>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73" name="Rectangle 101">
              <a:extLst>
                <a:ext uri="{FF2B5EF4-FFF2-40B4-BE49-F238E27FC236}">
                  <a16:creationId xmlns:a16="http://schemas.microsoft.com/office/drawing/2014/main" id="{8F3C4297-FFD3-D843-98B6-43C61A7317BF}"/>
                </a:ext>
              </a:extLst>
            </p:cNvPr>
            <p:cNvSpPr>
              <a:spLocks noChangeArrowheads="1"/>
            </p:cNvSpPr>
            <p:nvPr/>
          </p:nvSpPr>
          <p:spPr bwMode="auto">
            <a:xfrm>
              <a:off x="4222" y="1017"/>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74" name="Group 102">
              <a:extLst>
                <a:ext uri="{FF2B5EF4-FFF2-40B4-BE49-F238E27FC236}">
                  <a16:creationId xmlns:a16="http://schemas.microsoft.com/office/drawing/2014/main" id="{21DC2796-CCBB-6A4F-838F-49A2C67C0E64}"/>
                </a:ext>
              </a:extLst>
            </p:cNvPr>
            <p:cNvGrpSpPr>
              <a:grpSpLocks/>
            </p:cNvGrpSpPr>
            <p:nvPr/>
          </p:nvGrpSpPr>
          <p:grpSpPr bwMode="auto">
            <a:xfrm>
              <a:off x="4747" y="994"/>
              <a:ext cx="581" cy="134"/>
              <a:chOff x="614" y="2568"/>
              <a:chExt cx="725" cy="139"/>
            </a:xfrm>
          </p:grpSpPr>
          <p:sp>
            <p:nvSpPr>
              <p:cNvPr id="195" name="AutoShape 103">
                <a:extLst>
                  <a:ext uri="{FF2B5EF4-FFF2-40B4-BE49-F238E27FC236}">
                    <a16:creationId xmlns:a16="http://schemas.microsoft.com/office/drawing/2014/main" id="{969D7B41-0DC1-4440-AFDE-248D9CDB66EB}"/>
                  </a:ext>
                </a:extLst>
              </p:cNvPr>
              <p:cNvSpPr>
                <a:spLocks noChangeArrowheads="1"/>
              </p:cNvSpPr>
              <p:nvPr/>
            </p:nvSpPr>
            <p:spPr bwMode="auto">
              <a:xfrm>
                <a:off x="617" y="2567"/>
                <a:ext cx="719"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6" name="AutoShape 104">
                <a:extLst>
                  <a:ext uri="{FF2B5EF4-FFF2-40B4-BE49-F238E27FC236}">
                    <a16:creationId xmlns:a16="http://schemas.microsoft.com/office/drawing/2014/main" id="{B3EC6575-CF4C-6246-8181-ED39D289D214}"/>
                  </a:ext>
                </a:extLst>
              </p:cNvPr>
              <p:cNvSpPr>
                <a:spLocks noChangeArrowheads="1"/>
              </p:cNvSpPr>
              <p:nvPr/>
            </p:nvSpPr>
            <p:spPr bwMode="auto">
              <a:xfrm>
                <a:off x="630" y="2586"/>
                <a:ext cx="67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75" name="Rectangle 105">
              <a:extLst>
                <a:ext uri="{FF2B5EF4-FFF2-40B4-BE49-F238E27FC236}">
                  <a16:creationId xmlns:a16="http://schemas.microsoft.com/office/drawing/2014/main" id="{E4C8EF29-9693-8843-BE99-DFF7EF55F859}"/>
                </a:ext>
              </a:extLst>
            </p:cNvPr>
            <p:cNvSpPr>
              <a:spLocks noChangeArrowheads="1"/>
            </p:cNvSpPr>
            <p:nvPr/>
          </p:nvSpPr>
          <p:spPr bwMode="auto">
            <a:xfrm>
              <a:off x="4216" y="1357"/>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76" name="Rectangle 106">
              <a:extLst>
                <a:ext uri="{FF2B5EF4-FFF2-40B4-BE49-F238E27FC236}">
                  <a16:creationId xmlns:a16="http://schemas.microsoft.com/office/drawing/2014/main" id="{444A4DA4-95C5-7247-8CDB-5D7AF6D3A816}"/>
                </a:ext>
              </a:extLst>
            </p:cNvPr>
            <p:cNvSpPr>
              <a:spLocks noChangeArrowheads="1"/>
            </p:cNvSpPr>
            <p:nvPr/>
          </p:nvSpPr>
          <p:spPr bwMode="auto">
            <a:xfrm>
              <a:off x="4227" y="1654"/>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177" name="Group 107">
              <a:extLst>
                <a:ext uri="{FF2B5EF4-FFF2-40B4-BE49-F238E27FC236}">
                  <a16:creationId xmlns:a16="http://schemas.microsoft.com/office/drawing/2014/main" id="{E95F09FB-35B3-984D-8B07-8ED352E49862}"/>
                </a:ext>
              </a:extLst>
            </p:cNvPr>
            <p:cNvGrpSpPr>
              <a:grpSpLocks/>
            </p:cNvGrpSpPr>
            <p:nvPr/>
          </p:nvGrpSpPr>
          <p:grpSpPr bwMode="auto">
            <a:xfrm>
              <a:off x="4735" y="1627"/>
              <a:ext cx="582" cy="151"/>
              <a:chOff x="614" y="2568"/>
              <a:chExt cx="725" cy="139"/>
            </a:xfrm>
          </p:grpSpPr>
          <p:sp>
            <p:nvSpPr>
              <p:cNvPr id="193" name="AutoShape 108">
                <a:extLst>
                  <a:ext uri="{FF2B5EF4-FFF2-40B4-BE49-F238E27FC236}">
                    <a16:creationId xmlns:a16="http://schemas.microsoft.com/office/drawing/2014/main" id="{0D8F2BD6-B00B-A145-9FAD-DEBB9A14C761}"/>
                  </a:ext>
                </a:extLst>
              </p:cNvPr>
              <p:cNvSpPr>
                <a:spLocks noChangeArrowheads="1"/>
              </p:cNvSpPr>
              <p:nvPr/>
            </p:nvSpPr>
            <p:spPr bwMode="auto">
              <a:xfrm>
                <a:off x="611" y="2576"/>
                <a:ext cx="725" cy="123"/>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4" name="AutoShape 109">
                <a:extLst>
                  <a:ext uri="{FF2B5EF4-FFF2-40B4-BE49-F238E27FC236}">
                    <a16:creationId xmlns:a16="http://schemas.microsoft.com/office/drawing/2014/main" id="{FBEB72B8-9464-2649-9EA1-03257A809BD1}"/>
                  </a:ext>
                </a:extLst>
              </p:cNvPr>
              <p:cNvSpPr>
                <a:spLocks noChangeArrowheads="1"/>
              </p:cNvSpPr>
              <p:nvPr/>
            </p:nvSpPr>
            <p:spPr bwMode="auto">
              <a:xfrm>
                <a:off x="625" y="2588"/>
                <a:ext cx="691"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78" name="Freeform 110">
              <a:extLst>
                <a:ext uri="{FF2B5EF4-FFF2-40B4-BE49-F238E27FC236}">
                  <a16:creationId xmlns:a16="http://schemas.microsoft.com/office/drawing/2014/main" id="{69825DF1-2B01-DB4D-AD1A-63C84CD1638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179" name="Group 111">
              <a:extLst>
                <a:ext uri="{FF2B5EF4-FFF2-40B4-BE49-F238E27FC236}">
                  <a16:creationId xmlns:a16="http://schemas.microsoft.com/office/drawing/2014/main" id="{77E8896E-C175-9440-8F1C-C0DAB898AF9D}"/>
                </a:ext>
              </a:extLst>
            </p:cNvPr>
            <p:cNvGrpSpPr>
              <a:grpSpLocks/>
            </p:cNvGrpSpPr>
            <p:nvPr/>
          </p:nvGrpSpPr>
          <p:grpSpPr bwMode="auto">
            <a:xfrm>
              <a:off x="4739" y="1327"/>
              <a:ext cx="582" cy="139"/>
              <a:chOff x="614" y="2568"/>
              <a:chExt cx="725" cy="139"/>
            </a:xfrm>
          </p:grpSpPr>
          <p:sp>
            <p:nvSpPr>
              <p:cNvPr id="191" name="AutoShape 112">
                <a:extLst>
                  <a:ext uri="{FF2B5EF4-FFF2-40B4-BE49-F238E27FC236}">
                    <a16:creationId xmlns:a16="http://schemas.microsoft.com/office/drawing/2014/main" id="{207BBBCB-E17B-0743-A1A2-C4D7DD812519}"/>
                  </a:ext>
                </a:extLst>
              </p:cNvPr>
              <p:cNvSpPr>
                <a:spLocks noChangeArrowheads="1"/>
              </p:cNvSpPr>
              <p:nvPr/>
            </p:nvSpPr>
            <p:spPr bwMode="auto">
              <a:xfrm>
                <a:off x="613" y="2568"/>
                <a:ext cx="725"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2" name="AutoShape 113">
                <a:extLst>
                  <a:ext uri="{FF2B5EF4-FFF2-40B4-BE49-F238E27FC236}">
                    <a16:creationId xmlns:a16="http://schemas.microsoft.com/office/drawing/2014/main" id="{28DD6B35-219B-6B45-BF21-71B299ABB40C}"/>
                  </a:ext>
                </a:extLst>
              </p:cNvPr>
              <p:cNvSpPr>
                <a:spLocks noChangeArrowheads="1"/>
              </p:cNvSpPr>
              <p:nvPr/>
            </p:nvSpPr>
            <p:spPr bwMode="auto">
              <a:xfrm>
                <a:off x="627" y="2586"/>
                <a:ext cx="691"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180" name="Rectangle 114">
              <a:extLst>
                <a:ext uri="{FF2B5EF4-FFF2-40B4-BE49-F238E27FC236}">
                  <a16:creationId xmlns:a16="http://schemas.microsoft.com/office/drawing/2014/main" id="{CD269004-8DB5-4549-A4AF-499B61683FB8}"/>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81" name="Freeform 115">
              <a:extLst>
                <a:ext uri="{FF2B5EF4-FFF2-40B4-BE49-F238E27FC236}">
                  <a16:creationId xmlns:a16="http://schemas.microsoft.com/office/drawing/2014/main" id="{8AAFEB73-B442-224B-96A6-63129BA97E1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2" name="Freeform 116">
              <a:extLst>
                <a:ext uri="{FF2B5EF4-FFF2-40B4-BE49-F238E27FC236}">
                  <a16:creationId xmlns:a16="http://schemas.microsoft.com/office/drawing/2014/main" id="{E0880A41-79A8-9248-8678-A4C1ACE4B8B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3" name="Oval 117">
              <a:extLst>
                <a:ext uri="{FF2B5EF4-FFF2-40B4-BE49-F238E27FC236}">
                  <a16:creationId xmlns:a16="http://schemas.microsoft.com/office/drawing/2014/main" id="{11D25FBB-2A67-A949-8638-6A82B88E1AEE}"/>
                </a:ext>
              </a:extLst>
            </p:cNvPr>
            <p:cNvSpPr>
              <a:spLocks noChangeArrowheads="1"/>
            </p:cNvSpPr>
            <p:nvPr/>
          </p:nvSpPr>
          <p:spPr bwMode="auto">
            <a:xfrm>
              <a:off x="5516" y="2613"/>
              <a:ext cx="49"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84" name="Freeform 118">
              <a:extLst>
                <a:ext uri="{FF2B5EF4-FFF2-40B4-BE49-F238E27FC236}">
                  <a16:creationId xmlns:a16="http://schemas.microsoft.com/office/drawing/2014/main" id="{9FEB11C7-9DF6-A746-9A7F-CE68217C13B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185" name="AutoShape 119">
              <a:extLst>
                <a:ext uri="{FF2B5EF4-FFF2-40B4-BE49-F238E27FC236}">
                  <a16:creationId xmlns:a16="http://schemas.microsoft.com/office/drawing/2014/main" id="{D279A648-2B84-1346-BF0F-DB65CFB075C7}"/>
                </a:ext>
              </a:extLst>
            </p:cNvPr>
            <p:cNvSpPr>
              <a:spLocks noChangeArrowheads="1"/>
            </p:cNvSpPr>
            <p:nvPr/>
          </p:nvSpPr>
          <p:spPr bwMode="auto">
            <a:xfrm>
              <a:off x="4140" y="2679"/>
              <a:ext cx="1197"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86" name="AutoShape 120">
              <a:extLst>
                <a:ext uri="{FF2B5EF4-FFF2-40B4-BE49-F238E27FC236}">
                  <a16:creationId xmlns:a16="http://schemas.microsoft.com/office/drawing/2014/main" id="{0EDBF10F-D10C-CA46-A0A9-1ACE621AD066}"/>
                </a:ext>
              </a:extLst>
            </p:cNvPr>
            <p:cNvSpPr>
              <a:spLocks noChangeArrowheads="1"/>
            </p:cNvSpPr>
            <p:nvPr/>
          </p:nvSpPr>
          <p:spPr bwMode="auto">
            <a:xfrm>
              <a:off x="4205" y="2710"/>
              <a:ext cx="1071"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87" name="Oval 121">
              <a:extLst>
                <a:ext uri="{FF2B5EF4-FFF2-40B4-BE49-F238E27FC236}">
                  <a16:creationId xmlns:a16="http://schemas.microsoft.com/office/drawing/2014/main" id="{E4E41E31-C9C4-AF4E-A419-E8421CCEF424}"/>
                </a:ext>
              </a:extLst>
            </p:cNvPr>
            <p:cNvSpPr>
              <a:spLocks noChangeArrowheads="1"/>
            </p:cNvSpPr>
            <p:nvPr/>
          </p:nvSpPr>
          <p:spPr bwMode="auto">
            <a:xfrm>
              <a:off x="4309"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88" name="Oval 122">
              <a:extLst>
                <a:ext uri="{FF2B5EF4-FFF2-40B4-BE49-F238E27FC236}">
                  <a16:creationId xmlns:a16="http://schemas.microsoft.com/office/drawing/2014/main" id="{2C59CE5F-437A-C441-8354-6530041056CC}"/>
                </a:ext>
              </a:extLst>
            </p:cNvPr>
            <p:cNvSpPr>
              <a:spLocks noChangeArrowheads="1"/>
            </p:cNvSpPr>
            <p:nvPr/>
          </p:nvSpPr>
          <p:spPr bwMode="auto">
            <a:xfrm>
              <a:off x="4488"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189" name="Oval 123">
              <a:extLst>
                <a:ext uri="{FF2B5EF4-FFF2-40B4-BE49-F238E27FC236}">
                  <a16:creationId xmlns:a16="http://schemas.microsoft.com/office/drawing/2014/main" id="{E077C775-39FA-824B-8701-FA02EBEDC5FF}"/>
                </a:ext>
              </a:extLst>
            </p:cNvPr>
            <p:cNvSpPr>
              <a:spLocks noChangeArrowheads="1"/>
            </p:cNvSpPr>
            <p:nvPr/>
          </p:nvSpPr>
          <p:spPr bwMode="auto">
            <a:xfrm>
              <a:off x="4662"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190" name="Rectangle 124">
              <a:extLst>
                <a:ext uri="{FF2B5EF4-FFF2-40B4-BE49-F238E27FC236}">
                  <a16:creationId xmlns:a16="http://schemas.microsoft.com/office/drawing/2014/main" id="{858DFD8B-E1AF-0646-911F-639730691009}"/>
                </a:ext>
              </a:extLst>
            </p:cNvPr>
            <p:cNvSpPr>
              <a:spLocks noChangeArrowheads="1"/>
            </p:cNvSpPr>
            <p:nvPr/>
          </p:nvSpPr>
          <p:spPr bwMode="auto">
            <a:xfrm>
              <a:off x="5065" y="1836"/>
              <a:ext cx="82"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74" name="Slide Number Placeholder 2">
            <a:extLst>
              <a:ext uri="{FF2B5EF4-FFF2-40B4-BE49-F238E27FC236}">
                <a16:creationId xmlns:a16="http://schemas.microsoft.com/office/drawing/2014/main" id="{2804BB5E-F6B2-BA48-BFC5-59C8B165BD2D}"/>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96</a:t>
            </a:fld>
            <a:endParaRPr lang="en-US" dirty="0"/>
          </a:p>
        </p:txBody>
      </p:sp>
    </p:spTree>
    <p:extLst>
      <p:ext uri="{BB962C8B-B14F-4D97-AF65-F5344CB8AC3E}">
        <p14:creationId xmlns:p14="http://schemas.microsoft.com/office/powerpoint/2010/main" val="2492069188"/>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Agreeing to establish a connection</a:t>
            </a:r>
            <a:endParaRPr lang="en-US" dirty="0"/>
          </a:p>
        </p:txBody>
      </p:sp>
      <p:sp>
        <p:nvSpPr>
          <p:cNvPr id="211" name="Rectangle 63">
            <a:extLst>
              <a:ext uri="{FF2B5EF4-FFF2-40B4-BE49-F238E27FC236}">
                <a16:creationId xmlns:a16="http://schemas.microsoft.com/office/drawing/2014/main" id="{1C578050-76D7-774F-8B1E-4F455216E94E}"/>
              </a:ext>
            </a:extLst>
          </p:cNvPr>
          <p:cNvSpPr txBox="1">
            <a:spLocks noChangeArrowheads="1"/>
          </p:cNvSpPr>
          <p:nvPr/>
        </p:nvSpPr>
        <p:spPr bwMode="auto">
          <a:xfrm>
            <a:off x="4470553" y="1721313"/>
            <a:ext cx="4142940" cy="26826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68580" tIns="34290" rIns="68580" bIns="3429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13122" indent="-213122" defTabSz="685800">
              <a:buNone/>
              <a:defRPr/>
            </a:pPr>
            <a:r>
              <a:rPr lang="en-US" altLang="en-US" sz="2400" i="1" u="sng" dirty="0">
                <a:solidFill>
                  <a:srgbClr val="CC0000"/>
                </a:solidFill>
                <a:latin typeface="Calibri" panose="020F0502020204030204"/>
                <a:ea typeface="ＭＳ Ｐゴシック" panose="020B0600070205080204" pitchFamily="34" charset="-128"/>
              </a:rPr>
              <a:t>Q:</a:t>
            </a:r>
            <a:r>
              <a:rPr lang="en-US" altLang="en-US" sz="2400" dirty="0">
                <a:solidFill>
                  <a:prstClr val="black"/>
                </a:solidFill>
                <a:latin typeface="Calibri" panose="020F0502020204030204"/>
                <a:ea typeface="ＭＳ Ｐゴシック" panose="020B0600070205080204" pitchFamily="34" charset="-128"/>
              </a:rPr>
              <a:t> will 2-way handshake always work in network?</a:t>
            </a:r>
          </a:p>
          <a:p>
            <a:pPr marL="259556" indent="-209550" defTabSz="685800">
              <a:lnSpc>
                <a:spcPct val="90000"/>
              </a:lnSpc>
              <a:defRPr/>
            </a:pPr>
            <a:r>
              <a:rPr lang="en-US" altLang="en-US" sz="2100" dirty="0">
                <a:solidFill>
                  <a:prstClr val="black"/>
                </a:solidFill>
                <a:latin typeface="Calibri" panose="020F0502020204030204"/>
                <a:ea typeface="ＭＳ Ｐゴシック" panose="020B0600070205080204" pitchFamily="34" charset="-128"/>
              </a:rPr>
              <a:t>variable delays</a:t>
            </a:r>
          </a:p>
          <a:p>
            <a:pPr marL="259556" indent="-209550" defTabSz="685800">
              <a:lnSpc>
                <a:spcPct val="90000"/>
              </a:lnSpc>
              <a:defRPr/>
            </a:pPr>
            <a:r>
              <a:rPr lang="en-US" altLang="en-US" sz="2100" dirty="0">
                <a:solidFill>
                  <a:prstClr val="black"/>
                </a:solidFill>
                <a:latin typeface="Calibri" panose="020F0502020204030204"/>
                <a:ea typeface="ＭＳ Ｐゴシック" panose="020B0600070205080204" pitchFamily="34" charset="-128"/>
              </a:rPr>
              <a:t>retransmitted messages (e.g. </a:t>
            </a:r>
            <a:r>
              <a:rPr lang="en-US" altLang="en-US" sz="2100" dirty="0" err="1">
                <a:solidFill>
                  <a:prstClr val="black"/>
                </a:solidFill>
                <a:latin typeface="Calibri" panose="020F0502020204030204"/>
                <a:ea typeface="ＭＳ Ｐゴシック" panose="020B0600070205080204" pitchFamily="34" charset="-128"/>
              </a:rPr>
              <a:t>req_conn</a:t>
            </a:r>
            <a:r>
              <a:rPr lang="en-US" altLang="en-US" sz="2100" dirty="0">
                <a:solidFill>
                  <a:prstClr val="black"/>
                </a:solidFill>
                <a:latin typeface="Calibri" panose="020F0502020204030204"/>
                <a:ea typeface="ＭＳ Ｐゴシック" panose="020B0600070205080204" pitchFamily="34" charset="-128"/>
              </a:rPr>
              <a:t>(x)) due to message loss</a:t>
            </a:r>
          </a:p>
          <a:p>
            <a:pPr marL="259556" indent="-209550" defTabSz="685800">
              <a:lnSpc>
                <a:spcPct val="90000"/>
              </a:lnSpc>
              <a:defRPr/>
            </a:pPr>
            <a:r>
              <a:rPr lang="en-US" altLang="en-US" sz="2100" dirty="0">
                <a:solidFill>
                  <a:prstClr val="black"/>
                </a:solidFill>
                <a:latin typeface="Calibri" panose="020F0502020204030204"/>
                <a:ea typeface="ＭＳ Ｐゴシック" panose="020B0600070205080204" pitchFamily="34" charset="-128"/>
              </a:rPr>
              <a:t>message reordering</a:t>
            </a:r>
          </a:p>
          <a:p>
            <a:pPr marL="259556" indent="-209550" defTabSz="685800">
              <a:lnSpc>
                <a:spcPct val="90000"/>
              </a:lnSpc>
              <a:defRPr/>
            </a:pPr>
            <a:r>
              <a:rPr lang="en-US" altLang="en-US" sz="2100" dirty="0">
                <a:solidFill>
                  <a:prstClr val="black"/>
                </a:solidFill>
                <a:latin typeface="Calibri" panose="020F0502020204030204"/>
                <a:ea typeface="ＭＳ Ｐゴシック" panose="020B0600070205080204" pitchFamily="34" charset="-128"/>
              </a:rPr>
              <a:t>c</a:t>
            </a:r>
            <a:r>
              <a:rPr lang="en-US" altLang="en-US" sz="2100" dirty="0" err="1">
                <a:solidFill>
                  <a:prstClr val="black"/>
                </a:solidFill>
                <a:latin typeface="Calibri" panose="020F0502020204030204"/>
                <a:ea typeface="ＭＳ Ｐゴシック" panose="020B0600070205080204" pitchFamily="34" charset="-128"/>
              </a:rPr>
              <a:t>an’</a:t>
            </a:r>
            <a:r>
              <a:rPr lang="en-US" altLang="ja-JP" sz="2100" dirty="0" err="1">
                <a:solidFill>
                  <a:prstClr val="black"/>
                </a:solidFill>
                <a:latin typeface="Calibri" panose="020F0502020204030204"/>
                <a:ea typeface="ＭＳ Ｐゴシック" panose="020B0600070205080204" pitchFamily="34" charset="-128"/>
              </a:rPr>
              <a:t>t</a:t>
            </a:r>
            <a:r>
              <a:rPr lang="en-US" altLang="ja-JP" sz="2100" dirty="0">
                <a:solidFill>
                  <a:prstClr val="black"/>
                </a:solidFill>
                <a:latin typeface="Calibri" panose="020F0502020204030204"/>
                <a:ea typeface="ＭＳ Ｐゴシック" panose="020B0600070205080204" pitchFamily="34" charset="-128"/>
              </a:rPr>
              <a:t> “see” other side</a:t>
            </a:r>
            <a:endParaRPr lang="en-US" altLang="en-US" sz="2100" dirty="0">
              <a:solidFill>
                <a:prstClr val="black"/>
              </a:solidFill>
              <a:latin typeface="Calibri" panose="020F0502020204030204"/>
              <a:ea typeface="ＭＳ Ｐゴシック" panose="020B0600070205080204" pitchFamily="34" charset="-128"/>
            </a:endParaRPr>
          </a:p>
        </p:txBody>
      </p:sp>
      <p:pic>
        <p:nvPicPr>
          <p:cNvPr id="212" name="Picture 62" descr="Alice">
            <a:extLst>
              <a:ext uri="{FF2B5EF4-FFF2-40B4-BE49-F238E27FC236}">
                <a16:creationId xmlns:a16="http://schemas.microsoft.com/office/drawing/2014/main" id="{15DE982A-54F5-BC41-BC95-48D876587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306" y="1523453"/>
            <a:ext cx="514080" cy="51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Picture 63" descr="Bob">
            <a:extLst>
              <a:ext uri="{FF2B5EF4-FFF2-40B4-BE49-F238E27FC236}">
                <a16:creationId xmlns:a16="http://schemas.microsoft.com/office/drawing/2014/main" id="{178ED826-4BC2-684F-9F28-073609250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726" y="1551935"/>
            <a:ext cx="629747" cy="51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Text Box 49">
            <a:extLst>
              <a:ext uri="{FF2B5EF4-FFF2-40B4-BE49-F238E27FC236}">
                <a16:creationId xmlns:a16="http://schemas.microsoft.com/office/drawing/2014/main" id="{F0A75C95-49D9-D049-B8FA-C8954515AFD3}"/>
              </a:ext>
            </a:extLst>
          </p:cNvPr>
          <p:cNvSpPr txBox="1">
            <a:spLocks noChangeArrowheads="1"/>
          </p:cNvSpPr>
          <p:nvPr/>
        </p:nvSpPr>
        <p:spPr bwMode="auto">
          <a:xfrm>
            <a:off x="713855" y="1015966"/>
            <a:ext cx="244810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2400" dirty="0">
                <a:solidFill>
                  <a:srgbClr val="000000"/>
                </a:solidFill>
                <a:latin typeface="Calibri" panose="020F0502020204030204"/>
                <a:cs typeface="+mn-cs"/>
              </a:rPr>
              <a:t>2-way handshake:</a:t>
            </a:r>
          </a:p>
        </p:txBody>
      </p:sp>
      <p:sp>
        <p:nvSpPr>
          <p:cNvPr id="215" name="Line 50">
            <a:extLst>
              <a:ext uri="{FF2B5EF4-FFF2-40B4-BE49-F238E27FC236}">
                <a16:creationId xmlns:a16="http://schemas.microsoft.com/office/drawing/2014/main" id="{2B6C64FC-1BFF-2745-8864-00793CCCA3F1}"/>
              </a:ext>
            </a:extLst>
          </p:cNvPr>
          <p:cNvSpPr>
            <a:spLocks noChangeShapeType="1"/>
          </p:cNvSpPr>
          <p:nvPr/>
        </p:nvSpPr>
        <p:spPr bwMode="auto">
          <a:xfrm>
            <a:off x="1657573" y="2120268"/>
            <a:ext cx="1497257" cy="257628"/>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500" kern="1200">
              <a:latin typeface="Calibri" panose="020F0502020204030204"/>
              <a:ea typeface="ＭＳ Ｐゴシック" charset="0"/>
              <a:cs typeface="+mn-cs"/>
            </a:endParaRPr>
          </a:p>
        </p:txBody>
      </p:sp>
      <p:sp>
        <p:nvSpPr>
          <p:cNvPr id="216" name="Line 51">
            <a:extLst>
              <a:ext uri="{FF2B5EF4-FFF2-40B4-BE49-F238E27FC236}">
                <a16:creationId xmlns:a16="http://schemas.microsoft.com/office/drawing/2014/main" id="{662E0AA8-2544-0243-A461-A97BB5D9F891}"/>
              </a:ext>
            </a:extLst>
          </p:cNvPr>
          <p:cNvSpPr>
            <a:spLocks noChangeShapeType="1"/>
          </p:cNvSpPr>
          <p:nvPr/>
        </p:nvSpPr>
        <p:spPr bwMode="auto">
          <a:xfrm>
            <a:off x="1612591" y="2052949"/>
            <a:ext cx="0" cy="89328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500" kern="1200">
              <a:latin typeface="Calibri" panose="020F0502020204030204"/>
              <a:ea typeface="ＭＳ Ｐゴシック" charset="0"/>
              <a:cs typeface="+mn-cs"/>
            </a:endParaRPr>
          </a:p>
        </p:txBody>
      </p:sp>
      <p:sp>
        <p:nvSpPr>
          <p:cNvPr id="217" name="Line 53">
            <a:extLst>
              <a:ext uri="{FF2B5EF4-FFF2-40B4-BE49-F238E27FC236}">
                <a16:creationId xmlns:a16="http://schemas.microsoft.com/office/drawing/2014/main" id="{61703F8D-DE60-7647-AB88-B625C4E037AF}"/>
              </a:ext>
            </a:extLst>
          </p:cNvPr>
          <p:cNvSpPr>
            <a:spLocks noChangeShapeType="1"/>
          </p:cNvSpPr>
          <p:nvPr/>
        </p:nvSpPr>
        <p:spPr bwMode="auto">
          <a:xfrm>
            <a:off x="3161256" y="2074957"/>
            <a:ext cx="0" cy="89328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500" kern="1200">
              <a:latin typeface="Calibri" panose="020F0502020204030204"/>
              <a:ea typeface="ＭＳ Ｐゴシック" charset="0"/>
              <a:cs typeface="+mn-cs"/>
            </a:endParaRPr>
          </a:p>
        </p:txBody>
      </p:sp>
      <p:sp>
        <p:nvSpPr>
          <p:cNvPr id="218" name="Line 54">
            <a:extLst>
              <a:ext uri="{FF2B5EF4-FFF2-40B4-BE49-F238E27FC236}">
                <a16:creationId xmlns:a16="http://schemas.microsoft.com/office/drawing/2014/main" id="{DE642691-1B6A-B64E-88A0-E9C02593B397}"/>
              </a:ext>
            </a:extLst>
          </p:cNvPr>
          <p:cNvSpPr>
            <a:spLocks noChangeShapeType="1"/>
          </p:cNvSpPr>
          <p:nvPr/>
        </p:nvSpPr>
        <p:spPr bwMode="auto">
          <a:xfrm flipH="1">
            <a:off x="1609378" y="2443921"/>
            <a:ext cx="1497257" cy="257628"/>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500" kern="1200">
              <a:latin typeface="Calibri" panose="020F0502020204030204"/>
              <a:ea typeface="ＭＳ Ｐゴシック" charset="0"/>
              <a:cs typeface="+mn-cs"/>
            </a:endParaRPr>
          </a:p>
        </p:txBody>
      </p:sp>
      <p:sp>
        <p:nvSpPr>
          <p:cNvPr id="219" name="Rectangle 56">
            <a:extLst>
              <a:ext uri="{FF2B5EF4-FFF2-40B4-BE49-F238E27FC236}">
                <a16:creationId xmlns:a16="http://schemas.microsoft.com/office/drawing/2014/main" id="{AB601B94-B2EC-5F44-8BA3-961BC7EAD4D6}"/>
              </a:ext>
            </a:extLst>
          </p:cNvPr>
          <p:cNvSpPr>
            <a:spLocks noChangeArrowheads="1"/>
          </p:cNvSpPr>
          <p:nvPr/>
        </p:nvSpPr>
        <p:spPr bwMode="auto">
          <a:xfrm>
            <a:off x="1898548" y="2108617"/>
            <a:ext cx="901247" cy="26669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220" name="Text Box 55">
            <a:extLst>
              <a:ext uri="{FF2B5EF4-FFF2-40B4-BE49-F238E27FC236}">
                <a16:creationId xmlns:a16="http://schemas.microsoft.com/office/drawing/2014/main" id="{51E91065-A73A-7D43-92CF-648D7E78E17F}"/>
              </a:ext>
            </a:extLst>
          </p:cNvPr>
          <p:cNvSpPr txBox="1">
            <a:spLocks noChangeArrowheads="1"/>
          </p:cNvSpPr>
          <p:nvPr/>
        </p:nvSpPr>
        <p:spPr bwMode="auto">
          <a:xfrm>
            <a:off x="1920232" y="2090493"/>
            <a:ext cx="880370" cy="32316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defTabSz="685800" eaLnBrk="0" fontAlgn="base" hangingPunct="0">
              <a:spcBef>
                <a:spcPct val="0"/>
              </a:spcBef>
              <a:spcAft>
                <a:spcPct val="0"/>
              </a:spcAft>
              <a:buClrTx/>
              <a:defRPr/>
            </a:pPr>
            <a:r>
              <a:rPr lang="en-US" altLang="en-US" sz="1500" dirty="0">
                <a:solidFill>
                  <a:srgbClr val="000000"/>
                </a:solidFill>
                <a:latin typeface="Calibri" panose="020F0502020204030204"/>
                <a:cs typeface="+mn-cs"/>
              </a:rPr>
              <a:t>Let’</a:t>
            </a:r>
            <a:r>
              <a:rPr lang="en-US" altLang="ja-JP" sz="1500" dirty="0">
                <a:solidFill>
                  <a:srgbClr val="000000"/>
                </a:solidFill>
                <a:latin typeface="Calibri" panose="020F0502020204030204"/>
                <a:cs typeface="+mn-cs"/>
              </a:rPr>
              <a:t>s talk</a:t>
            </a:r>
            <a:endParaRPr lang="en-US" altLang="en-US" sz="1500" dirty="0">
              <a:solidFill>
                <a:srgbClr val="000000"/>
              </a:solidFill>
              <a:latin typeface="Calibri" panose="020F0502020204030204"/>
              <a:cs typeface="+mn-cs"/>
            </a:endParaRPr>
          </a:p>
        </p:txBody>
      </p:sp>
      <p:sp>
        <p:nvSpPr>
          <p:cNvPr id="221" name="Rectangle 57">
            <a:extLst>
              <a:ext uri="{FF2B5EF4-FFF2-40B4-BE49-F238E27FC236}">
                <a16:creationId xmlns:a16="http://schemas.microsoft.com/office/drawing/2014/main" id="{2004BA2B-FE8D-D147-B254-220BD421C2B5}"/>
              </a:ext>
            </a:extLst>
          </p:cNvPr>
          <p:cNvSpPr>
            <a:spLocks noChangeArrowheads="1"/>
          </p:cNvSpPr>
          <p:nvPr/>
        </p:nvSpPr>
        <p:spPr bwMode="auto">
          <a:xfrm>
            <a:off x="2158801" y="2454277"/>
            <a:ext cx="445001" cy="26669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222" name="Text Box 58">
            <a:extLst>
              <a:ext uri="{FF2B5EF4-FFF2-40B4-BE49-F238E27FC236}">
                <a16:creationId xmlns:a16="http://schemas.microsoft.com/office/drawing/2014/main" id="{45CBCA7D-6EF9-B544-8A1D-83FC7ADA336D}"/>
              </a:ext>
            </a:extLst>
          </p:cNvPr>
          <p:cNvSpPr txBox="1">
            <a:spLocks noChangeArrowheads="1"/>
          </p:cNvSpPr>
          <p:nvPr/>
        </p:nvSpPr>
        <p:spPr bwMode="auto">
          <a:xfrm>
            <a:off x="2163908" y="2436153"/>
            <a:ext cx="410690" cy="32316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a:solidFill>
                  <a:srgbClr val="000000"/>
                </a:solidFill>
                <a:latin typeface="Calibri" panose="020F0502020204030204"/>
                <a:cs typeface="+mn-cs"/>
              </a:rPr>
              <a:t>OK</a:t>
            </a:r>
          </a:p>
        </p:txBody>
      </p:sp>
      <p:sp>
        <p:nvSpPr>
          <p:cNvPr id="223" name="Text Box 60">
            <a:extLst>
              <a:ext uri="{FF2B5EF4-FFF2-40B4-BE49-F238E27FC236}">
                <a16:creationId xmlns:a16="http://schemas.microsoft.com/office/drawing/2014/main" id="{9105DBEA-03C4-1045-B9A8-39AA7B1F3CAB}"/>
              </a:ext>
            </a:extLst>
          </p:cNvPr>
          <p:cNvSpPr txBox="1">
            <a:spLocks noChangeArrowheads="1"/>
          </p:cNvSpPr>
          <p:nvPr/>
        </p:nvSpPr>
        <p:spPr bwMode="auto">
          <a:xfrm>
            <a:off x="3218863" y="2300220"/>
            <a:ext cx="675186" cy="323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a:solidFill>
                  <a:srgbClr val="CC0000"/>
                </a:solidFill>
                <a:latin typeface="Calibri" panose="020F0502020204030204"/>
                <a:cs typeface="+mn-cs"/>
              </a:rPr>
              <a:t>ESTAB</a:t>
            </a:r>
          </a:p>
        </p:txBody>
      </p:sp>
      <p:sp>
        <p:nvSpPr>
          <p:cNvPr id="224" name="Text Box 61">
            <a:extLst>
              <a:ext uri="{FF2B5EF4-FFF2-40B4-BE49-F238E27FC236}">
                <a16:creationId xmlns:a16="http://schemas.microsoft.com/office/drawing/2014/main" id="{D3DDB3E1-DD0C-7242-BD98-892C99B0A0FC}"/>
              </a:ext>
            </a:extLst>
          </p:cNvPr>
          <p:cNvSpPr txBox="1">
            <a:spLocks noChangeArrowheads="1"/>
          </p:cNvSpPr>
          <p:nvPr/>
        </p:nvSpPr>
        <p:spPr bwMode="auto">
          <a:xfrm>
            <a:off x="797868" y="2572088"/>
            <a:ext cx="675186" cy="323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a:solidFill>
                  <a:srgbClr val="CC0000"/>
                </a:solidFill>
                <a:latin typeface="Calibri" panose="020F0502020204030204"/>
                <a:cs typeface="+mn-cs"/>
              </a:rPr>
              <a:t>ESTAB</a:t>
            </a:r>
          </a:p>
        </p:txBody>
      </p:sp>
      <p:sp>
        <p:nvSpPr>
          <p:cNvPr id="225" name="Oval 66">
            <a:extLst>
              <a:ext uri="{FF2B5EF4-FFF2-40B4-BE49-F238E27FC236}">
                <a16:creationId xmlns:a16="http://schemas.microsoft.com/office/drawing/2014/main" id="{7A085CF1-13C2-7E45-BD13-7FBE5EC96389}"/>
              </a:ext>
            </a:extLst>
          </p:cNvPr>
          <p:cNvSpPr>
            <a:spLocks noChangeArrowheads="1"/>
          </p:cNvSpPr>
          <p:nvPr/>
        </p:nvSpPr>
        <p:spPr bwMode="auto">
          <a:xfrm>
            <a:off x="1566003" y="2667889"/>
            <a:ext cx="91570" cy="72498"/>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kern="1200">
              <a:solidFill>
                <a:srgbClr val="CC0000"/>
              </a:solidFill>
              <a:latin typeface="Calibri" panose="020F0502020204030204"/>
              <a:ea typeface="ＭＳ Ｐゴシック" charset="0"/>
              <a:cs typeface="+mn-cs"/>
            </a:endParaRPr>
          </a:p>
        </p:txBody>
      </p:sp>
      <p:sp>
        <p:nvSpPr>
          <p:cNvPr id="226" name="Oval 67">
            <a:extLst>
              <a:ext uri="{FF2B5EF4-FFF2-40B4-BE49-F238E27FC236}">
                <a16:creationId xmlns:a16="http://schemas.microsoft.com/office/drawing/2014/main" id="{5F8DFD39-4C67-544E-BDB6-995B73F0032B}"/>
              </a:ext>
            </a:extLst>
          </p:cNvPr>
          <p:cNvSpPr>
            <a:spLocks noChangeArrowheads="1"/>
          </p:cNvSpPr>
          <p:nvPr/>
        </p:nvSpPr>
        <p:spPr bwMode="auto">
          <a:xfrm>
            <a:off x="3113062" y="2388253"/>
            <a:ext cx="91571" cy="72498"/>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kern="1200">
              <a:solidFill>
                <a:srgbClr val="CC0000"/>
              </a:solidFill>
              <a:latin typeface="Calibri" panose="020F0502020204030204"/>
              <a:ea typeface="ＭＳ Ｐゴシック" charset="0"/>
              <a:cs typeface="+mn-cs"/>
            </a:endParaRPr>
          </a:p>
        </p:txBody>
      </p:sp>
      <p:sp>
        <p:nvSpPr>
          <p:cNvPr id="227" name="Text Box 72">
            <a:extLst>
              <a:ext uri="{FF2B5EF4-FFF2-40B4-BE49-F238E27FC236}">
                <a16:creationId xmlns:a16="http://schemas.microsoft.com/office/drawing/2014/main" id="{DB384BF1-67A8-D941-979F-3D776AAC77D8}"/>
              </a:ext>
            </a:extLst>
          </p:cNvPr>
          <p:cNvSpPr txBox="1">
            <a:spLocks noChangeArrowheads="1"/>
          </p:cNvSpPr>
          <p:nvPr/>
        </p:nvSpPr>
        <p:spPr bwMode="auto">
          <a:xfrm>
            <a:off x="683934" y="3715228"/>
            <a:ext cx="867610" cy="5539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spcBef>
                <a:spcPct val="0"/>
              </a:spcBef>
              <a:spcAft>
                <a:spcPct val="0"/>
              </a:spcAft>
              <a:buClrTx/>
              <a:defRPr/>
            </a:pPr>
            <a:r>
              <a:rPr lang="en-US" sz="1500">
                <a:solidFill>
                  <a:srgbClr val="000000"/>
                </a:solidFill>
                <a:latin typeface="Calibri" panose="020F0502020204030204"/>
                <a:cs typeface="+mn-cs"/>
              </a:rPr>
              <a:t>choose x</a:t>
            </a:r>
          </a:p>
          <a:p>
            <a:pPr algn="r" defTabSz="685800" eaLnBrk="0" fontAlgn="base" hangingPunct="0">
              <a:spcBef>
                <a:spcPct val="0"/>
              </a:spcBef>
              <a:spcAft>
                <a:spcPct val="0"/>
              </a:spcAft>
              <a:buClrTx/>
              <a:defRPr/>
            </a:pPr>
            <a:endParaRPr lang="en-US" sz="1500">
              <a:solidFill>
                <a:srgbClr val="000000"/>
              </a:solidFill>
              <a:latin typeface="Calibri" panose="020F0502020204030204"/>
              <a:cs typeface="+mn-cs"/>
            </a:endParaRPr>
          </a:p>
        </p:txBody>
      </p:sp>
      <p:sp>
        <p:nvSpPr>
          <p:cNvPr id="228" name="Line 73">
            <a:extLst>
              <a:ext uri="{FF2B5EF4-FFF2-40B4-BE49-F238E27FC236}">
                <a16:creationId xmlns:a16="http://schemas.microsoft.com/office/drawing/2014/main" id="{F4A5217C-A64A-BC43-8BDA-A9CC2AE187E7}"/>
              </a:ext>
            </a:extLst>
          </p:cNvPr>
          <p:cNvSpPr>
            <a:spLocks noChangeShapeType="1"/>
          </p:cNvSpPr>
          <p:nvPr/>
        </p:nvSpPr>
        <p:spPr bwMode="auto">
          <a:xfrm>
            <a:off x="1686490" y="3856342"/>
            <a:ext cx="1497257" cy="257627"/>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500" kern="1200">
              <a:latin typeface="Calibri" panose="020F0502020204030204"/>
              <a:ea typeface="ＭＳ Ｐゴシック" charset="0"/>
              <a:cs typeface="+mn-cs"/>
            </a:endParaRPr>
          </a:p>
        </p:txBody>
      </p:sp>
      <p:sp>
        <p:nvSpPr>
          <p:cNvPr id="229" name="Line 74">
            <a:extLst>
              <a:ext uri="{FF2B5EF4-FFF2-40B4-BE49-F238E27FC236}">
                <a16:creationId xmlns:a16="http://schemas.microsoft.com/office/drawing/2014/main" id="{5DF0EBDC-C356-0F40-8E4B-0D4CDB884913}"/>
              </a:ext>
            </a:extLst>
          </p:cNvPr>
          <p:cNvSpPr>
            <a:spLocks noChangeShapeType="1"/>
          </p:cNvSpPr>
          <p:nvPr/>
        </p:nvSpPr>
        <p:spPr bwMode="auto">
          <a:xfrm>
            <a:off x="1641508" y="3789022"/>
            <a:ext cx="0" cy="89328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500" kern="1200">
              <a:latin typeface="Calibri" panose="020F0502020204030204"/>
              <a:ea typeface="ＭＳ Ｐゴシック" charset="0"/>
              <a:cs typeface="+mn-cs"/>
            </a:endParaRPr>
          </a:p>
        </p:txBody>
      </p:sp>
      <p:sp>
        <p:nvSpPr>
          <p:cNvPr id="230" name="Line 75">
            <a:extLst>
              <a:ext uri="{FF2B5EF4-FFF2-40B4-BE49-F238E27FC236}">
                <a16:creationId xmlns:a16="http://schemas.microsoft.com/office/drawing/2014/main" id="{06DA6EB7-8FDC-114C-A158-24F848F8929E}"/>
              </a:ext>
            </a:extLst>
          </p:cNvPr>
          <p:cNvSpPr>
            <a:spLocks noChangeShapeType="1"/>
          </p:cNvSpPr>
          <p:nvPr/>
        </p:nvSpPr>
        <p:spPr bwMode="auto">
          <a:xfrm>
            <a:off x="3190173" y="3811030"/>
            <a:ext cx="0" cy="89328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500" kern="1200">
              <a:latin typeface="Calibri" panose="020F0502020204030204"/>
              <a:ea typeface="ＭＳ Ｐゴシック" charset="0"/>
              <a:cs typeface="+mn-cs"/>
            </a:endParaRPr>
          </a:p>
        </p:txBody>
      </p:sp>
      <p:sp>
        <p:nvSpPr>
          <p:cNvPr id="231" name="Line 76">
            <a:extLst>
              <a:ext uri="{FF2B5EF4-FFF2-40B4-BE49-F238E27FC236}">
                <a16:creationId xmlns:a16="http://schemas.microsoft.com/office/drawing/2014/main" id="{6E751C46-6DAD-2049-8052-C6ECA9B99101}"/>
              </a:ext>
            </a:extLst>
          </p:cNvPr>
          <p:cNvSpPr>
            <a:spLocks noChangeShapeType="1"/>
          </p:cNvSpPr>
          <p:nvPr/>
        </p:nvSpPr>
        <p:spPr bwMode="auto">
          <a:xfrm flipH="1">
            <a:off x="1638295" y="4179995"/>
            <a:ext cx="1497257" cy="257627"/>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500" kern="1200">
              <a:latin typeface="Calibri" panose="020F0502020204030204"/>
              <a:ea typeface="ＭＳ Ｐゴシック" charset="0"/>
              <a:cs typeface="+mn-cs"/>
            </a:endParaRPr>
          </a:p>
        </p:txBody>
      </p:sp>
      <p:sp>
        <p:nvSpPr>
          <p:cNvPr id="232" name="Rectangle 77">
            <a:extLst>
              <a:ext uri="{FF2B5EF4-FFF2-40B4-BE49-F238E27FC236}">
                <a16:creationId xmlns:a16="http://schemas.microsoft.com/office/drawing/2014/main" id="{05CA4AE2-2F93-D544-A582-D6138CBE65B1}"/>
              </a:ext>
            </a:extLst>
          </p:cNvPr>
          <p:cNvSpPr>
            <a:spLocks noChangeArrowheads="1"/>
          </p:cNvSpPr>
          <p:nvPr/>
        </p:nvSpPr>
        <p:spPr bwMode="auto">
          <a:xfrm>
            <a:off x="2007790" y="3844690"/>
            <a:ext cx="787184" cy="26669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233" name="Text Box 78">
            <a:extLst>
              <a:ext uri="{FF2B5EF4-FFF2-40B4-BE49-F238E27FC236}">
                <a16:creationId xmlns:a16="http://schemas.microsoft.com/office/drawing/2014/main" id="{DF22492C-21D4-FC46-996B-E22F99143FEC}"/>
              </a:ext>
            </a:extLst>
          </p:cNvPr>
          <p:cNvSpPr txBox="1">
            <a:spLocks noChangeArrowheads="1"/>
          </p:cNvSpPr>
          <p:nvPr/>
        </p:nvSpPr>
        <p:spPr bwMode="auto">
          <a:xfrm>
            <a:off x="1854637" y="3817503"/>
            <a:ext cx="1128835" cy="32316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a:solidFill>
                  <a:srgbClr val="000000"/>
                </a:solidFill>
                <a:latin typeface="Calibri" panose="020F0502020204030204"/>
                <a:cs typeface="+mn-cs"/>
              </a:rPr>
              <a:t>req_conn(x)</a:t>
            </a:r>
          </a:p>
        </p:txBody>
      </p:sp>
      <p:sp>
        <p:nvSpPr>
          <p:cNvPr id="234" name="Rectangle 79">
            <a:extLst>
              <a:ext uri="{FF2B5EF4-FFF2-40B4-BE49-F238E27FC236}">
                <a16:creationId xmlns:a16="http://schemas.microsoft.com/office/drawing/2014/main" id="{EB35072C-E8DC-1D43-88F2-D6CC06A96B2B}"/>
              </a:ext>
            </a:extLst>
          </p:cNvPr>
          <p:cNvSpPr>
            <a:spLocks noChangeArrowheads="1"/>
          </p:cNvSpPr>
          <p:nvPr/>
        </p:nvSpPr>
        <p:spPr bwMode="auto">
          <a:xfrm>
            <a:off x="2187718" y="4190351"/>
            <a:ext cx="445001" cy="26669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235" name="Text Box 81">
            <a:extLst>
              <a:ext uri="{FF2B5EF4-FFF2-40B4-BE49-F238E27FC236}">
                <a16:creationId xmlns:a16="http://schemas.microsoft.com/office/drawing/2014/main" id="{41E79C30-5AC2-7B42-AF35-87394C87DCF6}"/>
              </a:ext>
            </a:extLst>
          </p:cNvPr>
          <p:cNvSpPr txBox="1">
            <a:spLocks noChangeArrowheads="1"/>
          </p:cNvSpPr>
          <p:nvPr/>
        </p:nvSpPr>
        <p:spPr bwMode="auto">
          <a:xfrm>
            <a:off x="3247779" y="4036293"/>
            <a:ext cx="675186" cy="323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a:solidFill>
                  <a:srgbClr val="CC0000"/>
                </a:solidFill>
                <a:latin typeface="Calibri" panose="020F0502020204030204"/>
                <a:cs typeface="+mn-cs"/>
              </a:rPr>
              <a:t>ESTAB</a:t>
            </a:r>
          </a:p>
        </p:txBody>
      </p:sp>
      <p:sp>
        <p:nvSpPr>
          <p:cNvPr id="236" name="Text Box 82">
            <a:extLst>
              <a:ext uri="{FF2B5EF4-FFF2-40B4-BE49-F238E27FC236}">
                <a16:creationId xmlns:a16="http://schemas.microsoft.com/office/drawing/2014/main" id="{15937B6C-DE9E-BB41-AF3C-AFA9046B2368}"/>
              </a:ext>
            </a:extLst>
          </p:cNvPr>
          <p:cNvSpPr txBox="1">
            <a:spLocks noChangeArrowheads="1"/>
          </p:cNvSpPr>
          <p:nvPr/>
        </p:nvSpPr>
        <p:spPr bwMode="auto">
          <a:xfrm>
            <a:off x="826786" y="4308161"/>
            <a:ext cx="675186" cy="323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a:solidFill>
                  <a:srgbClr val="CC0000"/>
                </a:solidFill>
                <a:latin typeface="Calibri" panose="020F0502020204030204"/>
                <a:cs typeface="+mn-cs"/>
              </a:rPr>
              <a:t>ESTAB</a:t>
            </a:r>
          </a:p>
        </p:txBody>
      </p:sp>
      <p:sp>
        <p:nvSpPr>
          <p:cNvPr id="237" name="Oval 83">
            <a:extLst>
              <a:ext uri="{FF2B5EF4-FFF2-40B4-BE49-F238E27FC236}">
                <a16:creationId xmlns:a16="http://schemas.microsoft.com/office/drawing/2014/main" id="{60CAB79E-F562-A147-B2B6-BCD35B4CE79B}"/>
              </a:ext>
            </a:extLst>
          </p:cNvPr>
          <p:cNvSpPr>
            <a:spLocks noChangeArrowheads="1"/>
          </p:cNvSpPr>
          <p:nvPr/>
        </p:nvSpPr>
        <p:spPr bwMode="auto">
          <a:xfrm>
            <a:off x="1594920" y="4403962"/>
            <a:ext cx="91570" cy="72498"/>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kern="1200">
              <a:solidFill>
                <a:srgbClr val="CC0000"/>
              </a:solidFill>
              <a:latin typeface="Calibri" panose="020F0502020204030204"/>
              <a:ea typeface="ＭＳ Ｐゴシック" charset="0"/>
              <a:cs typeface="+mn-cs"/>
            </a:endParaRPr>
          </a:p>
        </p:txBody>
      </p:sp>
      <p:sp>
        <p:nvSpPr>
          <p:cNvPr id="238" name="Oval 84">
            <a:extLst>
              <a:ext uri="{FF2B5EF4-FFF2-40B4-BE49-F238E27FC236}">
                <a16:creationId xmlns:a16="http://schemas.microsoft.com/office/drawing/2014/main" id="{AB867DAA-A20D-7E4E-8866-E4B15C4B0299}"/>
              </a:ext>
            </a:extLst>
          </p:cNvPr>
          <p:cNvSpPr>
            <a:spLocks noChangeArrowheads="1"/>
          </p:cNvSpPr>
          <p:nvPr/>
        </p:nvSpPr>
        <p:spPr bwMode="auto">
          <a:xfrm>
            <a:off x="3141979" y="4124326"/>
            <a:ext cx="91571" cy="72498"/>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kern="1200">
              <a:solidFill>
                <a:srgbClr val="CC0000"/>
              </a:solidFill>
              <a:latin typeface="Calibri" panose="020F0502020204030204"/>
              <a:ea typeface="ＭＳ Ｐゴシック" charset="0"/>
              <a:cs typeface="+mn-cs"/>
            </a:endParaRPr>
          </a:p>
        </p:txBody>
      </p:sp>
      <p:sp>
        <p:nvSpPr>
          <p:cNvPr id="239" name="Rectangle 86">
            <a:extLst>
              <a:ext uri="{FF2B5EF4-FFF2-40B4-BE49-F238E27FC236}">
                <a16:creationId xmlns:a16="http://schemas.microsoft.com/office/drawing/2014/main" id="{0E9D55EE-8F12-D242-B60A-BF7C0AE861A3}"/>
              </a:ext>
            </a:extLst>
          </p:cNvPr>
          <p:cNvSpPr>
            <a:spLocks noChangeArrowheads="1"/>
          </p:cNvSpPr>
          <p:nvPr/>
        </p:nvSpPr>
        <p:spPr bwMode="auto">
          <a:xfrm>
            <a:off x="1885696" y="4195530"/>
            <a:ext cx="1084388" cy="21231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240" name="Text Box 85">
            <a:extLst>
              <a:ext uri="{FF2B5EF4-FFF2-40B4-BE49-F238E27FC236}">
                <a16:creationId xmlns:a16="http://schemas.microsoft.com/office/drawing/2014/main" id="{98A973F5-A6AE-4941-BAAF-D9632C720884}"/>
              </a:ext>
            </a:extLst>
          </p:cNvPr>
          <p:cNvSpPr txBox="1">
            <a:spLocks noChangeArrowheads="1"/>
          </p:cNvSpPr>
          <p:nvPr/>
        </p:nvSpPr>
        <p:spPr bwMode="auto">
          <a:xfrm>
            <a:off x="1853823" y="4164459"/>
            <a:ext cx="1119217" cy="32316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500">
                <a:solidFill>
                  <a:srgbClr val="000000"/>
                </a:solidFill>
                <a:latin typeface="Calibri" panose="020F0502020204030204"/>
                <a:cs typeface="+mn-cs"/>
              </a:rPr>
              <a:t>acc_conn(x)</a:t>
            </a:r>
          </a:p>
        </p:txBody>
      </p:sp>
      <p:grpSp>
        <p:nvGrpSpPr>
          <p:cNvPr id="241" name="Group 92">
            <a:extLst>
              <a:ext uri="{FF2B5EF4-FFF2-40B4-BE49-F238E27FC236}">
                <a16:creationId xmlns:a16="http://schemas.microsoft.com/office/drawing/2014/main" id="{A1DEBE31-8A7C-FA42-BF21-534E9F956FD1}"/>
              </a:ext>
            </a:extLst>
          </p:cNvPr>
          <p:cNvGrpSpPr>
            <a:grpSpLocks/>
          </p:cNvGrpSpPr>
          <p:nvPr/>
        </p:nvGrpSpPr>
        <p:grpSpPr bwMode="auto">
          <a:xfrm>
            <a:off x="1272013" y="3354033"/>
            <a:ext cx="581552" cy="424632"/>
            <a:chOff x="-44" y="1473"/>
            <a:chExt cx="981" cy="1105"/>
          </a:xfrm>
        </p:grpSpPr>
        <p:pic>
          <p:nvPicPr>
            <p:cNvPr id="242" name="Picture 93" descr="desktop_computer_stylized_medium">
              <a:extLst>
                <a:ext uri="{FF2B5EF4-FFF2-40B4-BE49-F238E27FC236}">
                  <a16:creationId xmlns:a16="http://schemas.microsoft.com/office/drawing/2014/main" id="{D4855CC7-B0C0-0C40-99B3-064E9439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Freeform 94">
              <a:extLst>
                <a:ext uri="{FF2B5EF4-FFF2-40B4-BE49-F238E27FC236}">
                  <a16:creationId xmlns:a16="http://schemas.microsoft.com/office/drawing/2014/main" id="{E45A3676-D1D0-F747-9A77-79DCC58FFC6C}"/>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500">
                <a:latin typeface="Calibri" panose="020F0502020204030204"/>
                <a:ea typeface="ＭＳ Ｐゴシック" panose="020B0600070205080204" pitchFamily="34" charset="-128"/>
                <a:cs typeface="+mn-cs"/>
              </a:endParaRPr>
            </a:p>
          </p:txBody>
        </p:sp>
      </p:grpSp>
      <p:grpSp>
        <p:nvGrpSpPr>
          <p:cNvPr id="244" name="Group 95">
            <a:extLst>
              <a:ext uri="{FF2B5EF4-FFF2-40B4-BE49-F238E27FC236}">
                <a16:creationId xmlns:a16="http://schemas.microsoft.com/office/drawing/2014/main" id="{30DE6A89-1D8F-B54B-9DDE-549AD2FC2274}"/>
              </a:ext>
            </a:extLst>
          </p:cNvPr>
          <p:cNvGrpSpPr>
            <a:grpSpLocks/>
          </p:cNvGrpSpPr>
          <p:nvPr/>
        </p:nvGrpSpPr>
        <p:grpSpPr bwMode="auto">
          <a:xfrm>
            <a:off x="3055227" y="3338498"/>
            <a:ext cx="239063" cy="418159"/>
            <a:chOff x="4140" y="429"/>
            <a:chExt cx="1425" cy="2396"/>
          </a:xfrm>
        </p:grpSpPr>
        <p:sp>
          <p:nvSpPr>
            <p:cNvPr id="245" name="Freeform 96">
              <a:extLst>
                <a:ext uri="{FF2B5EF4-FFF2-40B4-BE49-F238E27FC236}">
                  <a16:creationId xmlns:a16="http://schemas.microsoft.com/office/drawing/2014/main" id="{B71F5390-5611-A549-8A76-3052ABA7D19A}"/>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500">
                <a:latin typeface="Calibri" panose="020F0502020204030204"/>
                <a:ea typeface="ＭＳ Ｐゴシック" panose="020B0600070205080204" pitchFamily="34" charset="-128"/>
                <a:cs typeface="+mn-cs"/>
              </a:endParaRPr>
            </a:p>
          </p:txBody>
        </p:sp>
        <p:sp>
          <p:nvSpPr>
            <p:cNvPr id="246" name="Rectangle 97">
              <a:extLst>
                <a:ext uri="{FF2B5EF4-FFF2-40B4-BE49-F238E27FC236}">
                  <a16:creationId xmlns:a16="http://schemas.microsoft.com/office/drawing/2014/main" id="{A1B57D5C-B8BE-CC48-A959-8D0CB8D18EA1}"/>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247" name="Freeform 98">
              <a:extLst>
                <a:ext uri="{FF2B5EF4-FFF2-40B4-BE49-F238E27FC236}">
                  <a16:creationId xmlns:a16="http://schemas.microsoft.com/office/drawing/2014/main" id="{F022A685-2E50-194F-BC85-D97F7CAFFCF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500">
                <a:latin typeface="Calibri" panose="020F0502020204030204"/>
                <a:ea typeface="ＭＳ Ｐゴシック" panose="020B0600070205080204" pitchFamily="34" charset="-128"/>
                <a:cs typeface="+mn-cs"/>
              </a:endParaRPr>
            </a:p>
          </p:txBody>
        </p:sp>
        <p:sp>
          <p:nvSpPr>
            <p:cNvPr id="248" name="Freeform 99">
              <a:extLst>
                <a:ext uri="{FF2B5EF4-FFF2-40B4-BE49-F238E27FC236}">
                  <a16:creationId xmlns:a16="http://schemas.microsoft.com/office/drawing/2014/main" id="{67381A9D-9DB7-0A4E-B993-95AAAF4CCB9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500">
                <a:latin typeface="Calibri" panose="020F0502020204030204"/>
                <a:ea typeface="ＭＳ Ｐゴシック" panose="020B0600070205080204" pitchFamily="34" charset="-128"/>
                <a:cs typeface="+mn-cs"/>
              </a:endParaRPr>
            </a:p>
          </p:txBody>
        </p:sp>
        <p:sp>
          <p:nvSpPr>
            <p:cNvPr id="249" name="Rectangle 100">
              <a:extLst>
                <a:ext uri="{FF2B5EF4-FFF2-40B4-BE49-F238E27FC236}">
                  <a16:creationId xmlns:a16="http://schemas.microsoft.com/office/drawing/2014/main" id="{B178CA92-6419-B94D-82C2-001A4C53E7AC}"/>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grpSp>
          <p:nvGrpSpPr>
            <p:cNvPr id="250" name="Group 101">
              <a:extLst>
                <a:ext uri="{FF2B5EF4-FFF2-40B4-BE49-F238E27FC236}">
                  <a16:creationId xmlns:a16="http://schemas.microsoft.com/office/drawing/2014/main" id="{2DDA5E0E-93B0-FC4E-AA1E-3A161BEB6179}"/>
                </a:ext>
              </a:extLst>
            </p:cNvPr>
            <p:cNvGrpSpPr>
              <a:grpSpLocks/>
            </p:cNvGrpSpPr>
            <p:nvPr/>
          </p:nvGrpSpPr>
          <p:grpSpPr bwMode="auto">
            <a:xfrm>
              <a:off x="4749" y="668"/>
              <a:ext cx="581" cy="145"/>
              <a:chOff x="614" y="2568"/>
              <a:chExt cx="725" cy="139"/>
            </a:xfrm>
          </p:grpSpPr>
          <p:sp>
            <p:nvSpPr>
              <p:cNvPr id="275" name="AutoShape 102">
                <a:extLst>
                  <a:ext uri="{FF2B5EF4-FFF2-40B4-BE49-F238E27FC236}">
                    <a16:creationId xmlns:a16="http://schemas.microsoft.com/office/drawing/2014/main" id="{1245BCF6-EEF2-F34C-92E3-2CA1C2C948EF}"/>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276" name="AutoShape 103">
                <a:extLst>
                  <a:ext uri="{FF2B5EF4-FFF2-40B4-BE49-F238E27FC236}">
                    <a16:creationId xmlns:a16="http://schemas.microsoft.com/office/drawing/2014/main" id="{1067DCBA-D400-0642-B68F-AE171164BAE3}"/>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grpSp>
        <p:sp>
          <p:nvSpPr>
            <p:cNvPr id="251" name="Rectangle 104">
              <a:extLst>
                <a:ext uri="{FF2B5EF4-FFF2-40B4-BE49-F238E27FC236}">
                  <a16:creationId xmlns:a16="http://schemas.microsoft.com/office/drawing/2014/main" id="{CEE13654-E51E-634B-B3A8-1909C6DC88FB}"/>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grpSp>
          <p:nvGrpSpPr>
            <p:cNvPr id="252" name="Group 105">
              <a:extLst>
                <a:ext uri="{FF2B5EF4-FFF2-40B4-BE49-F238E27FC236}">
                  <a16:creationId xmlns:a16="http://schemas.microsoft.com/office/drawing/2014/main" id="{3DE4D6D2-40C1-6843-BB18-76EFFF97C7B0}"/>
                </a:ext>
              </a:extLst>
            </p:cNvPr>
            <p:cNvGrpSpPr>
              <a:grpSpLocks/>
            </p:cNvGrpSpPr>
            <p:nvPr/>
          </p:nvGrpSpPr>
          <p:grpSpPr bwMode="auto">
            <a:xfrm>
              <a:off x="4747" y="994"/>
              <a:ext cx="581" cy="134"/>
              <a:chOff x="614" y="2568"/>
              <a:chExt cx="725" cy="139"/>
            </a:xfrm>
          </p:grpSpPr>
          <p:sp>
            <p:nvSpPr>
              <p:cNvPr id="273" name="AutoShape 106">
                <a:extLst>
                  <a:ext uri="{FF2B5EF4-FFF2-40B4-BE49-F238E27FC236}">
                    <a16:creationId xmlns:a16="http://schemas.microsoft.com/office/drawing/2014/main" id="{2685B222-9BE5-0D43-A3B3-6021358AE35E}"/>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274" name="AutoShape 107">
                <a:extLst>
                  <a:ext uri="{FF2B5EF4-FFF2-40B4-BE49-F238E27FC236}">
                    <a16:creationId xmlns:a16="http://schemas.microsoft.com/office/drawing/2014/main" id="{00F72E45-552A-534D-A233-34AE532CCE10}"/>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grpSp>
        <p:sp>
          <p:nvSpPr>
            <p:cNvPr id="253" name="Rectangle 108">
              <a:extLst>
                <a:ext uri="{FF2B5EF4-FFF2-40B4-BE49-F238E27FC236}">
                  <a16:creationId xmlns:a16="http://schemas.microsoft.com/office/drawing/2014/main" id="{3DF4CAF9-06A6-F849-9FCD-1AEC85C1CF94}"/>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254" name="Rectangle 109">
              <a:extLst>
                <a:ext uri="{FF2B5EF4-FFF2-40B4-BE49-F238E27FC236}">
                  <a16:creationId xmlns:a16="http://schemas.microsoft.com/office/drawing/2014/main" id="{148B444B-183C-764F-B7FB-60CA4703B6DB}"/>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grpSp>
          <p:nvGrpSpPr>
            <p:cNvPr id="255" name="Group 110">
              <a:extLst>
                <a:ext uri="{FF2B5EF4-FFF2-40B4-BE49-F238E27FC236}">
                  <a16:creationId xmlns:a16="http://schemas.microsoft.com/office/drawing/2014/main" id="{39959419-6C63-ED42-9E1F-394A82CD6225}"/>
                </a:ext>
              </a:extLst>
            </p:cNvPr>
            <p:cNvGrpSpPr>
              <a:grpSpLocks/>
            </p:cNvGrpSpPr>
            <p:nvPr/>
          </p:nvGrpSpPr>
          <p:grpSpPr bwMode="auto">
            <a:xfrm>
              <a:off x="4735" y="1627"/>
              <a:ext cx="582" cy="151"/>
              <a:chOff x="614" y="2568"/>
              <a:chExt cx="725" cy="139"/>
            </a:xfrm>
          </p:grpSpPr>
          <p:sp>
            <p:nvSpPr>
              <p:cNvPr id="271" name="AutoShape 111">
                <a:extLst>
                  <a:ext uri="{FF2B5EF4-FFF2-40B4-BE49-F238E27FC236}">
                    <a16:creationId xmlns:a16="http://schemas.microsoft.com/office/drawing/2014/main" id="{A34CF4FA-FD1C-5145-835F-119FE044DC34}"/>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272" name="AutoShape 112">
                <a:extLst>
                  <a:ext uri="{FF2B5EF4-FFF2-40B4-BE49-F238E27FC236}">
                    <a16:creationId xmlns:a16="http://schemas.microsoft.com/office/drawing/2014/main" id="{59A59735-AA02-0146-A5A5-87EEABC8E283}"/>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grpSp>
        <p:sp>
          <p:nvSpPr>
            <p:cNvPr id="256" name="Freeform 113">
              <a:extLst>
                <a:ext uri="{FF2B5EF4-FFF2-40B4-BE49-F238E27FC236}">
                  <a16:creationId xmlns:a16="http://schemas.microsoft.com/office/drawing/2014/main" id="{FDFF2545-90A4-DA4C-82D7-3315F0B6C88A}"/>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500">
                <a:latin typeface="Calibri" panose="020F0502020204030204"/>
                <a:ea typeface="ＭＳ Ｐゴシック" panose="020B0600070205080204" pitchFamily="34" charset="-128"/>
                <a:cs typeface="+mn-cs"/>
              </a:endParaRPr>
            </a:p>
          </p:txBody>
        </p:sp>
        <p:grpSp>
          <p:nvGrpSpPr>
            <p:cNvPr id="257" name="Group 114">
              <a:extLst>
                <a:ext uri="{FF2B5EF4-FFF2-40B4-BE49-F238E27FC236}">
                  <a16:creationId xmlns:a16="http://schemas.microsoft.com/office/drawing/2014/main" id="{05A30CF6-38EC-774A-B2D7-6BC1988EFCEE}"/>
                </a:ext>
              </a:extLst>
            </p:cNvPr>
            <p:cNvGrpSpPr>
              <a:grpSpLocks/>
            </p:cNvGrpSpPr>
            <p:nvPr/>
          </p:nvGrpSpPr>
          <p:grpSpPr bwMode="auto">
            <a:xfrm>
              <a:off x="4739" y="1327"/>
              <a:ext cx="582" cy="139"/>
              <a:chOff x="614" y="2568"/>
              <a:chExt cx="725" cy="139"/>
            </a:xfrm>
          </p:grpSpPr>
          <p:sp>
            <p:nvSpPr>
              <p:cNvPr id="269" name="AutoShape 115">
                <a:extLst>
                  <a:ext uri="{FF2B5EF4-FFF2-40B4-BE49-F238E27FC236}">
                    <a16:creationId xmlns:a16="http://schemas.microsoft.com/office/drawing/2014/main" id="{82E4336A-2972-5248-BA09-8141B5778E54}"/>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270" name="AutoShape 116">
                <a:extLst>
                  <a:ext uri="{FF2B5EF4-FFF2-40B4-BE49-F238E27FC236}">
                    <a16:creationId xmlns:a16="http://schemas.microsoft.com/office/drawing/2014/main" id="{AD1D49DB-E480-5641-AC7E-56E3D66E7135}"/>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grpSp>
        <p:sp>
          <p:nvSpPr>
            <p:cNvPr id="258" name="Rectangle 117">
              <a:extLst>
                <a:ext uri="{FF2B5EF4-FFF2-40B4-BE49-F238E27FC236}">
                  <a16:creationId xmlns:a16="http://schemas.microsoft.com/office/drawing/2014/main" id="{0B98AE39-2021-6E44-A2F5-79952D91407E}"/>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259" name="Freeform 118">
              <a:extLst>
                <a:ext uri="{FF2B5EF4-FFF2-40B4-BE49-F238E27FC236}">
                  <a16:creationId xmlns:a16="http://schemas.microsoft.com/office/drawing/2014/main" id="{E786E227-0635-1B4C-B935-93B9B2090B2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500">
                <a:latin typeface="Calibri" panose="020F0502020204030204"/>
                <a:ea typeface="ＭＳ Ｐゴシック" panose="020B0600070205080204" pitchFamily="34" charset="-128"/>
                <a:cs typeface="+mn-cs"/>
              </a:endParaRPr>
            </a:p>
          </p:txBody>
        </p:sp>
        <p:sp>
          <p:nvSpPr>
            <p:cNvPr id="260" name="Freeform 119">
              <a:extLst>
                <a:ext uri="{FF2B5EF4-FFF2-40B4-BE49-F238E27FC236}">
                  <a16:creationId xmlns:a16="http://schemas.microsoft.com/office/drawing/2014/main" id="{FB8A87AF-D14D-3042-95ED-47109B79894D}"/>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500">
                <a:latin typeface="Calibri" panose="020F0502020204030204"/>
                <a:ea typeface="ＭＳ Ｐゴシック" panose="020B0600070205080204" pitchFamily="34" charset="-128"/>
                <a:cs typeface="+mn-cs"/>
              </a:endParaRPr>
            </a:p>
          </p:txBody>
        </p:sp>
        <p:sp>
          <p:nvSpPr>
            <p:cNvPr id="261" name="Oval 120">
              <a:extLst>
                <a:ext uri="{FF2B5EF4-FFF2-40B4-BE49-F238E27FC236}">
                  <a16:creationId xmlns:a16="http://schemas.microsoft.com/office/drawing/2014/main" id="{2E438A96-E553-D34A-BF0C-432436BD21D5}"/>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262" name="Freeform 121">
              <a:extLst>
                <a:ext uri="{FF2B5EF4-FFF2-40B4-BE49-F238E27FC236}">
                  <a16:creationId xmlns:a16="http://schemas.microsoft.com/office/drawing/2014/main" id="{C7F13FD9-6F22-2742-B6C1-05E03B039F7D}"/>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500">
                <a:latin typeface="Calibri" panose="020F0502020204030204"/>
                <a:ea typeface="ＭＳ Ｐゴシック" panose="020B0600070205080204" pitchFamily="34" charset="-128"/>
                <a:cs typeface="+mn-cs"/>
              </a:endParaRPr>
            </a:p>
          </p:txBody>
        </p:sp>
        <p:sp>
          <p:nvSpPr>
            <p:cNvPr id="263" name="AutoShape 122">
              <a:extLst>
                <a:ext uri="{FF2B5EF4-FFF2-40B4-BE49-F238E27FC236}">
                  <a16:creationId xmlns:a16="http://schemas.microsoft.com/office/drawing/2014/main" id="{348EE68C-CA73-834E-B867-CD1C84FAC89A}"/>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264" name="AutoShape 123">
              <a:extLst>
                <a:ext uri="{FF2B5EF4-FFF2-40B4-BE49-F238E27FC236}">
                  <a16:creationId xmlns:a16="http://schemas.microsoft.com/office/drawing/2014/main" id="{1204051C-8ED9-7648-9B46-C01EFEE9DB1E}"/>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265" name="Oval 124">
              <a:extLst>
                <a:ext uri="{FF2B5EF4-FFF2-40B4-BE49-F238E27FC236}">
                  <a16:creationId xmlns:a16="http://schemas.microsoft.com/office/drawing/2014/main" id="{E60C883F-574D-2748-ABCD-0B7DB3EE983E}"/>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266" name="Oval 125">
              <a:extLst>
                <a:ext uri="{FF2B5EF4-FFF2-40B4-BE49-F238E27FC236}">
                  <a16:creationId xmlns:a16="http://schemas.microsoft.com/office/drawing/2014/main" id="{FB94FD42-6202-F644-B3BA-267D89970B38}"/>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800">
                <a:solidFill>
                  <a:srgbClr val="FF0000"/>
                </a:solidFill>
                <a:latin typeface="Calibri" panose="020F0502020204030204"/>
                <a:ea typeface="ＭＳ Ｐゴシック" charset="0"/>
                <a:cs typeface="Arial" charset="0"/>
              </a:endParaRPr>
            </a:p>
          </p:txBody>
        </p:sp>
        <p:sp>
          <p:nvSpPr>
            <p:cNvPr id="267" name="Oval 126">
              <a:extLst>
                <a:ext uri="{FF2B5EF4-FFF2-40B4-BE49-F238E27FC236}">
                  <a16:creationId xmlns:a16="http://schemas.microsoft.com/office/drawing/2014/main" id="{FD6A9A5E-7B0B-0C4F-B512-765209079139}"/>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sp>
          <p:nvSpPr>
            <p:cNvPr id="268" name="Rectangle 127">
              <a:extLst>
                <a:ext uri="{FF2B5EF4-FFF2-40B4-BE49-F238E27FC236}">
                  <a16:creationId xmlns:a16="http://schemas.microsoft.com/office/drawing/2014/main" id="{1A503147-D0ED-D94A-8360-5E7F4D3ED8FD}"/>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500">
                <a:latin typeface="Calibri" panose="020F0502020204030204"/>
                <a:ea typeface="ＭＳ Ｐゴシック" charset="0"/>
                <a:cs typeface="+mn-cs"/>
              </a:endParaRPr>
            </a:p>
          </p:txBody>
        </p:sp>
      </p:grpSp>
      <p:sp>
        <p:nvSpPr>
          <p:cNvPr id="69" name="Slide Number Placeholder 2">
            <a:extLst>
              <a:ext uri="{FF2B5EF4-FFF2-40B4-BE49-F238E27FC236}">
                <a16:creationId xmlns:a16="http://schemas.microsoft.com/office/drawing/2014/main" id="{173A9DD9-82B1-6E42-88A8-6C0B706AA496}"/>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97</a:t>
            </a:fld>
            <a:endParaRPr lang="en-US" dirty="0"/>
          </a:p>
        </p:txBody>
      </p:sp>
    </p:spTree>
    <p:extLst>
      <p:ext uri="{BB962C8B-B14F-4D97-AF65-F5344CB8AC3E}">
        <p14:creationId xmlns:p14="http://schemas.microsoft.com/office/powerpoint/2010/main" val="4505620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dissolve">
                                      <p:cBhvr>
                                        <p:cTn id="7"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2-way handshake scenarios</a:t>
            </a:r>
          </a:p>
        </p:txBody>
      </p:sp>
      <p:grpSp>
        <p:nvGrpSpPr>
          <p:cNvPr id="423" name="Group 422">
            <a:extLst>
              <a:ext uri="{FF2B5EF4-FFF2-40B4-BE49-F238E27FC236}">
                <a16:creationId xmlns:a16="http://schemas.microsoft.com/office/drawing/2014/main" id="{D692DA0E-1EF2-F448-A9D8-1C3ACE390DD1}"/>
              </a:ext>
            </a:extLst>
          </p:cNvPr>
          <p:cNvGrpSpPr/>
          <p:nvPr/>
        </p:nvGrpSpPr>
        <p:grpSpPr>
          <a:xfrm>
            <a:off x="271973" y="1076355"/>
            <a:ext cx="2946320" cy="2415788"/>
            <a:chOff x="362630" y="1990325"/>
            <a:chExt cx="3928426" cy="3221051"/>
          </a:xfrm>
        </p:grpSpPr>
        <p:sp>
          <p:nvSpPr>
            <p:cNvPr id="424" name="Line 25">
              <a:extLst>
                <a:ext uri="{FF2B5EF4-FFF2-40B4-BE49-F238E27FC236}">
                  <a16:creationId xmlns:a16="http://schemas.microsoft.com/office/drawing/2014/main" id="{91E4D71D-79FA-CA4A-B78E-8C1871D4733B}"/>
                </a:ext>
              </a:extLst>
            </p:cNvPr>
            <p:cNvSpPr>
              <a:spLocks noChangeShapeType="1"/>
            </p:cNvSpPr>
            <p:nvPr/>
          </p:nvSpPr>
          <p:spPr bwMode="auto">
            <a:xfrm flipH="1">
              <a:off x="1461180" y="2545950"/>
              <a:ext cx="1588" cy="2470150"/>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425" name="Line 39">
              <a:extLst>
                <a:ext uri="{FF2B5EF4-FFF2-40B4-BE49-F238E27FC236}">
                  <a16:creationId xmlns:a16="http://schemas.microsoft.com/office/drawing/2014/main" id="{3CE8A2F3-443B-CB42-96FD-D8DF221502CB}"/>
                </a:ext>
              </a:extLst>
            </p:cNvPr>
            <p:cNvSpPr>
              <a:spLocks noChangeShapeType="1"/>
            </p:cNvSpPr>
            <p:nvPr/>
          </p:nvSpPr>
          <p:spPr bwMode="auto">
            <a:xfrm flipH="1">
              <a:off x="2991529" y="2618975"/>
              <a:ext cx="0" cy="2524525"/>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nvGrpSpPr>
            <p:cNvPr id="426" name="Group 93">
              <a:extLst>
                <a:ext uri="{FF2B5EF4-FFF2-40B4-BE49-F238E27FC236}">
                  <a16:creationId xmlns:a16="http://schemas.microsoft.com/office/drawing/2014/main" id="{773C4FC2-EAD6-0D4F-85E4-043FD6EDCD22}"/>
                </a:ext>
              </a:extLst>
            </p:cNvPr>
            <p:cNvGrpSpPr>
              <a:grpSpLocks/>
            </p:cNvGrpSpPr>
            <p:nvPr/>
          </p:nvGrpSpPr>
          <p:grpSpPr bwMode="auto">
            <a:xfrm>
              <a:off x="1386567" y="4700200"/>
              <a:ext cx="2405063" cy="511176"/>
              <a:chOff x="1097" y="2807"/>
              <a:chExt cx="1515" cy="322"/>
            </a:xfrm>
          </p:grpSpPr>
          <p:sp>
            <p:nvSpPr>
              <p:cNvPr id="488" name="Line 40">
                <a:extLst>
                  <a:ext uri="{FF2B5EF4-FFF2-40B4-BE49-F238E27FC236}">
                    <a16:creationId xmlns:a16="http://schemas.microsoft.com/office/drawing/2014/main" id="{111704BC-1B6B-2944-9D57-698BFD5CC308}"/>
                  </a:ext>
                </a:extLst>
              </p:cNvPr>
              <p:cNvSpPr>
                <a:spLocks noChangeShapeType="1"/>
              </p:cNvSpPr>
              <p:nvPr/>
            </p:nvSpPr>
            <p:spPr bwMode="auto">
              <a:xfrm>
                <a:off x="1097" y="2964"/>
                <a:ext cx="1515" cy="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89" name="Text Box 85">
                <a:extLst>
                  <a:ext uri="{FF2B5EF4-FFF2-40B4-BE49-F238E27FC236}">
                    <a16:creationId xmlns:a16="http://schemas.microsoft.com/office/drawing/2014/main" id="{190D3E08-8ADE-534C-9FC3-5199F6792D9B}"/>
                  </a:ext>
                </a:extLst>
              </p:cNvPr>
              <p:cNvSpPr txBox="1">
                <a:spLocks noChangeArrowheads="1"/>
              </p:cNvSpPr>
              <p:nvPr/>
            </p:nvSpPr>
            <p:spPr bwMode="auto">
              <a:xfrm>
                <a:off x="1247" y="2807"/>
                <a:ext cx="750" cy="32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90000"/>
                  </a:lnSpc>
                  <a:spcBef>
                    <a:spcPct val="0"/>
                  </a:spcBef>
                  <a:spcAft>
                    <a:spcPct val="0"/>
                  </a:spcAft>
                  <a:buClrTx/>
                  <a:defRPr/>
                </a:pPr>
                <a:r>
                  <a:rPr lang="en-US" sz="1050">
                    <a:solidFill>
                      <a:srgbClr val="000000"/>
                    </a:solidFill>
                    <a:cs typeface="+mn-cs"/>
                  </a:rPr>
                  <a:t>connection </a:t>
                </a:r>
              </a:p>
              <a:p>
                <a:pPr algn="ctr" defTabSz="685800" eaLnBrk="0" fontAlgn="base" hangingPunct="0">
                  <a:lnSpc>
                    <a:spcPct val="90000"/>
                  </a:lnSpc>
                  <a:spcBef>
                    <a:spcPct val="0"/>
                  </a:spcBef>
                  <a:spcAft>
                    <a:spcPct val="0"/>
                  </a:spcAft>
                  <a:buClrTx/>
                  <a:defRPr/>
                </a:pPr>
                <a:r>
                  <a:rPr lang="en-US" sz="1050">
                    <a:solidFill>
                      <a:srgbClr val="000000"/>
                    </a:solidFill>
                    <a:cs typeface="+mn-cs"/>
                  </a:rPr>
                  <a:t>x completes</a:t>
                </a:r>
              </a:p>
            </p:txBody>
          </p:sp>
        </p:grpSp>
        <p:grpSp>
          <p:nvGrpSpPr>
            <p:cNvPr id="427" name="Group 102">
              <a:extLst>
                <a:ext uri="{FF2B5EF4-FFF2-40B4-BE49-F238E27FC236}">
                  <a16:creationId xmlns:a16="http://schemas.microsoft.com/office/drawing/2014/main" id="{0D5744FA-4339-D545-9B57-B45E093F571A}"/>
                </a:ext>
              </a:extLst>
            </p:cNvPr>
            <p:cNvGrpSpPr>
              <a:grpSpLocks/>
            </p:cNvGrpSpPr>
            <p:nvPr/>
          </p:nvGrpSpPr>
          <p:grpSpPr bwMode="auto">
            <a:xfrm>
              <a:off x="362630" y="1990325"/>
              <a:ext cx="3495676" cy="2170113"/>
              <a:chOff x="438" y="1100"/>
              <a:chExt cx="2202" cy="1367"/>
            </a:xfrm>
          </p:grpSpPr>
          <p:sp>
            <p:nvSpPr>
              <p:cNvPr id="439" name="Text Box 103">
                <a:extLst>
                  <a:ext uri="{FF2B5EF4-FFF2-40B4-BE49-F238E27FC236}">
                    <a16:creationId xmlns:a16="http://schemas.microsoft.com/office/drawing/2014/main" id="{384A1174-EF45-3D47-B451-2B62A2717579}"/>
                  </a:ext>
                </a:extLst>
              </p:cNvPr>
              <p:cNvSpPr txBox="1">
                <a:spLocks noChangeArrowheads="1"/>
              </p:cNvSpPr>
              <p:nvPr/>
            </p:nvSpPr>
            <p:spPr bwMode="auto">
              <a:xfrm>
                <a:off x="438" y="1393"/>
                <a:ext cx="659" cy="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spcBef>
                    <a:spcPct val="0"/>
                  </a:spcBef>
                  <a:spcAft>
                    <a:spcPct val="0"/>
                  </a:spcAft>
                  <a:buClrTx/>
                  <a:defRPr/>
                </a:pPr>
                <a:r>
                  <a:rPr lang="en-US" sz="1200">
                    <a:solidFill>
                      <a:srgbClr val="000000"/>
                    </a:solidFill>
                    <a:cs typeface="+mn-cs"/>
                  </a:rPr>
                  <a:t>choose x</a:t>
                </a:r>
              </a:p>
              <a:p>
                <a:pPr algn="r" defTabSz="685800" eaLnBrk="0" fontAlgn="base" hangingPunct="0">
                  <a:spcBef>
                    <a:spcPct val="0"/>
                  </a:spcBef>
                  <a:spcAft>
                    <a:spcPct val="0"/>
                  </a:spcAft>
                  <a:buClrTx/>
                  <a:defRPr/>
                </a:pPr>
                <a:endParaRPr lang="en-US" sz="1200">
                  <a:solidFill>
                    <a:srgbClr val="000000"/>
                  </a:solidFill>
                  <a:cs typeface="+mn-cs"/>
                </a:endParaRPr>
              </a:p>
            </p:txBody>
          </p:sp>
          <p:sp>
            <p:nvSpPr>
              <p:cNvPr id="440" name="Line 104">
                <a:extLst>
                  <a:ext uri="{FF2B5EF4-FFF2-40B4-BE49-F238E27FC236}">
                    <a16:creationId xmlns:a16="http://schemas.microsoft.com/office/drawing/2014/main" id="{01799853-A3A5-894C-8B0B-3CBEE6379CDD}"/>
                  </a:ext>
                </a:extLst>
              </p:cNvPr>
              <p:cNvSpPr>
                <a:spLocks noChangeShapeType="1"/>
              </p:cNvSpPr>
              <p:nvPr/>
            </p:nvSpPr>
            <p:spPr bwMode="auto">
              <a:xfrm>
                <a:off x="1159" y="1516"/>
                <a:ext cx="932" cy="199"/>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41" name="Line 105">
                <a:extLst>
                  <a:ext uri="{FF2B5EF4-FFF2-40B4-BE49-F238E27FC236}">
                    <a16:creationId xmlns:a16="http://schemas.microsoft.com/office/drawing/2014/main" id="{E4D37334-2302-C946-AD71-897255F798F8}"/>
                  </a:ext>
                </a:extLst>
              </p:cNvPr>
              <p:cNvSpPr>
                <a:spLocks noChangeShapeType="1"/>
              </p:cNvSpPr>
              <p:nvPr/>
            </p:nvSpPr>
            <p:spPr bwMode="auto">
              <a:xfrm flipH="1">
                <a:off x="1121" y="1739"/>
                <a:ext cx="990" cy="60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42" name="Rectangle 106">
                <a:extLst>
                  <a:ext uri="{FF2B5EF4-FFF2-40B4-BE49-F238E27FC236}">
                    <a16:creationId xmlns:a16="http://schemas.microsoft.com/office/drawing/2014/main" id="{A9F291AF-7263-964C-9C39-E6D9DD79FF9B}"/>
                  </a:ext>
                </a:extLst>
              </p:cNvPr>
              <p:cNvSpPr>
                <a:spLocks noChangeArrowheads="1"/>
              </p:cNvSpPr>
              <p:nvPr/>
            </p:nvSpPr>
            <p:spPr bwMode="auto">
              <a:xfrm>
                <a:off x="1359" y="1507"/>
                <a:ext cx="490"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43" name="Text Box 107">
                <a:extLst>
                  <a:ext uri="{FF2B5EF4-FFF2-40B4-BE49-F238E27FC236}">
                    <a16:creationId xmlns:a16="http://schemas.microsoft.com/office/drawing/2014/main" id="{8256400A-AA91-2B45-8FD6-9FEEAEE48C35}"/>
                  </a:ext>
                </a:extLst>
              </p:cNvPr>
              <p:cNvSpPr txBox="1">
                <a:spLocks noChangeArrowheads="1"/>
              </p:cNvSpPr>
              <p:nvPr/>
            </p:nvSpPr>
            <p:spPr bwMode="auto">
              <a:xfrm>
                <a:off x="1189" y="1486"/>
                <a:ext cx="851" cy="23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req_conn(x)</a:t>
                </a:r>
              </a:p>
            </p:txBody>
          </p:sp>
          <p:sp>
            <p:nvSpPr>
              <p:cNvPr id="444" name="Rectangle 108">
                <a:extLst>
                  <a:ext uri="{FF2B5EF4-FFF2-40B4-BE49-F238E27FC236}">
                    <a16:creationId xmlns:a16="http://schemas.microsoft.com/office/drawing/2014/main" id="{8F206717-52E2-FB4D-B242-30E9BF426AE1}"/>
                  </a:ext>
                </a:extLst>
              </p:cNvPr>
              <p:cNvSpPr>
                <a:spLocks noChangeArrowheads="1"/>
              </p:cNvSpPr>
              <p:nvPr/>
            </p:nvSpPr>
            <p:spPr bwMode="auto">
              <a:xfrm>
                <a:off x="1471" y="1774"/>
                <a:ext cx="277"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45" name="Text Box 109">
                <a:extLst>
                  <a:ext uri="{FF2B5EF4-FFF2-40B4-BE49-F238E27FC236}">
                    <a16:creationId xmlns:a16="http://schemas.microsoft.com/office/drawing/2014/main" id="{9F6C9D6F-A1F8-8544-BE47-BCDA73F1EC12}"/>
                  </a:ext>
                </a:extLst>
              </p:cNvPr>
              <p:cNvSpPr txBox="1">
                <a:spLocks noChangeArrowheads="1"/>
              </p:cNvSpPr>
              <p:nvPr/>
            </p:nvSpPr>
            <p:spPr bwMode="auto">
              <a:xfrm>
                <a:off x="2111" y="1649"/>
                <a:ext cx="529"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CC0000"/>
                    </a:solidFill>
                    <a:cs typeface="+mn-cs"/>
                  </a:rPr>
                  <a:t>ESTAB</a:t>
                </a:r>
              </a:p>
            </p:txBody>
          </p:sp>
          <p:sp>
            <p:nvSpPr>
              <p:cNvPr id="446" name="Text Box 110">
                <a:extLst>
                  <a:ext uri="{FF2B5EF4-FFF2-40B4-BE49-F238E27FC236}">
                    <a16:creationId xmlns:a16="http://schemas.microsoft.com/office/drawing/2014/main" id="{5194F166-9430-4242-89A4-5D091B008960}"/>
                  </a:ext>
                </a:extLst>
              </p:cNvPr>
              <p:cNvSpPr txBox="1">
                <a:spLocks noChangeArrowheads="1"/>
              </p:cNvSpPr>
              <p:nvPr/>
            </p:nvSpPr>
            <p:spPr bwMode="auto">
              <a:xfrm>
                <a:off x="561" y="2234"/>
                <a:ext cx="529"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CC0000"/>
                    </a:solidFill>
                    <a:cs typeface="+mn-cs"/>
                  </a:rPr>
                  <a:t>ESTAB</a:t>
                </a:r>
              </a:p>
            </p:txBody>
          </p:sp>
          <p:sp>
            <p:nvSpPr>
              <p:cNvPr id="447" name="Oval 111">
                <a:extLst>
                  <a:ext uri="{FF2B5EF4-FFF2-40B4-BE49-F238E27FC236}">
                    <a16:creationId xmlns:a16="http://schemas.microsoft.com/office/drawing/2014/main" id="{64F10CAD-3D48-3B4D-AE41-2AEA0DB2E4A3}"/>
                  </a:ext>
                </a:extLst>
              </p:cNvPr>
              <p:cNvSpPr>
                <a:spLocks noChangeArrowheads="1"/>
              </p:cNvSpPr>
              <p:nvPr/>
            </p:nvSpPr>
            <p:spPr bwMode="auto">
              <a:xfrm>
                <a:off x="1095" y="2298"/>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solidFill>
                    <a:srgbClr val="CC0000"/>
                  </a:solidFill>
                  <a:latin typeface="Tahoma" charset="0"/>
                  <a:ea typeface="ＭＳ Ｐゴシック" charset="0"/>
                  <a:cs typeface="+mn-cs"/>
                </a:endParaRPr>
              </a:p>
            </p:txBody>
          </p:sp>
          <p:sp>
            <p:nvSpPr>
              <p:cNvPr id="448" name="Oval 112">
                <a:extLst>
                  <a:ext uri="{FF2B5EF4-FFF2-40B4-BE49-F238E27FC236}">
                    <a16:creationId xmlns:a16="http://schemas.microsoft.com/office/drawing/2014/main" id="{98F68D03-FCEB-0F41-A286-A0FEC1FAEA51}"/>
                  </a:ext>
                </a:extLst>
              </p:cNvPr>
              <p:cNvSpPr>
                <a:spLocks noChangeArrowheads="1"/>
              </p:cNvSpPr>
              <p:nvPr/>
            </p:nvSpPr>
            <p:spPr bwMode="auto">
              <a:xfrm>
                <a:off x="2065" y="1723"/>
                <a:ext cx="57" cy="56"/>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solidFill>
                    <a:srgbClr val="CC0000"/>
                  </a:solidFill>
                  <a:latin typeface="Tahoma" charset="0"/>
                  <a:ea typeface="ＭＳ Ｐゴシック" charset="0"/>
                  <a:cs typeface="+mn-cs"/>
                </a:endParaRPr>
              </a:p>
            </p:txBody>
          </p:sp>
          <p:grpSp>
            <p:nvGrpSpPr>
              <p:cNvPr id="449" name="Group 113">
                <a:extLst>
                  <a:ext uri="{FF2B5EF4-FFF2-40B4-BE49-F238E27FC236}">
                    <a16:creationId xmlns:a16="http://schemas.microsoft.com/office/drawing/2014/main" id="{E535B351-6B01-AE49-8479-F8762FC2AA2E}"/>
                  </a:ext>
                </a:extLst>
              </p:cNvPr>
              <p:cNvGrpSpPr>
                <a:grpSpLocks/>
              </p:cNvGrpSpPr>
              <p:nvPr/>
            </p:nvGrpSpPr>
            <p:grpSpPr bwMode="auto">
              <a:xfrm>
                <a:off x="1254" y="1861"/>
                <a:ext cx="850" cy="233"/>
                <a:chOff x="1042" y="2085"/>
                <a:chExt cx="850" cy="233"/>
              </a:xfrm>
            </p:grpSpPr>
            <p:sp>
              <p:nvSpPr>
                <p:cNvPr id="486" name="Rectangle 114">
                  <a:extLst>
                    <a:ext uri="{FF2B5EF4-FFF2-40B4-BE49-F238E27FC236}">
                      <a16:creationId xmlns:a16="http://schemas.microsoft.com/office/drawing/2014/main" id="{3ABD9392-9290-6043-AF0A-164F1B0F7B39}"/>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87" name="Text Box 115">
                  <a:extLst>
                    <a:ext uri="{FF2B5EF4-FFF2-40B4-BE49-F238E27FC236}">
                      <a16:creationId xmlns:a16="http://schemas.microsoft.com/office/drawing/2014/main" id="{E01A5D11-E159-0C40-9DBC-E064BEC5774C}"/>
                    </a:ext>
                  </a:extLst>
                </p:cNvPr>
                <p:cNvSpPr txBox="1">
                  <a:spLocks noChangeArrowheads="1"/>
                </p:cNvSpPr>
                <p:nvPr/>
              </p:nvSpPr>
              <p:spPr bwMode="auto">
                <a:xfrm>
                  <a:off x="1042" y="2085"/>
                  <a:ext cx="850" cy="23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acc_conn(x)</a:t>
                  </a:r>
                </a:p>
              </p:txBody>
            </p:sp>
          </p:grpSp>
          <p:grpSp>
            <p:nvGrpSpPr>
              <p:cNvPr id="450" name="Group 116">
                <a:extLst>
                  <a:ext uri="{FF2B5EF4-FFF2-40B4-BE49-F238E27FC236}">
                    <a16:creationId xmlns:a16="http://schemas.microsoft.com/office/drawing/2014/main" id="{3E3A49BF-0E39-8D4D-A2D0-63CBFDDD6FAF}"/>
                  </a:ext>
                </a:extLst>
              </p:cNvPr>
              <p:cNvGrpSpPr>
                <a:grpSpLocks/>
              </p:cNvGrpSpPr>
              <p:nvPr/>
            </p:nvGrpSpPr>
            <p:grpSpPr bwMode="auto">
              <a:xfrm>
                <a:off x="834" y="1112"/>
                <a:ext cx="391" cy="307"/>
                <a:chOff x="-44" y="1473"/>
                <a:chExt cx="981" cy="1105"/>
              </a:xfrm>
            </p:grpSpPr>
            <p:pic>
              <p:nvPicPr>
                <p:cNvPr id="484" name="Picture 117" descr="desktop_computer_stylized_medium">
                  <a:extLst>
                    <a:ext uri="{FF2B5EF4-FFF2-40B4-BE49-F238E27FC236}">
                      <a16:creationId xmlns:a16="http://schemas.microsoft.com/office/drawing/2014/main" id="{68652FF9-3BA5-AD41-98E0-A222D63A41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5" name="Freeform 118">
                  <a:extLst>
                    <a:ext uri="{FF2B5EF4-FFF2-40B4-BE49-F238E27FC236}">
                      <a16:creationId xmlns:a16="http://schemas.microsoft.com/office/drawing/2014/main" id="{73D50490-21D8-7746-B97E-C2FE25CBD7B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451" name="Group 119">
                <a:extLst>
                  <a:ext uri="{FF2B5EF4-FFF2-40B4-BE49-F238E27FC236}">
                    <a16:creationId xmlns:a16="http://schemas.microsoft.com/office/drawing/2014/main" id="{6E788993-C5DA-164F-9258-0CB775450A30}"/>
                  </a:ext>
                </a:extLst>
              </p:cNvPr>
              <p:cNvGrpSpPr>
                <a:grpSpLocks/>
              </p:cNvGrpSpPr>
              <p:nvPr/>
            </p:nvGrpSpPr>
            <p:grpSpPr bwMode="auto">
              <a:xfrm>
                <a:off x="1973" y="1100"/>
                <a:ext cx="212" cy="323"/>
                <a:chOff x="4140" y="429"/>
                <a:chExt cx="1425" cy="2396"/>
              </a:xfrm>
            </p:grpSpPr>
            <p:sp>
              <p:nvSpPr>
                <p:cNvPr id="452" name="Freeform 120">
                  <a:extLst>
                    <a:ext uri="{FF2B5EF4-FFF2-40B4-BE49-F238E27FC236}">
                      <a16:creationId xmlns:a16="http://schemas.microsoft.com/office/drawing/2014/main" id="{12CC2128-75E5-114A-937D-4B672A89AA2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53" name="Rectangle 121">
                  <a:extLst>
                    <a:ext uri="{FF2B5EF4-FFF2-40B4-BE49-F238E27FC236}">
                      <a16:creationId xmlns:a16="http://schemas.microsoft.com/office/drawing/2014/main" id="{F5C3491A-CD29-114C-A378-A2E414822C3C}"/>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54" name="Freeform 122">
                  <a:extLst>
                    <a:ext uri="{FF2B5EF4-FFF2-40B4-BE49-F238E27FC236}">
                      <a16:creationId xmlns:a16="http://schemas.microsoft.com/office/drawing/2014/main" id="{1FAF7C96-26AF-BC4C-8EE5-52686FB51F57}"/>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55" name="Freeform 123">
                  <a:extLst>
                    <a:ext uri="{FF2B5EF4-FFF2-40B4-BE49-F238E27FC236}">
                      <a16:creationId xmlns:a16="http://schemas.microsoft.com/office/drawing/2014/main" id="{F24EFDC4-D2B3-7440-A83B-52220A26C979}"/>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56" name="Rectangle 124">
                  <a:extLst>
                    <a:ext uri="{FF2B5EF4-FFF2-40B4-BE49-F238E27FC236}">
                      <a16:creationId xmlns:a16="http://schemas.microsoft.com/office/drawing/2014/main" id="{C738D1B1-14C3-F143-9286-716F3B0BC8CB}"/>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457" name="Group 125">
                  <a:extLst>
                    <a:ext uri="{FF2B5EF4-FFF2-40B4-BE49-F238E27FC236}">
                      <a16:creationId xmlns:a16="http://schemas.microsoft.com/office/drawing/2014/main" id="{1C9F2DD0-76F5-9945-A4A2-BFF420651D30}"/>
                    </a:ext>
                  </a:extLst>
                </p:cNvPr>
                <p:cNvGrpSpPr>
                  <a:grpSpLocks/>
                </p:cNvGrpSpPr>
                <p:nvPr/>
              </p:nvGrpSpPr>
              <p:grpSpPr bwMode="auto">
                <a:xfrm>
                  <a:off x="4749" y="668"/>
                  <a:ext cx="581" cy="145"/>
                  <a:chOff x="614" y="2568"/>
                  <a:chExt cx="725" cy="139"/>
                </a:xfrm>
              </p:grpSpPr>
              <p:sp>
                <p:nvSpPr>
                  <p:cNvPr id="482" name="AutoShape 126">
                    <a:extLst>
                      <a:ext uri="{FF2B5EF4-FFF2-40B4-BE49-F238E27FC236}">
                        <a16:creationId xmlns:a16="http://schemas.microsoft.com/office/drawing/2014/main" id="{C09A9BC4-E4D4-9740-8415-C18557F484B7}"/>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83" name="AutoShape 127">
                    <a:extLst>
                      <a:ext uri="{FF2B5EF4-FFF2-40B4-BE49-F238E27FC236}">
                        <a16:creationId xmlns:a16="http://schemas.microsoft.com/office/drawing/2014/main" id="{F3D70C92-E5D6-2E4F-8DCA-B1904F759DA4}"/>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458" name="Rectangle 128">
                  <a:extLst>
                    <a:ext uri="{FF2B5EF4-FFF2-40B4-BE49-F238E27FC236}">
                      <a16:creationId xmlns:a16="http://schemas.microsoft.com/office/drawing/2014/main" id="{722160C6-98E8-2849-92F6-C0477CF41C15}"/>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459" name="Group 129">
                  <a:extLst>
                    <a:ext uri="{FF2B5EF4-FFF2-40B4-BE49-F238E27FC236}">
                      <a16:creationId xmlns:a16="http://schemas.microsoft.com/office/drawing/2014/main" id="{5CF614C1-2FA4-194F-99CB-B59EBAA69627}"/>
                    </a:ext>
                  </a:extLst>
                </p:cNvPr>
                <p:cNvGrpSpPr>
                  <a:grpSpLocks/>
                </p:cNvGrpSpPr>
                <p:nvPr/>
              </p:nvGrpSpPr>
              <p:grpSpPr bwMode="auto">
                <a:xfrm>
                  <a:off x="4747" y="994"/>
                  <a:ext cx="581" cy="134"/>
                  <a:chOff x="614" y="2568"/>
                  <a:chExt cx="725" cy="139"/>
                </a:xfrm>
              </p:grpSpPr>
              <p:sp>
                <p:nvSpPr>
                  <p:cNvPr id="480" name="AutoShape 130">
                    <a:extLst>
                      <a:ext uri="{FF2B5EF4-FFF2-40B4-BE49-F238E27FC236}">
                        <a16:creationId xmlns:a16="http://schemas.microsoft.com/office/drawing/2014/main" id="{2DFF64EB-D097-2043-B088-40E31FBCA144}"/>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81" name="AutoShape 131">
                    <a:extLst>
                      <a:ext uri="{FF2B5EF4-FFF2-40B4-BE49-F238E27FC236}">
                        <a16:creationId xmlns:a16="http://schemas.microsoft.com/office/drawing/2014/main" id="{DF72C84E-59FE-844F-8A5B-E79C5EEA947F}"/>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460" name="Rectangle 132">
                  <a:extLst>
                    <a:ext uri="{FF2B5EF4-FFF2-40B4-BE49-F238E27FC236}">
                      <a16:creationId xmlns:a16="http://schemas.microsoft.com/office/drawing/2014/main" id="{0D34B495-F619-5744-92CE-02150CAEF02F}"/>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61" name="Rectangle 133">
                  <a:extLst>
                    <a:ext uri="{FF2B5EF4-FFF2-40B4-BE49-F238E27FC236}">
                      <a16:creationId xmlns:a16="http://schemas.microsoft.com/office/drawing/2014/main" id="{B289AC45-5AE1-8144-A213-D8D732FD9762}"/>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462" name="Group 134">
                  <a:extLst>
                    <a:ext uri="{FF2B5EF4-FFF2-40B4-BE49-F238E27FC236}">
                      <a16:creationId xmlns:a16="http://schemas.microsoft.com/office/drawing/2014/main" id="{1749D736-5D93-C94F-BEFF-83BA3C60704D}"/>
                    </a:ext>
                  </a:extLst>
                </p:cNvPr>
                <p:cNvGrpSpPr>
                  <a:grpSpLocks/>
                </p:cNvGrpSpPr>
                <p:nvPr/>
              </p:nvGrpSpPr>
              <p:grpSpPr bwMode="auto">
                <a:xfrm>
                  <a:off x="4735" y="1627"/>
                  <a:ext cx="582" cy="151"/>
                  <a:chOff x="614" y="2568"/>
                  <a:chExt cx="725" cy="139"/>
                </a:xfrm>
              </p:grpSpPr>
              <p:sp>
                <p:nvSpPr>
                  <p:cNvPr id="478" name="AutoShape 135">
                    <a:extLst>
                      <a:ext uri="{FF2B5EF4-FFF2-40B4-BE49-F238E27FC236}">
                        <a16:creationId xmlns:a16="http://schemas.microsoft.com/office/drawing/2014/main" id="{A0C2743E-C87A-D14C-85B5-A8F79F7531D4}"/>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79" name="AutoShape 136">
                    <a:extLst>
                      <a:ext uri="{FF2B5EF4-FFF2-40B4-BE49-F238E27FC236}">
                        <a16:creationId xmlns:a16="http://schemas.microsoft.com/office/drawing/2014/main" id="{9BD6DBA0-FC1C-254E-9398-6CCD7340CADE}"/>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463" name="Freeform 137">
                  <a:extLst>
                    <a:ext uri="{FF2B5EF4-FFF2-40B4-BE49-F238E27FC236}">
                      <a16:creationId xmlns:a16="http://schemas.microsoft.com/office/drawing/2014/main" id="{5440E4EF-7DC8-C948-8355-65BC2A778B02}"/>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464" name="Group 138">
                  <a:extLst>
                    <a:ext uri="{FF2B5EF4-FFF2-40B4-BE49-F238E27FC236}">
                      <a16:creationId xmlns:a16="http://schemas.microsoft.com/office/drawing/2014/main" id="{5E633347-2A45-9548-B218-3565A9B3D215}"/>
                    </a:ext>
                  </a:extLst>
                </p:cNvPr>
                <p:cNvGrpSpPr>
                  <a:grpSpLocks/>
                </p:cNvGrpSpPr>
                <p:nvPr/>
              </p:nvGrpSpPr>
              <p:grpSpPr bwMode="auto">
                <a:xfrm>
                  <a:off x="4739" y="1327"/>
                  <a:ext cx="582" cy="139"/>
                  <a:chOff x="614" y="2568"/>
                  <a:chExt cx="725" cy="139"/>
                </a:xfrm>
              </p:grpSpPr>
              <p:sp>
                <p:nvSpPr>
                  <p:cNvPr id="476" name="AutoShape 139">
                    <a:extLst>
                      <a:ext uri="{FF2B5EF4-FFF2-40B4-BE49-F238E27FC236}">
                        <a16:creationId xmlns:a16="http://schemas.microsoft.com/office/drawing/2014/main" id="{0F545573-C3F3-7D4F-8E2E-057960582DC3}"/>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77" name="AutoShape 140">
                    <a:extLst>
                      <a:ext uri="{FF2B5EF4-FFF2-40B4-BE49-F238E27FC236}">
                        <a16:creationId xmlns:a16="http://schemas.microsoft.com/office/drawing/2014/main" id="{2B38E4F6-9B20-FE41-8688-9F827513A800}"/>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465" name="Rectangle 141">
                  <a:extLst>
                    <a:ext uri="{FF2B5EF4-FFF2-40B4-BE49-F238E27FC236}">
                      <a16:creationId xmlns:a16="http://schemas.microsoft.com/office/drawing/2014/main" id="{0ADB7777-054A-3B42-99E1-AA3880CEBF49}"/>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66" name="Freeform 142">
                  <a:extLst>
                    <a:ext uri="{FF2B5EF4-FFF2-40B4-BE49-F238E27FC236}">
                      <a16:creationId xmlns:a16="http://schemas.microsoft.com/office/drawing/2014/main" id="{851EFEA0-9F99-9D45-BDD9-05781330AA68}"/>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67" name="Freeform 143">
                  <a:extLst>
                    <a:ext uri="{FF2B5EF4-FFF2-40B4-BE49-F238E27FC236}">
                      <a16:creationId xmlns:a16="http://schemas.microsoft.com/office/drawing/2014/main" id="{D46DD2F0-137E-7246-8429-922D11398E36}"/>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68" name="Oval 144">
                  <a:extLst>
                    <a:ext uri="{FF2B5EF4-FFF2-40B4-BE49-F238E27FC236}">
                      <a16:creationId xmlns:a16="http://schemas.microsoft.com/office/drawing/2014/main" id="{6D2FDB16-DD50-754D-B173-29B81535A1D0}"/>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69" name="Freeform 145">
                  <a:extLst>
                    <a:ext uri="{FF2B5EF4-FFF2-40B4-BE49-F238E27FC236}">
                      <a16:creationId xmlns:a16="http://schemas.microsoft.com/office/drawing/2014/main" id="{7D62A206-5CA0-E947-82FC-8F081AA926B0}"/>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470" name="AutoShape 146">
                  <a:extLst>
                    <a:ext uri="{FF2B5EF4-FFF2-40B4-BE49-F238E27FC236}">
                      <a16:creationId xmlns:a16="http://schemas.microsoft.com/office/drawing/2014/main" id="{FD0F85B5-11E0-7445-9862-BC483A492BC8}"/>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71" name="AutoShape 147">
                  <a:extLst>
                    <a:ext uri="{FF2B5EF4-FFF2-40B4-BE49-F238E27FC236}">
                      <a16:creationId xmlns:a16="http://schemas.microsoft.com/office/drawing/2014/main" id="{67E0531B-2E65-AF43-9DB9-355885A8BFB3}"/>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72" name="Oval 148">
                  <a:extLst>
                    <a:ext uri="{FF2B5EF4-FFF2-40B4-BE49-F238E27FC236}">
                      <a16:creationId xmlns:a16="http://schemas.microsoft.com/office/drawing/2014/main" id="{64B5B35B-452E-FD4C-ACFF-7D475CD7D3D3}"/>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73" name="Oval 149">
                  <a:extLst>
                    <a:ext uri="{FF2B5EF4-FFF2-40B4-BE49-F238E27FC236}">
                      <a16:creationId xmlns:a16="http://schemas.microsoft.com/office/drawing/2014/main" id="{A4534FEA-4A8B-8A42-8930-71A153E19C7E}"/>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474" name="Oval 150">
                  <a:extLst>
                    <a:ext uri="{FF2B5EF4-FFF2-40B4-BE49-F238E27FC236}">
                      <a16:creationId xmlns:a16="http://schemas.microsoft.com/office/drawing/2014/main" id="{D6E50F70-5ED2-3344-A7D3-F9408B324055}"/>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75" name="Rectangle 151">
                  <a:extLst>
                    <a:ext uri="{FF2B5EF4-FFF2-40B4-BE49-F238E27FC236}">
                      <a16:creationId xmlns:a16="http://schemas.microsoft.com/office/drawing/2014/main" id="{7B699B0E-7FA7-A24C-814D-12D1D823F816}"/>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sp>
          <p:nvSpPr>
            <p:cNvPr id="428" name="Oval 159">
              <a:extLst>
                <a:ext uri="{FF2B5EF4-FFF2-40B4-BE49-F238E27FC236}">
                  <a16:creationId xmlns:a16="http://schemas.microsoft.com/office/drawing/2014/main" id="{8AE68307-4F03-0042-965E-5D84FCC3C3EB}"/>
                </a:ext>
              </a:extLst>
            </p:cNvPr>
            <p:cNvSpPr>
              <a:spLocks noChangeArrowheads="1"/>
            </p:cNvSpPr>
            <p:nvPr/>
          </p:nvSpPr>
          <p:spPr bwMode="auto">
            <a:xfrm>
              <a:off x="1416094" y="3893738"/>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solidFill>
                  <a:srgbClr val="CC0000"/>
                </a:solidFill>
                <a:latin typeface="Tahoma" charset="0"/>
                <a:ea typeface="ＭＳ Ｐゴシック" charset="0"/>
                <a:cs typeface="+mn-cs"/>
              </a:endParaRPr>
            </a:p>
          </p:txBody>
        </p:sp>
        <p:sp>
          <p:nvSpPr>
            <p:cNvPr id="429" name="Line 169">
              <a:extLst>
                <a:ext uri="{FF2B5EF4-FFF2-40B4-BE49-F238E27FC236}">
                  <a16:creationId xmlns:a16="http://schemas.microsoft.com/office/drawing/2014/main" id="{28EC4C67-0BE3-D54D-926D-9B81AED1C0D5}"/>
                </a:ext>
              </a:extLst>
            </p:cNvPr>
            <p:cNvSpPr>
              <a:spLocks noChangeShapeType="1"/>
            </p:cNvSpPr>
            <p:nvPr/>
          </p:nvSpPr>
          <p:spPr bwMode="auto">
            <a:xfrm>
              <a:off x="1511344" y="3966763"/>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30" name="Rectangle 170">
              <a:extLst>
                <a:ext uri="{FF2B5EF4-FFF2-40B4-BE49-F238E27FC236}">
                  <a16:creationId xmlns:a16="http://schemas.microsoft.com/office/drawing/2014/main" id="{B8AFD2C9-C151-F748-8B96-E389535E32BE}"/>
                </a:ext>
              </a:extLst>
            </p:cNvPr>
            <p:cNvSpPr>
              <a:spLocks noChangeArrowheads="1"/>
            </p:cNvSpPr>
            <p:nvPr/>
          </p:nvSpPr>
          <p:spPr bwMode="auto">
            <a:xfrm>
              <a:off x="1828844" y="3952476"/>
              <a:ext cx="777875" cy="32702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31" name="Text Box 171">
              <a:extLst>
                <a:ext uri="{FF2B5EF4-FFF2-40B4-BE49-F238E27FC236}">
                  <a16:creationId xmlns:a16="http://schemas.microsoft.com/office/drawing/2014/main" id="{E48C6C06-1970-9949-B718-68B9AD5B435E}"/>
                </a:ext>
              </a:extLst>
            </p:cNvPr>
            <p:cNvSpPr txBox="1">
              <a:spLocks noChangeArrowheads="1"/>
            </p:cNvSpPr>
            <p:nvPr/>
          </p:nvSpPr>
          <p:spPr bwMode="auto">
            <a:xfrm>
              <a:off x="1653675" y="3919139"/>
              <a:ext cx="1163140"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a:solidFill>
                    <a:srgbClr val="000000"/>
                  </a:solidFill>
                  <a:cs typeface="+mn-cs"/>
                </a:rPr>
                <a:t>data(x+1)</a:t>
              </a:r>
            </a:p>
          </p:txBody>
        </p:sp>
        <p:sp>
          <p:nvSpPr>
            <p:cNvPr id="432" name="Oval 172">
              <a:extLst>
                <a:ext uri="{FF2B5EF4-FFF2-40B4-BE49-F238E27FC236}">
                  <a16:creationId xmlns:a16="http://schemas.microsoft.com/office/drawing/2014/main" id="{C551802D-96E3-F942-A271-44B93EF7D61C}"/>
                </a:ext>
              </a:extLst>
            </p:cNvPr>
            <p:cNvSpPr>
              <a:spLocks noChangeArrowheads="1"/>
            </p:cNvSpPr>
            <p:nvPr/>
          </p:nvSpPr>
          <p:spPr bwMode="auto">
            <a:xfrm>
              <a:off x="2960731" y="4250926"/>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solidFill>
                  <a:srgbClr val="CC0000"/>
                </a:solidFill>
                <a:latin typeface="Tahoma" charset="0"/>
                <a:ea typeface="ＭＳ Ｐゴシック" charset="0"/>
                <a:cs typeface="+mn-cs"/>
              </a:endParaRPr>
            </a:p>
          </p:txBody>
        </p:sp>
        <p:sp>
          <p:nvSpPr>
            <p:cNvPr id="433" name="Text Box 173">
              <a:extLst>
                <a:ext uri="{FF2B5EF4-FFF2-40B4-BE49-F238E27FC236}">
                  <a16:creationId xmlns:a16="http://schemas.microsoft.com/office/drawing/2014/main" id="{D76C6664-0DFF-6847-8C91-9630B8CABF4C}"/>
                </a:ext>
              </a:extLst>
            </p:cNvPr>
            <p:cNvSpPr txBox="1">
              <a:spLocks noChangeArrowheads="1"/>
            </p:cNvSpPr>
            <p:nvPr/>
          </p:nvSpPr>
          <p:spPr bwMode="auto">
            <a:xfrm>
              <a:off x="3119482" y="4011213"/>
              <a:ext cx="1171574" cy="5416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85000"/>
                </a:lnSpc>
                <a:spcBef>
                  <a:spcPct val="0"/>
                </a:spcBef>
                <a:spcAft>
                  <a:spcPct val="0"/>
                </a:spcAft>
                <a:buClrTx/>
                <a:defRPr/>
              </a:pPr>
              <a:r>
                <a:rPr lang="en-US" sz="1200">
                  <a:solidFill>
                    <a:srgbClr val="000000"/>
                  </a:solidFill>
                  <a:cs typeface="+mn-cs"/>
                </a:rPr>
                <a:t>accept</a:t>
              </a:r>
            </a:p>
            <a:p>
              <a:pPr defTabSz="685800" eaLnBrk="0" fontAlgn="base" hangingPunct="0">
                <a:lnSpc>
                  <a:spcPct val="85000"/>
                </a:lnSpc>
                <a:spcBef>
                  <a:spcPct val="0"/>
                </a:spcBef>
                <a:spcAft>
                  <a:spcPct val="0"/>
                </a:spcAft>
                <a:buClrTx/>
                <a:defRPr/>
              </a:pPr>
              <a:r>
                <a:rPr lang="en-US" sz="1200">
                  <a:solidFill>
                    <a:srgbClr val="000000"/>
                  </a:solidFill>
                  <a:cs typeface="+mn-cs"/>
                </a:rPr>
                <a:t>data(x+1)</a:t>
              </a:r>
            </a:p>
          </p:txBody>
        </p:sp>
        <p:grpSp>
          <p:nvGrpSpPr>
            <p:cNvPr id="434" name="Group 433">
              <a:extLst>
                <a:ext uri="{FF2B5EF4-FFF2-40B4-BE49-F238E27FC236}">
                  <a16:creationId xmlns:a16="http://schemas.microsoft.com/office/drawing/2014/main" id="{7800DC3B-8637-C445-B46C-B1F234EAAAF7}"/>
                </a:ext>
              </a:extLst>
            </p:cNvPr>
            <p:cNvGrpSpPr/>
            <p:nvPr/>
          </p:nvGrpSpPr>
          <p:grpSpPr>
            <a:xfrm flipH="1">
              <a:off x="1449388" y="4279047"/>
              <a:ext cx="1539875" cy="390924"/>
              <a:chOff x="796245" y="5993547"/>
              <a:chExt cx="1539875" cy="390924"/>
            </a:xfrm>
          </p:grpSpPr>
          <p:sp>
            <p:nvSpPr>
              <p:cNvPr id="436" name="Line 169">
                <a:extLst>
                  <a:ext uri="{FF2B5EF4-FFF2-40B4-BE49-F238E27FC236}">
                    <a16:creationId xmlns:a16="http://schemas.microsoft.com/office/drawing/2014/main" id="{DF8AED72-CC03-D141-BF1D-CDBAD8CFF041}"/>
                  </a:ext>
                </a:extLst>
              </p:cNvPr>
              <p:cNvSpPr>
                <a:spLocks noChangeShapeType="1"/>
              </p:cNvSpPr>
              <p:nvPr/>
            </p:nvSpPr>
            <p:spPr bwMode="auto">
              <a:xfrm>
                <a:off x="796245" y="6007834"/>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37" name="Rectangle 170">
                <a:extLst>
                  <a:ext uri="{FF2B5EF4-FFF2-40B4-BE49-F238E27FC236}">
                    <a16:creationId xmlns:a16="http://schemas.microsoft.com/office/drawing/2014/main" id="{629240BC-A74F-6E49-91FA-059AA1C94494}"/>
                  </a:ext>
                </a:extLst>
              </p:cNvPr>
              <p:cNvSpPr>
                <a:spLocks noChangeArrowheads="1"/>
              </p:cNvSpPr>
              <p:nvPr/>
            </p:nvSpPr>
            <p:spPr bwMode="auto">
              <a:xfrm>
                <a:off x="1113745" y="5993547"/>
                <a:ext cx="859292" cy="39092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438" name="Oval 172">
                <a:extLst>
                  <a:ext uri="{FF2B5EF4-FFF2-40B4-BE49-F238E27FC236}">
                    <a16:creationId xmlns:a16="http://schemas.microsoft.com/office/drawing/2014/main" id="{A155E5ED-674B-0544-A028-085A5AD95F12}"/>
                  </a:ext>
                </a:extLst>
              </p:cNvPr>
              <p:cNvSpPr>
                <a:spLocks noChangeArrowheads="1"/>
              </p:cNvSpPr>
              <p:nvPr/>
            </p:nvSpPr>
            <p:spPr bwMode="auto">
              <a:xfrm>
                <a:off x="2245632" y="6291997"/>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solidFill>
                    <a:srgbClr val="CC0000"/>
                  </a:solidFill>
                  <a:latin typeface="Tahoma" charset="0"/>
                  <a:ea typeface="ＭＳ Ｐゴシック" charset="0"/>
                  <a:cs typeface="+mn-cs"/>
                </a:endParaRPr>
              </a:p>
            </p:txBody>
          </p:sp>
        </p:grpSp>
        <p:sp>
          <p:nvSpPr>
            <p:cNvPr id="435" name="Text Box 171">
              <a:extLst>
                <a:ext uri="{FF2B5EF4-FFF2-40B4-BE49-F238E27FC236}">
                  <a16:creationId xmlns:a16="http://schemas.microsoft.com/office/drawing/2014/main" id="{F73380DB-6861-6B4E-B8D4-43FE3C783476}"/>
                </a:ext>
              </a:extLst>
            </p:cNvPr>
            <p:cNvSpPr txBox="1">
              <a:spLocks noChangeArrowheads="1"/>
            </p:cNvSpPr>
            <p:nvPr/>
          </p:nvSpPr>
          <p:spPr bwMode="auto">
            <a:xfrm>
              <a:off x="1703582" y="4283529"/>
              <a:ext cx="1135353"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a:solidFill>
                    <a:srgbClr val="000000"/>
                  </a:solidFill>
                  <a:cs typeface="+mn-cs"/>
                </a:rPr>
                <a:t>ACK(x+1)</a:t>
              </a:r>
            </a:p>
          </p:txBody>
        </p:sp>
      </p:grpSp>
      <p:grpSp>
        <p:nvGrpSpPr>
          <p:cNvPr id="9" name="Group 8">
            <a:extLst>
              <a:ext uri="{FF2B5EF4-FFF2-40B4-BE49-F238E27FC236}">
                <a16:creationId xmlns:a16="http://schemas.microsoft.com/office/drawing/2014/main" id="{A4CB8012-D87E-F547-97B0-03323A38506E}"/>
              </a:ext>
            </a:extLst>
          </p:cNvPr>
          <p:cNvGrpSpPr/>
          <p:nvPr/>
        </p:nvGrpSpPr>
        <p:grpSpPr>
          <a:xfrm>
            <a:off x="955222" y="3860030"/>
            <a:ext cx="1378391" cy="752792"/>
            <a:chOff x="1273629" y="5146706"/>
            <a:chExt cx="1837855" cy="1003723"/>
          </a:xfrm>
        </p:grpSpPr>
        <p:sp>
          <p:nvSpPr>
            <p:cNvPr id="4" name="TextBox 3">
              <a:extLst>
                <a:ext uri="{FF2B5EF4-FFF2-40B4-BE49-F238E27FC236}">
                  <a16:creationId xmlns:a16="http://schemas.microsoft.com/office/drawing/2014/main" id="{BDFF0F55-D08F-1344-9B87-5BCA4686A75C}"/>
                </a:ext>
              </a:extLst>
            </p:cNvPr>
            <p:cNvSpPr txBox="1"/>
            <p:nvPr/>
          </p:nvSpPr>
          <p:spPr>
            <a:xfrm>
              <a:off x="1273629" y="5146706"/>
              <a:ext cx="1837855" cy="492443"/>
            </a:xfrm>
            <a:prstGeom prst="rect">
              <a:avLst/>
            </a:prstGeom>
            <a:noFill/>
          </p:spPr>
          <p:txBody>
            <a:bodyPr wrap="none" rtlCol="0">
              <a:spAutoFit/>
            </a:bodyPr>
            <a:lstStyle/>
            <a:p>
              <a:pPr defTabSz="685800">
                <a:buClrTx/>
                <a:defRPr/>
              </a:pPr>
              <a:r>
                <a:rPr lang="en-US" sz="1800" kern="1200" dirty="0">
                  <a:solidFill>
                    <a:prstClr val="black"/>
                  </a:solidFill>
                  <a:latin typeface="Calibri"/>
                  <a:ea typeface="+mn-ea"/>
                  <a:cs typeface="+mn-cs"/>
                </a:rPr>
                <a:t>No problem!</a:t>
              </a:r>
            </a:p>
          </p:txBody>
        </p:sp>
        <p:pic>
          <p:nvPicPr>
            <p:cNvPr id="6" name="Picture 5" descr="A picture containing drawing&#10;&#10;Description automatically generated">
              <a:extLst>
                <a:ext uri="{FF2B5EF4-FFF2-40B4-BE49-F238E27FC236}">
                  <a16:creationId xmlns:a16="http://schemas.microsoft.com/office/drawing/2014/main" id="{4F95E370-82E9-0D41-AB1B-B42B590C4566}"/>
                </a:ext>
              </a:extLst>
            </p:cNvPr>
            <p:cNvPicPr>
              <a:picLocks noChangeAspect="1"/>
            </p:cNvPicPr>
            <p:nvPr/>
          </p:nvPicPr>
          <p:blipFill>
            <a:blip r:embed="rId4"/>
            <a:stretch>
              <a:fillRect/>
            </a:stretch>
          </p:blipFill>
          <p:spPr>
            <a:xfrm>
              <a:off x="1812470" y="5524500"/>
              <a:ext cx="625929" cy="625929"/>
            </a:xfrm>
            <a:prstGeom prst="rect">
              <a:avLst/>
            </a:prstGeom>
          </p:spPr>
        </p:pic>
      </p:grpSp>
      <p:sp>
        <p:nvSpPr>
          <p:cNvPr id="73" name="Slide Number Placeholder 2">
            <a:extLst>
              <a:ext uri="{FF2B5EF4-FFF2-40B4-BE49-F238E27FC236}">
                <a16:creationId xmlns:a16="http://schemas.microsoft.com/office/drawing/2014/main" id="{26201937-A24A-454E-B97D-9D841DC2449E}"/>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98</a:t>
            </a:fld>
            <a:endParaRPr lang="en-US" dirty="0"/>
          </a:p>
        </p:txBody>
      </p:sp>
    </p:spTree>
    <p:extLst>
      <p:ext uri="{BB962C8B-B14F-4D97-AF65-F5344CB8AC3E}">
        <p14:creationId xmlns:p14="http://schemas.microsoft.com/office/powerpoint/2010/main" val="7154784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xit" presetSubtype="0" fill="hold" nodeType="withEffect">
                                  <p:stCondLst>
                                    <p:cond delay="0"/>
                                  </p:stCondLst>
                                  <p:childTnLst>
                                    <p:animEffect transition="out" filter="dissolve">
                                      <p:cBhvr>
                                        <p:cTn id="9" dur="500"/>
                                        <p:tgtEl>
                                          <p:spTgt spid="423"/>
                                        </p:tgtEl>
                                      </p:cBhvr>
                                    </p:animEffect>
                                    <p:set>
                                      <p:cBhvr>
                                        <p:cTn id="10" dur="1" fill="hold">
                                          <p:stCondLst>
                                            <p:cond delay="499"/>
                                          </p:stCondLst>
                                        </p:cTn>
                                        <p:tgtEl>
                                          <p:spTgt spid="423"/>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599017" y="216994"/>
            <a:ext cx="8544983" cy="670967"/>
          </a:xfrm>
        </p:spPr>
        <p:txBody>
          <a:bodyPr>
            <a:normAutofit fontScale="90000"/>
          </a:bodyPr>
          <a:lstStyle/>
          <a:p>
            <a:r>
              <a:rPr lang="en-US" sz="3600" dirty="0"/>
              <a:t>2-way handshake scenarios</a:t>
            </a:r>
          </a:p>
        </p:txBody>
      </p:sp>
      <p:grpSp>
        <p:nvGrpSpPr>
          <p:cNvPr id="3" name="Group 2">
            <a:extLst>
              <a:ext uri="{FF2B5EF4-FFF2-40B4-BE49-F238E27FC236}">
                <a16:creationId xmlns:a16="http://schemas.microsoft.com/office/drawing/2014/main" id="{9CAAA66F-65EC-E34C-8D40-259E21717735}"/>
              </a:ext>
            </a:extLst>
          </p:cNvPr>
          <p:cNvGrpSpPr/>
          <p:nvPr/>
        </p:nvGrpSpPr>
        <p:grpSpPr>
          <a:xfrm>
            <a:off x="3946581" y="1487631"/>
            <a:ext cx="1147763" cy="3025379"/>
            <a:chOff x="5276623" y="2475192"/>
            <a:chExt cx="1530350" cy="4033838"/>
          </a:xfrm>
        </p:grpSpPr>
        <p:sp>
          <p:nvSpPr>
            <p:cNvPr id="279" name="Line 25">
              <a:extLst>
                <a:ext uri="{FF2B5EF4-FFF2-40B4-BE49-F238E27FC236}">
                  <a16:creationId xmlns:a16="http://schemas.microsoft.com/office/drawing/2014/main" id="{BC6653C1-9562-C643-B0CA-B2050012CB3F}"/>
                </a:ext>
              </a:extLst>
            </p:cNvPr>
            <p:cNvSpPr>
              <a:spLocks noChangeShapeType="1"/>
            </p:cNvSpPr>
            <p:nvPr/>
          </p:nvSpPr>
          <p:spPr bwMode="auto">
            <a:xfrm flipH="1">
              <a:off x="5276623" y="2475192"/>
              <a:ext cx="1588" cy="2470150"/>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sp>
          <p:nvSpPr>
            <p:cNvPr id="280" name="Line 39">
              <a:extLst>
                <a:ext uri="{FF2B5EF4-FFF2-40B4-BE49-F238E27FC236}">
                  <a16:creationId xmlns:a16="http://schemas.microsoft.com/office/drawing/2014/main" id="{315091FE-FBA3-1544-BB24-018D1D00254A}"/>
                </a:ext>
              </a:extLst>
            </p:cNvPr>
            <p:cNvSpPr>
              <a:spLocks noChangeShapeType="1"/>
            </p:cNvSpPr>
            <p:nvPr/>
          </p:nvSpPr>
          <p:spPr bwMode="auto">
            <a:xfrm flipH="1">
              <a:off x="6805386" y="2548217"/>
              <a:ext cx="1587" cy="3960813"/>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kern="1200">
                <a:latin typeface="Tahoma" charset="0"/>
                <a:ea typeface="ＭＳ Ｐゴシック" charset="0"/>
                <a:cs typeface="+mn-cs"/>
              </a:endParaRPr>
            </a:p>
          </p:txBody>
        </p:sp>
      </p:grpSp>
      <p:grpSp>
        <p:nvGrpSpPr>
          <p:cNvPr id="7" name="Group 6">
            <a:extLst>
              <a:ext uri="{FF2B5EF4-FFF2-40B4-BE49-F238E27FC236}">
                <a16:creationId xmlns:a16="http://schemas.microsoft.com/office/drawing/2014/main" id="{D58C52DC-C8FA-4944-8CC4-85815AC982E1}"/>
              </a:ext>
            </a:extLst>
          </p:cNvPr>
          <p:cNvGrpSpPr/>
          <p:nvPr/>
        </p:nvGrpSpPr>
        <p:grpSpPr>
          <a:xfrm>
            <a:off x="5076322" y="4017174"/>
            <a:ext cx="661622" cy="276999"/>
            <a:chOff x="11151735" y="5148718"/>
            <a:chExt cx="882162" cy="369332"/>
          </a:xfrm>
        </p:grpSpPr>
        <p:sp>
          <p:nvSpPr>
            <p:cNvPr id="284" name="Text Box 44">
              <a:extLst>
                <a:ext uri="{FF2B5EF4-FFF2-40B4-BE49-F238E27FC236}">
                  <a16:creationId xmlns:a16="http://schemas.microsoft.com/office/drawing/2014/main" id="{44C9896B-08D9-DD4F-A1D1-E6EE31E997B0}"/>
                </a:ext>
              </a:extLst>
            </p:cNvPr>
            <p:cNvSpPr txBox="1">
              <a:spLocks noChangeArrowheads="1"/>
            </p:cNvSpPr>
            <p:nvPr/>
          </p:nvSpPr>
          <p:spPr bwMode="auto">
            <a:xfrm>
              <a:off x="11193496" y="5148718"/>
              <a:ext cx="84040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a:solidFill>
                    <a:srgbClr val="CC0000"/>
                  </a:solidFill>
                  <a:cs typeface="+mn-cs"/>
                </a:rPr>
                <a:t>ESTAB</a:t>
              </a:r>
            </a:p>
          </p:txBody>
        </p:sp>
        <p:sp>
          <p:nvSpPr>
            <p:cNvPr id="285" name="Oval 45">
              <a:extLst>
                <a:ext uri="{FF2B5EF4-FFF2-40B4-BE49-F238E27FC236}">
                  <a16:creationId xmlns:a16="http://schemas.microsoft.com/office/drawing/2014/main" id="{523A6BAB-2B5B-8B48-B14C-CD5B3206CAA2}"/>
                </a:ext>
              </a:extLst>
            </p:cNvPr>
            <p:cNvSpPr>
              <a:spLocks noChangeArrowheads="1"/>
            </p:cNvSpPr>
            <p:nvPr/>
          </p:nvSpPr>
          <p:spPr bwMode="auto">
            <a:xfrm>
              <a:off x="11151735" y="5275718"/>
              <a:ext cx="90487"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solidFill>
                  <a:srgbClr val="CC0000"/>
                </a:solidFill>
                <a:latin typeface="Tahoma" charset="0"/>
                <a:ea typeface="ＭＳ Ｐゴシック" charset="0"/>
                <a:cs typeface="+mn-cs"/>
              </a:endParaRPr>
            </a:p>
          </p:txBody>
        </p:sp>
      </p:grpSp>
      <p:grpSp>
        <p:nvGrpSpPr>
          <p:cNvPr id="5" name="Group 4">
            <a:extLst>
              <a:ext uri="{FF2B5EF4-FFF2-40B4-BE49-F238E27FC236}">
                <a16:creationId xmlns:a16="http://schemas.microsoft.com/office/drawing/2014/main" id="{BF5066A4-7FFD-3447-A085-E135DC48118A}"/>
              </a:ext>
            </a:extLst>
          </p:cNvPr>
          <p:cNvGrpSpPr/>
          <p:nvPr/>
        </p:nvGrpSpPr>
        <p:grpSpPr>
          <a:xfrm>
            <a:off x="2999017" y="2006202"/>
            <a:ext cx="2131217" cy="2137174"/>
            <a:chOff x="8352974" y="2492829"/>
            <a:chExt cx="2841623" cy="2849565"/>
          </a:xfrm>
        </p:grpSpPr>
        <p:sp>
          <p:nvSpPr>
            <p:cNvPr id="282" name="Text Box 42">
              <a:extLst>
                <a:ext uri="{FF2B5EF4-FFF2-40B4-BE49-F238E27FC236}">
                  <a16:creationId xmlns:a16="http://schemas.microsoft.com/office/drawing/2014/main" id="{8B0E3738-2A2C-C540-B07D-16F35D1B7460}"/>
                </a:ext>
              </a:extLst>
            </p:cNvPr>
            <p:cNvSpPr txBox="1">
              <a:spLocks noChangeArrowheads="1"/>
            </p:cNvSpPr>
            <p:nvPr/>
          </p:nvSpPr>
          <p:spPr bwMode="auto">
            <a:xfrm>
              <a:off x="8352974" y="2492829"/>
              <a:ext cx="1273173" cy="9971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85000"/>
                </a:lnSpc>
                <a:spcBef>
                  <a:spcPct val="0"/>
                </a:spcBef>
                <a:spcAft>
                  <a:spcPct val="0"/>
                </a:spcAft>
                <a:buClrTx/>
                <a:defRPr/>
              </a:pPr>
              <a:r>
                <a:rPr lang="en-US" sz="1200">
                  <a:solidFill>
                    <a:srgbClr val="000000"/>
                  </a:solidFill>
                  <a:cs typeface="+mn-cs"/>
                </a:rPr>
                <a:t>retransmit</a:t>
              </a:r>
            </a:p>
            <a:p>
              <a:pPr algn="r" defTabSz="685800" eaLnBrk="0" fontAlgn="base" hangingPunct="0">
                <a:lnSpc>
                  <a:spcPct val="85000"/>
                </a:lnSpc>
                <a:spcBef>
                  <a:spcPct val="0"/>
                </a:spcBef>
                <a:spcAft>
                  <a:spcPct val="0"/>
                </a:spcAft>
                <a:buClrTx/>
                <a:defRPr/>
              </a:pPr>
              <a:r>
                <a:rPr lang="en-US" sz="1200">
                  <a:solidFill>
                    <a:srgbClr val="000000"/>
                  </a:solidFill>
                  <a:cs typeface="+mn-cs"/>
                </a:rPr>
                <a:t>req_conn(x)</a:t>
              </a:r>
            </a:p>
            <a:p>
              <a:pPr algn="r" defTabSz="685800" eaLnBrk="0" fontAlgn="base" hangingPunct="0">
                <a:spcBef>
                  <a:spcPct val="0"/>
                </a:spcBef>
                <a:spcAft>
                  <a:spcPct val="0"/>
                </a:spcAft>
                <a:buClrTx/>
                <a:defRPr/>
              </a:pPr>
              <a:endParaRPr lang="en-US" sz="1200">
                <a:solidFill>
                  <a:srgbClr val="000000"/>
                </a:solidFill>
                <a:cs typeface="+mn-cs"/>
              </a:endParaRPr>
            </a:p>
          </p:txBody>
        </p:sp>
        <p:sp>
          <p:nvSpPr>
            <p:cNvPr id="283" name="Freeform 43">
              <a:extLst>
                <a:ext uri="{FF2B5EF4-FFF2-40B4-BE49-F238E27FC236}">
                  <a16:creationId xmlns:a16="http://schemas.microsoft.com/office/drawing/2014/main" id="{528F5849-C9BA-364B-BBF1-086991584A75}"/>
                </a:ext>
              </a:extLst>
            </p:cNvPr>
            <p:cNvSpPr>
              <a:spLocks/>
            </p:cNvSpPr>
            <p:nvPr/>
          </p:nvSpPr>
          <p:spPr bwMode="auto">
            <a:xfrm>
              <a:off x="9667423" y="2783342"/>
              <a:ext cx="1527174" cy="2559052"/>
            </a:xfrm>
            <a:custGeom>
              <a:avLst/>
              <a:gdLst>
                <a:gd name="T0" fmla="*/ 0 w 962"/>
                <a:gd name="T1" fmla="*/ 0 h 1612"/>
                <a:gd name="T2" fmla="*/ 306 w 962"/>
                <a:gd name="T3" fmla="*/ 234 h 1612"/>
                <a:gd name="T4" fmla="*/ 467 w 962"/>
                <a:gd name="T5" fmla="*/ 1342 h 1612"/>
                <a:gd name="T6" fmla="*/ 962 w 962"/>
                <a:gd name="T7" fmla="*/ 1612 h 16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2" h="1612">
                  <a:moveTo>
                    <a:pt x="0" y="0"/>
                  </a:moveTo>
                  <a:cubicBezTo>
                    <a:pt x="50" y="40"/>
                    <a:pt x="228" y="10"/>
                    <a:pt x="306" y="234"/>
                  </a:cubicBezTo>
                  <a:cubicBezTo>
                    <a:pt x="384" y="458"/>
                    <a:pt x="358" y="1112"/>
                    <a:pt x="467" y="1342"/>
                  </a:cubicBezTo>
                  <a:cubicBezTo>
                    <a:pt x="576" y="1572"/>
                    <a:pt x="779" y="1601"/>
                    <a:pt x="962" y="1612"/>
                  </a:cubicBezTo>
                </a:path>
              </a:pathLst>
            </a:custGeom>
            <a:noFill/>
            <a:ln w="28575"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286" name="Group 46">
              <a:extLst>
                <a:ext uri="{FF2B5EF4-FFF2-40B4-BE49-F238E27FC236}">
                  <a16:creationId xmlns:a16="http://schemas.microsoft.com/office/drawing/2014/main" id="{3F65A0FD-93D7-FE4A-976F-9F9685E790A3}"/>
                </a:ext>
              </a:extLst>
            </p:cNvPr>
            <p:cNvGrpSpPr>
              <a:grpSpLocks/>
            </p:cNvGrpSpPr>
            <p:nvPr/>
          </p:nvGrpSpPr>
          <p:grpSpPr bwMode="auto">
            <a:xfrm>
              <a:off x="9724574" y="3386596"/>
              <a:ext cx="1350962" cy="369888"/>
              <a:chOff x="1040" y="2085"/>
              <a:chExt cx="851" cy="233"/>
            </a:xfrm>
          </p:grpSpPr>
          <p:sp>
            <p:nvSpPr>
              <p:cNvPr id="288" name="Rectangle 47">
                <a:extLst>
                  <a:ext uri="{FF2B5EF4-FFF2-40B4-BE49-F238E27FC236}">
                    <a16:creationId xmlns:a16="http://schemas.microsoft.com/office/drawing/2014/main" id="{528CC805-3663-4846-BF33-966C0CEBEFDC}"/>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89" name="Text Box 48">
                <a:extLst>
                  <a:ext uri="{FF2B5EF4-FFF2-40B4-BE49-F238E27FC236}">
                    <a16:creationId xmlns:a16="http://schemas.microsoft.com/office/drawing/2014/main" id="{37D76C29-568C-6D4B-A1D0-D37EBE61CD72}"/>
                  </a:ext>
                </a:extLst>
              </p:cNvPr>
              <p:cNvSpPr txBox="1">
                <a:spLocks noChangeArrowheads="1"/>
              </p:cNvSpPr>
              <p:nvPr/>
            </p:nvSpPr>
            <p:spPr bwMode="auto">
              <a:xfrm>
                <a:off x="1040" y="2085"/>
                <a:ext cx="851" cy="23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req_conn(x)</a:t>
                </a:r>
              </a:p>
            </p:txBody>
          </p:sp>
        </p:grpSp>
      </p:grpSp>
      <p:grpSp>
        <p:nvGrpSpPr>
          <p:cNvPr id="290" name="Group 93">
            <a:extLst>
              <a:ext uri="{FF2B5EF4-FFF2-40B4-BE49-F238E27FC236}">
                <a16:creationId xmlns:a16="http://schemas.microsoft.com/office/drawing/2014/main" id="{86B69F27-A994-CA47-985C-04430FA1972B}"/>
              </a:ext>
            </a:extLst>
          </p:cNvPr>
          <p:cNvGrpSpPr>
            <a:grpSpLocks/>
          </p:cNvGrpSpPr>
          <p:nvPr/>
        </p:nvGrpSpPr>
        <p:grpSpPr bwMode="auto">
          <a:xfrm>
            <a:off x="3078786" y="3092422"/>
            <a:ext cx="2872979" cy="717947"/>
            <a:chOff x="406" y="2807"/>
            <a:chExt cx="2413" cy="603"/>
          </a:xfrm>
        </p:grpSpPr>
        <p:sp>
          <p:nvSpPr>
            <p:cNvPr id="291" name="Line 40">
              <a:extLst>
                <a:ext uri="{FF2B5EF4-FFF2-40B4-BE49-F238E27FC236}">
                  <a16:creationId xmlns:a16="http://schemas.microsoft.com/office/drawing/2014/main" id="{C5AE8131-69E2-444B-8BC2-5C71A372218D}"/>
                </a:ext>
              </a:extLst>
            </p:cNvPr>
            <p:cNvSpPr>
              <a:spLocks noChangeShapeType="1"/>
            </p:cNvSpPr>
            <p:nvPr/>
          </p:nvSpPr>
          <p:spPr bwMode="auto">
            <a:xfrm>
              <a:off x="1097" y="2964"/>
              <a:ext cx="1515" cy="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92" name="Text Box 83">
              <a:extLst>
                <a:ext uri="{FF2B5EF4-FFF2-40B4-BE49-F238E27FC236}">
                  <a16:creationId xmlns:a16="http://schemas.microsoft.com/office/drawing/2014/main" id="{8DBECFE4-76F0-AB4E-B789-A21C0EFCB611}"/>
                </a:ext>
              </a:extLst>
            </p:cNvPr>
            <p:cNvSpPr txBox="1">
              <a:spLocks noChangeArrowheads="1"/>
            </p:cNvSpPr>
            <p:nvPr/>
          </p:nvSpPr>
          <p:spPr bwMode="auto">
            <a:xfrm>
              <a:off x="406" y="2937"/>
              <a:ext cx="738" cy="4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lnSpc>
                  <a:spcPct val="85000"/>
                </a:lnSpc>
                <a:spcBef>
                  <a:spcPct val="0"/>
                </a:spcBef>
                <a:spcAft>
                  <a:spcPct val="0"/>
                </a:spcAft>
                <a:buClrTx/>
                <a:defRPr/>
              </a:pPr>
              <a:r>
                <a:rPr lang="en-US" sz="1200">
                  <a:solidFill>
                    <a:srgbClr val="000000"/>
                  </a:solidFill>
                  <a:cs typeface="+mn-cs"/>
                </a:rPr>
                <a:t>client terminates</a:t>
              </a:r>
            </a:p>
          </p:txBody>
        </p:sp>
        <p:sp>
          <p:nvSpPr>
            <p:cNvPr id="293" name="Text Box 84">
              <a:extLst>
                <a:ext uri="{FF2B5EF4-FFF2-40B4-BE49-F238E27FC236}">
                  <a16:creationId xmlns:a16="http://schemas.microsoft.com/office/drawing/2014/main" id="{01770E8E-591E-3449-B45B-86CFA7116170}"/>
                </a:ext>
              </a:extLst>
            </p:cNvPr>
            <p:cNvSpPr txBox="1">
              <a:spLocks noChangeArrowheads="1"/>
            </p:cNvSpPr>
            <p:nvPr/>
          </p:nvSpPr>
          <p:spPr bwMode="auto">
            <a:xfrm>
              <a:off x="2081" y="2938"/>
              <a:ext cx="738" cy="3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lnSpc>
                  <a:spcPct val="85000"/>
                </a:lnSpc>
                <a:spcBef>
                  <a:spcPct val="0"/>
                </a:spcBef>
                <a:spcAft>
                  <a:spcPct val="0"/>
                </a:spcAft>
                <a:buClrTx/>
                <a:defRPr/>
              </a:pPr>
              <a:r>
                <a:rPr lang="en-US" sz="1200">
                  <a:solidFill>
                    <a:srgbClr val="000000"/>
                  </a:solidFill>
                  <a:cs typeface="+mn-cs"/>
                </a:rPr>
                <a:t>server</a:t>
              </a:r>
            </a:p>
            <a:p>
              <a:pPr defTabSz="685800" eaLnBrk="0" fontAlgn="base" hangingPunct="0">
                <a:lnSpc>
                  <a:spcPct val="85000"/>
                </a:lnSpc>
                <a:spcBef>
                  <a:spcPct val="0"/>
                </a:spcBef>
                <a:spcAft>
                  <a:spcPct val="0"/>
                </a:spcAft>
                <a:buClrTx/>
                <a:defRPr/>
              </a:pPr>
              <a:r>
                <a:rPr lang="en-US" sz="1200">
                  <a:solidFill>
                    <a:srgbClr val="000000"/>
                  </a:solidFill>
                  <a:cs typeface="+mn-cs"/>
                </a:rPr>
                <a:t>forgets x</a:t>
              </a:r>
            </a:p>
          </p:txBody>
        </p:sp>
        <p:sp>
          <p:nvSpPr>
            <p:cNvPr id="294" name="Text Box 85">
              <a:extLst>
                <a:ext uri="{FF2B5EF4-FFF2-40B4-BE49-F238E27FC236}">
                  <a16:creationId xmlns:a16="http://schemas.microsoft.com/office/drawing/2014/main" id="{6398E97B-6925-E144-A17A-19BDFF67AF27}"/>
                </a:ext>
              </a:extLst>
            </p:cNvPr>
            <p:cNvSpPr txBox="1">
              <a:spLocks noChangeArrowheads="1"/>
            </p:cNvSpPr>
            <p:nvPr/>
          </p:nvSpPr>
          <p:spPr bwMode="auto">
            <a:xfrm>
              <a:off x="1247" y="2807"/>
              <a:ext cx="750" cy="32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lnSpc>
                  <a:spcPct val="90000"/>
                </a:lnSpc>
                <a:spcBef>
                  <a:spcPct val="0"/>
                </a:spcBef>
                <a:spcAft>
                  <a:spcPct val="0"/>
                </a:spcAft>
                <a:buClrTx/>
                <a:defRPr/>
              </a:pPr>
              <a:r>
                <a:rPr lang="en-US" sz="1050" dirty="0">
                  <a:solidFill>
                    <a:srgbClr val="000000"/>
                  </a:solidFill>
                  <a:cs typeface="+mn-cs"/>
                </a:rPr>
                <a:t>connection </a:t>
              </a:r>
            </a:p>
            <a:p>
              <a:pPr algn="ctr" defTabSz="685800" eaLnBrk="0" fontAlgn="base" hangingPunct="0">
                <a:lnSpc>
                  <a:spcPct val="90000"/>
                </a:lnSpc>
                <a:spcBef>
                  <a:spcPct val="0"/>
                </a:spcBef>
                <a:spcAft>
                  <a:spcPct val="0"/>
                </a:spcAft>
                <a:buClrTx/>
                <a:defRPr/>
              </a:pPr>
              <a:r>
                <a:rPr lang="en-US" sz="1050" dirty="0">
                  <a:solidFill>
                    <a:srgbClr val="000000"/>
                  </a:solidFill>
                  <a:cs typeface="+mn-cs"/>
                </a:rPr>
                <a:t>x completes</a:t>
              </a:r>
            </a:p>
          </p:txBody>
        </p:sp>
      </p:grpSp>
      <p:grpSp>
        <p:nvGrpSpPr>
          <p:cNvPr id="12" name="Group 11">
            <a:extLst>
              <a:ext uri="{FF2B5EF4-FFF2-40B4-BE49-F238E27FC236}">
                <a16:creationId xmlns:a16="http://schemas.microsoft.com/office/drawing/2014/main" id="{09A60973-A80A-204A-B7D6-FB475901ED33}"/>
              </a:ext>
            </a:extLst>
          </p:cNvPr>
          <p:cNvGrpSpPr/>
          <p:nvPr/>
        </p:nvGrpSpPr>
        <p:grpSpPr>
          <a:xfrm>
            <a:off x="3112150" y="1485079"/>
            <a:ext cx="2622213" cy="1278315"/>
            <a:chOff x="7792621" y="1602735"/>
            <a:chExt cx="3496285" cy="1704419"/>
          </a:xfrm>
        </p:grpSpPr>
        <p:sp>
          <p:nvSpPr>
            <p:cNvPr id="308" name="Text Box 103">
              <a:extLst>
                <a:ext uri="{FF2B5EF4-FFF2-40B4-BE49-F238E27FC236}">
                  <a16:creationId xmlns:a16="http://schemas.microsoft.com/office/drawing/2014/main" id="{27DD0EE7-74A0-A142-919B-D9D3C93523C2}"/>
                </a:ext>
              </a:extLst>
            </p:cNvPr>
            <p:cNvSpPr txBox="1">
              <a:spLocks noChangeArrowheads="1"/>
            </p:cNvSpPr>
            <p:nvPr/>
          </p:nvSpPr>
          <p:spPr bwMode="auto">
            <a:xfrm>
              <a:off x="7792621" y="1602735"/>
              <a:ext cx="1045672" cy="6155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r" defTabSz="685800" eaLnBrk="0" fontAlgn="base" hangingPunct="0">
                <a:spcBef>
                  <a:spcPct val="0"/>
                </a:spcBef>
                <a:spcAft>
                  <a:spcPct val="0"/>
                </a:spcAft>
                <a:buClrTx/>
                <a:defRPr/>
              </a:pPr>
              <a:r>
                <a:rPr lang="en-US" sz="1200" dirty="0">
                  <a:solidFill>
                    <a:srgbClr val="000000"/>
                  </a:solidFill>
                  <a:cs typeface="+mn-cs"/>
                </a:rPr>
                <a:t>choose x</a:t>
              </a:r>
            </a:p>
            <a:p>
              <a:pPr algn="r" defTabSz="685800" eaLnBrk="0" fontAlgn="base" hangingPunct="0">
                <a:spcBef>
                  <a:spcPct val="0"/>
                </a:spcBef>
                <a:spcAft>
                  <a:spcPct val="0"/>
                </a:spcAft>
                <a:buClrTx/>
                <a:defRPr/>
              </a:pPr>
              <a:endParaRPr lang="en-US" sz="1200" dirty="0">
                <a:solidFill>
                  <a:srgbClr val="000000"/>
                </a:solidFill>
                <a:cs typeface="+mn-cs"/>
              </a:endParaRPr>
            </a:p>
          </p:txBody>
        </p:sp>
        <p:sp>
          <p:nvSpPr>
            <p:cNvPr id="309" name="Line 104">
              <a:extLst>
                <a:ext uri="{FF2B5EF4-FFF2-40B4-BE49-F238E27FC236}">
                  <a16:creationId xmlns:a16="http://schemas.microsoft.com/office/drawing/2014/main" id="{1CA9B668-6F05-1A48-9C2A-8D882F798CE6}"/>
                </a:ext>
              </a:extLst>
            </p:cNvPr>
            <p:cNvSpPr>
              <a:spLocks noChangeShapeType="1"/>
            </p:cNvSpPr>
            <p:nvPr/>
          </p:nvSpPr>
          <p:spPr bwMode="auto">
            <a:xfrm>
              <a:off x="8936718" y="1797997"/>
              <a:ext cx="1479550" cy="3159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10" name="Line 105">
              <a:extLst>
                <a:ext uri="{FF2B5EF4-FFF2-40B4-BE49-F238E27FC236}">
                  <a16:creationId xmlns:a16="http://schemas.microsoft.com/office/drawing/2014/main" id="{419290E8-9A2F-1349-8BDC-8DFEA6A57E20}"/>
                </a:ext>
              </a:extLst>
            </p:cNvPr>
            <p:cNvSpPr>
              <a:spLocks noChangeShapeType="1"/>
            </p:cNvSpPr>
            <p:nvPr/>
          </p:nvSpPr>
          <p:spPr bwMode="auto">
            <a:xfrm flipH="1">
              <a:off x="8876393" y="2152010"/>
              <a:ext cx="1571625" cy="95567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11" name="Rectangle 106">
              <a:extLst>
                <a:ext uri="{FF2B5EF4-FFF2-40B4-BE49-F238E27FC236}">
                  <a16:creationId xmlns:a16="http://schemas.microsoft.com/office/drawing/2014/main" id="{6E5822A0-BC34-8444-893D-1967BA1DAE48}"/>
                </a:ext>
              </a:extLst>
            </p:cNvPr>
            <p:cNvSpPr>
              <a:spLocks noChangeArrowheads="1"/>
            </p:cNvSpPr>
            <p:nvPr/>
          </p:nvSpPr>
          <p:spPr bwMode="auto">
            <a:xfrm>
              <a:off x="9254218" y="1783710"/>
              <a:ext cx="777875" cy="32702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12" name="Text Box 107">
              <a:extLst>
                <a:ext uri="{FF2B5EF4-FFF2-40B4-BE49-F238E27FC236}">
                  <a16:creationId xmlns:a16="http://schemas.microsoft.com/office/drawing/2014/main" id="{743E92F5-482D-6641-AF59-6202AD0ABFAD}"/>
                </a:ext>
              </a:extLst>
            </p:cNvPr>
            <p:cNvSpPr txBox="1">
              <a:spLocks noChangeArrowheads="1"/>
            </p:cNvSpPr>
            <p:nvPr/>
          </p:nvSpPr>
          <p:spPr bwMode="auto">
            <a:xfrm>
              <a:off x="8985005" y="1750372"/>
              <a:ext cx="1351225"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000000"/>
                  </a:solidFill>
                  <a:cs typeface="+mn-cs"/>
                </a:rPr>
                <a:t>req_conn(x)</a:t>
              </a:r>
            </a:p>
          </p:txBody>
        </p:sp>
        <p:sp>
          <p:nvSpPr>
            <p:cNvPr id="313" name="Rectangle 108">
              <a:extLst>
                <a:ext uri="{FF2B5EF4-FFF2-40B4-BE49-F238E27FC236}">
                  <a16:creationId xmlns:a16="http://schemas.microsoft.com/office/drawing/2014/main" id="{0F092120-BA14-CA43-B320-651262EF6262}"/>
                </a:ext>
              </a:extLst>
            </p:cNvPr>
            <p:cNvSpPr>
              <a:spLocks noChangeArrowheads="1"/>
            </p:cNvSpPr>
            <p:nvPr/>
          </p:nvSpPr>
          <p:spPr bwMode="auto">
            <a:xfrm>
              <a:off x="9432018" y="2207572"/>
              <a:ext cx="439738" cy="32702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14" name="Text Box 109">
              <a:extLst>
                <a:ext uri="{FF2B5EF4-FFF2-40B4-BE49-F238E27FC236}">
                  <a16:creationId xmlns:a16="http://schemas.microsoft.com/office/drawing/2014/main" id="{FE4B1615-8188-B146-9BEC-B285BF25D9D6}"/>
                </a:ext>
              </a:extLst>
            </p:cNvPr>
            <p:cNvSpPr txBox="1">
              <a:spLocks noChangeArrowheads="1"/>
            </p:cNvSpPr>
            <p:nvPr/>
          </p:nvSpPr>
          <p:spPr bwMode="auto">
            <a:xfrm>
              <a:off x="10448505" y="2009135"/>
              <a:ext cx="84040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CC0000"/>
                  </a:solidFill>
                  <a:cs typeface="+mn-cs"/>
                </a:rPr>
                <a:t>ESTAB</a:t>
              </a:r>
            </a:p>
          </p:txBody>
        </p:sp>
        <p:sp>
          <p:nvSpPr>
            <p:cNvPr id="315" name="Text Box 110">
              <a:extLst>
                <a:ext uri="{FF2B5EF4-FFF2-40B4-BE49-F238E27FC236}">
                  <a16:creationId xmlns:a16="http://schemas.microsoft.com/office/drawing/2014/main" id="{8653D286-5C97-A747-BA85-93954395E4EE}"/>
                </a:ext>
              </a:extLst>
            </p:cNvPr>
            <p:cNvSpPr txBox="1">
              <a:spLocks noChangeArrowheads="1"/>
            </p:cNvSpPr>
            <p:nvPr/>
          </p:nvSpPr>
          <p:spPr bwMode="auto">
            <a:xfrm>
              <a:off x="7987881" y="2937822"/>
              <a:ext cx="84040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a:solidFill>
                    <a:srgbClr val="CC0000"/>
                  </a:solidFill>
                  <a:cs typeface="+mn-cs"/>
                </a:rPr>
                <a:t>ESTAB</a:t>
              </a:r>
            </a:p>
          </p:txBody>
        </p:sp>
        <p:sp>
          <p:nvSpPr>
            <p:cNvPr id="316" name="Oval 111">
              <a:extLst>
                <a:ext uri="{FF2B5EF4-FFF2-40B4-BE49-F238E27FC236}">
                  <a16:creationId xmlns:a16="http://schemas.microsoft.com/office/drawing/2014/main" id="{300C99E0-DB04-CE43-BF80-AA9266EE3E52}"/>
                </a:ext>
              </a:extLst>
            </p:cNvPr>
            <p:cNvSpPr>
              <a:spLocks noChangeArrowheads="1"/>
            </p:cNvSpPr>
            <p:nvPr/>
          </p:nvSpPr>
          <p:spPr bwMode="auto">
            <a:xfrm>
              <a:off x="8835118" y="3039422"/>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solidFill>
                  <a:srgbClr val="CC0000"/>
                </a:solidFill>
                <a:latin typeface="Tahoma" charset="0"/>
                <a:ea typeface="ＭＳ Ｐゴシック" charset="0"/>
                <a:cs typeface="+mn-cs"/>
              </a:endParaRPr>
            </a:p>
          </p:txBody>
        </p:sp>
        <p:sp>
          <p:nvSpPr>
            <p:cNvPr id="317" name="Oval 112">
              <a:extLst>
                <a:ext uri="{FF2B5EF4-FFF2-40B4-BE49-F238E27FC236}">
                  <a16:creationId xmlns:a16="http://schemas.microsoft.com/office/drawing/2014/main" id="{55BCC378-2E90-C548-84E6-682C16C047D2}"/>
                </a:ext>
              </a:extLst>
            </p:cNvPr>
            <p:cNvSpPr>
              <a:spLocks noChangeArrowheads="1"/>
            </p:cNvSpPr>
            <p:nvPr/>
          </p:nvSpPr>
          <p:spPr bwMode="auto">
            <a:xfrm>
              <a:off x="10374993" y="2126610"/>
              <a:ext cx="90488" cy="88900"/>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solidFill>
                  <a:srgbClr val="CC0000"/>
                </a:solidFill>
                <a:latin typeface="Tahoma" charset="0"/>
                <a:ea typeface="ＭＳ Ｐゴシック" charset="0"/>
                <a:cs typeface="+mn-cs"/>
              </a:endParaRPr>
            </a:p>
          </p:txBody>
        </p:sp>
        <p:grpSp>
          <p:nvGrpSpPr>
            <p:cNvPr id="318" name="Group 113">
              <a:extLst>
                <a:ext uri="{FF2B5EF4-FFF2-40B4-BE49-F238E27FC236}">
                  <a16:creationId xmlns:a16="http://schemas.microsoft.com/office/drawing/2014/main" id="{204BAA52-89B1-794F-88E6-9C5622E551C2}"/>
                </a:ext>
              </a:extLst>
            </p:cNvPr>
            <p:cNvGrpSpPr>
              <a:grpSpLocks/>
            </p:cNvGrpSpPr>
            <p:nvPr/>
          </p:nvGrpSpPr>
          <p:grpSpPr bwMode="auto">
            <a:xfrm>
              <a:off x="9087531" y="2345689"/>
              <a:ext cx="1349376" cy="369888"/>
              <a:chOff x="1042" y="2085"/>
              <a:chExt cx="850" cy="233"/>
            </a:xfrm>
          </p:grpSpPr>
          <p:sp>
            <p:nvSpPr>
              <p:cNvPr id="355" name="Rectangle 114">
                <a:extLst>
                  <a:ext uri="{FF2B5EF4-FFF2-40B4-BE49-F238E27FC236}">
                    <a16:creationId xmlns:a16="http://schemas.microsoft.com/office/drawing/2014/main" id="{C6D2B144-2FD8-974E-9CC8-AFFFEB746855}"/>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56" name="Text Box 115">
                <a:extLst>
                  <a:ext uri="{FF2B5EF4-FFF2-40B4-BE49-F238E27FC236}">
                    <a16:creationId xmlns:a16="http://schemas.microsoft.com/office/drawing/2014/main" id="{96800BB5-6D1C-0B46-BD61-1B42671EE796}"/>
                  </a:ext>
                </a:extLst>
              </p:cNvPr>
              <p:cNvSpPr txBox="1">
                <a:spLocks noChangeArrowheads="1"/>
              </p:cNvSpPr>
              <p:nvPr/>
            </p:nvSpPr>
            <p:spPr bwMode="auto">
              <a:xfrm>
                <a:off x="1042" y="2085"/>
                <a:ext cx="850" cy="23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err="1">
                    <a:solidFill>
                      <a:srgbClr val="000000"/>
                    </a:solidFill>
                    <a:cs typeface="+mn-cs"/>
                  </a:rPr>
                  <a:t>acc_conn</a:t>
                </a:r>
                <a:r>
                  <a:rPr lang="en-US" sz="1200" dirty="0">
                    <a:solidFill>
                      <a:srgbClr val="000000"/>
                    </a:solidFill>
                    <a:cs typeface="+mn-cs"/>
                  </a:rPr>
                  <a:t>(x)</a:t>
                </a:r>
              </a:p>
            </p:txBody>
          </p:sp>
        </p:grpSp>
      </p:grpSp>
      <p:grpSp>
        <p:nvGrpSpPr>
          <p:cNvPr id="319" name="Group 116">
            <a:extLst>
              <a:ext uri="{FF2B5EF4-FFF2-40B4-BE49-F238E27FC236}">
                <a16:creationId xmlns:a16="http://schemas.microsoft.com/office/drawing/2014/main" id="{80C83854-C77F-BA47-9721-52914A496B51}"/>
              </a:ext>
            </a:extLst>
          </p:cNvPr>
          <p:cNvGrpSpPr>
            <a:grpSpLocks/>
          </p:cNvGrpSpPr>
          <p:nvPr/>
        </p:nvGrpSpPr>
        <p:grpSpPr bwMode="auto">
          <a:xfrm>
            <a:off x="3659472" y="1074314"/>
            <a:ext cx="465535" cy="365522"/>
            <a:chOff x="-44" y="1473"/>
            <a:chExt cx="981" cy="1105"/>
          </a:xfrm>
        </p:grpSpPr>
        <p:pic>
          <p:nvPicPr>
            <p:cNvPr id="353" name="Picture 117" descr="desktop_computer_stylized_medium">
              <a:extLst>
                <a:ext uri="{FF2B5EF4-FFF2-40B4-BE49-F238E27FC236}">
                  <a16:creationId xmlns:a16="http://schemas.microsoft.com/office/drawing/2014/main" id="{FE9AA7D5-5E43-A948-A974-AB4C6A011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4" name="Freeform 118">
              <a:extLst>
                <a:ext uri="{FF2B5EF4-FFF2-40B4-BE49-F238E27FC236}">
                  <a16:creationId xmlns:a16="http://schemas.microsoft.com/office/drawing/2014/main" id="{E2235674-3CC8-FA49-8410-24EA9726B242}"/>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grpSp>
        <p:nvGrpSpPr>
          <p:cNvPr id="320" name="Group 119">
            <a:extLst>
              <a:ext uri="{FF2B5EF4-FFF2-40B4-BE49-F238E27FC236}">
                <a16:creationId xmlns:a16="http://schemas.microsoft.com/office/drawing/2014/main" id="{20AAAB4F-DE43-4840-934B-1D6561325F75}"/>
              </a:ext>
            </a:extLst>
          </p:cNvPr>
          <p:cNvGrpSpPr>
            <a:grpSpLocks/>
          </p:cNvGrpSpPr>
          <p:nvPr/>
        </p:nvGrpSpPr>
        <p:grpSpPr bwMode="auto">
          <a:xfrm>
            <a:off x="5015593" y="1060027"/>
            <a:ext cx="252413" cy="384572"/>
            <a:chOff x="4140" y="429"/>
            <a:chExt cx="1425" cy="2396"/>
          </a:xfrm>
        </p:grpSpPr>
        <p:sp>
          <p:nvSpPr>
            <p:cNvPr id="321" name="Freeform 120">
              <a:extLst>
                <a:ext uri="{FF2B5EF4-FFF2-40B4-BE49-F238E27FC236}">
                  <a16:creationId xmlns:a16="http://schemas.microsoft.com/office/drawing/2014/main" id="{5DB74304-D404-914A-B276-40CA04FC1311}"/>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22" name="Rectangle 121">
              <a:extLst>
                <a:ext uri="{FF2B5EF4-FFF2-40B4-BE49-F238E27FC236}">
                  <a16:creationId xmlns:a16="http://schemas.microsoft.com/office/drawing/2014/main" id="{4478CCC0-71C5-0742-833B-39071606459A}"/>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23" name="Freeform 122">
              <a:extLst>
                <a:ext uri="{FF2B5EF4-FFF2-40B4-BE49-F238E27FC236}">
                  <a16:creationId xmlns:a16="http://schemas.microsoft.com/office/drawing/2014/main" id="{773F3087-0AEC-3244-AE9B-B906345E8CA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24" name="Freeform 123">
              <a:extLst>
                <a:ext uri="{FF2B5EF4-FFF2-40B4-BE49-F238E27FC236}">
                  <a16:creationId xmlns:a16="http://schemas.microsoft.com/office/drawing/2014/main" id="{6D261F9A-FEF5-2C48-A572-F9AEEE61C84B}"/>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25" name="Rectangle 124">
              <a:extLst>
                <a:ext uri="{FF2B5EF4-FFF2-40B4-BE49-F238E27FC236}">
                  <a16:creationId xmlns:a16="http://schemas.microsoft.com/office/drawing/2014/main" id="{D7A88CB8-3019-0847-8D63-FB56841E8488}"/>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26" name="Group 125">
              <a:extLst>
                <a:ext uri="{FF2B5EF4-FFF2-40B4-BE49-F238E27FC236}">
                  <a16:creationId xmlns:a16="http://schemas.microsoft.com/office/drawing/2014/main" id="{92427F18-D9EB-5F4E-A265-DCBE0DDFDD70}"/>
                </a:ext>
              </a:extLst>
            </p:cNvPr>
            <p:cNvGrpSpPr>
              <a:grpSpLocks/>
            </p:cNvGrpSpPr>
            <p:nvPr/>
          </p:nvGrpSpPr>
          <p:grpSpPr bwMode="auto">
            <a:xfrm>
              <a:off x="4749" y="668"/>
              <a:ext cx="581" cy="145"/>
              <a:chOff x="614" y="2568"/>
              <a:chExt cx="725" cy="139"/>
            </a:xfrm>
          </p:grpSpPr>
          <p:sp>
            <p:nvSpPr>
              <p:cNvPr id="351" name="AutoShape 126">
                <a:extLst>
                  <a:ext uri="{FF2B5EF4-FFF2-40B4-BE49-F238E27FC236}">
                    <a16:creationId xmlns:a16="http://schemas.microsoft.com/office/drawing/2014/main" id="{49297CCC-774B-1443-8147-999AEBDA5FE6}"/>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52" name="AutoShape 127">
                <a:extLst>
                  <a:ext uri="{FF2B5EF4-FFF2-40B4-BE49-F238E27FC236}">
                    <a16:creationId xmlns:a16="http://schemas.microsoft.com/office/drawing/2014/main" id="{99AA7B97-011A-844B-9C5E-49EF3FECA59C}"/>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27" name="Rectangle 128">
              <a:extLst>
                <a:ext uri="{FF2B5EF4-FFF2-40B4-BE49-F238E27FC236}">
                  <a16:creationId xmlns:a16="http://schemas.microsoft.com/office/drawing/2014/main" id="{0DE915D7-115F-0148-8246-F07CA43F2DF0}"/>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28" name="Group 129">
              <a:extLst>
                <a:ext uri="{FF2B5EF4-FFF2-40B4-BE49-F238E27FC236}">
                  <a16:creationId xmlns:a16="http://schemas.microsoft.com/office/drawing/2014/main" id="{1168EC4F-26EA-454C-A186-35A18483C0EB}"/>
                </a:ext>
              </a:extLst>
            </p:cNvPr>
            <p:cNvGrpSpPr>
              <a:grpSpLocks/>
            </p:cNvGrpSpPr>
            <p:nvPr/>
          </p:nvGrpSpPr>
          <p:grpSpPr bwMode="auto">
            <a:xfrm>
              <a:off x="4747" y="994"/>
              <a:ext cx="581" cy="134"/>
              <a:chOff x="614" y="2568"/>
              <a:chExt cx="725" cy="139"/>
            </a:xfrm>
          </p:grpSpPr>
          <p:sp>
            <p:nvSpPr>
              <p:cNvPr id="349" name="AutoShape 130">
                <a:extLst>
                  <a:ext uri="{FF2B5EF4-FFF2-40B4-BE49-F238E27FC236}">
                    <a16:creationId xmlns:a16="http://schemas.microsoft.com/office/drawing/2014/main" id="{30DEF7E1-5206-E14C-8F6E-C221B89557E7}"/>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50" name="AutoShape 131">
                <a:extLst>
                  <a:ext uri="{FF2B5EF4-FFF2-40B4-BE49-F238E27FC236}">
                    <a16:creationId xmlns:a16="http://schemas.microsoft.com/office/drawing/2014/main" id="{6DBD6BDF-F229-9945-8578-CEC44256CF60}"/>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29" name="Rectangle 132">
              <a:extLst>
                <a:ext uri="{FF2B5EF4-FFF2-40B4-BE49-F238E27FC236}">
                  <a16:creationId xmlns:a16="http://schemas.microsoft.com/office/drawing/2014/main" id="{0A0EEFD7-8203-2740-ABF0-C767B83C1EBD}"/>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30" name="Rectangle 133">
              <a:extLst>
                <a:ext uri="{FF2B5EF4-FFF2-40B4-BE49-F238E27FC236}">
                  <a16:creationId xmlns:a16="http://schemas.microsoft.com/office/drawing/2014/main" id="{9B3363E9-032E-DE45-B7D5-07B9FA6590E9}"/>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331" name="Group 134">
              <a:extLst>
                <a:ext uri="{FF2B5EF4-FFF2-40B4-BE49-F238E27FC236}">
                  <a16:creationId xmlns:a16="http://schemas.microsoft.com/office/drawing/2014/main" id="{64432C7D-9E6A-6E4E-965D-954C702C6B6E}"/>
                </a:ext>
              </a:extLst>
            </p:cNvPr>
            <p:cNvGrpSpPr>
              <a:grpSpLocks/>
            </p:cNvGrpSpPr>
            <p:nvPr/>
          </p:nvGrpSpPr>
          <p:grpSpPr bwMode="auto">
            <a:xfrm>
              <a:off x="4735" y="1627"/>
              <a:ext cx="582" cy="151"/>
              <a:chOff x="614" y="2568"/>
              <a:chExt cx="725" cy="139"/>
            </a:xfrm>
          </p:grpSpPr>
          <p:sp>
            <p:nvSpPr>
              <p:cNvPr id="347" name="AutoShape 135">
                <a:extLst>
                  <a:ext uri="{FF2B5EF4-FFF2-40B4-BE49-F238E27FC236}">
                    <a16:creationId xmlns:a16="http://schemas.microsoft.com/office/drawing/2014/main" id="{B32D344B-D91B-954B-BD35-1984E9213AA1}"/>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48" name="AutoShape 136">
                <a:extLst>
                  <a:ext uri="{FF2B5EF4-FFF2-40B4-BE49-F238E27FC236}">
                    <a16:creationId xmlns:a16="http://schemas.microsoft.com/office/drawing/2014/main" id="{47067A3E-2B26-F04B-A35D-FE7A4A410313}"/>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32" name="Freeform 137">
              <a:extLst>
                <a:ext uri="{FF2B5EF4-FFF2-40B4-BE49-F238E27FC236}">
                  <a16:creationId xmlns:a16="http://schemas.microsoft.com/office/drawing/2014/main" id="{D7735CF1-1F30-4F47-AC44-432430394B3A}"/>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grpSp>
          <p:nvGrpSpPr>
            <p:cNvPr id="333" name="Group 138">
              <a:extLst>
                <a:ext uri="{FF2B5EF4-FFF2-40B4-BE49-F238E27FC236}">
                  <a16:creationId xmlns:a16="http://schemas.microsoft.com/office/drawing/2014/main" id="{FB78B141-B15E-674E-8F3F-8329CF49818C}"/>
                </a:ext>
              </a:extLst>
            </p:cNvPr>
            <p:cNvGrpSpPr>
              <a:grpSpLocks/>
            </p:cNvGrpSpPr>
            <p:nvPr/>
          </p:nvGrpSpPr>
          <p:grpSpPr bwMode="auto">
            <a:xfrm>
              <a:off x="4739" y="1327"/>
              <a:ext cx="582" cy="139"/>
              <a:chOff x="614" y="2568"/>
              <a:chExt cx="725" cy="139"/>
            </a:xfrm>
          </p:grpSpPr>
          <p:sp>
            <p:nvSpPr>
              <p:cNvPr id="345" name="AutoShape 139">
                <a:extLst>
                  <a:ext uri="{FF2B5EF4-FFF2-40B4-BE49-F238E27FC236}">
                    <a16:creationId xmlns:a16="http://schemas.microsoft.com/office/drawing/2014/main" id="{2FE8954C-766A-0743-AFEA-BE850F02F6A5}"/>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46" name="AutoShape 140">
                <a:extLst>
                  <a:ext uri="{FF2B5EF4-FFF2-40B4-BE49-F238E27FC236}">
                    <a16:creationId xmlns:a16="http://schemas.microsoft.com/office/drawing/2014/main" id="{B0838D8D-F17D-6642-84C3-0A7A06DB11E7}"/>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sp>
          <p:nvSpPr>
            <p:cNvPr id="334" name="Rectangle 141">
              <a:extLst>
                <a:ext uri="{FF2B5EF4-FFF2-40B4-BE49-F238E27FC236}">
                  <a16:creationId xmlns:a16="http://schemas.microsoft.com/office/drawing/2014/main" id="{201450E4-426D-034A-898C-EA0F1878F2BD}"/>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35" name="Freeform 142">
              <a:extLst>
                <a:ext uri="{FF2B5EF4-FFF2-40B4-BE49-F238E27FC236}">
                  <a16:creationId xmlns:a16="http://schemas.microsoft.com/office/drawing/2014/main" id="{BEF832CC-F889-B740-96DA-EC8898E429EA}"/>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36" name="Freeform 143">
              <a:extLst>
                <a:ext uri="{FF2B5EF4-FFF2-40B4-BE49-F238E27FC236}">
                  <a16:creationId xmlns:a16="http://schemas.microsoft.com/office/drawing/2014/main" id="{62398C75-46A0-3745-982E-EFC495B47581}"/>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37" name="Oval 144">
              <a:extLst>
                <a:ext uri="{FF2B5EF4-FFF2-40B4-BE49-F238E27FC236}">
                  <a16:creationId xmlns:a16="http://schemas.microsoft.com/office/drawing/2014/main" id="{352FBF24-62B2-6F49-AC68-A67E46BEF583}"/>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38" name="Freeform 145">
              <a:extLst>
                <a:ext uri="{FF2B5EF4-FFF2-40B4-BE49-F238E27FC236}">
                  <a16:creationId xmlns:a16="http://schemas.microsoft.com/office/drawing/2014/main" id="{689E20C5-4EA8-8A4D-86CB-905743CC96AF}"/>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685800" eaLnBrk="0" fontAlgn="base" hangingPunct="0">
                <a:spcBef>
                  <a:spcPct val="0"/>
                </a:spcBef>
                <a:spcAft>
                  <a:spcPct val="0"/>
                </a:spcAft>
                <a:buClrTx/>
                <a:defRPr/>
              </a:pPr>
              <a:endParaRPr lang="en-US" sz="1200">
                <a:latin typeface="Tahoma" panose="020B0604030504040204" pitchFamily="34" charset="0"/>
                <a:ea typeface="ＭＳ Ｐゴシック" panose="020B0600070205080204" pitchFamily="34" charset="-128"/>
                <a:cs typeface="+mn-cs"/>
              </a:endParaRPr>
            </a:p>
          </p:txBody>
        </p:sp>
        <p:sp>
          <p:nvSpPr>
            <p:cNvPr id="339" name="AutoShape 146">
              <a:extLst>
                <a:ext uri="{FF2B5EF4-FFF2-40B4-BE49-F238E27FC236}">
                  <a16:creationId xmlns:a16="http://schemas.microsoft.com/office/drawing/2014/main" id="{EEA954D3-56B0-3541-93CF-131CC960367A}"/>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40" name="AutoShape 147">
              <a:extLst>
                <a:ext uri="{FF2B5EF4-FFF2-40B4-BE49-F238E27FC236}">
                  <a16:creationId xmlns:a16="http://schemas.microsoft.com/office/drawing/2014/main" id="{D041028B-4F78-C84C-BFED-1142E17FC058}"/>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41" name="Oval 148">
              <a:extLst>
                <a:ext uri="{FF2B5EF4-FFF2-40B4-BE49-F238E27FC236}">
                  <a16:creationId xmlns:a16="http://schemas.microsoft.com/office/drawing/2014/main" id="{1DB124EA-65C6-2944-95EA-9CF5A05FD43E}"/>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42" name="Oval 149">
              <a:extLst>
                <a:ext uri="{FF2B5EF4-FFF2-40B4-BE49-F238E27FC236}">
                  <a16:creationId xmlns:a16="http://schemas.microsoft.com/office/drawing/2014/main" id="{F9B231BC-3EE3-C645-A89F-95E350FAA4A6}"/>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fontAlgn="base">
                <a:spcBef>
                  <a:spcPct val="0"/>
                </a:spcBef>
                <a:spcAft>
                  <a:spcPct val="0"/>
                </a:spcAft>
                <a:buClrTx/>
                <a:defRPr/>
              </a:pPr>
              <a:endParaRPr lang="en-US" sz="1350">
                <a:solidFill>
                  <a:srgbClr val="FF0000"/>
                </a:solidFill>
                <a:latin typeface="Arial" charset="0"/>
                <a:ea typeface="ＭＳ Ｐゴシック" charset="0"/>
                <a:cs typeface="Arial" charset="0"/>
              </a:endParaRPr>
            </a:p>
          </p:txBody>
        </p:sp>
        <p:sp>
          <p:nvSpPr>
            <p:cNvPr id="343" name="Oval 150">
              <a:extLst>
                <a:ext uri="{FF2B5EF4-FFF2-40B4-BE49-F238E27FC236}">
                  <a16:creationId xmlns:a16="http://schemas.microsoft.com/office/drawing/2014/main" id="{01CC1925-74AE-594F-AD3D-173726AFBB10}"/>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344" name="Rectangle 151">
              <a:extLst>
                <a:ext uri="{FF2B5EF4-FFF2-40B4-BE49-F238E27FC236}">
                  <a16:creationId xmlns:a16="http://schemas.microsoft.com/office/drawing/2014/main" id="{92B6BE0B-71DF-9742-BE8C-BEF3D8A9EF2F}"/>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grpSp>
        <p:nvGrpSpPr>
          <p:cNvPr id="13" name="Group 12">
            <a:extLst>
              <a:ext uri="{FF2B5EF4-FFF2-40B4-BE49-F238E27FC236}">
                <a16:creationId xmlns:a16="http://schemas.microsoft.com/office/drawing/2014/main" id="{DE38AD7C-A8B1-2B4B-BE71-513FFA7EFB6C}"/>
              </a:ext>
            </a:extLst>
          </p:cNvPr>
          <p:cNvGrpSpPr/>
          <p:nvPr/>
        </p:nvGrpSpPr>
        <p:grpSpPr>
          <a:xfrm>
            <a:off x="3688046" y="4154261"/>
            <a:ext cx="1417354" cy="496521"/>
            <a:chOff x="9620023" y="2667000"/>
            <a:chExt cx="1889805" cy="662028"/>
          </a:xfrm>
        </p:grpSpPr>
        <p:sp>
          <p:nvSpPr>
            <p:cNvPr id="225" name="Line 105">
              <a:extLst>
                <a:ext uri="{FF2B5EF4-FFF2-40B4-BE49-F238E27FC236}">
                  <a16:creationId xmlns:a16="http://schemas.microsoft.com/office/drawing/2014/main" id="{6EE235BA-E9E9-3149-AB4E-BB5E5B9184E9}"/>
                </a:ext>
              </a:extLst>
            </p:cNvPr>
            <p:cNvSpPr>
              <a:spLocks noChangeShapeType="1"/>
            </p:cNvSpPr>
            <p:nvPr/>
          </p:nvSpPr>
          <p:spPr bwMode="auto">
            <a:xfrm flipH="1">
              <a:off x="9620023" y="2667000"/>
              <a:ext cx="1889805" cy="662028"/>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28" name="Rectangle 108">
              <a:extLst>
                <a:ext uri="{FF2B5EF4-FFF2-40B4-BE49-F238E27FC236}">
                  <a16:creationId xmlns:a16="http://schemas.microsoft.com/office/drawing/2014/main" id="{34867620-5404-3840-9CB7-CC051B16076F}"/>
                </a:ext>
              </a:extLst>
            </p:cNvPr>
            <p:cNvSpPr>
              <a:spLocks noChangeArrowheads="1"/>
            </p:cNvSpPr>
            <p:nvPr/>
          </p:nvSpPr>
          <p:spPr bwMode="auto">
            <a:xfrm>
              <a:off x="10132106" y="2824428"/>
              <a:ext cx="855208" cy="39774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grpSp>
          <p:nvGrpSpPr>
            <p:cNvPr id="233" name="Group 113">
              <a:extLst>
                <a:ext uri="{FF2B5EF4-FFF2-40B4-BE49-F238E27FC236}">
                  <a16:creationId xmlns:a16="http://schemas.microsoft.com/office/drawing/2014/main" id="{FF53EAD9-E51E-C047-8717-0A017ED29429}"/>
                </a:ext>
              </a:extLst>
            </p:cNvPr>
            <p:cNvGrpSpPr>
              <a:grpSpLocks/>
            </p:cNvGrpSpPr>
            <p:nvPr/>
          </p:nvGrpSpPr>
          <p:grpSpPr bwMode="auto">
            <a:xfrm>
              <a:off x="9961789" y="2802889"/>
              <a:ext cx="1349376" cy="369888"/>
              <a:chOff x="1042" y="2085"/>
              <a:chExt cx="850" cy="233"/>
            </a:xfrm>
          </p:grpSpPr>
          <p:sp>
            <p:nvSpPr>
              <p:cNvPr id="234" name="Rectangle 114">
                <a:extLst>
                  <a:ext uri="{FF2B5EF4-FFF2-40B4-BE49-F238E27FC236}">
                    <a16:creationId xmlns:a16="http://schemas.microsoft.com/office/drawing/2014/main" id="{49C5CA13-D3E8-AD41-9B46-F0CAA1288DCE}"/>
                  </a:ext>
                </a:extLst>
              </p:cNvPr>
              <p:cNvSpPr>
                <a:spLocks noChangeArrowheads="1"/>
              </p:cNvSpPr>
              <p:nvPr/>
            </p:nvSpPr>
            <p:spPr bwMode="auto">
              <a:xfrm>
                <a:off x="1137" y="2123"/>
                <a:ext cx="675" cy="16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685800" eaLnBrk="0" fontAlgn="base" hangingPunct="0">
                  <a:spcBef>
                    <a:spcPct val="0"/>
                  </a:spcBef>
                  <a:spcAft>
                    <a:spcPct val="0"/>
                  </a:spcAft>
                  <a:buClrTx/>
                  <a:defRPr/>
                </a:pPr>
                <a:endParaRPr lang="en-US" sz="1200">
                  <a:latin typeface="Tahoma" charset="0"/>
                  <a:ea typeface="ＭＳ Ｐゴシック" charset="0"/>
                  <a:cs typeface="+mn-cs"/>
                </a:endParaRPr>
              </a:p>
            </p:txBody>
          </p:sp>
          <p:sp>
            <p:nvSpPr>
              <p:cNvPr id="235" name="Text Box 115">
                <a:extLst>
                  <a:ext uri="{FF2B5EF4-FFF2-40B4-BE49-F238E27FC236}">
                    <a16:creationId xmlns:a16="http://schemas.microsoft.com/office/drawing/2014/main" id="{D4E6AFA2-674D-4C4B-889C-819675572F06}"/>
                  </a:ext>
                </a:extLst>
              </p:cNvPr>
              <p:cNvSpPr txBox="1">
                <a:spLocks noChangeArrowheads="1"/>
              </p:cNvSpPr>
              <p:nvPr/>
            </p:nvSpPr>
            <p:spPr bwMode="auto">
              <a:xfrm>
                <a:off x="1042" y="2085"/>
                <a:ext cx="850" cy="23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defTabSz="685800" eaLnBrk="0" fontAlgn="base" hangingPunct="0">
                  <a:spcBef>
                    <a:spcPct val="0"/>
                  </a:spcBef>
                  <a:spcAft>
                    <a:spcPct val="0"/>
                  </a:spcAft>
                  <a:buClrTx/>
                  <a:defRPr/>
                </a:pPr>
                <a:r>
                  <a:rPr lang="en-US" sz="1200" dirty="0" err="1">
                    <a:solidFill>
                      <a:srgbClr val="000000"/>
                    </a:solidFill>
                    <a:cs typeface="+mn-cs"/>
                  </a:rPr>
                  <a:t>acc_conn</a:t>
                </a:r>
                <a:r>
                  <a:rPr lang="en-US" sz="1200" dirty="0">
                    <a:solidFill>
                      <a:srgbClr val="000000"/>
                    </a:solidFill>
                    <a:cs typeface="+mn-cs"/>
                  </a:rPr>
                  <a:t>(x)</a:t>
                </a:r>
              </a:p>
            </p:txBody>
          </p:sp>
        </p:grpSp>
      </p:grpSp>
      <p:grpSp>
        <p:nvGrpSpPr>
          <p:cNvPr id="15" name="Group 14">
            <a:extLst>
              <a:ext uri="{FF2B5EF4-FFF2-40B4-BE49-F238E27FC236}">
                <a16:creationId xmlns:a16="http://schemas.microsoft.com/office/drawing/2014/main" id="{D5CE827D-884B-C243-811A-BA57B03C1272}"/>
              </a:ext>
            </a:extLst>
          </p:cNvPr>
          <p:cNvGrpSpPr/>
          <p:nvPr/>
        </p:nvGrpSpPr>
        <p:grpSpPr>
          <a:xfrm>
            <a:off x="3060247" y="4299177"/>
            <a:ext cx="3101067" cy="811667"/>
            <a:chOff x="3673928" y="5775778"/>
            <a:chExt cx="4134756" cy="1082222"/>
          </a:xfrm>
        </p:grpSpPr>
        <p:sp>
          <p:nvSpPr>
            <p:cNvPr id="14" name="Rectangle 13">
              <a:extLst>
                <a:ext uri="{FF2B5EF4-FFF2-40B4-BE49-F238E27FC236}">
                  <a16:creationId xmlns:a16="http://schemas.microsoft.com/office/drawing/2014/main" id="{014466EA-38BF-AC46-AFFE-C98EDEE60F29}"/>
                </a:ext>
              </a:extLst>
            </p:cNvPr>
            <p:cNvSpPr/>
            <p:nvPr/>
          </p:nvSpPr>
          <p:spPr>
            <a:xfrm>
              <a:off x="4020455" y="5775778"/>
              <a:ext cx="3788229" cy="1082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a:endParaRPr>
            </a:p>
          </p:txBody>
        </p:sp>
        <p:grpSp>
          <p:nvGrpSpPr>
            <p:cNvPr id="11" name="Group 10">
              <a:extLst>
                <a:ext uri="{FF2B5EF4-FFF2-40B4-BE49-F238E27FC236}">
                  <a16:creationId xmlns:a16="http://schemas.microsoft.com/office/drawing/2014/main" id="{0FEA675F-95EB-944F-978C-22DF4F8A54DC}"/>
                </a:ext>
              </a:extLst>
            </p:cNvPr>
            <p:cNvGrpSpPr/>
            <p:nvPr/>
          </p:nvGrpSpPr>
          <p:grpSpPr>
            <a:xfrm>
              <a:off x="3673928" y="5804239"/>
              <a:ext cx="3829958" cy="861775"/>
              <a:chOff x="4588327" y="5819777"/>
              <a:chExt cx="3829958" cy="861775"/>
            </a:xfrm>
            <a:noFill/>
          </p:grpSpPr>
          <p:sp>
            <p:nvSpPr>
              <p:cNvPr id="287" name="Text Box 49">
                <a:extLst>
                  <a:ext uri="{FF2B5EF4-FFF2-40B4-BE49-F238E27FC236}">
                    <a16:creationId xmlns:a16="http://schemas.microsoft.com/office/drawing/2014/main" id="{132D608A-D3A5-E54F-AEEE-E1F1B0718AC0}"/>
                  </a:ext>
                </a:extLst>
              </p:cNvPr>
              <p:cNvSpPr txBox="1">
                <a:spLocks noChangeArrowheads="1"/>
              </p:cNvSpPr>
              <p:nvPr/>
            </p:nvSpPr>
            <p:spPr bwMode="auto">
              <a:xfrm>
                <a:off x="5202012" y="5819777"/>
                <a:ext cx="3216273" cy="861775"/>
              </a:xfrm>
              <a:prstGeom prst="rect">
                <a:avLst/>
              </a:prstGeom>
              <a:grp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defTabSz="685800" eaLnBrk="0" fontAlgn="base" hangingPunct="0">
                  <a:spcBef>
                    <a:spcPct val="0"/>
                  </a:spcBef>
                  <a:spcAft>
                    <a:spcPct val="0"/>
                  </a:spcAft>
                  <a:buClrTx/>
                  <a:defRPr/>
                </a:pPr>
                <a:r>
                  <a:rPr lang="en-US" sz="1800" dirty="0">
                    <a:solidFill>
                      <a:srgbClr val="000000"/>
                    </a:solidFill>
                    <a:latin typeface="Calibri"/>
                    <a:cs typeface="+mn-cs"/>
                  </a:rPr>
                  <a:t>Problem: half open connection! (no client)</a:t>
                </a:r>
              </a:p>
            </p:txBody>
          </p:sp>
          <p:pic>
            <p:nvPicPr>
              <p:cNvPr id="8" name="Picture 7" descr="A picture containing drawing&#10;&#10;Description automatically generated">
                <a:extLst>
                  <a:ext uri="{FF2B5EF4-FFF2-40B4-BE49-F238E27FC236}">
                    <a16:creationId xmlns:a16="http://schemas.microsoft.com/office/drawing/2014/main" id="{5EAF06CF-36BA-E34A-83CF-1DFB966A8512}"/>
                  </a:ext>
                </a:extLst>
              </p:cNvPr>
              <p:cNvPicPr>
                <a:picLocks noChangeAspect="1"/>
              </p:cNvPicPr>
              <p:nvPr/>
            </p:nvPicPr>
            <p:blipFill>
              <a:blip r:embed="rId4"/>
              <a:stretch>
                <a:fillRect/>
              </a:stretch>
            </p:blipFill>
            <p:spPr>
              <a:xfrm>
                <a:off x="4588327" y="5916386"/>
                <a:ext cx="636815" cy="636815"/>
              </a:xfrm>
              <a:prstGeom prst="rect">
                <a:avLst/>
              </a:prstGeom>
              <a:grpFill/>
            </p:spPr>
          </p:pic>
        </p:grpSp>
      </p:grpSp>
      <p:sp>
        <p:nvSpPr>
          <p:cNvPr id="81" name="Slide Number Placeholder 2">
            <a:extLst>
              <a:ext uri="{FF2B5EF4-FFF2-40B4-BE49-F238E27FC236}">
                <a16:creationId xmlns:a16="http://schemas.microsoft.com/office/drawing/2014/main" id="{C5180A9E-4EA2-5A45-B935-0F6B15CE6226}"/>
              </a:ext>
            </a:extLst>
          </p:cNvPr>
          <p:cNvSpPr>
            <a:spLocks noGrp="1"/>
          </p:cNvSpPr>
          <p:nvPr>
            <p:ph type="sldNum" sz="quarter" idx="4"/>
          </p:nvPr>
        </p:nvSpPr>
        <p:spPr>
          <a:xfrm>
            <a:off x="6914712" y="4832317"/>
            <a:ext cx="2057400" cy="273844"/>
          </a:xfrm>
        </p:spPr>
        <p:txBody>
          <a:bodyPr/>
          <a:lstStyle/>
          <a:p>
            <a:r>
              <a:rPr lang="en-US" dirty="0"/>
              <a:t>Transport Layer: 3-</a:t>
            </a:r>
            <a:fld id="{C4204591-24BD-A542-B9D5-F8D8A88D2FEE}" type="slidenum">
              <a:rPr lang="en-US" smtClean="0"/>
              <a:pPr/>
              <a:t>99</a:t>
            </a:fld>
            <a:endParaRPr lang="en-US" dirty="0"/>
          </a:p>
        </p:txBody>
      </p:sp>
    </p:spTree>
    <p:extLst>
      <p:ext uri="{BB962C8B-B14F-4D97-AF65-F5344CB8AC3E}">
        <p14:creationId xmlns:p14="http://schemas.microsoft.com/office/powerpoint/2010/main" val="16196934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0"/>
                                        </p:tgtEl>
                                        <p:attrNameLst>
                                          <p:attrName>style.visibility</p:attrName>
                                        </p:attrNameLst>
                                      </p:cBhvr>
                                      <p:to>
                                        <p:strVal val="visible"/>
                                      </p:to>
                                    </p:set>
                                    <p:animEffect transition="in" filter="dissolve">
                                      <p:cBhvr>
                                        <p:cTn id="12" dur="500"/>
                                        <p:tgtEl>
                                          <p:spTgt spid="29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2703</TotalTime>
  <Words>15806</Words>
  <Application>Microsoft Office PowerPoint</Application>
  <PresentationFormat>On-screen Show (16:9)</PresentationFormat>
  <Paragraphs>3289</Paragraphs>
  <Slides>149</Slides>
  <Notes>149</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149</vt:i4>
      </vt:variant>
    </vt:vector>
  </HeadingPairs>
  <TitlesOfParts>
    <vt:vector size="169" baseType="lpstr">
      <vt:lpstr>Raleway</vt:lpstr>
      <vt:lpstr>Symbol</vt:lpstr>
      <vt:lpstr>Raleway SemiBold</vt:lpstr>
      <vt:lpstr>Wingdings 3</vt:lpstr>
      <vt:lpstr>Gill Sans MT</vt:lpstr>
      <vt:lpstr>Courier Std</vt:lpstr>
      <vt:lpstr>Tahoma</vt:lpstr>
      <vt:lpstr>Times New Roman</vt:lpstr>
      <vt:lpstr>Raleway Light</vt:lpstr>
      <vt:lpstr>Calibri</vt:lpstr>
      <vt:lpstr>Courier</vt:lpstr>
      <vt:lpstr>Arial Narrow</vt:lpstr>
      <vt:lpstr>Courier New</vt:lpstr>
      <vt:lpstr>MS PGothic</vt:lpstr>
      <vt:lpstr>MS Mincho</vt:lpstr>
      <vt:lpstr>Wingdings</vt:lpstr>
      <vt:lpstr>Comic Sans MS</vt:lpstr>
      <vt:lpstr>Arial</vt:lpstr>
      <vt:lpstr>Simple Light</vt:lpstr>
      <vt:lpstr>Picture</vt:lpstr>
      <vt:lpstr>Network Basics</vt:lpstr>
      <vt:lpstr>Transport layer: overview</vt:lpstr>
      <vt:lpstr>Transport layer: roadmap</vt:lpstr>
      <vt:lpstr>Transport services and protocols</vt:lpstr>
      <vt:lpstr>Transport vs. network layer services and protocols</vt:lpstr>
      <vt:lpstr>Transport vs. network layer services and protocols</vt:lpstr>
      <vt:lpstr>Transport Layer Actions</vt:lpstr>
      <vt:lpstr>Transport Layer Actions</vt:lpstr>
      <vt:lpstr>Two principal Internet transport protocols</vt:lpstr>
      <vt:lpstr>Chapter 3: roadmap</vt:lpstr>
      <vt:lpstr>PowerPoint Presentation</vt:lpstr>
      <vt:lpstr>PowerPoint Presentation</vt:lpstr>
      <vt:lpstr>PowerPoint Presentation</vt:lpstr>
      <vt:lpstr>PowerPoint Presentation</vt:lpstr>
      <vt:lpstr>PowerPoint Presentation</vt:lpstr>
      <vt:lpstr>Multiplexing/demultiplexing</vt:lpstr>
      <vt:lpstr>How demultiplexing works</vt:lpstr>
      <vt:lpstr>Connectionless demultiplexing</vt:lpstr>
      <vt:lpstr>Connectionless demultiplexing: an example</vt:lpstr>
      <vt:lpstr>Connection-oriented demultiplexing</vt:lpstr>
      <vt:lpstr>Connection-oriented demultiplexing: example</vt:lpstr>
      <vt:lpstr>Summary</vt:lpstr>
      <vt:lpstr>Chapter 3: roadmap</vt:lpstr>
      <vt:lpstr>UDP: User Datagram Protocol</vt:lpstr>
      <vt:lpstr>UDP: User Datagram Protocol</vt:lpstr>
      <vt:lpstr>UDP: User Datagram Protocol [RFC 768]</vt:lpstr>
      <vt:lpstr>UDP: Transport Layer Actions</vt:lpstr>
      <vt:lpstr>UDP: Transport Layer Actions</vt:lpstr>
      <vt:lpstr>UDP: Transport Layer Actions</vt:lpstr>
      <vt:lpstr>UDP segment header</vt:lpstr>
      <vt:lpstr>UDP checksum</vt:lpstr>
      <vt:lpstr>Internet checksum</vt:lpstr>
      <vt:lpstr>Internet checksum: an example</vt:lpstr>
      <vt:lpstr>Internet checksum: weak protection!</vt:lpstr>
      <vt:lpstr>Summary: UDP</vt:lpstr>
      <vt:lpstr>Chapter 3: roadmap</vt:lpstr>
      <vt:lpstr>Principles of reliable data transfer </vt:lpstr>
      <vt:lpstr>Principles of reliable data transfer </vt:lpstr>
      <vt:lpstr>Principles of reliable data transfer </vt:lpstr>
      <vt:lpstr>Principles of reliable data transfer </vt:lpstr>
      <vt:lpstr>Reliable data transfer protocol (rdt): interfaces</vt:lpstr>
      <vt:lpstr>Reliable data transfer: getting started</vt:lpstr>
      <vt:lpstr>rdt1.0: reliable transfer over a reliable channel</vt:lpstr>
      <vt:lpstr>rdt2.0: channel with bit errors</vt:lpstr>
      <vt:lpstr>rdt2.0: channel with bit errors</vt:lpstr>
      <vt:lpstr>rdt2.0: FSM specifications</vt:lpstr>
      <vt:lpstr>rdt2.0: FSM specification</vt:lpstr>
      <vt:lpstr>rdt2.0: operation with no errors</vt:lpstr>
      <vt:lpstr>rdt2.0: corrupted packet scenario</vt:lpstr>
      <vt:lpstr>rdt2.0 has a fatal flaw!</vt:lpstr>
      <vt:lpstr>rdt2.1: sender, handling garbled ACK/NAKs</vt:lpstr>
      <vt:lpstr>rdt2.1: receiver, handling garbled ACK/NAKs</vt:lpstr>
      <vt:lpstr>rdt2.1: discussion</vt:lpstr>
      <vt:lpstr>rdt2.2: a NAK-free protocol</vt:lpstr>
      <vt:lpstr>rdt2.2: sender, receiver fragments</vt:lpstr>
      <vt:lpstr>rdt3.0: channels with errors and loss</vt:lpstr>
      <vt:lpstr>rdt3.0: channels with errors and loss</vt:lpstr>
      <vt:lpstr>rdt3.0 sender</vt:lpstr>
      <vt:lpstr>rdt3.0 sender</vt:lpstr>
      <vt:lpstr>rdt3.0 in action</vt:lpstr>
      <vt:lpstr>rdt3.0 in action</vt:lpstr>
      <vt:lpstr>Performance of rdt3.0 (stop-and-wait)</vt:lpstr>
      <vt:lpstr>rdt3.0: stop-and-wait operation</vt:lpstr>
      <vt:lpstr>rdt3.0: stop-and-wait operation</vt:lpstr>
      <vt:lpstr>rdt3.0: pipelined protocols operation</vt:lpstr>
      <vt:lpstr>Pipelining: increased utilization</vt:lpstr>
      <vt:lpstr>Go-Back-N: sender</vt:lpstr>
      <vt:lpstr>Go-Back-N: receiver</vt:lpstr>
      <vt:lpstr>Go-Back-N in action</vt:lpstr>
      <vt:lpstr>Selective repeat</vt:lpstr>
      <vt:lpstr>Selective repeat: sender, receiver windows</vt:lpstr>
      <vt:lpstr>Selective repeat: sender and receiver</vt:lpstr>
      <vt:lpstr>Selective Repeat in action</vt:lpstr>
      <vt:lpstr>Selective repeat:  a dilemma!</vt:lpstr>
      <vt:lpstr>Selective repeat:  a dilemma!</vt:lpstr>
      <vt:lpstr>Chapter 3: roadmap</vt:lpstr>
      <vt:lpstr>TCP: overview  RFCs: 793,1122, 2018, 5681, 7323</vt:lpstr>
      <vt:lpstr>TCP segment structure</vt:lpstr>
      <vt:lpstr>TCP sequence numbers, ACKs</vt:lpstr>
      <vt:lpstr>TCP sequence numbers, ACKs</vt:lpstr>
      <vt:lpstr>TCP round trip time, timeout</vt:lpstr>
      <vt:lpstr>TCP round trip time, timeout</vt:lpstr>
      <vt:lpstr>TCP round trip time, timeout</vt:lpstr>
      <vt:lpstr>TCP Sender (simplified)</vt:lpstr>
      <vt:lpstr>TCP Receiver: ACK generation [RFC 5681]</vt:lpstr>
      <vt:lpstr>TCP: retransmission scenarios</vt:lpstr>
      <vt:lpstr>TCP: retransmission scenarios</vt:lpstr>
      <vt:lpstr>TCP fast retransmit</vt:lpstr>
      <vt:lpstr>Chapter 3: roadmap</vt:lpstr>
      <vt:lpstr>TCP flow control</vt:lpstr>
      <vt:lpstr>TCP flow control</vt:lpstr>
      <vt:lpstr>TCP flow control</vt:lpstr>
      <vt:lpstr>TCP flow control</vt:lpstr>
      <vt:lpstr>TCP flow control</vt:lpstr>
      <vt:lpstr>TCP flow control</vt:lpstr>
      <vt:lpstr>TCP connection management</vt:lpstr>
      <vt:lpstr>Agreeing to establish a connection</vt:lpstr>
      <vt:lpstr>2-way handshake scenarios</vt:lpstr>
      <vt:lpstr>2-way handshake scenarios</vt:lpstr>
      <vt:lpstr>2-way handshake scenarios</vt:lpstr>
      <vt:lpstr>TCP 3-way handshake</vt:lpstr>
      <vt:lpstr>A human 3-way handshake protocol</vt:lpstr>
      <vt:lpstr>Closing a TCP connection</vt:lpstr>
      <vt:lpstr>Chapter 3: roadmap</vt:lpstr>
      <vt:lpstr>Principles of congestion control</vt:lpstr>
      <vt:lpstr>Causes/costs of congestion: scenario 1 </vt:lpstr>
      <vt:lpstr>Causes/costs of congestion: scenario 2</vt:lpstr>
      <vt:lpstr>Causes/costs of congestion: scenario 2</vt:lpstr>
      <vt:lpstr>Causes/costs of congestion: scenario 2</vt:lpstr>
      <vt:lpstr>Causes/costs of congestion: scenario 2</vt:lpstr>
      <vt:lpstr>Causes/costs of congestion: scenario 2</vt:lpstr>
      <vt:lpstr>Causes/costs of congestion: scenario 2</vt:lpstr>
      <vt:lpstr>Causes/costs of congestion: scenario 3</vt:lpstr>
      <vt:lpstr>Causes/costs of congestion: scenario 3</vt:lpstr>
      <vt:lpstr>Causes/costs of congestion: insights</vt:lpstr>
      <vt:lpstr>Approaches towards congestion control</vt:lpstr>
      <vt:lpstr>Approaches towards congestion control</vt:lpstr>
      <vt:lpstr>Chapter 3: roadmap</vt:lpstr>
      <vt:lpstr>TCP congestion control: AIMD</vt:lpstr>
      <vt:lpstr>TCP AIMD: more</vt:lpstr>
      <vt:lpstr>TCP congestion control: details</vt:lpstr>
      <vt:lpstr>TCP slow start </vt:lpstr>
      <vt:lpstr>TCP: from slow start to congestion avoidance</vt:lpstr>
      <vt:lpstr>Summary: TCP congestion control</vt:lpstr>
      <vt:lpstr>TCP CUBIC</vt:lpstr>
      <vt:lpstr>TCP CUBIC</vt:lpstr>
      <vt:lpstr>TCP and the congested “bottleneck link”</vt:lpstr>
      <vt:lpstr>TCP and the congested “bottleneck link”</vt:lpstr>
      <vt:lpstr>Delay-based TCP congestion control</vt:lpstr>
      <vt:lpstr>Delay-based TCP congestion control</vt:lpstr>
      <vt:lpstr>Explicit congestion notification (ECN)</vt:lpstr>
      <vt:lpstr>TCP fairness</vt:lpstr>
      <vt:lpstr>Q: is TCP Fair?</vt:lpstr>
      <vt:lpstr>Fairness: must all network apps be “fair”?</vt:lpstr>
      <vt:lpstr>Transport layer: roadmap</vt:lpstr>
      <vt:lpstr>Evolving transport-layer functionality</vt:lpstr>
      <vt:lpstr>QUIC: Quick UDP Internet Connections</vt:lpstr>
      <vt:lpstr>QUIC: Quick UDP Internet Connections</vt:lpstr>
      <vt:lpstr>QUIC: Connection establishment</vt:lpstr>
      <vt:lpstr>QUIC: streams: parallelism, no HOL blocking</vt:lpstr>
      <vt:lpstr>Chapter 3: summary</vt:lpstr>
      <vt:lpstr>Additional Chapter 3 slides</vt:lpstr>
      <vt:lpstr>Go-Back-N: sender extended FSM</vt:lpstr>
      <vt:lpstr>Go-Back-N: receiver extended FSM</vt:lpstr>
      <vt:lpstr>TCP sender (simplified)</vt:lpstr>
      <vt:lpstr>TCP 3-way handshake FSM</vt:lpstr>
      <vt:lpstr>Closing a TCP connection</vt:lpstr>
      <vt:lpstr>TCP throughput</vt:lpstr>
      <vt:lpstr>TCP over “long, fat pipes”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and Programming</dc:title>
  <dc:creator>Ayman Taha</dc:creator>
  <cp:lastModifiedBy>Ayman Elsayed Elsayed Taha</cp:lastModifiedBy>
  <cp:revision>3</cp:revision>
  <dcterms:modified xsi:type="dcterms:W3CDTF">2024-04-21T08:29:12Z</dcterms:modified>
</cp:coreProperties>
</file>